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Lst>
  <p:sldSz cx="9144000" cy="6858000" type="screen4x3"/>
  <p:notesSz cx="6858000" cy="9144000"/>
  <p:embeddedFontLst>
    <p:embeddedFont>
      <p:font typeface="Calibri" panose="020F0502020204030204" pitchFamily="34" charset="0"/>
      <p:regular r:id="rId10"/>
      <p:bold r:id="rId11"/>
      <p:italic r:id="rId12"/>
      <p:boldItalic r:id="rId1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4.fntdata"/><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font" Target="fonts/font3.fntdata"/><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2.fntdata"/><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font" Target="fonts/font1.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4/12/2020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4/12/2020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4/12/2020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4/12/2020</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4/12/2020</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4/12/2020</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4/12/2020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4/12/2020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4/12/2020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4/12/2020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FDCBE7-23A9-4C5C-AB29-BB9106001AEB}"/>
              </a:ext>
            </a:extLst>
          </p:cNvPr>
          <p:cNvSpPr>
            <a:spLocks noGrp="1"/>
          </p:cNvSpPr>
          <p:nvPr>
            <p:ph type="title"/>
          </p:nvPr>
        </p:nvSpPr>
        <p:spPr/>
        <p:txBody>
          <a:bodyPr/>
          <a:lstStyle/>
          <a:p>
            <a:r>
              <a:rPr lang="en-US"/>
              <a:t>Facebook Own Posts Table | Nexus International School Malaysia - 1 of 8</a:t>
            </a:r>
          </a:p>
        </p:txBody>
      </p:sp>
      <p:graphicFrame>
        <p:nvGraphicFramePr>
          <p:cNvPr id="5" name="Table Placeholder 4">
            <a:extLst>
              <a:ext uri="{FF2B5EF4-FFF2-40B4-BE49-F238E27FC236}">
                <a16:creationId xmlns:a16="http://schemas.microsoft.com/office/drawing/2014/main" id="{6B3ACD69-3CFE-4EBF-841F-005F2696F03D}"/>
              </a:ext>
            </a:extLst>
          </p:cNvPr>
          <p:cNvGraphicFramePr>
            <a:graphicFrameLocks noGrp="1"/>
          </p:cNvGraphicFramePr>
          <p:nvPr>
            <p:ph type="tbl" sz="quarter" idx="13"/>
            <p:extLst>
              <p:ext uri="{D42A27DB-BD31-4B8C-83A1-F6EECF244321}">
                <p14:modId xmlns:p14="http://schemas.microsoft.com/office/powerpoint/2010/main" val="2121455023"/>
              </p:ext>
            </p:extLst>
          </p:nvPr>
        </p:nvGraphicFramePr>
        <p:xfrm>
          <a:off x="457200" y="1731963"/>
          <a:ext cx="8147304" cy="4236720"/>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2318419968"/>
                    </a:ext>
                  </a:extLst>
                </a:gridCol>
                <a:gridCol w="740664">
                  <a:extLst>
                    <a:ext uri="{9D8B030D-6E8A-4147-A177-3AD203B41FA5}">
                      <a16:colId xmlns:a16="http://schemas.microsoft.com/office/drawing/2014/main" val="3954060089"/>
                    </a:ext>
                  </a:extLst>
                </a:gridCol>
                <a:gridCol w="740664">
                  <a:extLst>
                    <a:ext uri="{9D8B030D-6E8A-4147-A177-3AD203B41FA5}">
                      <a16:colId xmlns:a16="http://schemas.microsoft.com/office/drawing/2014/main" val="1146898603"/>
                    </a:ext>
                  </a:extLst>
                </a:gridCol>
                <a:gridCol w="740664">
                  <a:extLst>
                    <a:ext uri="{9D8B030D-6E8A-4147-A177-3AD203B41FA5}">
                      <a16:colId xmlns:a16="http://schemas.microsoft.com/office/drawing/2014/main" val="1720186356"/>
                    </a:ext>
                  </a:extLst>
                </a:gridCol>
                <a:gridCol w="740664">
                  <a:extLst>
                    <a:ext uri="{9D8B030D-6E8A-4147-A177-3AD203B41FA5}">
                      <a16:colId xmlns:a16="http://schemas.microsoft.com/office/drawing/2014/main" val="121536412"/>
                    </a:ext>
                  </a:extLst>
                </a:gridCol>
                <a:gridCol w="740664">
                  <a:extLst>
                    <a:ext uri="{9D8B030D-6E8A-4147-A177-3AD203B41FA5}">
                      <a16:colId xmlns:a16="http://schemas.microsoft.com/office/drawing/2014/main" val="2267870140"/>
                    </a:ext>
                  </a:extLst>
                </a:gridCol>
                <a:gridCol w="740664">
                  <a:extLst>
                    <a:ext uri="{9D8B030D-6E8A-4147-A177-3AD203B41FA5}">
                      <a16:colId xmlns:a16="http://schemas.microsoft.com/office/drawing/2014/main" val="587079881"/>
                    </a:ext>
                  </a:extLst>
                </a:gridCol>
                <a:gridCol w="740664">
                  <a:extLst>
                    <a:ext uri="{9D8B030D-6E8A-4147-A177-3AD203B41FA5}">
                      <a16:colId xmlns:a16="http://schemas.microsoft.com/office/drawing/2014/main" val="12457001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9767498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Nexus International School Malaysia - 2020-03-07 12:00:01</a:t>
                      </a:r>
                      <a:r>
                        <a:rPr kumimoji="0" lang="en-US" sz="1000" b="0" i="0" u="none" strike="noStrike" kern="1200" cap="none" spc="0" normalizeH="0" baseline="0" noProof="0">
                          <a:ln>
                            <a:noFill/>
                          </a:ln>
                          <a:solidFill>
                            <a:prstClr val="black"/>
                          </a:solidFill>
                          <a:effectLst/>
                          <a:uLnTx/>
                          <a:uFillTx/>
                          <a:latin typeface="+mn-lt"/>
                          <a:ea typeface="+mn-ea"/>
                          <a:cs typeface="+mn-cs"/>
                        </a:rPr>
                        <a:t>
 In this week's Teacher Feature, we would like to introduce Miss Samantha Burrows who started sports at a young age and realises how sport brings children together. She believes children should start early when it comes to nurturing their passion and talent. There is more to sports than winning and determination, teamwork, respect and humility are measures of a true athlete 🏃‍♂️🏃‍♀️
Watch more to find out how sport at Nexus helps our learners and how we encourage girls at Nexus to keep involved in sports! 💪🏻 #NexusWolves #NexusSports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0.2082 %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16459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Nexus International School Malaysia - 2020-03-07 08:00:09</a:t>
                      </a:r>
                      <a:r>
                        <a:rPr kumimoji="0" lang="en-US" sz="1000" b="0" i="0" u="none" strike="noStrike" kern="1200" cap="none" spc="0" normalizeH="0" baseline="0" noProof="0">
                          <a:ln>
                            <a:noFill/>
                          </a:ln>
                          <a:solidFill>
                            <a:prstClr val="black"/>
                          </a:solidFill>
                          <a:effectLst/>
                          <a:uLnTx/>
                          <a:uFillTx/>
                          <a:latin typeface="+mn-lt"/>
                          <a:ea typeface="+mn-ea"/>
                          <a:cs typeface="+mn-cs"/>
                        </a:rPr>
                        <a:t>
 At Nexus, we believe it is vital that our learners get the opportunity to develop basic fundamental sporting skills as it supports the development of social skills, self-esteem, academic and cognitive development. Click now to find out how sport teaches important life lessons to our children!
#NexusWolves #NexusSports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0.0583 %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1483214880"/>
                  </a:ext>
                </a:extLst>
              </a:tr>
            </a:tbl>
          </a:graphicData>
        </a:graphic>
      </p:graphicFrame>
      <p:sp>
        <p:nvSpPr>
          <p:cNvPr id="4" name="Text Placeholder 3">
            <a:extLst>
              <a:ext uri="{FF2B5EF4-FFF2-40B4-BE49-F238E27FC236}">
                <a16:creationId xmlns:a16="http://schemas.microsoft.com/office/drawing/2014/main" id="{B15D271E-2856-4D61-99D0-BD652AD96592}"/>
              </a:ext>
            </a:extLst>
          </p:cNvPr>
          <p:cNvSpPr>
            <a:spLocks noGrp="1"/>
          </p:cNvSpPr>
          <p:nvPr>
            <p:ph type="body" sz="quarter" idx="14"/>
          </p:nvPr>
        </p:nvSpPr>
        <p:spPr/>
        <p:txBody>
          <a:bodyPr/>
          <a:lstStyle/>
          <a:p>
            <a:r>
              <a:rPr lang="en-US"/>
              <a:t>02/26/2020 - 03/07/2020</a:t>
            </a:r>
          </a:p>
        </p:txBody>
      </p:sp>
    </p:spTree>
    <p:extLst>
      <p:ext uri="{BB962C8B-B14F-4D97-AF65-F5344CB8AC3E}">
        <p14:creationId xmlns:p14="http://schemas.microsoft.com/office/powerpoint/2010/main" val="262200104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0AD587-29D3-46FE-83F2-F966147F3D4E}"/>
              </a:ext>
            </a:extLst>
          </p:cNvPr>
          <p:cNvSpPr>
            <a:spLocks noGrp="1"/>
          </p:cNvSpPr>
          <p:nvPr>
            <p:ph type="title"/>
          </p:nvPr>
        </p:nvSpPr>
        <p:spPr/>
        <p:txBody>
          <a:bodyPr/>
          <a:lstStyle/>
          <a:p>
            <a:r>
              <a:rPr lang="en-US"/>
              <a:t>Facebook Own Posts Table | Nexus International School Malaysia - 2 of 8</a:t>
            </a:r>
          </a:p>
        </p:txBody>
      </p:sp>
      <p:graphicFrame>
        <p:nvGraphicFramePr>
          <p:cNvPr id="5" name="Table Placeholder 4">
            <a:extLst>
              <a:ext uri="{FF2B5EF4-FFF2-40B4-BE49-F238E27FC236}">
                <a16:creationId xmlns:a16="http://schemas.microsoft.com/office/drawing/2014/main" id="{653B6520-66FB-4F0C-B528-D5FF9ABB6ECC}"/>
              </a:ext>
            </a:extLst>
          </p:cNvPr>
          <p:cNvGraphicFramePr>
            <a:graphicFrameLocks noGrp="1"/>
          </p:cNvGraphicFramePr>
          <p:nvPr>
            <p:ph type="tbl" sz="quarter" idx="13"/>
            <p:extLst>
              <p:ext uri="{D42A27DB-BD31-4B8C-83A1-F6EECF244321}">
                <p14:modId xmlns:p14="http://schemas.microsoft.com/office/powerpoint/2010/main" val="34326449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1081784263"/>
                    </a:ext>
                  </a:extLst>
                </a:gridCol>
                <a:gridCol w="740664">
                  <a:extLst>
                    <a:ext uri="{9D8B030D-6E8A-4147-A177-3AD203B41FA5}">
                      <a16:colId xmlns:a16="http://schemas.microsoft.com/office/drawing/2014/main" val="3904842632"/>
                    </a:ext>
                  </a:extLst>
                </a:gridCol>
                <a:gridCol w="740664">
                  <a:extLst>
                    <a:ext uri="{9D8B030D-6E8A-4147-A177-3AD203B41FA5}">
                      <a16:colId xmlns:a16="http://schemas.microsoft.com/office/drawing/2014/main" val="1453161963"/>
                    </a:ext>
                  </a:extLst>
                </a:gridCol>
                <a:gridCol w="740664">
                  <a:extLst>
                    <a:ext uri="{9D8B030D-6E8A-4147-A177-3AD203B41FA5}">
                      <a16:colId xmlns:a16="http://schemas.microsoft.com/office/drawing/2014/main" val="1230663082"/>
                    </a:ext>
                  </a:extLst>
                </a:gridCol>
                <a:gridCol w="740664">
                  <a:extLst>
                    <a:ext uri="{9D8B030D-6E8A-4147-A177-3AD203B41FA5}">
                      <a16:colId xmlns:a16="http://schemas.microsoft.com/office/drawing/2014/main" val="971794661"/>
                    </a:ext>
                  </a:extLst>
                </a:gridCol>
                <a:gridCol w="740664">
                  <a:extLst>
                    <a:ext uri="{9D8B030D-6E8A-4147-A177-3AD203B41FA5}">
                      <a16:colId xmlns:a16="http://schemas.microsoft.com/office/drawing/2014/main" val="1907044354"/>
                    </a:ext>
                  </a:extLst>
                </a:gridCol>
                <a:gridCol w="740664">
                  <a:extLst>
                    <a:ext uri="{9D8B030D-6E8A-4147-A177-3AD203B41FA5}">
                      <a16:colId xmlns:a16="http://schemas.microsoft.com/office/drawing/2014/main" val="3183342261"/>
                    </a:ext>
                  </a:extLst>
                </a:gridCol>
                <a:gridCol w="740664">
                  <a:extLst>
                    <a:ext uri="{9D8B030D-6E8A-4147-A177-3AD203B41FA5}">
                      <a16:colId xmlns:a16="http://schemas.microsoft.com/office/drawing/2014/main" val="15192465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434806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Nexus International School Malaysia - 2020-03-06 19:54:56</a:t>
                      </a:r>
                      <a:r>
                        <a:rPr kumimoji="0" lang="en-US" sz="1000" b="0" i="0" u="none" strike="noStrike" kern="1200" cap="none" spc="0" normalizeH="0" baseline="0" noProof="0">
                          <a:ln>
                            <a:noFill/>
                          </a:ln>
                          <a:solidFill>
                            <a:prstClr val="black"/>
                          </a:solidFill>
                          <a:effectLst/>
                          <a:uLnTx/>
                          <a:uFillTx/>
                          <a:latin typeface="+mn-lt"/>
                          <a:ea typeface="+mn-ea"/>
                          <a:cs typeface="+mn-cs"/>
                        </a:rPr>
                        <a:t>
 On Thursday 5th March all Nexus Secondary learners wore their house colours with pride for the Secondary Athletics Day 2020. It was an incredibly enjoyable event, that saw learners run, jump and throw to gain points for their house respective house teams with the common goal of lifting the coveted Nexus Athletics Day Trophy! 🏆
In the end, only one house team can be crowned Athletics Day Champions 2020 and this year congratulations goes to North Wolves who won by 5 points over West Wolves ✨
Many thanks to all the staff, parents and learners who contributed to an inclusive and collaborative community event.
__
📷 @amiraiyubmcfc @izzh_zul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964362656"/>
                  </a:ext>
                </a:extLst>
              </a:tr>
            </a:tbl>
          </a:graphicData>
        </a:graphic>
      </p:graphicFrame>
      <p:sp>
        <p:nvSpPr>
          <p:cNvPr id="4" name="Text Placeholder 3">
            <a:extLst>
              <a:ext uri="{FF2B5EF4-FFF2-40B4-BE49-F238E27FC236}">
                <a16:creationId xmlns:a16="http://schemas.microsoft.com/office/drawing/2014/main" id="{9D90425D-A291-4ACE-8C3F-F886F20BC0ED}"/>
              </a:ext>
            </a:extLst>
          </p:cNvPr>
          <p:cNvSpPr>
            <a:spLocks noGrp="1"/>
          </p:cNvSpPr>
          <p:nvPr>
            <p:ph type="body" sz="quarter" idx="14"/>
          </p:nvPr>
        </p:nvSpPr>
        <p:spPr/>
        <p:txBody>
          <a:bodyPr/>
          <a:lstStyle/>
          <a:p>
            <a:r>
              <a:rPr lang="en-US"/>
              <a:t>02/26/2020 - 03/07/2020</a:t>
            </a:r>
          </a:p>
        </p:txBody>
      </p:sp>
    </p:spTree>
    <p:extLst>
      <p:ext uri="{BB962C8B-B14F-4D97-AF65-F5344CB8AC3E}">
        <p14:creationId xmlns:p14="http://schemas.microsoft.com/office/powerpoint/2010/main" val="193845216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6207E5-59FF-414A-930D-D87FB3078D44}"/>
              </a:ext>
            </a:extLst>
          </p:cNvPr>
          <p:cNvSpPr>
            <a:spLocks noGrp="1"/>
          </p:cNvSpPr>
          <p:nvPr>
            <p:ph type="title"/>
          </p:nvPr>
        </p:nvSpPr>
        <p:spPr/>
        <p:txBody>
          <a:bodyPr/>
          <a:lstStyle/>
          <a:p>
            <a:r>
              <a:rPr lang="en-US"/>
              <a:t>Facebook Own Posts Table | Nexus International School Malaysia - 3 of 8</a:t>
            </a:r>
          </a:p>
        </p:txBody>
      </p:sp>
      <p:graphicFrame>
        <p:nvGraphicFramePr>
          <p:cNvPr id="5" name="Table Placeholder 4">
            <a:extLst>
              <a:ext uri="{FF2B5EF4-FFF2-40B4-BE49-F238E27FC236}">
                <a16:creationId xmlns:a16="http://schemas.microsoft.com/office/drawing/2014/main" id="{8AC8F48A-8275-4338-8B8E-45A6373DB056}"/>
              </a:ext>
            </a:extLst>
          </p:cNvPr>
          <p:cNvGraphicFramePr>
            <a:graphicFrameLocks noGrp="1"/>
          </p:cNvGraphicFramePr>
          <p:nvPr>
            <p:ph type="tbl" sz="quarter" idx="13"/>
            <p:extLst>
              <p:ext uri="{D42A27DB-BD31-4B8C-83A1-F6EECF244321}">
                <p14:modId xmlns:p14="http://schemas.microsoft.com/office/powerpoint/2010/main" val="3819567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944009203"/>
                    </a:ext>
                  </a:extLst>
                </a:gridCol>
                <a:gridCol w="740664">
                  <a:extLst>
                    <a:ext uri="{9D8B030D-6E8A-4147-A177-3AD203B41FA5}">
                      <a16:colId xmlns:a16="http://schemas.microsoft.com/office/drawing/2014/main" val="3998046966"/>
                    </a:ext>
                  </a:extLst>
                </a:gridCol>
                <a:gridCol w="740664">
                  <a:extLst>
                    <a:ext uri="{9D8B030D-6E8A-4147-A177-3AD203B41FA5}">
                      <a16:colId xmlns:a16="http://schemas.microsoft.com/office/drawing/2014/main" val="3209573791"/>
                    </a:ext>
                  </a:extLst>
                </a:gridCol>
                <a:gridCol w="740664">
                  <a:extLst>
                    <a:ext uri="{9D8B030D-6E8A-4147-A177-3AD203B41FA5}">
                      <a16:colId xmlns:a16="http://schemas.microsoft.com/office/drawing/2014/main" val="1569886515"/>
                    </a:ext>
                  </a:extLst>
                </a:gridCol>
                <a:gridCol w="740664">
                  <a:extLst>
                    <a:ext uri="{9D8B030D-6E8A-4147-A177-3AD203B41FA5}">
                      <a16:colId xmlns:a16="http://schemas.microsoft.com/office/drawing/2014/main" val="1554596904"/>
                    </a:ext>
                  </a:extLst>
                </a:gridCol>
                <a:gridCol w="740664">
                  <a:extLst>
                    <a:ext uri="{9D8B030D-6E8A-4147-A177-3AD203B41FA5}">
                      <a16:colId xmlns:a16="http://schemas.microsoft.com/office/drawing/2014/main" val="4258334520"/>
                    </a:ext>
                  </a:extLst>
                </a:gridCol>
                <a:gridCol w="740664">
                  <a:extLst>
                    <a:ext uri="{9D8B030D-6E8A-4147-A177-3AD203B41FA5}">
                      <a16:colId xmlns:a16="http://schemas.microsoft.com/office/drawing/2014/main" val="1282555951"/>
                    </a:ext>
                  </a:extLst>
                </a:gridCol>
                <a:gridCol w="740664">
                  <a:extLst>
                    <a:ext uri="{9D8B030D-6E8A-4147-A177-3AD203B41FA5}">
                      <a16:colId xmlns:a16="http://schemas.microsoft.com/office/drawing/2014/main" val="32528311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5833792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Nexus International School Malaysia - 2020-03-04 20:17:19</a:t>
                      </a:r>
                      <a:r>
                        <a:rPr kumimoji="0" lang="en-US" sz="1000" b="0" i="0" u="none" strike="noStrike" kern="1200" cap="none" spc="0" normalizeH="0" baseline="0" noProof="0">
                          <a:ln>
                            <a:noFill/>
                          </a:ln>
                          <a:solidFill>
                            <a:prstClr val="black"/>
                          </a:solidFill>
                          <a:effectLst/>
                          <a:uLnTx/>
                          <a:uFillTx/>
                          <a:latin typeface="+mn-lt"/>
                          <a:ea typeface="+mn-ea"/>
                          <a:cs typeface="+mn-cs"/>
                        </a:rPr>
                        <a:t>
 Milepost 1 demonstrated great resilience whilst taking part in a variety of athletic challenges today. House teams competed to see which team gained the most points. 
Learners were also awarded points for practising using their personal goals in order to show good sportsmanship. A fabulous effort from Year 1 and Year 2. Our winners today were the North Wolves! Congratulations! 🏆#NexusWolves #NexusMindsets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0.2583 %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0554890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Nexus International School Malaysia - 2020-03-04 17:07:09</a:t>
                      </a:r>
                      <a:r>
                        <a:rPr kumimoji="0" lang="en-US" sz="1000" b="0" i="0" u="none" strike="noStrike" kern="1200" cap="none" spc="0" normalizeH="0" baseline="0" noProof="0">
                          <a:ln>
                            <a:noFill/>
                          </a:ln>
                          <a:solidFill>
                            <a:prstClr val="black"/>
                          </a:solidFill>
                          <a:effectLst/>
                          <a:uLnTx/>
                          <a:uFillTx/>
                          <a:latin typeface="+mn-lt"/>
                          <a:ea typeface="+mn-ea"/>
                          <a:cs typeface="+mn-cs"/>
                        </a:rPr>
                        <a:t>
 We kick-started the Sports Day today with our Early Years learners who set the bar high! We were all amazed by the range of PE skills and it was great to have our Nexus families supporting and encouraging our learners throughout the event. Well done Early Years! 💛✨ #NexusWolves #NexusMindsets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0.2166 %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629883210"/>
                  </a:ext>
                </a:extLst>
              </a:tr>
            </a:tbl>
          </a:graphicData>
        </a:graphic>
      </p:graphicFrame>
      <p:sp>
        <p:nvSpPr>
          <p:cNvPr id="4" name="Text Placeholder 3">
            <a:extLst>
              <a:ext uri="{FF2B5EF4-FFF2-40B4-BE49-F238E27FC236}">
                <a16:creationId xmlns:a16="http://schemas.microsoft.com/office/drawing/2014/main" id="{C8136F91-0648-4AEC-B302-ED47565AE479}"/>
              </a:ext>
            </a:extLst>
          </p:cNvPr>
          <p:cNvSpPr>
            <a:spLocks noGrp="1"/>
          </p:cNvSpPr>
          <p:nvPr>
            <p:ph type="body" sz="quarter" idx="14"/>
          </p:nvPr>
        </p:nvSpPr>
        <p:spPr/>
        <p:txBody>
          <a:bodyPr/>
          <a:lstStyle/>
          <a:p>
            <a:r>
              <a:rPr lang="en-US"/>
              <a:t>02/26/2020 - 03/07/2020</a:t>
            </a:r>
          </a:p>
        </p:txBody>
      </p:sp>
    </p:spTree>
    <p:extLst>
      <p:ext uri="{BB962C8B-B14F-4D97-AF65-F5344CB8AC3E}">
        <p14:creationId xmlns:p14="http://schemas.microsoft.com/office/powerpoint/2010/main" val="91598442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77BFCE-F4FE-4DCB-94A6-4A3CA197A363}"/>
              </a:ext>
            </a:extLst>
          </p:cNvPr>
          <p:cNvSpPr>
            <a:spLocks noGrp="1"/>
          </p:cNvSpPr>
          <p:nvPr>
            <p:ph type="title"/>
          </p:nvPr>
        </p:nvSpPr>
        <p:spPr/>
        <p:txBody>
          <a:bodyPr/>
          <a:lstStyle/>
          <a:p>
            <a:r>
              <a:rPr lang="en-US"/>
              <a:t>Facebook Own Posts Table | Nexus International School Malaysia - 4 of 8</a:t>
            </a:r>
          </a:p>
        </p:txBody>
      </p:sp>
      <p:graphicFrame>
        <p:nvGraphicFramePr>
          <p:cNvPr id="5" name="Table Placeholder 4">
            <a:extLst>
              <a:ext uri="{FF2B5EF4-FFF2-40B4-BE49-F238E27FC236}">
                <a16:creationId xmlns:a16="http://schemas.microsoft.com/office/drawing/2014/main" id="{B6940540-28CB-4FEB-8E60-71F5900270FA}"/>
              </a:ext>
            </a:extLst>
          </p:cNvPr>
          <p:cNvGraphicFramePr>
            <a:graphicFrameLocks noGrp="1"/>
          </p:cNvGraphicFramePr>
          <p:nvPr>
            <p:ph type="tbl" sz="quarter" idx="13"/>
            <p:extLst>
              <p:ext uri="{D42A27DB-BD31-4B8C-83A1-F6EECF244321}">
                <p14:modId xmlns:p14="http://schemas.microsoft.com/office/powerpoint/2010/main" val="38555812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3105837534"/>
                    </a:ext>
                  </a:extLst>
                </a:gridCol>
                <a:gridCol w="740664">
                  <a:extLst>
                    <a:ext uri="{9D8B030D-6E8A-4147-A177-3AD203B41FA5}">
                      <a16:colId xmlns:a16="http://schemas.microsoft.com/office/drawing/2014/main" val="3923837178"/>
                    </a:ext>
                  </a:extLst>
                </a:gridCol>
                <a:gridCol w="740664">
                  <a:extLst>
                    <a:ext uri="{9D8B030D-6E8A-4147-A177-3AD203B41FA5}">
                      <a16:colId xmlns:a16="http://schemas.microsoft.com/office/drawing/2014/main" val="3334068510"/>
                    </a:ext>
                  </a:extLst>
                </a:gridCol>
                <a:gridCol w="740664">
                  <a:extLst>
                    <a:ext uri="{9D8B030D-6E8A-4147-A177-3AD203B41FA5}">
                      <a16:colId xmlns:a16="http://schemas.microsoft.com/office/drawing/2014/main" val="3122898275"/>
                    </a:ext>
                  </a:extLst>
                </a:gridCol>
                <a:gridCol w="740664">
                  <a:extLst>
                    <a:ext uri="{9D8B030D-6E8A-4147-A177-3AD203B41FA5}">
                      <a16:colId xmlns:a16="http://schemas.microsoft.com/office/drawing/2014/main" val="4121635414"/>
                    </a:ext>
                  </a:extLst>
                </a:gridCol>
                <a:gridCol w="740664">
                  <a:extLst>
                    <a:ext uri="{9D8B030D-6E8A-4147-A177-3AD203B41FA5}">
                      <a16:colId xmlns:a16="http://schemas.microsoft.com/office/drawing/2014/main" val="4236280579"/>
                    </a:ext>
                  </a:extLst>
                </a:gridCol>
                <a:gridCol w="740664">
                  <a:extLst>
                    <a:ext uri="{9D8B030D-6E8A-4147-A177-3AD203B41FA5}">
                      <a16:colId xmlns:a16="http://schemas.microsoft.com/office/drawing/2014/main" val="3232577788"/>
                    </a:ext>
                  </a:extLst>
                </a:gridCol>
                <a:gridCol w="740664">
                  <a:extLst>
                    <a:ext uri="{9D8B030D-6E8A-4147-A177-3AD203B41FA5}">
                      <a16:colId xmlns:a16="http://schemas.microsoft.com/office/drawing/2014/main" val="3821898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602508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Nexus International School Malaysia - 2020-03-03 21:00:12</a:t>
                      </a:r>
                      <a:r>
                        <a:rPr kumimoji="0" lang="en-US" sz="1000" b="0" i="0" u="none" strike="noStrike" kern="1200" cap="none" spc="0" normalizeH="0" baseline="0" noProof="0">
                          <a:ln>
                            <a:noFill/>
                          </a:ln>
                          <a:solidFill>
                            <a:prstClr val="black"/>
                          </a:solidFill>
                          <a:effectLst/>
                          <a:uLnTx/>
                          <a:uFillTx/>
                          <a:latin typeface="+mn-lt"/>
                          <a:ea typeface="+mn-ea"/>
                          <a:cs typeface="+mn-cs"/>
                        </a:rPr>
                        <a:t>
 It was great to see such determination during the Primary Sports Day today! All learners encouraged each other demonstrating rigour, kindness and great teamwork. Congratulations to South Wolves for winning first place today. Stay tuned for more updates tomorrow! ✨ #NexusWolves #NexusMindsets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0.3249 %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9363251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Nexus International School Malaysia - 2020-03-02 20:14:22</a:t>
                      </a:r>
                      <a:r>
                        <a:rPr kumimoji="0" lang="en-US" sz="1000" b="0" i="0" u="none" strike="noStrike" kern="1200" cap="none" spc="0" normalizeH="0" baseline="0" noProof="0">
                          <a:ln>
                            <a:noFill/>
                          </a:ln>
                          <a:solidFill>
                            <a:prstClr val="black"/>
                          </a:solidFill>
                          <a:effectLst/>
                          <a:uLnTx/>
                          <a:uFillTx/>
                          <a:latin typeface="+mn-lt"/>
                          <a:ea typeface="+mn-ea"/>
                          <a:cs typeface="+mn-cs"/>
                        </a:rPr>
                        <a:t>
 Are you ready for a week of excitement and physical challenges? Our Nexus Sports Days begin tomorrow! 🏆 Which #NexusWolves team are you rooting for? North, South, East or West? Let us know in the comment section and tag a friend!🤸🏻‍♀️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0.0667 %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653723082"/>
                  </a:ext>
                </a:extLst>
              </a:tr>
            </a:tbl>
          </a:graphicData>
        </a:graphic>
      </p:graphicFrame>
      <p:sp>
        <p:nvSpPr>
          <p:cNvPr id="4" name="Text Placeholder 3">
            <a:extLst>
              <a:ext uri="{FF2B5EF4-FFF2-40B4-BE49-F238E27FC236}">
                <a16:creationId xmlns:a16="http://schemas.microsoft.com/office/drawing/2014/main" id="{9C02CB0A-84D4-4AC1-A448-99156FFA642B}"/>
              </a:ext>
            </a:extLst>
          </p:cNvPr>
          <p:cNvSpPr>
            <a:spLocks noGrp="1"/>
          </p:cNvSpPr>
          <p:nvPr>
            <p:ph type="body" sz="quarter" idx="14"/>
          </p:nvPr>
        </p:nvSpPr>
        <p:spPr/>
        <p:txBody>
          <a:bodyPr/>
          <a:lstStyle/>
          <a:p>
            <a:r>
              <a:rPr lang="en-US"/>
              <a:t>02/26/2020 - 03/07/2020</a:t>
            </a:r>
          </a:p>
        </p:txBody>
      </p:sp>
    </p:spTree>
    <p:extLst>
      <p:ext uri="{BB962C8B-B14F-4D97-AF65-F5344CB8AC3E}">
        <p14:creationId xmlns:p14="http://schemas.microsoft.com/office/powerpoint/2010/main" val="202797512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8F8087-2E75-4396-A176-0DE7D34F82F3}"/>
              </a:ext>
            </a:extLst>
          </p:cNvPr>
          <p:cNvSpPr>
            <a:spLocks noGrp="1"/>
          </p:cNvSpPr>
          <p:nvPr>
            <p:ph type="title"/>
          </p:nvPr>
        </p:nvSpPr>
        <p:spPr/>
        <p:txBody>
          <a:bodyPr/>
          <a:lstStyle/>
          <a:p>
            <a:r>
              <a:rPr lang="en-US"/>
              <a:t>Facebook Own Posts Table | Nexus International School Malaysia - 5 of 8</a:t>
            </a:r>
          </a:p>
        </p:txBody>
      </p:sp>
      <p:graphicFrame>
        <p:nvGraphicFramePr>
          <p:cNvPr id="5" name="Table Placeholder 4">
            <a:extLst>
              <a:ext uri="{FF2B5EF4-FFF2-40B4-BE49-F238E27FC236}">
                <a16:creationId xmlns:a16="http://schemas.microsoft.com/office/drawing/2014/main" id="{9811ED32-35EB-435E-BD46-420AB9EBE9D2}"/>
              </a:ext>
            </a:extLst>
          </p:cNvPr>
          <p:cNvGraphicFramePr>
            <a:graphicFrameLocks noGrp="1"/>
          </p:cNvGraphicFramePr>
          <p:nvPr>
            <p:ph type="tbl" sz="quarter" idx="13"/>
            <p:extLst>
              <p:ext uri="{D42A27DB-BD31-4B8C-83A1-F6EECF244321}">
                <p14:modId xmlns:p14="http://schemas.microsoft.com/office/powerpoint/2010/main" val="11060808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3453572124"/>
                    </a:ext>
                  </a:extLst>
                </a:gridCol>
                <a:gridCol w="740664">
                  <a:extLst>
                    <a:ext uri="{9D8B030D-6E8A-4147-A177-3AD203B41FA5}">
                      <a16:colId xmlns:a16="http://schemas.microsoft.com/office/drawing/2014/main" val="1864868824"/>
                    </a:ext>
                  </a:extLst>
                </a:gridCol>
                <a:gridCol w="740664">
                  <a:extLst>
                    <a:ext uri="{9D8B030D-6E8A-4147-A177-3AD203B41FA5}">
                      <a16:colId xmlns:a16="http://schemas.microsoft.com/office/drawing/2014/main" val="3097817482"/>
                    </a:ext>
                  </a:extLst>
                </a:gridCol>
                <a:gridCol w="740664">
                  <a:extLst>
                    <a:ext uri="{9D8B030D-6E8A-4147-A177-3AD203B41FA5}">
                      <a16:colId xmlns:a16="http://schemas.microsoft.com/office/drawing/2014/main" val="3576138723"/>
                    </a:ext>
                  </a:extLst>
                </a:gridCol>
                <a:gridCol w="740664">
                  <a:extLst>
                    <a:ext uri="{9D8B030D-6E8A-4147-A177-3AD203B41FA5}">
                      <a16:colId xmlns:a16="http://schemas.microsoft.com/office/drawing/2014/main" val="3749943091"/>
                    </a:ext>
                  </a:extLst>
                </a:gridCol>
                <a:gridCol w="740664">
                  <a:extLst>
                    <a:ext uri="{9D8B030D-6E8A-4147-A177-3AD203B41FA5}">
                      <a16:colId xmlns:a16="http://schemas.microsoft.com/office/drawing/2014/main" val="1634846031"/>
                    </a:ext>
                  </a:extLst>
                </a:gridCol>
                <a:gridCol w="740664">
                  <a:extLst>
                    <a:ext uri="{9D8B030D-6E8A-4147-A177-3AD203B41FA5}">
                      <a16:colId xmlns:a16="http://schemas.microsoft.com/office/drawing/2014/main" val="114564167"/>
                    </a:ext>
                  </a:extLst>
                </a:gridCol>
                <a:gridCol w="740664">
                  <a:extLst>
                    <a:ext uri="{9D8B030D-6E8A-4147-A177-3AD203B41FA5}">
                      <a16:colId xmlns:a16="http://schemas.microsoft.com/office/drawing/2014/main" val="22505267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9193582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Nexus International School Malaysia - 2020-03-02 16:31:36</a:t>
                      </a:r>
                      <a:r>
                        <a:rPr kumimoji="0" lang="en-US" sz="1000" b="0" i="0" u="none" strike="noStrike" kern="1200" cap="none" spc="0" normalizeH="0" baseline="0" noProof="0">
                          <a:ln>
                            <a:noFill/>
                          </a:ln>
                          <a:solidFill>
                            <a:prstClr val="black"/>
                          </a:solidFill>
                          <a:effectLst/>
                          <a:uLnTx/>
                          <a:uFillTx/>
                          <a:latin typeface="+mn-lt"/>
                          <a:ea typeface="+mn-ea"/>
                          <a:cs typeface="+mn-cs"/>
                        </a:rPr>
                        <a:t>
 Last year, Andrew and his sister organised a charity concert by young Malaysian pianists to raise funds for refugees to have an education. This year, Andrew along with many talented performers at Nexus, performed at the annual Soloists Concert. Watch the video to see his performance and hear about the benefits of musical performances at Nexus! 🎶 #LearnerFeature #NexusMindsets #NexusMusic #SoloistConcert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0.1583 %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3447798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Nexus International School Malaysia - 2020-02-29 10:06:27</a:t>
                      </a:r>
                      <a:r>
                        <a:rPr kumimoji="0" lang="en-US" sz="1000" b="0" i="0" u="none" strike="noStrike" kern="1200" cap="none" spc="0" normalizeH="0" baseline="0" noProof="0">
                          <a:ln>
                            <a:noFill/>
                          </a:ln>
                          <a:solidFill>
                            <a:prstClr val="black"/>
                          </a:solidFill>
                          <a:effectLst/>
                          <a:uLnTx/>
                          <a:uFillTx/>
                          <a:latin typeface="+mn-lt"/>
                          <a:ea typeface="+mn-ea"/>
                          <a:cs typeface="+mn-cs"/>
                        </a:rPr>
                        <a:t>
 Here's a taster of our talented performers from the Soloist Concert 🎹 🎶  #SoloistConcert #NexusMusic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0.1084 %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805273191"/>
                  </a:ext>
                </a:extLst>
              </a:tr>
            </a:tbl>
          </a:graphicData>
        </a:graphic>
      </p:graphicFrame>
      <p:sp>
        <p:nvSpPr>
          <p:cNvPr id="4" name="Text Placeholder 3">
            <a:extLst>
              <a:ext uri="{FF2B5EF4-FFF2-40B4-BE49-F238E27FC236}">
                <a16:creationId xmlns:a16="http://schemas.microsoft.com/office/drawing/2014/main" id="{E26C48CF-DD1A-43F1-9F0D-47BE84419C1C}"/>
              </a:ext>
            </a:extLst>
          </p:cNvPr>
          <p:cNvSpPr>
            <a:spLocks noGrp="1"/>
          </p:cNvSpPr>
          <p:nvPr>
            <p:ph type="body" sz="quarter" idx="14"/>
          </p:nvPr>
        </p:nvSpPr>
        <p:spPr/>
        <p:txBody>
          <a:bodyPr/>
          <a:lstStyle/>
          <a:p>
            <a:r>
              <a:rPr lang="en-US"/>
              <a:t>02/26/2020 - 03/07/2020</a:t>
            </a:r>
          </a:p>
        </p:txBody>
      </p:sp>
    </p:spTree>
    <p:extLst>
      <p:ext uri="{BB962C8B-B14F-4D97-AF65-F5344CB8AC3E}">
        <p14:creationId xmlns:p14="http://schemas.microsoft.com/office/powerpoint/2010/main" val="197804159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178E94-B988-458B-9678-20786B8ADC47}"/>
              </a:ext>
            </a:extLst>
          </p:cNvPr>
          <p:cNvSpPr>
            <a:spLocks noGrp="1"/>
          </p:cNvSpPr>
          <p:nvPr>
            <p:ph type="title"/>
          </p:nvPr>
        </p:nvSpPr>
        <p:spPr/>
        <p:txBody>
          <a:bodyPr/>
          <a:lstStyle/>
          <a:p>
            <a:r>
              <a:rPr lang="en-US"/>
              <a:t>Facebook Own Posts Table | Nexus International School Malaysia - 6 of 8</a:t>
            </a:r>
          </a:p>
        </p:txBody>
      </p:sp>
      <p:graphicFrame>
        <p:nvGraphicFramePr>
          <p:cNvPr id="5" name="Table Placeholder 4">
            <a:extLst>
              <a:ext uri="{FF2B5EF4-FFF2-40B4-BE49-F238E27FC236}">
                <a16:creationId xmlns:a16="http://schemas.microsoft.com/office/drawing/2014/main" id="{298CE703-0405-4661-AC50-7B2894A7E42F}"/>
              </a:ext>
            </a:extLst>
          </p:cNvPr>
          <p:cNvGraphicFramePr>
            <a:graphicFrameLocks noGrp="1"/>
          </p:cNvGraphicFramePr>
          <p:nvPr>
            <p:ph type="tbl" sz="quarter" idx="13"/>
            <p:extLst>
              <p:ext uri="{D42A27DB-BD31-4B8C-83A1-F6EECF244321}">
                <p14:modId xmlns:p14="http://schemas.microsoft.com/office/powerpoint/2010/main" val="6125379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1388420445"/>
                    </a:ext>
                  </a:extLst>
                </a:gridCol>
                <a:gridCol w="740664">
                  <a:extLst>
                    <a:ext uri="{9D8B030D-6E8A-4147-A177-3AD203B41FA5}">
                      <a16:colId xmlns:a16="http://schemas.microsoft.com/office/drawing/2014/main" val="343589063"/>
                    </a:ext>
                  </a:extLst>
                </a:gridCol>
                <a:gridCol w="740664">
                  <a:extLst>
                    <a:ext uri="{9D8B030D-6E8A-4147-A177-3AD203B41FA5}">
                      <a16:colId xmlns:a16="http://schemas.microsoft.com/office/drawing/2014/main" val="2799997403"/>
                    </a:ext>
                  </a:extLst>
                </a:gridCol>
                <a:gridCol w="740664">
                  <a:extLst>
                    <a:ext uri="{9D8B030D-6E8A-4147-A177-3AD203B41FA5}">
                      <a16:colId xmlns:a16="http://schemas.microsoft.com/office/drawing/2014/main" val="1455592819"/>
                    </a:ext>
                  </a:extLst>
                </a:gridCol>
                <a:gridCol w="740664">
                  <a:extLst>
                    <a:ext uri="{9D8B030D-6E8A-4147-A177-3AD203B41FA5}">
                      <a16:colId xmlns:a16="http://schemas.microsoft.com/office/drawing/2014/main" val="2158553075"/>
                    </a:ext>
                  </a:extLst>
                </a:gridCol>
                <a:gridCol w="740664">
                  <a:extLst>
                    <a:ext uri="{9D8B030D-6E8A-4147-A177-3AD203B41FA5}">
                      <a16:colId xmlns:a16="http://schemas.microsoft.com/office/drawing/2014/main" val="782930878"/>
                    </a:ext>
                  </a:extLst>
                </a:gridCol>
                <a:gridCol w="740664">
                  <a:extLst>
                    <a:ext uri="{9D8B030D-6E8A-4147-A177-3AD203B41FA5}">
                      <a16:colId xmlns:a16="http://schemas.microsoft.com/office/drawing/2014/main" val="3040985149"/>
                    </a:ext>
                  </a:extLst>
                </a:gridCol>
                <a:gridCol w="740664">
                  <a:extLst>
                    <a:ext uri="{9D8B030D-6E8A-4147-A177-3AD203B41FA5}">
                      <a16:colId xmlns:a16="http://schemas.microsoft.com/office/drawing/2014/main" val="13927653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3401904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Nexus International School Malaysia - 2020-02-28 19:54:53</a:t>
                      </a:r>
                      <a:r>
                        <a:rPr kumimoji="0" lang="en-US" sz="1000" b="0" i="0" u="none" strike="noStrike" kern="1200" cap="none" spc="0" normalizeH="0" baseline="0" noProof="0">
                          <a:ln>
                            <a:noFill/>
                          </a:ln>
                          <a:solidFill>
                            <a:prstClr val="black"/>
                          </a:solidFill>
                          <a:effectLst/>
                          <a:uLnTx/>
                          <a:uFillTx/>
                          <a:latin typeface="+mn-lt"/>
                          <a:ea typeface="+mn-ea"/>
                          <a:cs typeface="+mn-cs"/>
                        </a:rPr>
                        <a:t>
 The Soloist Concert yesterday at Nexus International School Malaysia saw captivating performances! The learners have put up fantastic solo performances, which mesmerised the audience 🎶
We were treated to superb performances by all involved, including a solo piece from pianist, Kazuki Ozawa, Noah Morath who played Hatikah on the violin and many more 🎵
Learners clearly dedicated a great deal of time to preparing for performance. Congratulations to all performers yesterday. Last night was a spectacular night for us! 🎶
#NexusMindsets #NexusMusic #SoloistConcert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617886865"/>
                  </a:ext>
                </a:extLst>
              </a:tr>
            </a:tbl>
          </a:graphicData>
        </a:graphic>
      </p:graphicFrame>
      <p:sp>
        <p:nvSpPr>
          <p:cNvPr id="4" name="Text Placeholder 3">
            <a:extLst>
              <a:ext uri="{FF2B5EF4-FFF2-40B4-BE49-F238E27FC236}">
                <a16:creationId xmlns:a16="http://schemas.microsoft.com/office/drawing/2014/main" id="{ED6BC343-1727-482C-99F1-FEBD119DEEFD}"/>
              </a:ext>
            </a:extLst>
          </p:cNvPr>
          <p:cNvSpPr>
            <a:spLocks noGrp="1"/>
          </p:cNvSpPr>
          <p:nvPr>
            <p:ph type="body" sz="quarter" idx="14"/>
          </p:nvPr>
        </p:nvSpPr>
        <p:spPr/>
        <p:txBody>
          <a:bodyPr/>
          <a:lstStyle/>
          <a:p>
            <a:r>
              <a:rPr lang="en-US"/>
              <a:t>02/26/2020 - 03/07/2020</a:t>
            </a:r>
          </a:p>
        </p:txBody>
      </p:sp>
    </p:spTree>
    <p:extLst>
      <p:ext uri="{BB962C8B-B14F-4D97-AF65-F5344CB8AC3E}">
        <p14:creationId xmlns:p14="http://schemas.microsoft.com/office/powerpoint/2010/main" val="118637720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7FAB55-7D60-4DAD-965A-E91F9C79374D}"/>
              </a:ext>
            </a:extLst>
          </p:cNvPr>
          <p:cNvSpPr>
            <a:spLocks noGrp="1"/>
          </p:cNvSpPr>
          <p:nvPr>
            <p:ph type="title"/>
          </p:nvPr>
        </p:nvSpPr>
        <p:spPr/>
        <p:txBody>
          <a:bodyPr/>
          <a:lstStyle/>
          <a:p>
            <a:r>
              <a:rPr lang="en-US"/>
              <a:t>Facebook Own Posts Table | Nexus International School Malaysia - 7 of 8</a:t>
            </a:r>
          </a:p>
        </p:txBody>
      </p:sp>
      <p:graphicFrame>
        <p:nvGraphicFramePr>
          <p:cNvPr id="5" name="Table Placeholder 4">
            <a:extLst>
              <a:ext uri="{FF2B5EF4-FFF2-40B4-BE49-F238E27FC236}">
                <a16:creationId xmlns:a16="http://schemas.microsoft.com/office/drawing/2014/main" id="{A0570CC1-C868-4DA0-9FBD-FE9485B169B0}"/>
              </a:ext>
            </a:extLst>
          </p:cNvPr>
          <p:cNvGraphicFramePr>
            <a:graphicFrameLocks noGrp="1"/>
          </p:cNvGraphicFramePr>
          <p:nvPr>
            <p:ph type="tbl" sz="quarter" idx="13"/>
            <p:extLst>
              <p:ext uri="{D42A27DB-BD31-4B8C-83A1-F6EECF244321}">
                <p14:modId xmlns:p14="http://schemas.microsoft.com/office/powerpoint/2010/main" val="28049720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711969125"/>
                    </a:ext>
                  </a:extLst>
                </a:gridCol>
                <a:gridCol w="740664">
                  <a:extLst>
                    <a:ext uri="{9D8B030D-6E8A-4147-A177-3AD203B41FA5}">
                      <a16:colId xmlns:a16="http://schemas.microsoft.com/office/drawing/2014/main" val="2071830956"/>
                    </a:ext>
                  </a:extLst>
                </a:gridCol>
                <a:gridCol w="740664">
                  <a:extLst>
                    <a:ext uri="{9D8B030D-6E8A-4147-A177-3AD203B41FA5}">
                      <a16:colId xmlns:a16="http://schemas.microsoft.com/office/drawing/2014/main" val="1850722230"/>
                    </a:ext>
                  </a:extLst>
                </a:gridCol>
                <a:gridCol w="740664">
                  <a:extLst>
                    <a:ext uri="{9D8B030D-6E8A-4147-A177-3AD203B41FA5}">
                      <a16:colId xmlns:a16="http://schemas.microsoft.com/office/drawing/2014/main" val="3648775721"/>
                    </a:ext>
                  </a:extLst>
                </a:gridCol>
                <a:gridCol w="740664">
                  <a:extLst>
                    <a:ext uri="{9D8B030D-6E8A-4147-A177-3AD203B41FA5}">
                      <a16:colId xmlns:a16="http://schemas.microsoft.com/office/drawing/2014/main" val="4214644968"/>
                    </a:ext>
                  </a:extLst>
                </a:gridCol>
                <a:gridCol w="740664">
                  <a:extLst>
                    <a:ext uri="{9D8B030D-6E8A-4147-A177-3AD203B41FA5}">
                      <a16:colId xmlns:a16="http://schemas.microsoft.com/office/drawing/2014/main" val="326100006"/>
                    </a:ext>
                  </a:extLst>
                </a:gridCol>
                <a:gridCol w="740664">
                  <a:extLst>
                    <a:ext uri="{9D8B030D-6E8A-4147-A177-3AD203B41FA5}">
                      <a16:colId xmlns:a16="http://schemas.microsoft.com/office/drawing/2014/main" val="2428374726"/>
                    </a:ext>
                  </a:extLst>
                </a:gridCol>
                <a:gridCol w="740664">
                  <a:extLst>
                    <a:ext uri="{9D8B030D-6E8A-4147-A177-3AD203B41FA5}">
                      <a16:colId xmlns:a16="http://schemas.microsoft.com/office/drawing/2014/main" val="33736675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9427961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Nexus International School Malaysia - 2020-02-28 16:57:23</a:t>
                      </a:r>
                      <a:r>
                        <a:rPr kumimoji="0" lang="en-US" sz="1000" b="0" i="0" u="none" strike="noStrike" kern="1200" cap="none" spc="0" normalizeH="0" baseline="0" noProof="0">
                          <a:ln>
                            <a:noFill/>
                          </a:ln>
                          <a:solidFill>
                            <a:prstClr val="black"/>
                          </a:solidFill>
                          <a:effectLst/>
                          <a:uLnTx/>
                          <a:uFillTx/>
                          <a:latin typeface="+mn-lt"/>
                          <a:ea typeface="+mn-ea"/>
                          <a:cs typeface="+mn-cs"/>
                        </a:rPr>
                        <a:t>
 Today was a monumental day for Year 4 - it was the Showcase Assembly! As the 'Exit Point' to the topic, Active Planet, learners proudly shared their learning from the last few weeks with a large audience ✨
Were you lucky enough to be there? If you were, you’ll now know all about the Ring of Fire! You’ll be able to take action if you are caught in an earthquake or a tsunami! And you’ll have been unlucky enough to hear some of Year 4’s ‘amazingly funny’ jokes! There was even a guest appearance from the Nexus Pantomime camel! 🐪 
We had great fun performing for the Nexus community today! Have a lovely weekend! 💛 #NexusMindsets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0.2918 %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399128691"/>
                  </a:ext>
                </a:extLst>
              </a:tr>
            </a:tbl>
          </a:graphicData>
        </a:graphic>
      </p:graphicFrame>
      <p:sp>
        <p:nvSpPr>
          <p:cNvPr id="4" name="Text Placeholder 3">
            <a:extLst>
              <a:ext uri="{FF2B5EF4-FFF2-40B4-BE49-F238E27FC236}">
                <a16:creationId xmlns:a16="http://schemas.microsoft.com/office/drawing/2014/main" id="{5AA1B4C5-5C24-4A02-B824-8572D5F280D4}"/>
              </a:ext>
            </a:extLst>
          </p:cNvPr>
          <p:cNvSpPr>
            <a:spLocks noGrp="1"/>
          </p:cNvSpPr>
          <p:nvPr>
            <p:ph type="body" sz="quarter" idx="14"/>
          </p:nvPr>
        </p:nvSpPr>
        <p:spPr/>
        <p:txBody>
          <a:bodyPr/>
          <a:lstStyle/>
          <a:p>
            <a:r>
              <a:rPr lang="en-US"/>
              <a:t>02/26/2020 - 03/07/2020</a:t>
            </a:r>
          </a:p>
        </p:txBody>
      </p:sp>
    </p:spTree>
    <p:extLst>
      <p:ext uri="{BB962C8B-B14F-4D97-AF65-F5344CB8AC3E}">
        <p14:creationId xmlns:p14="http://schemas.microsoft.com/office/powerpoint/2010/main" val="286775434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1300BF-7831-44F2-8956-E3496DC6AF6D}"/>
              </a:ext>
            </a:extLst>
          </p:cNvPr>
          <p:cNvSpPr>
            <a:spLocks noGrp="1"/>
          </p:cNvSpPr>
          <p:nvPr>
            <p:ph type="title"/>
          </p:nvPr>
        </p:nvSpPr>
        <p:spPr/>
        <p:txBody>
          <a:bodyPr/>
          <a:lstStyle/>
          <a:p>
            <a:r>
              <a:rPr lang="en-US"/>
              <a:t>Facebook Own Posts Table | Nexus International School Malaysia - 8 of 8</a:t>
            </a:r>
          </a:p>
        </p:txBody>
      </p:sp>
      <p:graphicFrame>
        <p:nvGraphicFramePr>
          <p:cNvPr id="5" name="Table Placeholder 4">
            <a:extLst>
              <a:ext uri="{FF2B5EF4-FFF2-40B4-BE49-F238E27FC236}">
                <a16:creationId xmlns:a16="http://schemas.microsoft.com/office/drawing/2014/main" id="{1968E65A-DBDD-45A1-8D50-AB0F190B10D9}"/>
              </a:ext>
            </a:extLst>
          </p:cNvPr>
          <p:cNvGraphicFramePr>
            <a:graphicFrameLocks noGrp="1"/>
          </p:cNvGraphicFramePr>
          <p:nvPr>
            <p:ph type="tbl" sz="quarter" idx="13"/>
            <p:extLst>
              <p:ext uri="{D42A27DB-BD31-4B8C-83A1-F6EECF244321}">
                <p14:modId xmlns:p14="http://schemas.microsoft.com/office/powerpoint/2010/main" val="7958971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2419524619"/>
                    </a:ext>
                  </a:extLst>
                </a:gridCol>
                <a:gridCol w="740664">
                  <a:extLst>
                    <a:ext uri="{9D8B030D-6E8A-4147-A177-3AD203B41FA5}">
                      <a16:colId xmlns:a16="http://schemas.microsoft.com/office/drawing/2014/main" val="2589852214"/>
                    </a:ext>
                  </a:extLst>
                </a:gridCol>
                <a:gridCol w="740664">
                  <a:extLst>
                    <a:ext uri="{9D8B030D-6E8A-4147-A177-3AD203B41FA5}">
                      <a16:colId xmlns:a16="http://schemas.microsoft.com/office/drawing/2014/main" val="2910349516"/>
                    </a:ext>
                  </a:extLst>
                </a:gridCol>
                <a:gridCol w="740664">
                  <a:extLst>
                    <a:ext uri="{9D8B030D-6E8A-4147-A177-3AD203B41FA5}">
                      <a16:colId xmlns:a16="http://schemas.microsoft.com/office/drawing/2014/main" val="796301556"/>
                    </a:ext>
                  </a:extLst>
                </a:gridCol>
                <a:gridCol w="740664">
                  <a:extLst>
                    <a:ext uri="{9D8B030D-6E8A-4147-A177-3AD203B41FA5}">
                      <a16:colId xmlns:a16="http://schemas.microsoft.com/office/drawing/2014/main" val="107385552"/>
                    </a:ext>
                  </a:extLst>
                </a:gridCol>
                <a:gridCol w="740664">
                  <a:extLst>
                    <a:ext uri="{9D8B030D-6E8A-4147-A177-3AD203B41FA5}">
                      <a16:colId xmlns:a16="http://schemas.microsoft.com/office/drawing/2014/main" val="2132940131"/>
                    </a:ext>
                  </a:extLst>
                </a:gridCol>
                <a:gridCol w="740664">
                  <a:extLst>
                    <a:ext uri="{9D8B030D-6E8A-4147-A177-3AD203B41FA5}">
                      <a16:colId xmlns:a16="http://schemas.microsoft.com/office/drawing/2014/main" val="3124908626"/>
                    </a:ext>
                  </a:extLst>
                </a:gridCol>
                <a:gridCol w="740664">
                  <a:extLst>
                    <a:ext uri="{9D8B030D-6E8A-4147-A177-3AD203B41FA5}">
                      <a16:colId xmlns:a16="http://schemas.microsoft.com/office/drawing/2014/main" val="33996026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7859970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Nexus International School Malaysia - 2020-02-26 10:33:52</a:t>
                      </a:r>
                      <a:r>
                        <a:rPr kumimoji="0" lang="en-US" sz="1000" b="0" i="0" u="none" strike="noStrike" kern="1200" cap="none" spc="0" normalizeH="0" baseline="0" noProof="0">
                          <a:ln>
                            <a:noFill/>
                          </a:ln>
                          <a:solidFill>
                            <a:prstClr val="black"/>
                          </a:solidFill>
                          <a:effectLst/>
                          <a:uLnTx/>
                          <a:uFillTx/>
                          <a:latin typeface="+mn-lt"/>
                          <a:ea typeface="+mn-ea"/>
                          <a:cs typeface="+mn-cs"/>
                        </a:rPr>
                        <a:t>
 Special thanks to everyone who participated and donated during our recent charity events. We exceeded our RM5000 target and raised a whopping RM7749.80 during the Charity Week and Festive Fair! Well done to our IB learners for your amazing work in raising funds for the United World Schools ♥️ #NexusRelationships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0.0584 %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396234380"/>
                  </a:ext>
                </a:extLst>
              </a:tr>
            </a:tbl>
          </a:graphicData>
        </a:graphic>
      </p:graphicFrame>
      <p:sp>
        <p:nvSpPr>
          <p:cNvPr id="4" name="Text Placeholder 3">
            <a:extLst>
              <a:ext uri="{FF2B5EF4-FFF2-40B4-BE49-F238E27FC236}">
                <a16:creationId xmlns:a16="http://schemas.microsoft.com/office/drawing/2014/main" id="{AEFA65B5-E965-49E6-AAEA-AB575E229647}"/>
              </a:ext>
            </a:extLst>
          </p:cNvPr>
          <p:cNvSpPr>
            <a:spLocks noGrp="1"/>
          </p:cNvSpPr>
          <p:nvPr>
            <p:ph type="body" sz="quarter" idx="14"/>
          </p:nvPr>
        </p:nvSpPr>
        <p:spPr/>
        <p:txBody>
          <a:bodyPr/>
          <a:lstStyle/>
          <a:p>
            <a:r>
              <a:rPr lang="en-US"/>
              <a:t>02/26/2020 - 03/07/2020</a:t>
            </a:r>
          </a:p>
        </p:txBody>
      </p:sp>
    </p:spTree>
    <p:extLst>
      <p:ext uri="{BB962C8B-B14F-4D97-AF65-F5344CB8AC3E}">
        <p14:creationId xmlns:p14="http://schemas.microsoft.com/office/powerpoint/2010/main" val="3029011906"/>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398</Words>
  <Application>Microsoft Office PowerPoint</Application>
  <PresentationFormat>On-screen Show (4:3)</PresentationFormat>
  <Paragraphs>175</Paragraphs>
  <Slides>8</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8</vt:i4>
      </vt:variant>
    </vt:vector>
  </HeadingPairs>
  <TitlesOfParts>
    <vt:vector size="11" baseType="lpstr">
      <vt:lpstr>Arial</vt:lpstr>
      <vt:lpstr>Calibri</vt:lpstr>
      <vt:lpstr>quintly_template</vt:lpstr>
      <vt:lpstr>Facebook Own Posts Table | Nexus International School Malaysia - 1 of 8</vt:lpstr>
      <vt:lpstr>Facebook Own Posts Table | Nexus International School Malaysia - 2 of 8</vt:lpstr>
      <vt:lpstr>Facebook Own Posts Table | Nexus International School Malaysia - 3 of 8</vt:lpstr>
      <vt:lpstr>Facebook Own Posts Table | Nexus International School Malaysia - 4 of 8</vt:lpstr>
      <vt:lpstr>Facebook Own Posts Table | Nexus International School Malaysia - 5 of 8</vt:lpstr>
      <vt:lpstr>Facebook Own Posts Table | Nexus International School Malaysia - 6 of 8</vt:lpstr>
      <vt:lpstr>Facebook Own Posts Table | Nexus International School Malaysia - 7 of 8</vt:lpstr>
      <vt:lpstr>Facebook Own Posts Table | Nexus International School Malaysia - 8 of 8</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Own Posts Table | Nexus International School Malaysia - 1 of 8</dc:title>
  <dc:creator>Frederik Peiniger</dc:creator>
  <cp:lastModifiedBy>Frederik Peiniger</cp:lastModifiedBy>
  <cp:revision>1</cp:revision>
  <dcterms:created xsi:type="dcterms:W3CDTF">2020-04-12T05:06:27Z</dcterms:created>
  <dcterms:modified xsi:type="dcterms:W3CDTF">2020-04-12T05:07:17Z</dcterms:modified>
</cp:coreProperties>
</file>