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77091-3CA0-468D-8C6D-D3BF713C594D}"/>
              </a:ext>
            </a:extLst>
          </p:cNvPr>
          <p:cNvSpPr>
            <a:spLocks noGrp="1"/>
          </p:cNvSpPr>
          <p:nvPr>
            <p:ph type="title"/>
          </p:nvPr>
        </p:nvSpPr>
        <p:spPr/>
        <p:txBody>
          <a:bodyPr/>
          <a:lstStyle/>
          <a:p>
            <a:r>
              <a:rPr lang="en-US"/>
              <a:t>Facebook Own Posts Table | Nexus International School Malaysia - 1 of 22</a:t>
            </a:r>
          </a:p>
        </p:txBody>
      </p:sp>
      <p:graphicFrame>
        <p:nvGraphicFramePr>
          <p:cNvPr id="5" name="Table Placeholder 4">
            <a:extLst>
              <a:ext uri="{FF2B5EF4-FFF2-40B4-BE49-F238E27FC236}">
                <a16:creationId xmlns:a16="http://schemas.microsoft.com/office/drawing/2014/main" id="{61B7EB4F-ADF5-48A5-B9D0-72A2A1D733BC}"/>
              </a:ext>
            </a:extLst>
          </p:cNvPr>
          <p:cNvGraphicFramePr>
            <a:graphicFrameLocks noGrp="1"/>
          </p:cNvGraphicFramePr>
          <p:nvPr>
            <p:ph type="tbl" sz="quarter" idx="13"/>
            <p:extLst>
              <p:ext uri="{D42A27DB-BD31-4B8C-83A1-F6EECF244321}">
                <p14:modId xmlns:p14="http://schemas.microsoft.com/office/powerpoint/2010/main" val="3535232748"/>
              </p:ext>
            </p:extLst>
          </p:nvPr>
        </p:nvGraphicFramePr>
        <p:xfrm>
          <a:off x="457200" y="1731963"/>
          <a:ext cx="8147304" cy="216408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22576031"/>
                    </a:ext>
                  </a:extLst>
                </a:gridCol>
                <a:gridCol w="740664">
                  <a:extLst>
                    <a:ext uri="{9D8B030D-6E8A-4147-A177-3AD203B41FA5}">
                      <a16:colId xmlns:a16="http://schemas.microsoft.com/office/drawing/2014/main" val="2273108011"/>
                    </a:ext>
                  </a:extLst>
                </a:gridCol>
                <a:gridCol w="740664">
                  <a:extLst>
                    <a:ext uri="{9D8B030D-6E8A-4147-A177-3AD203B41FA5}">
                      <a16:colId xmlns:a16="http://schemas.microsoft.com/office/drawing/2014/main" val="1736590774"/>
                    </a:ext>
                  </a:extLst>
                </a:gridCol>
                <a:gridCol w="740664">
                  <a:extLst>
                    <a:ext uri="{9D8B030D-6E8A-4147-A177-3AD203B41FA5}">
                      <a16:colId xmlns:a16="http://schemas.microsoft.com/office/drawing/2014/main" val="4019474232"/>
                    </a:ext>
                  </a:extLst>
                </a:gridCol>
                <a:gridCol w="740664">
                  <a:extLst>
                    <a:ext uri="{9D8B030D-6E8A-4147-A177-3AD203B41FA5}">
                      <a16:colId xmlns:a16="http://schemas.microsoft.com/office/drawing/2014/main" val="3726473128"/>
                    </a:ext>
                  </a:extLst>
                </a:gridCol>
                <a:gridCol w="740664">
                  <a:extLst>
                    <a:ext uri="{9D8B030D-6E8A-4147-A177-3AD203B41FA5}">
                      <a16:colId xmlns:a16="http://schemas.microsoft.com/office/drawing/2014/main" val="2065723148"/>
                    </a:ext>
                  </a:extLst>
                </a:gridCol>
                <a:gridCol w="740664">
                  <a:extLst>
                    <a:ext uri="{9D8B030D-6E8A-4147-A177-3AD203B41FA5}">
                      <a16:colId xmlns:a16="http://schemas.microsoft.com/office/drawing/2014/main" val="601303889"/>
                    </a:ext>
                  </a:extLst>
                </a:gridCol>
                <a:gridCol w="740664">
                  <a:extLst>
                    <a:ext uri="{9D8B030D-6E8A-4147-A177-3AD203B41FA5}">
                      <a16:colId xmlns:a16="http://schemas.microsoft.com/office/drawing/2014/main" val="1095697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641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- 2020-03-31 12:00:01</a:t>
                      </a:r>
                      <a:r>
                        <a:rPr kumimoji="0" lang="en-US" sz="1000" b="0" i="0" u="none" strike="noStrike" kern="1200" cap="none" spc="0" normalizeH="0" baseline="0" noProof="0">
                          <a:ln>
                            <a:noFill/>
                          </a:ln>
                          <a:solidFill>
                            <a:prstClr val="black"/>
                          </a:solidFill>
                          <a:effectLst/>
                          <a:uLnTx/>
                          <a:uFillTx/>
                          <a:latin typeface="+mn-lt"/>
                          <a:ea typeface="+mn-ea"/>
                          <a:cs typeface="+mn-cs"/>
                        </a:rPr>
                        <a:t>
 Learners in Years 7 and 8 at Nexus follow the Nexus CORE programme to develop the skills they need to become lifelong learners. 📚 
Watch this video to find out how it prepares them for the IB Diploma Programme and ensures that they can participate responsibly in local and global communities.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7747365"/>
                  </a:ext>
                </a:extLst>
              </a:tr>
            </a:tbl>
          </a:graphicData>
        </a:graphic>
      </p:graphicFrame>
      <p:sp>
        <p:nvSpPr>
          <p:cNvPr id="4" name="Text Placeholder 3">
            <a:extLst>
              <a:ext uri="{FF2B5EF4-FFF2-40B4-BE49-F238E27FC236}">
                <a16:creationId xmlns:a16="http://schemas.microsoft.com/office/drawing/2014/main" id="{58C82215-DBEE-41D7-9FBF-251989A40AC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698564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0E396-59C3-41B5-AC9B-410E95046DF2}"/>
              </a:ext>
            </a:extLst>
          </p:cNvPr>
          <p:cNvSpPr>
            <a:spLocks noGrp="1"/>
          </p:cNvSpPr>
          <p:nvPr>
            <p:ph type="title"/>
          </p:nvPr>
        </p:nvSpPr>
        <p:spPr/>
        <p:txBody>
          <a:bodyPr/>
          <a:lstStyle/>
          <a:p>
            <a:r>
              <a:rPr lang="en-US"/>
              <a:t>Facebook Own Posts Table | Nexus International School Malaysia - 2 of 22</a:t>
            </a:r>
          </a:p>
        </p:txBody>
      </p:sp>
      <p:graphicFrame>
        <p:nvGraphicFramePr>
          <p:cNvPr id="5" name="Table Placeholder 4">
            <a:extLst>
              <a:ext uri="{FF2B5EF4-FFF2-40B4-BE49-F238E27FC236}">
                <a16:creationId xmlns:a16="http://schemas.microsoft.com/office/drawing/2014/main" id="{14D84FAE-9E90-43CD-8832-EE9F94A602D1}"/>
              </a:ext>
            </a:extLst>
          </p:cNvPr>
          <p:cNvGraphicFramePr>
            <a:graphicFrameLocks noGrp="1"/>
          </p:cNvGraphicFramePr>
          <p:nvPr>
            <p:ph type="tbl" sz="quarter" idx="13"/>
            <p:extLst>
              <p:ext uri="{D42A27DB-BD31-4B8C-83A1-F6EECF244321}">
                <p14:modId xmlns:p14="http://schemas.microsoft.com/office/powerpoint/2010/main" val="126538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91659784"/>
                    </a:ext>
                  </a:extLst>
                </a:gridCol>
                <a:gridCol w="740664">
                  <a:extLst>
                    <a:ext uri="{9D8B030D-6E8A-4147-A177-3AD203B41FA5}">
                      <a16:colId xmlns:a16="http://schemas.microsoft.com/office/drawing/2014/main" val="2594788134"/>
                    </a:ext>
                  </a:extLst>
                </a:gridCol>
                <a:gridCol w="740664">
                  <a:extLst>
                    <a:ext uri="{9D8B030D-6E8A-4147-A177-3AD203B41FA5}">
                      <a16:colId xmlns:a16="http://schemas.microsoft.com/office/drawing/2014/main" val="3522834095"/>
                    </a:ext>
                  </a:extLst>
                </a:gridCol>
                <a:gridCol w="740664">
                  <a:extLst>
                    <a:ext uri="{9D8B030D-6E8A-4147-A177-3AD203B41FA5}">
                      <a16:colId xmlns:a16="http://schemas.microsoft.com/office/drawing/2014/main" val="3394957546"/>
                    </a:ext>
                  </a:extLst>
                </a:gridCol>
                <a:gridCol w="740664">
                  <a:extLst>
                    <a:ext uri="{9D8B030D-6E8A-4147-A177-3AD203B41FA5}">
                      <a16:colId xmlns:a16="http://schemas.microsoft.com/office/drawing/2014/main" val="2011333510"/>
                    </a:ext>
                  </a:extLst>
                </a:gridCol>
                <a:gridCol w="740664">
                  <a:extLst>
                    <a:ext uri="{9D8B030D-6E8A-4147-A177-3AD203B41FA5}">
                      <a16:colId xmlns:a16="http://schemas.microsoft.com/office/drawing/2014/main" val="1447752587"/>
                    </a:ext>
                  </a:extLst>
                </a:gridCol>
                <a:gridCol w="740664">
                  <a:extLst>
                    <a:ext uri="{9D8B030D-6E8A-4147-A177-3AD203B41FA5}">
                      <a16:colId xmlns:a16="http://schemas.microsoft.com/office/drawing/2014/main" val="942408639"/>
                    </a:ext>
                  </a:extLst>
                </a:gridCol>
                <a:gridCol w="740664">
                  <a:extLst>
                    <a:ext uri="{9D8B030D-6E8A-4147-A177-3AD203B41FA5}">
                      <a16:colId xmlns:a16="http://schemas.microsoft.com/office/drawing/2014/main" val="815220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2639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- 2020-03-30 17:27:49</a:t>
                      </a:r>
                      <a:r>
                        <a:rPr kumimoji="0" lang="en-US" sz="1000" b="0" i="0" u="none" strike="noStrike" kern="1200" cap="none" spc="0" normalizeH="0" baseline="0" noProof="0">
                          <a:ln>
                            <a:noFill/>
                          </a:ln>
                          <a:solidFill>
                            <a:prstClr val="black"/>
                          </a:solidFill>
                          <a:effectLst/>
                          <a:uLnTx/>
                          <a:uFillTx/>
                          <a:latin typeface="+mn-lt"/>
                          <a:ea typeface="+mn-ea"/>
                          <a:cs typeface="+mn-cs"/>
                        </a:rPr>
                        <a:t>
 Every Friday, Nexus International School invites the community to join together through watching our Spotlight on Learning Assembly.
Join us to share and celebrate the ways our learners have been engaged in their continuous learning from home. Additional features this week include a piano performance from our very talented Kazuki in Year 6, a special teacher recognition award for making the most fun, engaging and motivating learning videos and birthday shout outs to our learners at home. 🏡
Stay safe and positive from the #NexusCommunity! ⭐️
View video on our Youtube Channel: https://bit.ly/2wFc44k
#WeAreOnline #OnlineLearning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604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- 2020-03-26 16:58:52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1139989"/>
                  </a:ext>
                </a:extLst>
              </a:tr>
            </a:tbl>
          </a:graphicData>
        </a:graphic>
      </p:graphicFrame>
      <p:sp>
        <p:nvSpPr>
          <p:cNvPr id="4" name="Text Placeholder 3">
            <a:extLst>
              <a:ext uri="{FF2B5EF4-FFF2-40B4-BE49-F238E27FC236}">
                <a16:creationId xmlns:a16="http://schemas.microsoft.com/office/drawing/2014/main" id="{1DC852AE-D6B9-4F2E-AFD3-E6ACBD529BE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358145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608C2-5856-4567-84FB-AF908DD9F92B}"/>
              </a:ext>
            </a:extLst>
          </p:cNvPr>
          <p:cNvSpPr>
            <a:spLocks noGrp="1"/>
          </p:cNvSpPr>
          <p:nvPr>
            <p:ph type="title"/>
          </p:nvPr>
        </p:nvSpPr>
        <p:spPr/>
        <p:txBody>
          <a:bodyPr/>
          <a:lstStyle/>
          <a:p>
            <a:r>
              <a:rPr lang="en-US"/>
              <a:t>Facebook Own Posts Table | Nexus International School Malaysia - 3 of 22</a:t>
            </a:r>
          </a:p>
        </p:txBody>
      </p:sp>
      <p:graphicFrame>
        <p:nvGraphicFramePr>
          <p:cNvPr id="5" name="Table Placeholder 4">
            <a:extLst>
              <a:ext uri="{FF2B5EF4-FFF2-40B4-BE49-F238E27FC236}">
                <a16:creationId xmlns:a16="http://schemas.microsoft.com/office/drawing/2014/main" id="{C9188DD1-7E4B-4D2D-9BF2-07CA8B22655A}"/>
              </a:ext>
            </a:extLst>
          </p:cNvPr>
          <p:cNvGraphicFramePr>
            <a:graphicFrameLocks noGrp="1"/>
          </p:cNvGraphicFramePr>
          <p:nvPr>
            <p:ph type="tbl" sz="quarter" idx="13"/>
            <p:extLst>
              <p:ext uri="{D42A27DB-BD31-4B8C-83A1-F6EECF244321}">
                <p14:modId xmlns:p14="http://schemas.microsoft.com/office/powerpoint/2010/main" val="2662524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96518058"/>
                    </a:ext>
                  </a:extLst>
                </a:gridCol>
                <a:gridCol w="740664">
                  <a:extLst>
                    <a:ext uri="{9D8B030D-6E8A-4147-A177-3AD203B41FA5}">
                      <a16:colId xmlns:a16="http://schemas.microsoft.com/office/drawing/2014/main" val="3875028823"/>
                    </a:ext>
                  </a:extLst>
                </a:gridCol>
                <a:gridCol w="740664">
                  <a:extLst>
                    <a:ext uri="{9D8B030D-6E8A-4147-A177-3AD203B41FA5}">
                      <a16:colId xmlns:a16="http://schemas.microsoft.com/office/drawing/2014/main" val="3789177536"/>
                    </a:ext>
                  </a:extLst>
                </a:gridCol>
                <a:gridCol w="740664">
                  <a:extLst>
                    <a:ext uri="{9D8B030D-6E8A-4147-A177-3AD203B41FA5}">
                      <a16:colId xmlns:a16="http://schemas.microsoft.com/office/drawing/2014/main" val="4291712344"/>
                    </a:ext>
                  </a:extLst>
                </a:gridCol>
                <a:gridCol w="740664">
                  <a:extLst>
                    <a:ext uri="{9D8B030D-6E8A-4147-A177-3AD203B41FA5}">
                      <a16:colId xmlns:a16="http://schemas.microsoft.com/office/drawing/2014/main" val="3397847298"/>
                    </a:ext>
                  </a:extLst>
                </a:gridCol>
                <a:gridCol w="740664">
                  <a:extLst>
                    <a:ext uri="{9D8B030D-6E8A-4147-A177-3AD203B41FA5}">
                      <a16:colId xmlns:a16="http://schemas.microsoft.com/office/drawing/2014/main" val="4186690770"/>
                    </a:ext>
                  </a:extLst>
                </a:gridCol>
                <a:gridCol w="740664">
                  <a:extLst>
                    <a:ext uri="{9D8B030D-6E8A-4147-A177-3AD203B41FA5}">
                      <a16:colId xmlns:a16="http://schemas.microsoft.com/office/drawing/2014/main" val="3934772946"/>
                    </a:ext>
                  </a:extLst>
                </a:gridCol>
                <a:gridCol w="740664">
                  <a:extLst>
                    <a:ext uri="{9D8B030D-6E8A-4147-A177-3AD203B41FA5}">
                      <a16:colId xmlns:a16="http://schemas.microsoft.com/office/drawing/2014/main" val="3197080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8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- 2020-03-26 16:29:34</a:t>
                      </a:r>
                      <a:r>
                        <a:rPr kumimoji="0" lang="en-US" sz="1000" b="0" i="0" u="none" strike="noStrike" kern="1200" cap="none" spc="0" normalizeH="0" baseline="0" noProof="0">
                          <a:ln>
                            <a:noFill/>
                          </a:ln>
                          <a:solidFill>
                            <a:prstClr val="black"/>
                          </a:solidFill>
                          <a:effectLst/>
                          <a:uLnTx/>
                          <a:uFillTx/>
                          <a:latin typeface="+mn-lt"/>
                          <a:ea typeface="+mn-ea"/>
                          <a:cs typeface="+mn-cs"/>
                        </a:rPr>
                        <a:t>
 Dear Nexus Community, 
Here’s a message for you. ❤️
Stay safe. Stay connected.
From our principal, 
David Griffiths.
#NexusCommunity #NexusLearning #coronavirus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071562"/>
                  </a:ext>
                </a:extLst>
              </a:tr>
            </a:tbl>
          </a:graphicData>
        </a:graphic>
      </p:graphicFrame>
      <p:sp>
        <p:nvSpPr>
          <p:cNvPr id="4" name="Text Placeholder 3">
            <a:extLst>
              <a:ext uri="{FF2B5EF4-FFF2-40B4-BE49-F238E27FC236}">
                <a16:creationId xmlns:a16="http://schemas.microsoft.com/office/drawing/2014/main" id="{30F99CE1-CC83-4EBA-8793-6E9B7862F81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091130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43A68-F757-4FF6-B248-A700E6C28F90}"/>
              </a:ext>
            </a:extLst>
          </p:cNvPr>
          <p:cNvSpPr>
            <a:spLocks noGrp="1"/>
          </p:cNvSpPr>
          <p:nvPr>
            <p:ph type="title"/>
          </p:nvPr>
        </p:nvSpPr>
        <p:spPr/>
        <p:txBody>
          <a:bodyPr/>
          <a:lstStyle/>
          <a:p>
            <a:r>
              <a:rPr lang="en-US"/>
              <a:t>Facebook Own Posts Table | Nexus International School Malaysia - 4 of 22</a:t>
            </a:r>
          </a:p>
        </p:txBody>
      </p:sp>
      <p:graphicFrame>
        <p:nvGraphicFramePr>
          <p:cNvPr id="5" name="Table Placeholder 4">
            <a:extLst>
              <a:ext uri="{FF2B5EF4-FFF2-40B4-BE49-F238E27FC236}">
                <a16:creationId xmlns:a16="http://schemas.microsoft.com/office/drawing/2014/main" id="{F7D200CF-2217-4FFF-8C77-0B184D9E321C}"/>
              </a:ext>
            </a:extLst>
          </p:cNvPr>
          <p:cNvGraphicFramePr>
            <a:graphicFrameLocks noGrp="1"/>
          </p:cNvGraphicFramePr>
          <p:nvPr>
            <p:ph type="tbl" sz="quarter" idx="13"/>
            <p:extLst>
              <p:ext uri="{D42A27DB-BD31-4B8C-83A1-F6EECF244321}">
                <p14:modId xmlns:p14="http://schemas.microsoft.com/office/powerpoint/2010/main" val="892795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26181717"/>
                    </a:ext>
                  </a:extLst>
                </a:gridCol>
                <a:gridCol w="740664">
                  <a:extLst>
                    <a:ext uri="{9D8B030D-6E8A-4147-A177-3AD203B41FA5}">
                      <a16:colId xmlns:a16="http://schemas.microsoft.com/office/drawing/2014/main" val="2768563776"/>
                    </a:ext>
                  </a:extLst>
                </a:gridCol>
                <a:gridCol w="740664">
                  <a:extLst>
                    <a:ext uri="{9D8B030D-6E8A-4147-A177-3AD203B41FA5}">
                      <a16:colId xmlns:a16="http://schemas.microsoft.com/office/drawing/2014/main" val="2499259650"/>
                    </a:ext>
                  </a:extLst>
                </a:gridCol>
                <a:gridCol w="740664">
                  <a:extLst>
                    <a:ext uri="{9D8B030D-6E8A-4147-A177-3AD203B41FA5}">
                      <a16:colId xmlns:a16="http://schemas.microsoft.com/office/drawing/2014/main" val="1935421415"/>
                    </a:ext>
                  </a:extLst>
                </a:gridCol>
                <a:gridCol w="740664">
                  <a:extLst>
                    <a:ext uri="{9D8B030D-6E8A-4147-A177-3AD203B41FA5}">
                      <a16:colId xmlns:a16="http://schemas.microsoft.com/office/drawing/2014/main" val="2784109014"/>
                    </a:ext>
                  </a:extLst>
                </a:gridCol>
                <a:gridCol w="740664">
                  <a:extLst>
                    <a:ext uri="{9D8B030D-6E8A-4147-A177-3AD203B41FA5}">
                      <a16:colId xmlns:a16="http://schemas.microsoft.com/office/drawing/2014/main" val="98678169"/>
                    </a:ext>
                  </a:extLst>
                </a:gridCol>
                <a:gridCol w="740664">
                  <a:extLst>
                    <a:ext uri="{9D8B030D-6E8A-4147-A177-3AD203B41FA5}">
                      <a16:colId xmlns:a16="http://schemas.microsoft.com/office/drawing/2014/main" val="3997383053"/>
                    </a:ext>
                  </a:extLst>
                </a:gridCol>
                <a:gridCol w="740664">
                  <a:extLst>
                    <a:ext uri="{9D8B030D-6E8A-4147-A177-3AD203B41FA5}">
                      <a16:colId xmlns:a16="http://schemas.microsoft.com/office/drawing/2014/main" val="2904129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675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- 2020-03-25 12:00:00</a:t>
                      </a:r>
                      <a:r>
                        <a:rPr kumimoji="0" lang="en-US" sz="1000" b="0" i="0" u="none" strike="noStrike" kern="1200" cap="none" spc="0" normalizeH="0" baseline="0" noProof="0">
                          <a:ln>
                            <a:noFill/>
                          </a:ln>
                          <a:solidFill>
                            <a:prstClr val="black"/>
                          </a:solidFill>
                          <a:effectLst/>
                          <a:uLnTx/>
                          <a:uFillTx/>
                          <a:latin typeface="+mn-lt"/>
                          <a:ea typeface="+mn-ea"/>
                          <a:cs typeface="+mn-cs"/>
                        </a:rPr>
                        <a:t>
 As our younger learners at Nexus face these uncertain times, they may hear a lot of information about the COVID-19 which can be challenging for them to process. Our supportive Inclusion team have written some social stories that can be shared with our learners to support their understanding and reduce worry. Please feel free to share this video and read with your children at home 🏠
#NexusCommunity #NexusInclusion #coronavirus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9205576"/>
                  </a:ext>
                </a:extLst>
              </a:tr>
            </a:tbl>
          </a:graphicData>
        </a:graphic>
      </p:graphicFrame>
      <p:sp>
        <p:nvSpPr>
          <p:cNvPr id="4" name="Text Placeholder 3">
            <a:extLst>
              <a:ext uri="{FF2B5EF4-FFF2-40B4-BE49-F238E27FC236}">
                <a16:creationId xmlns:a16="http://schemas.microsoft.com/office/drawing/2014/main" id="{8F6CDFAF-CD70-4851-993F-82D28E7EAC1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284493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F3EE9-8B89-41AE-8513-22A8E3743D24}"/>
              </a:ext>
            </a:extLst>
          </p:cNvPr>
          <p:cNvSpPr>
            <a:spLocks noGrp="1"/>
          </p:cNvSpPr>
          <p:nvPr>
            <p:ph type="title"/>
          </p:nvPr>
        </p:nvSpPr>
        <p:spPr/>
        <p:txBody>
          <a:bodyPr/>
          <a:lstStyle/>
          <a:p>
            <a:r>
              <a:rPr lang="en-US"/>
              <a:t>Facebook Own Posts Table | Nexus International School Malaysia - 5 of 22</a:t>
            </a:r>
          </a:p>
        </p:txBody>
      </p:sp>
      <p:graphicFrame>
        <p:nvGraphicFramePr>
          <p:cNvPr id="5" name="Table Placeholder 4">
            <a:extLst>
              <a:ext uri="{FF2B5EF4-FFF2-40B4-BE49-F238E27FC236}">
                <a16:creationId xmlns:a16="http://schemas.microsoft.com/office/drawing/2014/main" id="{1980D25B-115B-4FDE-B492-303BE3581D43}"/>
              </a:ext>
            </a:extLst>
          </p:cNvPr>
          <p:cNvGraphicFramePr>
            <a:graphicFrameLocks noGrp="1"/>
          </p:cNvGraphicFramePr>
          <p:nvPr>
            <p:ph type="tbl" sz="quarter" idx="13"/>
            <p:extLst>
              <p:ext uri="{D42A27DB-BD31-4B8C-83A1-F6EECF244321}">
                <p14:modId xmlns:p14="http://schemas.microsoft.com/office/powerpoint/2010/main" val="262781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888526"/>
                    </a:ext>
                  </a:extLst>
                </a:gridCol>
                <a:gridCol w="740664">
                  <a:extLst>
                    <a:ext uri="{9D8B030D-6E8A-4147-A177-3AD203B41FA5}">
                      <a16:colId xmlns:a16="http://schemas.microsoft.com/office/drawing/2014/main" val="321487550"/>
                    </a:ext>
                  </a:extLst>
                </a:gridCol>
                <a:gridCol w="740664">
                  <a:extLst>
                    <a:ext uri="{9D8B030D-6E8A-4147-A177-3AD203B41FA5}">
                      <a16:colId xmlns:a16="http://schemas.microsoft.com/office/drawing/2014/main" val="2732539901"/>
                    </a:ext>
                  </a:extLst>
                </a:gridCol>
                <a:gridCol w="740664">
                  <a:extLst>
                    <a:ext uri="{9D8B030D-6E8A-4147-A177-3AD203B41FA5}">
                      <a16:colId xmlns:a16="http://schemas.microsoft.com/office/drawing/2014/main" val="2869993848"/>
                    </a:ext>
                  </a:extLst>
                </a:gridCol>
                <a:gridCol w="740664">
                  <a:extLst>
                    <a:ext uri="{9D8B030D-6E8A-4147-A177-3AD203B41FA5}">
                      <a16:colId xmlns:a16="http://schemas.microsoft.com/office/drawing/2014/main" val="3096452896"/>
                    </a:ext>
                  </a:extLst>
                </a:gridCol>
                <a:gridCol w="740664">
                  <a:extLst>
                    <a:ext uri="{9D8B030D-6E8A-4147-A177-3AD203B41FA5}">
                      <a16:colId xmlns:a16="http://schemas.microsoft.com/office/drawing/2014/main" val="2301831886"/>
                    </a:ext>
                  </a:extLst>
                </a:gridCol>
                <a:gridCol w="740664">
                  <a:extLst>
                    <a:ext uri="{9D8B030D-6E8A-4147-A177-3AD203B41FA5}">
                      <a16:colId xmlns:a16="http://schemas.microsoft.com/office/drawing/2014/main" val="3964107469"/>
                    </a:ext>
                  </a:extLst>
                </a:gridCol>
                <a:gridCol w="740664">
                  <a:extLst>
                    <a:ext uri="{9D8B030D-6E8A-4147-A177-3AD203B41FA5}">
                      <a16:colId xmlns:a16="http://schemas.microsoft.com/office/drawing/2014/main" val="985369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530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- 2020-03-24 16:59:30</a:t>
                      </a:r>
                      <a:r>
                        <a:rPr kumimoji="0" lang="en-US" sz="1000" b="0" i="0" u="none" strike="noStrike" kern="1200" cap="none" spc="0" normalizeH="0" baseline="0" noProof="0">
                          <a:ln>
                            <a:noFill/>
                          </a:ln>
                          <a:solidFill>
                            <a:prstClr val="black"/>
                          </a:solidFill>
                          <a:effectLst/>
                          <a:uLnTx/>
                          <a:uFillTx/>
                          <a:latin typeface="+mn-lt"/>
                          <a:ea typeface="+mn-ea"/>
                          <a:cs typeface="+mn-cs"/>
                        </a:rPr>
                        <a:t>
 Need some ideas for what to do at home during Movement Control Order (MCO)? Watch and learn how to play these exciting activities with your family while you are still at home! Before school closure at Nexus, we made classic outdoor games available for our learners to experience, such as skipping and hopscotch. This is our learners' morning routine at school - ready to wake up their bodies and their minds before learning starts. #NexusCommunity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9997162"/>
                  </a:ext>
                </a:extLst>
              </a:tr>
            </a:tbl>
          </a:graphicData>
        </a:graphic>
      </p:graphicFrame>
      <p:sp>
        <p:nvSpPr>
          <p:cNvPr id="4" name="Text Placeholder 3">
            <a:extLst>
              <a:ext uri="{FF2B5EF4-FFF2-40B4-BE49-F238E27FC236}">
                <a16:creationId xmlns:a16="http://schemas.microsoft.com/office/drawing/2014/main" id="{E89A0C4B-AA95-4CBC-90FC-6851402135C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054458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F9641-E5AC-44C8-AF9B-774B25A8FD9B}"/>
              </a:ext>
            </a:extLst>
          </p:cNvPr>
          <p:cNvSpPr>
            <a:spLocks noGrp="1"/>
          </p:cNvSpPr>
          <p:nvPr>
            <p:ph type="title"/>
          </p:nvPr>
        </p:nvSpPr>
        <p:spPr/>
        <p:txBody>
          <a:bodyPr/>
          <a:lstStyle/>
          <a:p>
            <a:r>
              <a:rPr lang="en-US"/>
              <a:t>Facebook Own Posts Table | Nexus International School Malaysia - 6 of 22</a:t>
            </a:r>
          </a:p>
        </p:txBody>
      </p:sp>
      <p:graphicFrame>
        <p:nvGraphicFramePr>
          <p:cNvPr id="5" name="Table Placeholder 4">
            <a:extLst>
              <a:ext uri="{FF2B5EF4-FFF2-40B4-BE49-F238E27FC236}">
                <a16:creationId xmlns:a16="http://schemas.microsoft.com/office/drawing/2014/main" id="{2B837C3C-24BF-45A0-9E6A-4A331E8328A3}"/>
              </a:ext>
            </a:extLst>
          </p:cNvPr>
          <p:cNvGraphicFramePr>
            <a:graphicFrameLocks noGrp="1"/>
          </p:cNvGraphicFramePr>
          <p:nvPr>
            <p:ph type="tbl" sz="quarter" idx="13"/>
            <p:extLst>
              <p:ext uri="{D42A27DB-BD31-4B8C-83A1-F6EECF244321}">
                <p14:modId xmlns:p14="http://schemas.microsoft.com/office/powerpoint/2010/main" val="928136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44240143"/>
                    </a:ext>
                  </a:extLst>
                </a:gridCol>
                <a:gridCol w="740664">
                  <a:extLst>
                    <a:ext uri="{9D8B030D-6E8A-4147-A177-3AD203B41FA5}">
                      <a16:colId xmlns:a16="http://schemas.microsoft.com/office/drawing/2014/main" val="1318195907"/>
                    </a:ext>
                  </a:extLst>
                </a:gridCol>
                <a:gridCol w="740664">
                  <a:extLst>
                    <a:ext uri="{9D8B030D-6E8A-4147-A177-3AD203B41FA5}">
                      <a16:colId xmlns:a16="http://schemas.microsoft.com/office/drawing/2014/main" val="3497095547"/>
                    </a:ext>
                  </a:extLst>
                </a:gridCol>
                <a:gridCol w="740664">
                  <a:extLst>
                    <a:ext uri="{9D8B030D-6E8A-4147-A177-3AD203B41FA5}">
                      <a16:colId xmlns:a16="http://schemas.microsoft.com/office/drawing/2014/main" val="1821642255"/>
                    </a:ext>
                  </a:extLst>
                </a:gridCol>
                <a:gridCol w="740664">
                  <a:extLst>
                    <a:ext uri="{9D8B030D-6E8A-4147-A177-3AD203B41FA5}">
                      <a16:colId xmlns:a16="http://schemas.microsoft.com/office/drawing/2014/main" val="3666956068"/>
                    </a:ext>
                  </a:extLst>
                </a:gridCol>
                <a:gridCol w="740664">
                  <a:extLst>
                    <a:ext uri="{9D8B030D-6E8A-4147-A177-3AD203B41FA5}">
                      <a16:colId xmlns:a16="http://schemas.microsoft.com/office/drawing/2014/main" val="3695611086"/>
                    </a:ext>
                  </a:extLst>
                </a:gridCol>
                <a:gridCol w="740664">
                  <a:extLst>
                    <a:ext uri="{9D8B030D-6E8A-4147-A177-3AD203B41FA5}">
                      <a16:colId xmlns:a16="http://schemas.microsoft.com/office/drawing/2014/main" val="794216028"/>
                    </a:ext>
                  </a:extLst>
                </a:gridCol>
                <a:gridCol w="740664">
                  <a:extLst>
                    <a:ext uri="{9D8B030D-6E8A-4147-A177-3AD203B41FA5}">
                      <a16:colId xmlns:a16="http://schemas.microsoft.com/office/drawing/2014/main" val="454716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140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- 2020-03-24 12:00:52</a:t>
                      </a:r>
                      <a:r>
                        <a:rPr kumimoji="0" lang="en-US" sz="1000" b="0" i="0" u="none" strike="noStrike" kern="1200" cap="none" spc="0" normalizeH="0" baseline="0" noProof="0">
                          <a:ln>
                            <a:noFill/>
                          </a:ln>
                          <a:solidFill>
                            <a:prstClr val="black"/>
                          </a:solidFill>
                          <a:effectLst/>
                          <a:uLnTx/>
                          <a:uFillTx/>
                          <a:latin typeface="+mn-lt"/>
                          <a:ea typeface="+mn-ea"/>
                          <a:cs typeface="+mn-cs"/>
                        </a:rPr>
                        <a:t>
 In this week's Teacher Feature, we would like to introduce Miss Samantha Burrows who started sports at a young age and realises how sport brings children together. She believes children should start early when it comes to nurturing their passion and talent. There is more to sports than winning and determination, teamwork, respect and humility are measures of a true athlete. Watch more to find out how sport at Nexus helps our learners and how we encourage girls at Nexus to keep involved in sports! #NexusWolves #NexusSports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2706832"/>
                  </a:ext>
                </a:extLst>
              </a:tr>
            </a:tbl>
          </a:graphicData>
        </a:graphic>
      </p:graphicFrame>
      <p:sp>
        <p:nvSpPr>
          <p:cNvPr id="4" name="Text Placeholder 3">
            <a:extLst>
              <a:ext uri="{FF2B5EF4-FFF2-40B4-BE49-F238E27FC236}">
                <a16:creationId xmlns:a16="http://schemas.microsoft.com/office/drawing/2014/main" id="{53236478-642F-4C69-B54E-D20B7CB3210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058302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1A94F-9576-4DA9-BBD5-1A1E82BEAE67}"/>
              </a:ext>
            </a:extLst>
          </p:cNvPr>
          <p:cNvSpPr>
            <a:spLocks noGrp="1"/>
          </p:cNvSpPr>
          <p:nvPr>
            <p:ph type="title"/>
          </p:nvPr>
        </p:nvSpPr>
        <p:spPr/>
        <p:txBody>
          <a:bodyPr/>
          <a:lstStyle/>
          <a:p>
            <a:r>
              <a:rPr lang="en-US"/>
              <a:t>Facebook Own Posts Table | Nexus International School Malaysia - 7 of 22</a:t>
            </a:r>
          </a:p>
        </p:txBody>
      </p:sp>
      <p:graphicFrame>
        <p:nvGraphicFramePr>
          <p:cNvPr id="5" name="Table Placeholder 4">
            <a:extLst>
              <a:ext uri="{FF2B5EF4-FFF2-40B4-BE49-F238E27FC236}">
                <a16:creationId xmlns:a16="http://schemas.microsoft.com/office/drawing/2014/main" id="{2A4389C0-E0DD-40EE-AE9F-FA608977E250}"/>
              </a:ext>
            </a:extLst>
          </p:cNvPr>
          <p:cNvGraphicFramePr>
            <a:graphicFrameLocks noGrp="1"/>
          </p:cNvGraphicFramePr>
          <p:nvPr>
            <p:ph type="tbl" sz="quarter" idx="13"/>
            <p:extLst>
              <p:ext uri="{D42A27DB-BD31-4B8C-83A1-F6EECF244321}">
                <p14:modId xmlns:p14="http://schemas.microsoft.com/office/powerpoint/2010/main" val="655190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88917392"/>
                    </a:ext>
                  </a:extLst>
                </a:gridCol>
                <a:gridCol w="740664">
                  <a:extLst>
                    <a:ext uri="{9D8B030D-6E8A-4147-A177-3AD203B41FA5}">
                      <a16:colId xmlns:a16="http://schemas.microsoft.com/office/drawing/2014/main" val="1565310749"/>
                    </a:ext>
                  </a:extLst>
                </a:gridCol>
                <a:gridCol w="740664">
                  <a:extLst>
                    <a:ext uri="{9D8B030D-6E8A-4147-A177-3AD203B41FA5}">
                      <a16:colId xmlns:a16="http://schemas.microsoft.com/office/drawing/2014/main" val="3718380597"/>
                    </a:ext>
                  </a:extLst>
                </a:gridCol>
                <a:gridCol w="740664">
                  <a:extLst>
                    <a:ext uri="{9D8B030D-6E8A-4147-A177-3AD203B41FA5}">
                      <a16:colId xmlns:a16="http://schemas.microsoft.com/office/drawing/2014/main" val="1776317512"/>
                    </a:ext>
                  </a:extLst>
                </a:gridCol>
                <a:gridCol w="740664">
                  <a:extLst>
                    <a:ext uri="{9D8B030D-6E8A-4147-A177-3AD203B41FA5}">
                      <a16:colId xmlns:a16="http://schemas.microsoft.com/office/drawing/2014/main" val="4203817670"/>
                    </a:ext>
                  </a:extLst>
                </a:gridCol>
                <a:gridCol w="740664">
                  <a:extLst>
                    <a:ext uri="{9D8B030D-6E8A-4147-A177-3AD203B41FA5}">
                      <a16:colId xmlns:a16="http://schemas.microsoft.com/office/drawing/2014/main" val="2507685681"/>
                    </a:ext>
                  </a:extLst>
                </a:gridCol>
                <a:gridCol w="740664">
                  <a:extLst>
                    <a:ext uri="{9D8B030D-6E8A-4147-A177-3AD203B41FA5}">
                      <a16:colId xmlns:a16="http://schemas.microsoft.com/office/drawing/2014/main" val="1533323320"/>
                    </a:ext>
                  </a:extLst>
                </a:gridCol>
                <a:gridCol w="740664">
                  <a:extLst>
                    <a:ext uri="{9D8B030D-6E8A-4147-A177-3AD203B41FA5}">
                      <a16:colId xmlns:a16="http://schemas.microsoft.com/office/drawing/2014/main" val="120408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451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- 2020-03-23 14:34:00</a:t>
                      </a:r>
                      <a:r>
                        <a:rPr kumimoji="0" lang="en-US" sz="1000" b="0" i="0" u="none" strike="noStrike" kern="1200" cap="none" spc="0" normalizeH="0" baseline="0" noProof="0">
                          <a:ln>
                            <a:noFill/>
                          </a:ln>
                          <a:solidFill>
                            <a:prstClr val="black"/>
                          </a:solidFill>
                          <a:effectLst/>
                          <a:uLnTx/>
                          <a:uFillTx/>
                          <a:latin typeface="+mn-lt"/>
                          <a:ea typeface="+mn-ea"/>
                          <a:cs typeface="+mn-cs"/>
                        </a:rPr>
                        <a:t>
 As news about coronavirus (COVID-19) in Malaysia dominates the newspaper and media headlines, we would like to remind you that taking care of your mental health is as crucial as looking after your physical health. Good mental health and positive wellbeing can help you better in coping with the COVID-19 threat. 
🔖 Read more on our #NexusBlog:
https://bit.ly/2QMtnHx
#NexusCommunity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3738652"/>
                  </a:ext>
                </a:extLst>
              </a:tr>
            </a:tbl>
          </a:graphicData>
        </a:graphic>
      </p:graphicFrame>
      <p:sp>
        <p:nvSpPr>
          <p:cNvPr id="4" name="Text Placeholder 3">
            <a:extLst>
              <a:ext uri="{FF2B5EF4-FFF2-40B4-BE49-F238E27FC236}">
                <a16:creationId xmlns:a16="http://schemas.microsoft.com/office/drawing/2014/main" id="{29E6EC46-4821-48B8-B98C-71194B7FFFC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235376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A5FAC-00F9-4495-9EF7-2F18C887E4E0}"/>
              </a:ext>
            </a:extLst>
          </p:cNvPr>
          <p:cNvSpPr>
            <a:spLocks noGrp="1"/>
          </p:cNvSpPr>
          <p:nvPr>
            <p:ph type="title"/>
          </p:nvPr>
        </p:nvSpPr>
        <p:spPr/>
        <p:txBody>
          <a:bodyPr/>
          <a:lstStyle/>
          <a:p>
            <a:r>
              <a:rPr lang="en-US"/>
              <a:t>Facebook Own Posts Table | Nexus International School Malaysia - 8 of 22</a:t>
            </a:r>
          </a:p>
        </p:txBody>
      </p:sp>
      <p:graphicFrame>
        <p:nvGraphicFramePr>
          <p:cNvPr id="5" name="Table Placeholder 4">
            <a:extLst>
              <a:ext uri="{FF2B5EF4-FFF2-40B4-BE49-F238E27FC236}">
                <a16:creationId xmlns:a16="http://schemas.microsoft.com/office/drawing/2014/main" id="{BD5D1C0B-2F8E-4903-AD9C-5082486192CF}"/>
              </a:ext>
            </a:extLst>
          </p:cNvPr>
          <p:cNvGraphicFramePr>
            <a:graphicFrameLocks noGrp="1"/>
          </p:cNvGraphicFramePr>
          <p:nvPr>
            <p:ph type="tbl" sz="quarter" idx="13"/>
            <p:extLst>
              <p:ext uri="{D42A27DB-BD31-4B8C-83A1-F6EECF244321}">
                <p14:modId xmlns:p14="http://schemas.microsoft.com/office/powerpoint/2010/main" val="4273504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18387810"/>
                    </a:ext>
                  </a:extLst>
                </a:gridCol>
                <a:gridCol w="740664">
                  <a:extLst>
                    <a:ext uri="{9D8B030D-6E8A-4147-A177-3AD203B41FA5}">
                      <a16:colId xmlns:a16="http://schemas.microsoft.com/office/drawing/2014/main" val="2769812439"/>
                    </a:ext>
                  </a:extLst>
                </a:gridCol>
                <a:gridCol w="740664">
                  <a:extLst>
                    <a:ext uri="{9D8B030D-6E8A-4147-A177-3AD203B41FA5}">
                      <a16:colId xmlns:a16="http://schemas.microsoft.com/office/drawing/2014/main" val="2281954020"/>
                    </a:ext>
                  </a:extLst>
                </a:gridCol>
                <a:gridCol w="740664">
                  <a:extLst>
                    <a:ext uri="{9D8B030D-6E8A-4147-A177-3AD203B41FA5}">
                      <a16:colId xmlns:a16="http://schemas.microsoft.com/office/drawing/2014/main" val="3194896356"/>
                    </a:ext>
                  </a:extLst>
                </a:gridCol>
                <a:gridCol w="740664">
                  <a:extLst>
                    <a:ext uri="{9D8B030D-6E8A-4147-A177-3AD203B41FA5}">
                      <a16:colId xmlns:a16="http://schemas.microsoft.com/office/drawing/2014/main" val="2972470916"/>
                    </a:ext>
                  </a:extLst>
                </a:gridCol>
                <a:gridCol w="740664">
                  <a:extLst>
                    <a:ext uri="{9D8B030D-6E8A-4147-A177-3AD203B41FA5}">
                      <a16:colId xmlns:a16="http://schemas.microsoft.com/office/drawing/2014/main" val="64639408"/>
                    </a:ext>
                  </a:extLst>
                </a:gridCol>
                <a:gridCol w="740664">
                  <a:extLst>
                    <a:ext uri="{9D8B030D-6E8A-4147-A177-3AD203B41FA5}">
                      <a16:colId xmlns:a16="http://schemas.microsoft.com/office/drawing/2014/main" val="3220902926"/>
                    </a:ext>
                  </a:extLst>
                </a:gridCol>
                <a:gridCol w="740664">
                  <a:extLst>
                    <a:ext uri="{9D8B030D-6E8A-4147-A177-3AD203B41FA5}">
                      <a16:colId xmlns:a16="http://schemas.microsoft.com/office/drawing/2014/main" val="2489045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2919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- 2020-03-20 20:00:00</a:t>
                      </a:r>
                      <a:r>
                        <a:rPr kumimoji="0" lang="en-US" sz="1000" b="0" i="0" u="none" strike="noStrike" kern="1200" cap="none" spc="0" normalizeH="0" baseline="0" noProof="0">
                          <a:ln>
                            <a:noFill/>
                          </a:ln>
                          <a:solidFill>
                            <a:prstClr val="black"/>
                          </a:solidFill>
                          <a:effectLst/>
                          <a:uLnTx/>
                          <a:uFillTx/>
                          <a:latin typeface="+mn-lt"/>
                          <a:ea typeface="+mn-ea"/>
                          <a:cs typeface="+mn-cs"/>
                        </a:rPr>
                        <a:t>
 At Nexus International School we wanted to try and make the remote learning schedule as familiar as possible. The usual Friday 'Spotlight on Learning Assembly' still went ahead via video as 'Spotlight on Learning from Home!' 🏡
The content included sharing and celebrating learning from home, tips shared by parents on what has been successful and the highlight was a visit from members of our #NexusCommunity who now live in different parts of the world, sharing their positive experiences of remote learning. This was a very positive end to the first week of remote learning which has seen the whole community work together to ensure effective learning continues! 📚
📽 View this video on our Youtube channel: 
https://youtu.be/EN3KskUQPoI
#HomeLearning #WeAreOnline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9795589"/>
                  </a:ext>
                </a:extLst>
              </a:tr>
            </a:tbl>
          </a:graphicData>
        </a:graphic>
      </p:graphicFrame>
      <p:sp>
        <p:nvSpPr>
          <p:cNvPr id="4" name="Text Placeholder 3">
            <a:extLst>
              <a:ext uri="{FF2B5EF4-FFF2-40B4-BE49-F238E27FC236}">
                <a16:creationId xmlns:a16="http://schemas.microsoft.com/office/drawing/2014/main" id="{BAE050A6-856F-491B-9E27-5037011767D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599280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E630B-22B5-416F-9B00-80B4ABF101EA}"/>
              </a:ext>
            </a:extLst>
          </p:cNvPr>
          <p:cNvSpPr>
            <a:spLocks noGrp="1"/>
          </p:cNvSpPr>
          <p:nvPr>
            <p:ph type="title"/>
          </p:nvPr>
        </p:nvSpPr>
        <p:spPr/>
        <p:txBody>
          <a:bodyPr/>
          <a:lstStyle/>
          <a:p>
            <a:r>
              <a:rPr lang="en-US"/>
              <a:t>Facebook Own Posts Table | Nexus International School Malaysia - 9 of 22</a:t>
            </a:r>
          </a:p>
        </p:txBody>
      </p:sp>
      <p:graphicFrame>
        <p:nvGraphicFramePr>
          <p:cNvPr id="5" name="Table Placeholder 4">
            <a:extLst>
              <a:ext uri="{FF2B5EF4-FFF2-40B4-BE49-F238E27FC236}">
                <a16:creationId xmlns:a16="http://schemas.microsoft.com/office/drawing/2014/main" id="{8DB58172-4635-4B27-A9DC-69FAD701F227}"/>
              </a:ext>
            </a:extLst>
          </p:cNvPr>
          <p:cNvGraphicFramePr>
            <a:graphicFrameLocks noGrp="1"/>
          </p:cNvGraphicFramePr>
          <p:nvPr>
            <p:ph type="tbl" sz="quarter" idx="13"/>
            <p:extLst>
              <p:ext uri="{D42A27DB-BD31-4B8C-83A1-F6EECF244321}">
                <p14:modId xmlns:p14="http://schemas.microsoft.com/office/powerpoint/2010/main" val="682172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50135276"/>
                    </a:ext>
                  </a:extLst>
                </a:gridCol>
                <a:gridCol w="740664">
                  <a:extLst>
                    <a:ext uri="{9D8B030D-6E8A-4147-A177-3AD203B41FA5}">
                      <a16:colId xmlns:a16="http://schemas.microsoft.com/office/drawing/2014/main" val="518628067"/>
                    </a:ext>
                  </a:extLst>
                </a:gridCol>
                <a:gridCol w="740664">
                  <a:extLst>
                    <a:ext uri="{9D8B030D-6E8A-4147-A177-3AD203B41FA5}">
                      <a16:colId xmlns:a16="http://schemas.microsoft.com/office/drawing/2014/main" val="1320275674"/>
                    </a:ext>
                  </a:extLst>
                </a:gridCol>
                <a:gridCol w="740664">
                  <a:extLst>
                    <a:ext uri="{9D8B030D-6E8A-4147-A177-3AD203B41FA5}">
                      <a16:colId xmlns:a16="http://schemas.microsoft.com/office/drawing/2014/main" val="3832680306"/>
                    </a:ext>
                  </a:extLst>
                </a:gridCol>
                <a:gridCol w="740664">
                  <a:extLst>
                    <a:ext uri="{9D8B030D-6E8A-4147-A177-3AD203B41FA5}">
                      <a16:colId xmlns:a16="http://schemas.microsoft.com/office/drawing/2014/main" val="1754699596"/>
                    </a:ext>
                  </a:extLst>
                </a:gridCol>
                <a:gridCol w="740664">
                  <a:extLst>
                    <a:ext uri="{9D8B030D-6E8A-4147-A177-3AD203B41FA5}">
                      <a16:colId xmlns:a16="http://schemas.microsoft.com/office/drawing/2014/main" val="4118372046"/>
                    </a:ext>
                  </a:extLst>
                </a:gridCol>
                <a:gridCol w="740664">
                  <a:extLst>
                    <a:ext uri="{9D8B030D-6E8A-4147-A177-3AD203B41FA5}">
                      <a16:colId xmlns:a16="http://schemas.microsoft.com/office/drawing/2014/main" val="3448975981"/>
                    </a:ext>
                  </a:extLst>
                </a:gridCol>
                <a:gridCol w="740664">
                  <a:extLst>
                    <a:ext uri="{9D8B030D-6E8A-4147-A177-3AD203B41FA5}">
                      <a16:colId xmlns:a16="http://schemas.microsoft.com/office/drawing/2014/main" val="2643070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347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- 2020-03-20 15:29:55</a:t>
                      </a:r>
                      <a:r>
                        <a:rPr kumimoji="0" lang="en-US" sz="1000" b="0" i="0" u="none" strike="noStrike" kern="1200" cap="none" spc="0" normalizeH="0" baseline="0" noProof="0">
                          <a:ln>
                            <a:noFill/>
                          </a:ln>
                          <a:solidFill>
                            <a:prstClr val="black"/>
                          </a:solidFill>
                          <a:effectLst/>
                          <a:uLnTx/>
                          <a:uFillTx/>
                          <a:latin typeface="+mn-lt"/>
                          <a:ea typeface="+mn-ea"/>
                          <a:cs typeface="+mn-cs"/>
                        </a:rPr>
                        <a:t>
 As the country enters the period under the Movement Control Order announced by the Prime Minister, we write to inform that our period of school closure that was announced earlier on 16 March is now extended to be from 17 March to 31 March 2020, in line with the period under the government order 📝
.
Our Continuity of Learning platform has been fully activated and your children should now be fully engaged at home with the lessons being delivered by their teachers 👩🏼‍🏫
.
Once again, we thank you for your understanding and support and ask all to practice good social distancing and upkeep healthy hygiene habits. We will be in regular contact to update you on developments and urge everyone in our school community to be safe and healthy ✨ #NexusCommunity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0817830"/>
                  </a:ext>
                </a:extLst>
              </a:tr>
            </a:tbl>
          </a:graphicData>
        </a:graphic>
      </p:graphicFrame>
      <p:sp>
        <p:nvSpPr>
          <p:cNvPr id="4" name="Text Placeholder 3">
            <a:extLst>
              <a:ext uri="{FF2B5EF4-FFF2-40B4-BE49-F238E27FC236}">
                <a16:creationId xmlns:a16="http://schemas.microsoft.com/office/drawing/2014/main" id="{691DBD61-D982-4E42-B3A0-55D9B9039C7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834189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4224F-D892-47B1-97D1-1C09E7A552E0}"/>
              </a:ext>
            </a:extLst>
          </p:cNvPr>
          <p:cNvSpPr>
            <a:spLocks noGrp="1"/>
          </p:cNvSpPr>
          <p:nvPr>
            <p:ph type="title"/>
          </p:nvPr>
        </p:nvSpPr>
        <p:spPr/>
        <p:txBody>
          <a:bodyPr/>
          <a:lstStyle/>
          <a:p>
            <a:r>
              <a:rPr lang="en-US"/>
              <a:t>Facebook Own Posts Table | Nexus International School Malaysia - 10 of 22</a:t>
            </a:r>
          </a:p>
        </p:txBody>
      </p:sp>
      <p:graphicFrame>
        <p:nvGraphicFramePr>
          <p:cNvPr id="5" name="Table Placeholder 4">
            <a:extLst>
              <a:ext uri="{FF2B5EF4-FFF2-40B4-BE49-F238E27FC236}">
                <a16:creationId xmlns:a16="http://schemas.microsoft.com/office/drawing/2014/main" id="{E4175DED-6889-4335-8A73-9C4A89479B0A}"/>
              </a:ext>
            </a:extLst>
          </p:cNvPr>
          <p:cNvGraphicFramePr>
            <a:graphicFrameLocks noGrp="1"/>
          </p:cNvGraphicFramePr>
          <p:nvPr>
            <p:ph type="tbl" sz="quarter" idx="13"/>
            <p:extLst>
              <p:ext uri="{D42A27DB-BD31-4B8C-83A1-F6EECF244321}">
                <p14:modId xmlns:p14="http://schemas.microsoft.com/office/powerpoint/2010/main" val="4190861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67700002"/>
                    </a:ext>
                  </a:extLst>
                </a:gridCol>
                <a:gridCol w="740664">
                  <a:extLst>
                    <a:ext uri="{9D8B030D-6E8A-4147-A177-3AD203B41FA5}">
                      <a16:colId xmlns:a16="http://schemas.microsoft.com/office/drawing/2014/main" val="114595314"/>
                    </a:ext>
                  </a:extLst>
                </a:gridCol>
                <a:gridCol w="740664">
                  <a:extLst>
                    <a:ext uri="{9D8B030D-6E8A-4147-A177-3AD203B41FA5}">
                      <a16:colId xmlns:a16="http://schemas.microsoft.com/office/drawing/2014/main" val="750202890"/>
                    </a:ext>
                  </a:extLst>
                </a:gridCol>
                <a:gridCol w="740664">
                  <a:extLst>
                    <a:ext uri="{9D8B030D-6E8A-4147-A177-3AD203B41FA5}">
                      <a16:colId xmlns:a16="http://schemas.microsoft.com/office/drawing/2014/main" val="1529786110"/>
                    </a:ext>
                  </a:extLst>
                </a:gridCol>
                <a:gridCol w="740664">
                  <a:extLst>
                    <a:ext uri="{9D8B030D-6E8A-4147-A177-3AD203B41FA5}">
                      <a16:colId xmlns:a16="http://schemas.microsoft.com/office/drawing/2014/main" val="1462180748"/>
                    </a:ext>
                  </a:extLst>
                </a:gridCol>
                <a:gridCol w="740664">
                  <a:extLst>
                    <a:ext uri="{9D8B030D-6E8A-4147-A177-3AD203B41FA5}">
                      <a16:colId xmlns:a16="http://schemas.microsoft.com/office/drawing/2014/main" val="2874741435"/>
                    </a:ext>
                  </a:extLst>
                </a:gridCol>
                <a:gridCol w="740664">
                  <a:extLst>
                    <a:ext uri="{9D8B030D-6E8A-4147-A177-3AD203B41FA5}">
                      <a16:colId xmlns:a16="http://schemas.microsoft.com/office/drawing/2014/main" val="579252967"/>
                    </a:ext>
                  </a:extLst>
                </a:gridCol>
                <a:gridCol w="740664">
                  <a:extLst>
                    <a:ext uri="{9D8B030D-6E8A-4147-A177-3AD203B41FA5}">
                      <a16:colId xmlns:a16="http://schemas.microsoft.com/office/drawing/2014/main" val="2530336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654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- 2020-03-18 12:07:58</a:t>
                      </a:r>
                      <a:r>
                        <a:rPr kumimoji="0" lang="en-US" sz="1000" b="0" i="0" u="none" strike="noStrike" kern="1200" cap="none" spc="0" normalizeH="0" baseline="0" noProof="0">
                          <a:ln>
                            <a:noFill/>
                          </a:ln>
                          <a:solidFill>
                            <a:prstClr val="black"/>
                          </a:solidFill>
                          <a:effectLst/>
                          <a:uLnTx/>
                          <a:uFillTx/>
                          <a:latin typeface="+mn-lt"/>
                          <a:ea typeface="+mn-ea"/>
                          <a:cs typeface="+mn-cs"/>
                        </a:rPr>
                        <a:t>
 Triumph. Loss. Learning. The Adrenaline Rush. Cheering crowd and celebration of success! Nexus Sports 2020 was both an inspiring and exciting event. Find our sports day summed up in the video below. #NexusSports #NexusCommunity #NexusMindsets #NexusInclusion #NexusRelationships #NexusInnovation
Music credit: Wait For Me - Jeff 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664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- 2020-03-17 13:39:48</a:t>
                      </a:r>
                      <a:r>
                        <a:rPr kumimoji="0" lang="en-US" sz="1000" b="0" i="0" u="none" strike="noStrike" kern="1200" cap="none" spc="0" normalizeH="0" baseline="0" noProof="0">
                          <a:ln>
                            <a:noFill/>
                          </a:ln>
                          <a:solidFill>
                            <a:prstClr val="black"/>
                          </a:solidFill>
                          <a:effectLst/>
                          <a:uLnTx/>
                          <a:uFillTx/>
                          <a:latin typeface="+mn-lt"/>
                          <a:ea typeface="+mn-ea"/>
                          <a:cs typeface="+mn-cs"/>
                        </a:rPr>
                        <a:t>
 Our Year 1 learners have been learning about the different jobs in the IPC topic of "A Day in the Life" last week. They used the personal goal of International Mindedness to share our ambitions in Bahasa Malaysia language. The learners also sang a song in Bahasa Malaysia while using sign language. It's great to see how ambitious our learners are when it comes to their future careers! ✨ #NexusMindsets #NexusInclusion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3580524"/>
                  </a:ext>
                </a:extLst>
              </a:tr>
            </a:tbl>
          </a:graphicData>
        </a:graphic>
      </p:graphicFrame>
      <p:sp>
        <p:nvSpPr>
          <p:cNvPr id="4" name="Text Placeholder 3">
            <a:extLst>
              <a:ext uri="{FF2B5EF4-FFF2-40B4-BE49-F238E27FC236}">
                <a16:creationId xmlns:a16="http://schemas.microsoft.com/office/drawing/2014/main" id="{EAA3B036-F7B9-4FB3-B1BF-C051E0D2139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222266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A215C-BA93-4187-B212-FFC639C72338}"/>
              </a:ext>
            </a:extLst>
          </p:cNvPr>
          <p:cNvSpPr>
            <a:spLocks noGrp="1"/>
          </p:cNvSpPr>
          <p:nvPr>
            <p:ph type="title"/>
          </p:nvPr>
        </p:nvSpPr>
        <p:spPr/>
        <p:txBody>
          <a:bodyPr/>
          <a:lstStyle/>
          <a:p>
            <a:r>
              <a:rPr lang="en-US"/>
              <a:t>Facebook Own Posts Table | Nexus International School Malaysia - 11 of 22</a:t>
            </a:r>
          </a:p>
        </p:txBody>
      </p:sp>
      <p:graphicFrame>
        <p:nvGraphicFramePr>
          <p:cNvPr id="5" name="Table Placeholder 4">
            <a:extLst>
              <a:ext uri="{FF2B5EF4-FFF2-40B4-BE49-F238E27FC236}">
                <a16:creationId xmlns:a16="http://schemas.microsoft.com/office/drawing/2014/main" id="{BF27C6A1-153B-4DB9-9A4C-0B36DDE7DD54}"/>
              </a:ext>
            </a:extLst>
          </p:cNvPr>
          <p:cNvGraphicFramePr>
            <a:graphicFrameLocks noGrp="1"/>
          </p:cNvGraphicFramePr>
          <p:nvPr>
            <p:ph type="tbl" sz="quarter" idx="13"/>
            <p:extLst>
              <p:ext uri="{D42A27DB-BD31-4B8C-83A1-F6EECF244321}">
                <p14:modId xmlns:p14="http://schemas.microsoft.com/office/powerpoint/2010/main" val="78081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19941355"/>
                    </a:ext>
                  </a:extLst>
                </a:gridCol>
                <a:gridCol w="740664">
                  <a:extLst>
                    <a:ext uri="{9D8B030D-6E8A-4147-A177-3AD203B41FA5}">
                      <a16:colId xmlns:a16="http://schemas.microsoft.com/office/drawing/2014/main" val="3199422675"/>
                    </a:ext>
                  </a:extLst>
                </a:gridCol>
                <a:gridCol w="740664">
                  <a:extLst>
                    <a:ext uri="{9D8B030D-6E8A-4147-A177-3AD203B41FA5}">
                      <a16:colId xmlns:a16="http://schemas.microsoft.com/office/drawing/2014/main" val="717242630"/>
                    </a:ext>
                  </a:extLst>
                </a:gridCol>
                <a:gridCol w="740664">
                  <a:extLst>
                    <a:ext uri="{9D8B030D-6E8A-4147-A177-3AD203B41FA5}">
                      <a16:colId xmlns:a16="http://schemas.microsoft.com/office/drawing/2014/main" val="1618761597"/>
                    </a:ext>
                  </a:extLst>
                </a:gridCol>
                <a:gridCol w="740664">
                  <a:extLst>
                    <a:ext uri="{9D8B030D-6E8A-4147-A177-3AD203B41FA5}">
                      <a16:colId xmlns:a16="http://schemas.microsoft.com/office/drawing/2014/main" val="992879831"/>
                    </a:ext>
                  </a:extLst>
                </a:gridCol>
                <a:gridCol w="740664">
                  <a:extLst>
                    <a:ext uri="{9D8B030D-6E8A-4147-A177-3AD203B41FA5}">
                      <a16:colId xmlns:a16="http://schemas.microsoft.com/office/drawing/2014/main" val="1440010718"/>
                    </a:ext>
                  </a:extLst>
                </a:gridCol>
                <a:gridCol w="740664">
                  <a:extLst>
                    <a:ext uri="{9D8B030D-6E8A-4147-A177-3AD203B41FA5}">
                      <a16:colId xmlns:a16="http://schemas.microsoft.com/office/drawing/2014/main" val="2328337670"/>
                    </a:ext>
                  </a:extLst>
                </a:gridCol>
                <a:gridCol w="740664">
                  <a:extLst>
                    <a:ext uri="{9D8B030D-6E8A-4147-A177-3AD203B41FA5}">
                      <a16:colId xmlns:a16="http://schemas.microsoft.com/office/drawing/2014/main" val="3087871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677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- 2020-03-16 22:15:24</a:t>
                      </a:r>
                      <a:r>
                        <a:rPr kumimoji="0" lang="en-US" sz="1000" b="0" i="0" u="none" strike="noStrike" kern="1200" cap="none" spc="0" normalizeH="0" baseline="0" noProof="0">
                          <a:ln>
                            <a:noFill/>
                          </a:ln>
                          <a:solidFill>
                            <a:prstClr val="black"/>
                          </a:solidFill>
                          <a:effectLst/>
                          <a:uLnTx/>
                          <a:uFillTx/>
                          <a:latin typeface="+mn-lt"/>
                          <a:ea typeface="+mn-ea"/>
                          <a:cs typeface="+mn-cs"/>
                        </a:rPr>
                        <a:t>
 SCHOOL WILL BE CLOSED FROM 17/3 - 27/3
In view of the spike in announced cases over the weekend in Malaysia, the school will close from Tuesday 17th March until Friday 27th March. We will review the situation on 26th March before coming to a decision as to whether the situation warrants an extended closure after that. 
As always, we urge all families to keep on diligently practising and promoting good hygiene with their families and stay safe.
Thank you for your understanding, cooperation and support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1394760"/>
                  </a:ext>
                </a:extLst>
              </a:tr>
            </a:tbl>
          </a:graphicData>
        </a:graphic>
      </p:graphicFrame>
      <p:sp>
        <p:nvSpPr>
          <p:cNvPr id="4" name="Text Placeholder 3">
            <a:extLst>
              <a:ext uri="{FF2B5EF4-FFF2-40B4-BE49-F238E27FC236}">
                <a16:creationId xmlns:a16="http://schemas.microsoft.com/office/drawing/2014/main" id="{EA7DB4C1-0EA8-487C-A664-DDCB7B36599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966284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01D85-49A0-49AB-913D-977BC580AEFD}"/>
              </a:ext>
            </a:extLst>
          </p:cNvPr>
          <p:cNvSpPr>
            <a:spLocks noGrp="1"/>
          </p:cNvSpPr>
          <p:nvPr>
            <p:ph type="title"/>
          </p:nvPr>
        </p:nvSpPr>
        <p:spPr/>
        <p:txBody>
          <a:bodyPr/>
          <a:lstStyle/>
          <a:p>
            <a:r>
              <a:rPr lang="en-US"/>
              <a:t>Facebook Own Posts Table | Nexus International School Malaysia - 12 of 22</a:t>
            </a:r>
          </a:p>
        </p:txBody>
      </p:sp>
      <p:graphicFrame>
        <p:nvGraphicFramePr>
          <p:cNvPr id="5" name="Table Placeholder 4">
            <a:extLst>
              <a:ext uri="{FF2B5EF4-FFF2-40B4-BE49-F238E27FC236}">
                <a16:creationId xmlns:a16="http://schemas.microsoft.com/office/drawing/2014/main" id="{E840ACB0-0020-450E-800F-C802FAB1252D}"/>
              </a:ext>
            </a:extLst>
          </p:cNvPr>
          <p:cNvGraphicFramePr>
            <a:graphicFrameLocks noGrp="1"/>
          </p:cNvGraphicFramePr>
          <p:nvPr>
            <p:ph type="tbl" sz="quarter" idx="13"/>
            <p:extLst>
              <p:ext uri="{D42A27DB-BD31-4B8C-83A1-F6EECF244321}">
                <p14:modId xmlns:p14="http://schemas.microsoft.com/office/powerpoint/2010/main" val="23300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5437851"/>
                    </a:ext>
                  </a:extLst>
                </a:gridCol>
                <a:gridCol w="740664">
                  <a:extLst>
                    <a:ext uri="{9D8B030D-6E8A-4147-A177-3AD203B41FA5}">
                      <a16:colId xmlns:a16="http://schemas.microsoft.com/office/drawing/2014/main" val="431967867"/>
                    </a:ext>
                  </a:extLst>
                </a:gridCol>
                <a:gridCol w="740664">
                  <a:extLst>
                    <a:ext uri="{9D8B030D-6E8A-4147-A177-3AD203B41FA5}">
                      <a16:colId xmlns:a16="http://schemas.microsoft.com/office/drawing/2014/main" val="1900451612"/>
                    </a:ext>
                  </a:extLst>
                </a:gridCol>
                <a:gridCol w="740664">
                  <a:extLst>
                    <a:ext uri="{9D8B030D-6E8A-4147-A177-3AD203B41FA5}">
                      <a16:colId xmlns:a16="http://schemas.microsoft.com/office/drawing/2014/main" val="766486545"/>
                    </a:ext>
                  </a:extLst>
                </a:gridCol>
                <a:gridCol w="740664">
                  <a:extLst>
                    <a:ext uri="{9D8B030D-6E8A-4147-A177-3AD203B41FA5}">
                      <a16:colId xmlns:a16="http://schemas.microsoft.com/office/drawing/2014/main" val="3607233574"/>
                    </a:ext>
                  </a:extLst>
                </a:gridCol>
                <a:gridCol w="740664">
                  <a:extLst>
                    <a:ext uri="{9D8B030D-6E8A-4147-A177-3AD203B41FA5}">
                      <a16:colId xmlns:a16="http://schemas.microsoft.com/office/drawing/2014/main" val="1193850399"/>
                    </a:ext>
                  </a:extLst>
                </a:gridCol>
                <a:gridCol w="740664">
                  <a:extLst>
                    <a:ext uri="{9D8B030D-6E8A-4147-A177-3AD203B41FA5}">
                      <a16:colId xmlns:a16="http://schemas.microsoft.com/office/drawing/2014/main" val="2775369391"/>
                    </a:ext>
                  </a:extLst>
                </a:gridCol>
                <a:gridCol w="740664">
                  <a:extLst>
                    <a:ext uri="{9D8B030D-6E8A-4147-A177-3AD203B41FA5}">
                      <a16:colId xmlns:a16="http://schemas.microsoft.com/office/drawing/2014/main" val="4088658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147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- 2020-03-16 12:00:35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North Wolves for gaining the highest interhouse scores now! The scores includes Sports day points and other interhouse competitions. We are midway through the interhouse challenges and coming up next, we have 'STEAM WEEK' for our learners to gain more points for their house. Watch this space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211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- 2020-03-15 12:00:00</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International Women's Day Assembly,  Alia Shahrin and Lisa Limiaty gave a beautiful performance of the song “Speechless”. The song's theme is that everyone has a voice and deserves to be heard. We can also use our voices to stand up for our rights and make a difference. There is no limit to what we, as women, can accomplish. Happy International Women's Day ✨ #IWD2020 #EachForEqual #NexusCommunity #NexusMindsets #NexusInclusion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9252286"/>
                  </a:ext>
                </a:extLst>
              </a:tr>
            </a:tbl>
          </a:graphicData>
        </a:graphic>
      </p:graphicFrame>
      <p:sp>
        <p:nvSpPr>
          <p:cNvPr id="4" name="Text Placeholder 3">
            <a:extLst>
              <a:ext uri="{FF2B5EF4-FFF2-40B4-BE49-F238E27FC236}">
                <a16:creationId xmlns:a16="http://schemas.microsoft.com/office/drawing/2014/main" id="{E443F5D7-48EB-45F7-8E59-8991EF5D452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958804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0DEA5-D886-4F23-B816-035647341E04}"/>
              </a:ext>
            </a:extLst>
          </p:cNvPr>
          <p:cNvSpPr>
            <a:spLocks noGrp="1"/>
          </p:cNvSpPr>
          <p:nvPr>
            <p:ph type="title"/>
          </p:nvPr>
        </p:nvSpPr>
        <p:spPr/>
        <p:txBody>
          <a:bodyPr/>
          <a:lstStyle/>
          <a:p>
            <a:r>
              <a:rPr lang="en-US"/>
              <a:t>Facebook Own Posts Table | Nexus International School Malaysia - 13 of 22</a:t>
            </a:r>
          </a:p>
        </p:txBody>
      </p:sp>
      <p:graphicFrame>
        <p:nvGraphicFramePr>
          <p:cNvPr id="5" name="Table Placeholder 4">
            <a:extLst>
              <a:ext uri="{FF2B5EF4-FFF2-40B4-BE49-F238E27FC236}">
                <a16:creationId xmlns:a16="http://schemas.microsoft.com/office/drawing/2014/main" id="{DCC1C90C-8183-4F06-9F9B-D369ED1FC3D4}"/>
              </a:ext>
            </a:extLst>
          </p:cNvPr>
          <p:cNvGraphicFramePr>
            <a:graphicFrameLocks noGrp="1"/>
          </p:cNvGraphicFramePr>
          <p:nvPr>
            <p:ph type="tbl" sz="quarter" idx="13"/>
            <p:extLst>
              <p:ext uri="{D42A27DB-BD31-4B8C-83A1-F6EECF244321}">
                <p14:modId xmlns:p14="http://schemas.microsoft.com/office/powerpoint/2010/main" val="1155859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75311215"/>
                    </a:ext>
                  </a:extLst>
                </a:gridCol>
                <a:gridCol w="740664">
                  <a:extLst>
                    <a:ext uri="{9D8B030D-6E8A-4147-A177-3AD203B41FA5}">
                      <a16:colId xmlns:a16="http://schemas.microsoft.com/office/drawing/2014/main" val="2411776144"/>
                    </a:ext>
                  </a:extLst>
                </a:gridCol>
                <a:gridCol w="740664">
                  <a:extLst>
                    <a:ext uri="{9D8B030D-6E8A-4147-A177-3AD203B41FA5}">
                      <a16:colId xmlns:a16="http://schemas.microsoft.com/office/drawing/2014/main" val="1435046135"/>
                    </a:ext>
                  </a:extLst>
                </a:gridCol>
                <a:gridCol w="740664">
                  <a:extLst>
                    <a:ext uri="{9D8B030D-6E8A-4147-A177-3AD203B41FA5}">
                      <a16:colId xmlns:a16="http://schemas.microsoft.com/office/drawing/2014/main" val="2037461079"/>
                    </a:ext>
                  </a:extLst>
                </a:gridCol>
                <a:gridCol w="740664">
                  <a:extLst>
                    <a:ext uri="{9D8B030D-6E8A-4147-A177-3AD203B41FA5}">
                      <a16:colId xmlns:a16="http://schemas.microsoft.com/office/drawing/2014/main" val="2017421295"/>
                    </a:ext>
                  </a:extLst>
                </a:gridCol>
                <a:gridCol w="740664">
                  <a:extLst>
                    <a:ext uri="{9D8B030D-6E8A-4147-A177-3AD203B41FA5}">
                      <a16:colId xmlns:a16="http://schemas.microsoft.com/office/drawing/2014/main" val="1116921728"/>
                    </a:ext>
                  </a:extLst>
                </a:gridCol>
                <a:gridCol w="740664">
                  <a:extLst>
                    <a:ext uri="{9D8B030D-6E8A-4147-A177-3AD203B41FA5}">
                      <a16:colId xmlns:a16="http://schemas.microsoft.com/office/drawing/2014/main" val="3420781939"/>
                    </a:ext>
                  </a:extLst>
                </a:gridCol>
                <a:gridCol w="740664">
                  <a:extLst>
                    <a:ext uri="{9D8B030D-6E8A-4147-A177-3AD203B41FA5}">
                      <a16:colId xmlns:a16="http://schemas.microsoft.com/office/drawing/2014/main" val="1202644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981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- 2020-03-14 15:00:00</a:t>
                      </a:r>
                      <a:r>
                        <a:rPr kumimoji="0" lang="en-US" sz="1000" b="0" i="0" u="none" strike="noStrike" kern="1200" cap="none" spc="0" normalizeH="0" baseline="0" noProof="0">
                          <a:ln>
                            <a:noFill/>
                          </a:ln>
                          <a:solidFill>
                            <a:prstClr val="black"/>
                          </a:solidFill>
                          <a:effectLst/>
                          <a:uLnTx/>
                          <a:uFillTx/>
                          <a:latin typeface="+mn-lt"/>
                          <a:ea typeface="+mn-ea"/>
                          <a:cs typeface="+mn-cs"/>
                        </a:rPr>
                        <a:t>
 The Secondary learners at Nexus attended an assembly to celebrate and understand better about International Women's Day. The assembly focused on spreading awareness of this year's theme #EachForEqual, which highlights the necessity for every person to take responsibility for their own role in promoting equal opportunities for everyone, regardless of gender.
One of the highlights of the assembly was the performance by IB learner Alia Shahrin of the song 'Speechless', beautifully accompanied by Lisa Limiaty. Finally, the learners hear from our guest speaker Nik Tasha Nik Kamaruddin, Director at Ipsos Malaysia who shared useful insights on the current research into gender equality carried out in Malaysia.
The positive atmosphere of the event was evidence of the learner's engagement with the theme and support for the important issues it highlights. Well done to all teachers, learners and our #NexusCommunity! #IWD2020 #EachForEqual #NexusInclusion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5808644"/>
                  </a:ext>
                </a:extLst>
              </a:tr>
            </a:tbl>
          </a:graphicData>
        </a:graphic>
      </p:graphicFrame>
      <p:sp>
        <p:nvSpPr>
          <p:cNvPr id="4" name="Text Placeholder 3">
            <a:extLst>
              <a:ext uri="{FF2B5EF4-FFF2-40B4-BE49-F238E27FC236}">
                <a16:creationId xmlns:a16="http://schemas.microsoft.com/office/drawing/2014/main" id="{3DDBE8C7-7BF8-4014-A572-A111A2FBEA5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853431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6E436-01B4-4931-9D1F-4133D56A8946}"/>
              </a:ext>
            </a:extLst>
          </p:cNvPr>
          <p:cNvSpPr>
            <a:spLocks noGrp="1"/>
          </p:cNvSpPr>
          <p:nvPr>
            <p:ph type="title"/>
          </p:nvPr>
        </p:nvSpPr>
        <p:spPr/>
        <p:txBody>
          <a:bodyPr/>
          <a:lstStyle/>
          <a:p>
            <a:r>
              <a:rPr lang="en-US"/>
              <a:t>Facebook Own Posts Table | Nexus International School Malaysia - 14 of 22</a:t>
            </a:r>
          </a:p>
        </p:txBody>
      </p:sp>
      <p:graphicFrame>
        <p:nvGraphicFramePr>
          <p:cNvPr id="5" name="Table Placeholder 4">
            <a:extLst>
              <a:ext uri="{FF2B5EF4-FFF2-40B4-BE49-F238E27FC236}">
                <a16:creationId xmlns:a16="http://schemas.microsoft.com/office/drawing/2014/main" id="{2EB12787-CC3E-4D3F-8260-57E670E8D82F}"/>
              </a:ext>
            </a:extLst>
          </p:cNvPr>
          <p:cNvGraphicFramePr>
            <a:graphicFrameLocks noGrp="1"/>
          </p:cNvGraphicFramePr>
          <p:nvPr>
            <p:ph type="tbl" sz="quarter" idx="13"/>
            <p:extLst>
              <p:ext uri="{D42A27DB-BD31-4B8C-83A1-F6EECF244321}">
                <p14:modId xmlns:p14="http://schemas.microsoft.com/office/powerpoint/2010/main" val="1703361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66628165"/>
                    </a:ext>
                  </a:extLst>
                </a:gridCol>
                <a:gridCol w="740664">
                  <a:extLst>
                    <a:ext uri="{9D8B030D-6E8A-4147-A177-3AD203B41FA5}">
                      <a16:colId xmlns:a16="http://schemas.microsoft.com/office/drawing/2014/main" val="809225595"/>
                    </a:ext>
                  </a:extLst>
                </a:gridCol>
                <a:gridCol w="740664">
                  <a:extLst>
                    <a:ext uri="{9D8B030D-6E8A-4147-A177-3AD203B41FA5}">
                      <a16:colId xmlns:a16="http://schemas.microsoft.com/office/drawing/2014/main" val="889391636"/>
                    </a:ext>
                  </a:extLst>
                </a:gridCol>
                <a:gridCol w="740664">
                  <a:extLst>
                    <a:ext uri="{9D8B030D-6E8A-4147-A177-3AD203B41FA5}">
                      <a16:colId xmlns:a16="http://schemas.microsoft.com/office/drawing/2014/main" val="47721130"/>
                    </a:ext>
                  </a:extLst>
                </a:gridCol>
                <a:gridCol w="740664">
                  <a:extLst>
                    <a:ext uri="{9D8B030D-6E8A-4147-A177-3AD203B41FA5}">
                      <a16:colId xmlns:a16="http://schemas.microsoft.com/office/drawing/2014/main" val="1667394227"/>
                    </a:ext>
                  </a:extLst>
                </a:gridCol>
                <a:gridCol w="740664">
                  <a:extLst>
                    <a:ext uri="{9D8B030D-6E8A-4147-A177-3AD203B41FA5}">
                      <a16:colId xmlns:a16="http://schemas.microsoft.com/office/drawing/2014/main" val="2856588588"/>
                    </a:ext>
                  </a:extLst>
                </a:gridCol>
                <a:gridCol w="740664">
                  <a:extLst>
                    <a:ext uri="{9D8B030D-6E8A-4147-A177-3AD203B41FA5}">
                      <a16:colId xmlns:a16="http://schemas.microsoft.com/office/drawing/2014/main" val="2102332961"/>
                    </a:ext>
                  </a:extLst>
                </a:gridCol>
                <a:gridCol w="740664">
                  <a:extLst>
                    <a:ext uri="{9D8B030D-6E8A-4147-A177-3AD203B41FA5}">
                      <a16:colId xmlns:a16="http://schemas.microsoft.com/office/drawing/2014/main" val="1268034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264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- 2020-03-14 12:00:00</a:t>
                      </a:r>
                      <a:r>
                        <a:rPr kumimoji="0" lang="en-US" sz="1000" b="0" i="0" u="none" strike="noStrike" kern="1200" cap="none" spc="0" normalizeH="0" baseline="0" noProof="0">
                          <a:ln>
                            <a:noFill/>
                          </a:ln>
                          <a:solidFill>
                            <a:prstClr val="black"/>
                          </a:solidFill>
                          <a:effectLst/>
                          <a:uLnTx/>
                          <a:uFillTx/>
                          <a:latin typeface="+mn-lt"/>
                          <a:ea typeface="+mn-ea"/>
                          <a:cs typeface="+mn-cs"/>
                        </a:rPr>
                        <a:t>
 "Girls and women sometimes lack the confidence, to say or to go for that leadership position. They're making decision for themselves, but the underlying reasons for why they don't have the confidence to go for that job is also part of the responsibility of all of us to make sure that is not a gender issue." - Ainslee Dann, Nexus Director of Curriculum Enhancement. 
Find out more about gender equality through the lenses of our Nexus Community in this video. Share this video to celebrate yourself and to all the men and women who are an integral part of our lives. Happy International Women's Day.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6642144"/>
                  </a:ext>
                </a:extLst>
              </a:tr>
            </a:tbl>
          </a:graphicData>
        </a:graphic>
      </p:graphicFrame>
      <p:sp>
        <p:nvSpPr>
          <p:cNvPr id="4" name="Text Placeholder 3">
            <a:extLst>
              <a:ext uri="{FF2B5EF4-FFF2-40B4-BE49-F238E27FC236}">
                <a16:creationId xmlns:a16="http://schemas.microsoft.com/office/drawing/2014/main" id="{51E89BC7-5AD1-4587-BB20-5DA02C6EA2A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862294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0A34-C75B-49A1-A795-EDE9A0980AE3}"/>
              </a:ext>
            </a:extLst>
          </p:cNvPr>
          <p:cNvSpPr>
            <a:spLocks noGrp="1"/>
          </p:cNvSpPr>
          <p:nvPr>
            <p:ph type="title"/>
          </p:nvPr>
        </p:nvSpPr>
        <p:spPr/>
        <p:txBody>
          <a:bodyPr/>
          <a:lstStyle/>
          <a:p>
            <a:r>
              <a:rPr lang="en-US"/>
              <a:t>Facebook Own Posts Table | Nexus International School Malaysia - 15 of 22</a:t>
            </a:r>
          </a:p>
        </p:txBody>
      </p:sp>
      <p:graphicFrame>
        <p:nvGraphicFramePr>
          <p:cNvPr id="5" name="Table Placeholder 4">
            <a:extLst>
              <a:ext uri="{FF2B5EF4-FFF2-40B4-BE49-F238E27FC236}">
                <a16:creationId xmlns:a16="http://schemas.microsoft.com/office/drawing/2014/main" id="{4FCE6D90-8033-4062-A59B-74FFF84132B6}"/>
              </a:ext>
            </a:extLst>
          </p:cNvPr>
          <p:cNvGraphicFramePr>
            <a:graphicFrameLocks noGrp="1"/>
          </p:cNvGraphicFramePr>
          <p:nvPr>
            <p:ph type="tbl" sz="quarter" idx="13"/>
            <p:extLst>
              <p:ext uri="{D42A27DB-BD31-4B8C-83A1-F6EECF244321}">
                <p14:modId xmlns:p14="http://schemas.microsoft.com/office/powerpoint/2010/main" val="3747765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04706649"/>
                    </a:ext>
                  </a:extLst>
                </a:gridCol>
                <a:gridCol w="740664">
                  <a:extLst>
                    <a:ext uri="{9D8B030D-6E8A-4147-A177-3AD203B41FA5}">
                      <a16:colId xmlns:a16="http://schemas.microsoft.com/office/drawing/2014/main" val="2663928534"/>
                    </a:ext>
                  </a:extLst>
                </a:gridCol>
                <a:gridCol w="740664">
                  <a:extLst>
                    <a:ext uri="{9D8B030D-6E8A-4147-A177-3AD203B41FA5}">
                      <a16:colId xmlns:a16="http://schemas.microsoft.com/office/drawing/2014/main" val="334329097"/>
                    </a:ext>
                  </a:extLst>
                </a:gridCol>
                <a:gridCol w="740664">
                  <a:extLst>
                    <a:ext uri="{9D8B030D-6E8A-4147-A177-3AD203B41FA5}">
                      <a16:colId xmlns:a16="http://schemas.microsoft.com/office/drawing/2014/main" val="4072952088"/>
                    </a:ext>
                  </a:extLst>
                </a:gridCol>
                <a:gridCol w="740664">
                  <a:extLst>
                    <a:ext uri="{9D8B030D-6E8A-4147-A177-3AD203B41FA5}">
                      <a16:colId xmlns:a16="http://schemas.microsoft.com/office/drawing/2014/main" val="3923191372"/>
                    </a:ext>
                  </a:extLst>
                </a:gridCol>
                <a:gridCol w="740664">
                  <a:extLst>
                    <a:ext uri="{9D8B030D-6E8A-4147-A177-3AD203B41FA5}">
                      <a16:colId xmlns:a16="http://schemas.microsoft.com/office/drawing/2014/main" val="3781835996"/>
                    </a:ext>
                  </a:extLst>
                </a:gridCol>
                <a:gridCol w="740664">
                  <a:extLst>
                    <a:ext uri="{9D8B030D-6E8A-4147-A177-3AD203B41FA5}">
                      <a16:colId xmlns:a16="http://schemas.microsoft.com/office/drawing/2014/main" val="2348634167"/>
                    </a:ext>
                  </a:extLst>
                </a:gridCol>
                <a:gridCol w="740664">
                  <a:extLst>
                    <a:ext uri="{9D8B030D-6E8A-4147-A177-3AD203B41FA5}">
                      <a16:colId xmlns:a16="http://schemas.microsoft.com/office/drawing/2014/main" val="3143434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9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- 2020-03-13 12:00:00</a:t>
                      </a:r>
                      <a:r>
                        <a:rPr kumimoji="0" lang="en-US" sz="1000" b="0" i="0" u="none" strike="noStrike" kern="1200" cap="none" spc="0" normalizeH="0" baseline="0" noProof="0">
                          <a:ln>
                            <a:noFill/>
                          </a:ln>
                          <a:solidFill>
                            <a:prstClr val="black"/>
                          </a:solidFill>
                          <a:effectLst/>
                          <a:uLnTx/>
                          <a:uFillTx/>
                          <a:latin typeface="+mn-lt"/>
                          <a:ea typeface="+mn-ea"/>
                          <a:cs typeface="+mn-cs"/>
                        </a:rPr>
                        <a:t>
 "I think parents from a very young age, when you start instilling in children to express themselves, and teach them that just because you're a boy or even just to see injustice happening to anyone, be it a girl or a boy, that you need to speak up is actually very important."- Safoora Hasan, Homemaker, Nexus Parent
Find out more about gender equality through the lenses of our Nexus Parent in this video. Share this video to celebrate yourself and to all the men and women who are an integral part of our lives. Happy International Women's Day.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0383921"/>
                  </a:ext>
                </a:extLst>
              </a:tr>
            </a:tbl>
          </a:graphicData>
        </a:graphic>
      </p:graphicFrame>
      <p:sp>
        <p:nvSpPr>
          <p:cNvPr id="4" name="Text Placeholder 3">
            <a:extLst>
              <a:ext uri="{FF2B5EF4-FFF2-40B4-BE49-F238E27FC236}">
                <a16:creationId xmlns:a16="http://schemas.microsoft.com/office/drawing/2014/main" id="{696B24E3-61B7-40B8-B994-0B475EB94BA8}"/>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911205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A27F5-1BED-4BE1-B903-B51741590AB0}"/>
              </a:ext>
            </a:extLst>
          </p:cNvPr>
          <p:cNvSpPr>
            <a:spLocks noGrp="1"/>
          </p:cNvSpPr>
          <p:nvPr>
            <p:ph type="title"/>
          </p:nvPr>
        </p:nvSpPr>
        <p:spPr/>
        <p:txBody>
          <a:bodyPr/>
          <a:lstStyle/>
          <a:p>
            <a:r>
              <a:rPr lang="en-US"/>
              <a:t>Facebook Own Posts Table | Nexus International School Malaysia - 16 of 22</a:t>
            </a:r>
          </a:p>
        </p:txBody>
      </p:sp>
      <p:graphicFrame>
        <p:nvGraphicFramePr>
          <p:cNvPr id="5" name="Table Placeholder 4">
            <a:extLst>
              <a:ext uri="{FF2B5EF4-FFF2-40B4-BE49-F238E27FC236}">
                <a16:creationId xmlns:a16="http://schemas.microsoft.com/office/drawing/2014/main" id="{C4A8B8EF-2F6A-4D0F-9F71-913C8DE4B7C5}"/>
              </a:ext>
            </a:extLst>
          </p:cNvPr>
          <p:cNvGraphicFramePr>
            <a:graphicFrameLocks noGrp="1"/>
          </p:cNvGraphicFramePr>
          <p:nvPr>
            <p:ph type="tbl" sz="quarter" idx="13"/>
            <p:extLst>
              <p:ext uri="{D42A27DB-BD31-4B8C-83A1-F6EECF244321}">
                <p14:modId xmlns:p14="http://schemas.microsoft.com/office/powerpoint/2010/main" val="2087720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88794558"/>
                    </a:ext>
                  </a:extLst>
                </a:gridCol>
                <a:gridCol w="740664">
                  <a:extLst>
                    <a:ext uri="{9D8B030D-6E8A-4147-A177-3AD203B41FA5}">
                      <a16:colId xmlns:a16="http://schemas.microsoft.com/office/drawing/2014/main" val="185970252"/>
                    </a:ext>
                  </a:extLst>
                </a:gridCol>
                <a:gridCol w="740664">
                  <a:extLst>
                    <a:ext uri="{9D8B030D-6E8A-4147-A177-3AD203B41FA5}">
                      <a16:colId xmlns:a16="http://schemas.microsoft.com/office/drawing/2014/main" val="3732789045"/>
                    </a:ext>
                  </a:extLst>
                </a:gridCol>
                <a:gridCol w="740664">
                  <a:extLst>
                    <a:ext uri="{9D8B030D-6E8A-4147-A177-3AD203B41FA5}">
                      <a16:colId xmlns:a16="http://schemas.microsoft.com/office/drawing/2014/main" val="1712399760"/>
                    </a:ext>
                  </a:extLst>
                </a:gridCol>
                <a:gridCol w="740664">
                  <a:extLst>
                    <a:ext uri="{9D8B030D-6E8A-4147-A177-3AD203B41FA5}">
                      <a16:colId xmlns:a16="http://schemas.microsoft.com/office/drawing/2014/main" val="1869424562"/>
                    </a:ext>
                  </a:extLst>
                </a:gridCol>
                <a:gridCol w="740664">
                  <a:extLst>
                    <a:ext uri="{9D8B030D-6E8A-4147-A177-3AD203B41FA5}">
                      <a16:colId xmlns:a16="http://schemas.microsoft.com/office/drawing/2014/main" val="3296047478"/>
                    </a:ext>
                  </a:extLst>
                </a:gridCol>
                <a:gridCol w="740664">
                  <a:extLst>
                    <a:ext uri="{9D8B030D-6E8A-4147-A177-3AD203B41FA5}">
                      <a16:colId xmlns:a16="http://schemas.microsoft.com/office/drawing/2014/main" val="3495367066"/>
                    </a:ext>
                  </a:extLst>
                </a:gridCol>
                <a:gridCol w="740664">
                  <a:extLst>
                    <a:ext uri="{9D8B030D-6E8A-4147-A177-3AD203B41FA5}">
                      <a16:colId xmlns:a16="http://schemas.microsoft.com/office/drawing/2014/main" val="445144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009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- 2020-03-12 12:00:00</a:t>
                      </a:r>
                      <a:r>
                        <a:rPr kumimoji="0" lang="en-US" sz="1000" b="0" i="0" u="none" strike="noStrike" kern="1200" cap="none" spc="0" normalizeH="0" baseline="0" noProof="0">
                          <a:ln>
                            <a:noFill/>
                          </a:ln>
                          <a:solidFill>
                            <a:prstClr val="black"/>
                          </a:solidFill>
                          <a:effectLst/>
                          <a:uLnTx/>
                          <a:uFillTx/>
                          <a:latin typeface="+mn-lt"/>
                          <a:ea typeface="+mn-ea"/>
                          <a:cs typeface="+mn-cs"/>
                        </a:rPr>
                        <a:t>
 "Gender equality must be embedded in the culture of every classroom. That's the most important thing - that it's embedded into the culture of the organisation." - Dato' Norman Abdul Halim, President of KRU entertainment, Nexus Parent. 
Watch this video to hear what our Nexus Parent has to say about gender equality. Share this video to celebrate yourself and to all the men and women who are an integral part of your life.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5657718"/>
                  </a:ext>
                </a:extLst>
              </a:tr>
            </a:tbl>
          </a:graphicData>
        </a:graphic>
      </p:graphicFrame>
      <p:sp>
        <p:nvSpPr>
          <p:cNvPr id="4" name="Text Placeholder 3">
            <a:extLst>
              <a:ext uri="{FF2B5EF4-FFF2-40B4-BE49-F238E27FC236}">
                <a16:creationId xmlns:a16="http://schemas.microsoft.com/office/drawing/2014/main" id="{A65608F7-A30A-4DCB-B757-606B71A3310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742008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DB381-6EAE-4693-8C97-120F9FA86091}"/>
              </a:ext>
            </a:extLst>
          </p:cNvPr>
          <p:cNvSpPr>
            <a:spLocks noGrp="1"/>
          </p:cNvSpPr>
          <p:nvPr>
            <p:ph type="title"/>
          </p:nvPr>
        </p:nvSpPr>
        <p:spPr/>
        <p:txBody>
          <a:bodyPr/>
          <a:lstStyle/>
          <a:p>
            <a:r>
              <a:rPr lang="en-US"/>
              <a:t>Facebook Own Posts Table | Nexus International School Malaysia - 17 of 22</a:t>
            </a:r>
          </a:p>
        </p:txBody>
      </p:sp>
      <p:graphicFrame>
        <p:nvGraphicFramePr>
          <p:cNvPr id="5" name="Table Placeholder 4">
            <a:extLst>
              <a:ext uri="{FF2B5EF4-FFF2-40B4-BE49-F238E27FC236}">
                <a16:creationId xmlns:a16="http://schemas.microsoft.com/office/drawing/2014/main" id="{A5D2F664-D41C-43C9-9DD8-854F210D5BC5}"/>
              </a:ext>
            </a:extLst>
          </p:cNvPr>
          <p:cNvGraphicFramePr>
            <a:graphicFrameLocks noGrp="1"/>
          </p:cNvGraphicFramePr>
          <p:nvPr>
            <p:ph type="tbl" sz="quarter" idx="13"/>
            <p:extLst>
              <p:ext uri="{D42A27DB-BD31-4B8C-83A1-F6EECF244321}">
                <p14:modId xmlns:p14="http://schemas.microsoft.com/office/powerpoint/2010/main" val="328099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9814593"/>
                    </a:ext>
                  </a:extLst>
                </a:gridCol>
                <a:gridCol w="740664">
                  <a:extLst>
                    <a:ext uri="{9D8B030D-6E8A-4147-A177-3AD203B41FA5}">
                      <a16:colId xmlns:a16="http://schemas.microsoft.com/office/drawing/2014/main" val="2826544248"/>
                    </a:ext>
                  </a:extLst>
                </a:gridCol>
                <a:gridCol w="740664">
                  <a:extLst>
                    <a:ext uri="{9D8B030D-6E8A-4147-A177-3AD203B41FA5}">
                      <a16:colId xmlns:a16="http://schemas.microsoft.com/office/drawing/2014/main" val="4067542057"/>
                    </a:ext>
                  </a:extLst>
                </a:gridCol>
                <a:gridCol w="740664">
                  <a:extLst>
                    <a:ext uri="{9D8B030D-6E8A-4147-A177-3AD203B41FA5}">
                      <a16:colId xmlns:a16="http://schemas.microsoft.com/office/drawing/2014/main" val="325416843"/>
                    </a:ext>
                  </a:extLst>
                </a:gridCol>
                <a:gridCol w="740664">
                  <a:extLst>
                    <a:ext uri="{9D8B030D-6E8A-4147-A177-3AD203B41FA5}">
                      <a16:colId xmlns:a16="http://schemas.microsoft.com/office/drawing/2014/main" val="1948178158"/>
                    </a:ext>
                  </a:extLst>
                </a:gridCol>
                <a:gridCol w="740664">
                  <a:extLst>
                    <a:ext uri="{9D8B030D-6E8A-4147-A177-3AD203B41FA5}">
                      <a16:colId xmlns:a16="http://schemas.microsoft.com/office/drawing/2014/main" val="2188199403"/>
                    </a:ext>
                  </a:extLst>
                </a:gridCol>
                <a:gridCol w="740664">
                  <a:extLst>
                    <a:ext uri="{9D8B030D-6E8A-4147-A177-3AD203B41FA5}">
                      <a16:colId xmlns:a16="http://schemas.microsoft.com/office/drawing/2014/main" val="3448484431"/>
                    </a:ext>
                  </a:extLst>
                </a:gridCol>
                <a:gridCol w="740664">
                  <a:extLst>
                    <a:ext uri="{9D8B030D-6E8A-4147-A177-3AD203B41FA5}">
                      <a16:colId xmlns:a16="http://schemas.microsoft.com/office/drawing/2014/main" val="324058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131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- 2020-03-12 09:02:27</a:t>
                      </a:r>
                      <a:r>
                        <a:rPr kumimoji="0" lang="en-US" sz="1000" b="0" i="0" u="none" strike="noStrike" kern="1200" cap="none" spc="0" normalizeH="0" baseline="0" noProof="0">
                          <a:ln>
                            <a:noFill/>
                          </a:ln>
                          <a:solidFill>
                            <a:prstClr val="black"/>
                          </a:solidFill>
                          <a:effectLst/>
                          <a:uLnTx/>
                          <a:uFillTx/>
                          <a:latin typeface="+mn-lt"/>
                          <a:ea typeface="+mn-ea"/>
                          <a:cs typeface="+mn-cs"/>
                        </a:rPr>
                        <a:t>
 A huge congratulations to our Nexus Learner, Aaliyah Yoong Hanifah who made history by becoming the first Asian waterskier to win a Moomba Masters title in 60 years. She won her first-ever top-of-podium spot in the junior girls tricks of the famous pro waterski event, after having mounted the podium twice, in second and third placing, in past years. Aaliyah scored 6,900 points, finishing on top of the leaderboard with Australian duo Sade Ferguson (5,770) and Tayla Simmonds (5,710) in second and third place, respectively. It is a first-ever winner’s trophy for Aaliyah since making her debut in the Moomba in 2013 when she was nine years old. #NexusTalents 
Majlis Sukan Negara Malaysia | Reflex Water Skis | D3 Skis
Read more here: https://bit.ly/33aaHXa
Source: The 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0336160"/>
                  </a:ext>
                </a:extLst>
              </a:tr>
            </a:tbl>
          </a:graphicData>
        </a:graphic>
      </p:graphicFrame>
      <p:sp>
        <p:nvSpPr>
          <p:cNvPr id="4" name="Text Placeholder 3">
            <a:extLst>
              <a:ext uri="{FF2B5EF4-FFF2-40B4-BE49-F238E27FC236}">
                <a16:creationId xmlns:a16="http://schemas.microsoft.com/office/drawing/2014/main" id="{C6B03275-AEF2-49B9-A110-EE73A68D69A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644168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04312-0905-4932-B0A5-53EFB358BBA7}"/>
              </a:ext>
            </a:extLst>
          </p:cNvPr>
          <p:cNvSpPr>
            <a:spLocks noGrp="1"/>
          </p:cNvSpPr>
          <p:nvPr>
            <p:ph type="title"/>
          </p:nvPr>
        </p:nvSpPr>
        <p:spPr/>
        <p:txBody>
          <a:bodyPr/>
          <a:lstStyle/>
          <a:p>
            <a:r>
              <a:rPr lang="en-US"/>
              <a:t>Facebook Own Posts Table | Nexus International School Malaysia - 18 of 22</a:t>
            </a:r>
          </a:p>
        </p:txBody>
      </p:sp>
      <p:graphicFrame>
        <p:nvGraphicFramePr>
          <p:cNvPr id="5" name="Table Placeholder 4">
            <a:extLst>
              <a:ext uri="{FF2B5EF4-FFF2-40B4-BE49-F238E27FC236}">
                <a16:creationId xmlns:a16="http://schemas.microsoft.com/office/drawing/2014/main" id="{595956AD-CCBC-4E7B-8802-F6B42399FE74}"/>
              </a:ext>
            </a:extLst>
          </p:cNvPr>
          <p:cNvGraphicFramePr>
            <a:graphicFrameLocks noGrp="1"/>
          </p:cNvGraphicFramePr>
          <p:nvPr>
            <p:ph type="tbl" sz="quarter" idx="13"/>
            <p:extLst>
              <p:ext uri="{D42A27DB-BD31-4B8C-83A1-F6EECF244321}">
                <p14:modId xmlns:p14="http://schemas.microsoft.com/office/powerpoint/2010/main" val="1649785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43844228"/>
                    </a:ext>
                  </a:extLst>
                </a:gridCol>
                <a:gridCol w="740664">
                  <a:extLst>
                    <a:ext uri="{9D8B030D-6E8A-4147-A177-3AD203B41FA5}">
                      <a16:colId xmlns:a16="http://schemas.microsoft.com/office/drawing/2014/main" val="2780103388"/>
                    </a:ext>
                  </a:extLst>
                </a:gridCol>
                <a:gridCol w="740664">
                  <a:extLst>
                    <a:ext uri="{9D8B030D-6E8A-4147-A177-3AD203B41FA5}">
                      <a16:colId xmlns:a16="http://schemas.microsoft.com/office/drawing/2014/main" val="740810145"/>
                    </a:ext>
                  </a:extLst>
                </a:gridCol>
                <a:gridCol w="740664">
                  <a:extLst>
                    <a:ext uri="{9D8B030D-6E8A-4147-A177-3AD203B41FA5}">
                      <a16:colId xmlns:a16="http://schemas.microsoft.com/office/drawing/2014/main" val="2027387072"/>
                    </a:ext>
                  </a:extLst>
                </a:gridCol>
                <a:gridCol w="740664">
                  <a:extLst>
                    <a:ext uri="{9D8B030D-6E8A-4147-A177-3AD203B41FA5}">
                      <a16:colId xmlns:a16="http://schemas.microsoft.com/office/drawing/2014/main" val="4002560514"/>
                    </a:ext>
                  </a:extLst>
                </a:gridCol>
                <a:gridCol w="740664">
                  <a:extLst>
                    <a:ext uri="{9D8B030D-6E8A-4147-A177-3AD203B41FA5}">
                      <a16:colId xmlns:a16="http://schemas.microsoft.com/office/drawing/2014/main" val="3541843042"/>
                    </a:ext>
                  </a:extLst>
                </a:gridCol>
                <a:gridCol w="740664">
                  <a:extLst>
                    <a:ext uri="{9D8B030D-6E8A-4147-A177-3AD203B41FA5}">
                      <a16:colId xmlns:a16="http://schemas.microsoft.com/office/drawing/2014/main" val="502576110"/>
                    </a:ext>
                  </a:extLst>
                </a:gridCol>
                <a:gridCol w="740664">
                  <a:extLst>
                    <a:ext uri="{9D8B030D-6E8A-4147-A177-3AD203B41FA5}">
                      <a16:colId xmlns:a16="http://schemas.microsoft.com/office/drawing/2014/main" val="1484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8468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- 2020-03-11 12:00:00</a:t>
                      </a:r>
                      <a:r>
                        <a:rPr kumimoji="0" lang="en-US" sz="1000" b="0" i="0" u="none" strike="noStrike" kern="1200" cap="none" spc="0" normalizeH="0" baseline="0" noProof="0">
                          <a:ln>
                            <a:noFill/>
                          </a:ln>
                          <a:solidFill>
                            <a:prstClr val="black"/>
                          </a:solidFill>
                          <a:effectLst/>
                          <a:uLnTx/>
                          <a:uFillTx/>
                          <a:latin typeface="+mn-lt"/>
                          <a:ea typeface="+mn-ea"/>
                          <a:cs typeface="+mn-cs"/>
                        </a:rPr>
                        <a:t>
 "We are supporting the social, the physical, and the academic progression of every child. That's regardless of what nationality they are, what gender they are, or what religion they practice. So, equality is very important, especially for an inclusive school." - David Griffiths, Nexus International School Principal.
Watch this video to hear what our Nexus International School Principal has to say about gender equality. Share this video to celebrate yourself, and to all the men and women who are an integral part of our lives.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9429898"/>
                  </a:ext>
                </a:extLst>
              </a:tr>
            </a:tbl>
          </a:graphicData>
        </a:graphic>
      </p:graphicFrame>
      <p:sp>
        <p:nvSpPr>
          <p:cNvPr id="4" name="Text Placeholder 3">
            <a:extLst>
              <a:ext uri="{FF2B5EF4-FFF2-40B4-BE49-F238E27FC236}">
                <a16:creationId xmlns:a16="http://schemas.microsoft.com/office/drawing/2014/main" id="{E11577E1-3820-4B18-B0B2-B8243DAA0DF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375577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644B2-ECBC-4904-ABD1-8F92773B6FF9}"/>
              </a:ext>
            </a:extLst>
          </p:cNvPr>
          <p:cNvSpPr>
            <a:spLocks noGrp="1"/>
          </p:cNvSpPr>
          <p:nvPr>
            <p:ph type="title"/>
          </p:nvPr>
        </p:nvSpPr>
        <p:spPr/>
        <p:txBody>
          <a:bodyPr/>
          <a:lstStyle/>
          <a:p>
            <a:r>
              <a:rPr lang="en-US"/>
              <a:t>Facebook Own Posts Table | Nexus International School Malaysia - 19 of 22</a:t>
            </a:r>
          </a:p>
        </p:txBody>
      </p:sp>
      <p:graphicFrame>
        <p:nvGraphicFramePr>
          <p:cNvPr id="5" name="Table Placeholder 4">
            <a:extLst>
              <a:ext uri="{FF2B5EF4-FFF2-40B4-BE49-F238E27FC236}">
                <a16:creationId xmlns:a16="http://schemas.microsoft.com/office/drawing/2014/main" id="{203863B2-32FE-4013-8145-066AC0E27E5E}"/>
              </a:ext>
            </a:extLst>
          </p:cNvPr>
          <p:cNvGraphicFramePr>
            <a:graphicFrameLocks noGrp="1"/>
          </p:cNvGraphicFramePr>
          <p:nvPr>
            <p:ph type="tbl" sz="quarter" idx="13"/>
            <p:extLst>
              <p:ext uri="{D42A27DB-BD31-4B8C-83A1-F6EECF244321}">
                <p14:modId xmlns:p14="http://schemas.microsoft.com/office/powerpoint/2010/main" val="546672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50482580"/>
                    </a:ext>
                  </a:extLst>
                </a:gridCol>
                <a:gridCol w="740664">
                  <a:extLst>
                    <a:ext uri="{9D8B030D-6E8A-4147-A177-3AD203B41FA5}">
                      <a16:colId xmlns:a16="http://schemas.microsoft.com/office/drawing/2014/main" val="3283101770"/>
                    </a:ext>
                  </a:extLst>
                </a:gridCol>
                <a:gridCol w="740664">
                  <a:extLst>
                    <a:ext uri="{9D8B030D-6E8A-4147-A177-3AD203B41FA5}">
                      <a16:colId xmlns:a16="http://schemas.microsoft.com/office/drawing/2014/main" val="1635736785"/>
                    </a:ext>
                  </a:extLst>
                </a:gridCol>
                <a:gridCol w="740664">
                  <a:extLst>
                    <a:ext uri="{9D8B030D-6E8A-4147-A177-3AD203B41FA5}">
                      <a16:colId xmlns:a16="http://schemas.microsoft.com/office/drawing/2014/main" val="3662189248"/>
                    </a:ext>
                  </a:extLst>
                </a:gridCol>
                <a:gridCol w="740664">
                  <a:extLst>
                    <a:ext uri="{9D8B030D-6E8A-4147-A177-3AD203B41FA5}">
                      <a16:colId xmlns:a16="http://schemas.microsoft.com/office/drawing/2014/main" val="914738248"/>
                    </a:ext>
                  </a:extLst>
                </a:gridCol>
                <a:gridCol w="740664">
                  <a:extLst>
                    <a:ext uri="{9D8B030D-6E8A-4147-A177-3AD203B41FA5}">
                      <a16:colId xmlns:a16="http://schemas.microsoft.com/office/drawing/2014/main" val="1306910450"/>
                    </a:ext>
                  </a:extLst>
                </a:gridCol>
                <a:gridCol w="740664">
                  <a:extLst>
                    <a:ext uri="{9D8B030D-6E8A-4147-A177-3AD203B41FA5}">
                      <a16:colId xmlns:a16="http://schemas.microsoft.com/office/drawing/2014/main" val="2402335970"/>
                    </a:ext>
                  </a:extLst>
                </a:gridCol>
                <a:gridCol w="740664">
                  <a:extLst>
                    <a:ext uri="{9D8B030D-6E8A-4147-A177-3AD203B41FA5}">
                      <a16:colId xmlns:a16="http://schemas.microsoft.com/office/drawing/2014/main" val="2321213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885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- 2020-03-10 12:00:00</a:t>
                      </a:r>
                      <a:r>
                        <a:rPr kumimoji="0" lang="en-US" sz="1000" b="0" i="0" u="none" strike="noStrike" kern="1200" cap="none" spc="0" normalizeH="0" baseline="0" noProof="0">
                          <a:ln>
                            <a:noFill/>
                          </a:ln>
                          <a:solidFill>
                            <a:prstClr val="black"/>
                          </a:solidFill>
                          <a:effectLst/>
                          <a:uLnTx/>
                          <a:uFillTx/>
                          <a:latin typeface="+mn-lt"/>
                          <a:ea typeface="+mn-ea"/>
                          <a:cs typeface="+mn-cs"/>
                        </a:rPr>
                        <a:t>
 "Gender equality to me is very important, especially for a female athlete. Because I believe that everybody should be treated the same way." - Aaliyah Yoong, National Waterski Athlete, Year 10. 
Watch this video to hear what our Nexus Learner has to say about gender equality in sports. Share this video to celebrate yourself and to all the men and women who are an integral part of our lives.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2870716"/>
                  </a:ext>
                </a:extLst>
              </a:tr>
            </a:tbl>
          </a:graphicData>
        </a:graphic>
      </p:graphicFrame>
      <p:sp>
        <p:nvSpPr>
          <p:cNvPr id="4" name="Text Placeholder 3">
            <a:extLst>
              <a:ext uri="{FF2B5EF4-FFF2-40B4-BE49-F238E27FC236}">
                <a16:creationId xmlns:a16="http://schemas.microsoft.com/office/drawing/2014/main" id="{AE60CF56-D0A5-4200-B007-97C025F4D86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117499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71BE-FC84-4865-80E7-2DF02C70B03E}"/>
              </a:ext>
            </a:extLst>
          </p:cNvPr>
          <p:cNvSpPr>
            <a:spLocks noGrp="1"/>
          </p:cNvSpPr>
          <p:nvPr>
            <p:ph type="title"/>
          </p:nvPr>
        </p:nvSpPr>
        <p:spPr/>
        <p:txBody>
          <a:bodyPr/>
          <a:lstStyle/>
          <a:p>
            <a:r>
              <a:rPr lang="en-US"/>
              <a:t>Facebook Own Posts Table | Nexus International School Malaysia - 20 of 22</a:t>
            </a:r>
          </a:p>
        </p:txBody>
      </p:sp>
      <p:graphicFrame>
        <p:nvGraphicFramePr>
          <p:cNvPr id="5" name="Table Placeholder 4">
            <a:extLst>
              <a:ext uri="{FF2B5EF4-FFF2-40B4-BE49-F238E27FC236}">
                <a16:creationId xmlns:a16="http://schemas.microsoft.com/office/drawing/2014/main" id="{AD5515E9-5499-4875-9283-7C8C88A22DDF}"/>
              </a:ext>
            </a:extLst>
          </p:cNvPr>
          <p:cNvGraphicFramePr>
            <a:graphicFrameLocks noGrp="1"/>
          </p:cNvGraphicFramePr>
          <p:nvPr>
            <p:ph type="tbl" sz="quarter" idx="13"/>
            <p:extLst>
              <p:ext uri="{D42A27DB-BD31-4B8C-83A1-F6EECF244321}">
                <p14:modId xmlns:p14="http://schemas.microsoft.com/office/powerpoint/2010/main" val="3981853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69110851"/>
                    </a:ext>
                  </a:extLst>
                </a:gridCol>
                <a:gridCol w="740664">
                  <a:extLst>
                    <a:ext uri="{9D8B030D-6E8A-4147-A177-3AD203B41FA5}">
                      <a16:colId xmlns:a16="http://schemas.microsoft.com/office/drawing/2014/main" val="793997216"/>
                    </a:ext>
                  </a:extLst>
                </a:gridCol>
                <a:gridCol w="740664">
                  <a:extLst>
                    <a:ext uri="{9D8B030D-6E8A-4147-A177-3AD203B41FA5}">
                      <a16:colId xmlns:a16="http://schemas.microsoft.com/office/drawing/2014/main" val="3434919248"/>
                    </a:ext>
                  </a:extLst>
                </a:gridCol>
                <a:gridCol w="740664">
                  <a:extLst>
                    <a:ext uri="{9D8B030D-6E8A-4147-A177-3AD203B41FA5}">
                      <a16:colId xmlns:a16="http://schemas.microsoft.com/office/drawing/2014/main" val="2424355424"/>
                    </a:ext>
                  </a:extLst>
                </a:gridCol>
                <a:gridCol w="740664">
                  <a:extLst>
                    <a:ext uri="{9D8B030D-6E8A-4147-A177-3AD203B41FA5}">
                      <a16:colId xmlns:a16="http://schemas.microsoft.com/office/drawing/2014/main" val="1175299812"/>
                    </a:ext>
                  </a:extLst>
                </a:gridCol>
                <a:gridCol w="740664">
                  <a:extLst>
                    <a:ext uri="{9D8B030D-6E8A-4147-A177-3AD203B41FA5}">
                      <a16:colId xmlns:a16="http://schemas.microsoft.com/office/drawing/2014/main" val="3035063786"/>
                    </a:ext>
                  </a:extLst>
                </a:gridCol>
                <a:gridCol w="740664">
                  <a:extLst>
                    <a:ext uri="{9D8B030D-6E8A-4147-A177-3AD203B41FA5}">
                      <a16:colId xmlns:a16="http://schemas.microsoft.com/office/drawing/2014/main" val="1387963273"/>
                    </a:ext>
                  </a:extLst>
                </a:gridCol>
                <a:gridCol w="740664">
                  <a:extLst>
                    <a:ext uri="{9D8B030D-6E8A-4147-A177-3AD203B41FA5}">
                      <a16:colId xmlns:a16="http://schemas.microsoft.com/office/drawing/2014/main" val="3561150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252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- 2020-03-09 12:00:00</a:t>
                      </a:r>
                      <a:r>
                        <a:rPr kumimoji="0" lang="en-US" sz="1000" b="0" i="0" u="none" strike="noStrike" kern="1200" cap="none" spc="0" normalizeH="0" baseline="0" noProof="0">
                          <a:ln>
                            <a:noFill/>
                          </a:ln>
                          <a:solidFill>
                            <a:prstClr val="black"/>
                          </a:solidFill>
                          <a:effectLst/>
                          <a:uLnTx/>
                          <a:uFillTx/>
                          <a:latin typeface="+mn-lt"/>
                          <a:ea typeface="+mn-ea"/>
                          <a:cs typeface="+mn-cs"/>
                        </a:rPr>
                        <a:t>
 "#EachForEqual, I think strikes a very nice chord, the right chord. And I believe in what they call, inclusive meritocracy. It brings out a very powerful purpose where, each one of us, has to have the right conversations, to behave in the right way, to act in a right way. So that we actually promote, gender neutrality." - Anusha Thavarajah, Allianz Asia Regional CEO, Nexus Parent. 
Find out more about gender equality through the lenses of our Nexus Parent in this video. Share this video to celebrate yourself and to all the men and women who are an integral part of our lives. Happy International Women's Day!
🎥Like our FB page to follow the full interviews being released this week!
Youtube: https://www.youtube.com/nexusmalaysia
Facebook: https://www.facebook.com/nexusschoolmy
Instagram: https://www.instagram.com/nexusschoolmy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1637937"/>
                  </a:ext>
                </a:extLst>
              </a:tr>
            </a:tbl>
          </a:graphicData>
        </a:graphic>
      </p:graphicFrame>
      <p:sp>
        <p:nvSpPr>
          <p:cNvPr id="4" name="Text Placeholder 3">
            <a:extLst>
              <a:ext uri="{FF2B5EF4-FFF2-40B4-BE49-F238E27FC236}">
                <a16:creationId xmlns:a16="http://schemas.microsoft.com/office/drawing/2014/main" id="{3F43AE7C-169B-4AAA-A2C3-F29596CA0C4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721270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2D5AE-C09B-4DC7-BDC8-795F9801EF6A}"/>
              </a:ext>
            </a:extLst>
          </p:cNvPr>
          <p:cNvSpPr>
            <a:spLocks noGrp="1"/>
          </p:cNvSpPr>
          <p:nvPr>
            <p:ph type="title"/>
          </p:nvPr>
        </p:nvSpPr>
        <p:spPr/>
        <p:txBody>
          <a:bodyPr/>
          <a:lstStyle/>
          <a:p>
            <a:r>
              <a:rPr lang="en-US"/>
              <a:t>Facebook Own Posts Table | Nexus International School Malaysia - 21 of 22</a:t>
            </a:r>
          </a:p>
        </p:txBody>
      </p:sp>
      <p:graphicFrame>
        <p:nvGraphicFramePr>
          <p:cNvPr id="5" name="Table Placeholder 4">
            <a:extLst>
              <a:ext uri="{FF2B5EF4-FFF2-40B4-BE49-F238E27FC236}">
                <a16:creationId xmlns:a16="http://schemas.microsoft.com/office/drawing/2014/main" id="{5F67AE21-A971-468B-9D09-93D4295B96CD}"/>
              </a:ext>
            </a:extLst>
          </p:cNvPr>
          <p:cNvGraphicFramePr>
            <a:graphicFrameLocks noGrp="1"/>
          </p:cNvGraphicFramePr>
          <p:nvPr>
            <p:ph type="tbl" sz="quarter" idx="13"/>
            <p:extLst>
              <p:ext uri="{D42A27DB-BD31-4B8C-83A1-F6EECF244321}">
                <p14:modId xmlns:p14="http://schemas.microsoft.com/office/powerpoint/2010/main" val="101673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27707773"/>
                    </a:ext>
                  </a:extLst>
                </a:gridCol>
                <a:gridCol w="740664">
                  <a:extLst>
                    <a:ext uri="{9D8B030D-6E8A-4147-A177-3AD203B41FA5}">
                      <a16:colId xmlns:a16="http://schemas.microsoft.com/office/drawing/2014/main" val="3821657304"/>
                    </a:ext>
                  </a:extLst>
                </a:gridCol>
                <a:gridCol w="740664">
                  <a:extLst>
                    <a:ext uri="{9D8B030D-6E8A-4147-A177-3AD203B41FA5}">
                      <a16:colId xmlns:a16="http://schemas.microsoft.com/office/drawing/2014/main" val="4225500395"/>
                    </a:ext>
                  </a:extLst>
                </a:gridCol>
                <a:gridCol w="740664">
                  <a:extLst>
                    <a:ext uri="{9D8B030D-6E8A-4147-A177-3AD203B41FA5}">
                      <a16:colId xmlns:a16="http://schemas.microsoft.com/office/drawing/2014/main" val="2159624800"/>
                    </a:ext>
                  </a:extLst>
                </a:gridCol>
                <a:gridCol w="740664">
                  <a:extLst>
                    <a:ext uri="{9D8B030D-6E8A-4147-A177-3AD203B41FA5}">
                      <a16:colId xmlns:a16="http://schemas.microsoft.com/office/drawing/2014/main" val="295577689"/>
                    </a:ext>
                  </a:extLst>
                </a:gridCol>
                <a:gridCol w="740664">
                  <a:extLst>
                    <a:ext uri="{9D8B030D-6E8A-4147-A177-3AD203B41FA5}">
                      <a16:colId xmlns:a16="http://schemas.microsoft.com/office/drawing/2014/main" val="3760161227"/>
                    </a:ext>
                  </a:extLst>
                </a:gridCol>
                <a:gridCol w="740664">
                  <a:extLst>
                    <a:ext uri="{9D8B030D-6E8A-4147-A177-3AD203B41FA5}">
                      <a16:colId xmlns:a16="http://schemas.microsoft.com/office/drawing/2014/main" val="1390998535"/>
                    </a:ext>
                  </a:extLst>
                </a:gridCol>
                <a:gridCol w="740664">
                  <a:extLst>
                    <a:ext uri="{9D8B030D-6E8A-4147-A177-3AD203B41FA5}">
                      <a16:colId xmlns:a16="http://schemas.microsoft.com/office/drawing/2014/main" val="2314416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7337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- 2020-03-08 12:00:01</a:t>
                      </a:r>
                      <a:r>
                        <a:rPr kumimoji="0" lang="en-US" sz="1000" b="0" i="0" u="none" strike="noStrike" kern="1200" cap="none" spc="0" normalizeH="0" baseline="0" noProof="0">
                          <a:ln>
                            <a:noFill/>
                          </a:ln>
                          <a:solidFill>
                            <a:prstClr val="black"/>
                          </a:solidFill>
                          <a:effectLst/>
                          <a:uLnTx/>
                          <a:uFillTx/>
                          <a:latin typeface="+mn-lt"/>
                          <a:ea typeface="+mn-ea"/>
                          <a:cs typeface="+mn-cs"/>
                        </a:rPr>
                        <a:t>
 At Nexus International School Malaysia, we ensure equal opportunity to all learners regardless of their gender, ethnicity, or background. As an inclusive school, gender equality is part of the Nexus culture - The Nexus Way!
Find out more about gender equality through the lenses of our Nexus community in this video. Share this video to celebrate yourself and to all the men and women who are an integral part of our lives. Happy International Women's Day.
Like our FB page to follow the full interviews being released next week!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6124479"/>
                  </a:ext>
                </a:extLst>
              </a:tr>
            </a:tbl>
          </a:graphicData>
        </a:graphic>
      </p:graphicFrame>
      <p:sp>
        <p:nvSpPr>
          <p:cNvPr id="4" name="Text Placeholder 3">
            <a:extLst>
              <a:ext uri="{FF2B5EF4-FFF2-40B4-BE49-F238E27FC236}">
                <a16:creationId xmlns:a16="http://schemas.microsoft.com/office/drawing/2014/main" id="{396EA284-F7ED-4256-83CB-FE0BD133256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933038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266E-0AA2-4045-B5E1-EF47E538A475}"/>
              </a:ext>
            </a:extLst>
          </p:cNvPr>
          <p:cNvSpPr>
            <a:spLocks noGrp="1"/>
          </p:cNvSpPr>
          <p:nvPr>
            <p:ph type="title"/>
          </p:nvPr>
        </p:nvSpPr>
        <p:spPr/>
        <p:txBody>
          <a:bodyPr/>
          <a:lstStyle/>
          <a:p>
            <a:r>
              <a:rPr lang="en-US"/>
              <a:t>Facebook Own Posts Table | Nexus International School Malaysia - 22 of 22</a:t>
            </a:r>
          </a:p>
        </p:txBody>
      </p:sp>
      <p:graphicFrame>
        <p:nvGraphicFramePr>
          <p:cNvPr id="5" name="Table Placeholder 4">
            <a:extLst>
              <a:ext uri="{FF2B5EF4-FFF2-40B4-BE49-F238E27FC236}">
                <a16:creationId xmlns:a16="http://schemas.microsoft.com/office/drawing/2014/main" id="{43BE1096-396C-471A-A1DE-E8E78516025B}"/>
              </a:ext>
            </a:extLst>
          </p:cNvPr>
          <p:cNvGraphicFramePr>
            <a:graphicFrameLocks noGrp="1"/>
          </p:cNvGraphicFramePr>
          <p:nvPr>
            <p:ph type="tbl" sz="quarter" idx="13"/>
            <p:extLst>
              <p:ext uri="{D42A27DB-BD31-4B8C-83A1-F6EECF244321}">
                <p14:modId xmlns:p14="http://schemas.microsoft.com/office/powerpoint/2010/main" val="703976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24181702"/>
                    </a:ext>
                  </a:extLst>
                </a:gridCol>
                <a:gridCol w="740664">
                  <a:extLst>
                    <a:ext uri="{9D8B030D-6E8A-4147-A177-3AD203B41FA5}">
                      <a16:colId xmlns:a16="http://schemas.microsoft.com/office/drawing/2014/main" val="3910631370"/>
                    </a:ext>
                  </a:extLst>
                </a:gridCol>
                <a:gridCol w="740664">
                  <a:extLst>
                    <a:ext uri="{9D8B030D-6E8A-4147-A177-3AD203B41FA5}">
                      <a16:colId xmlns:a16="http://schemas.microsoft.com/office/drawing/2014/main" val="2390600879"/>
                    </a:ext>
                  </a:extLst>
                </a:gridCol>
                <a:gridCol w="740664">
                  <a:extLst>
                    <a:ext uri="{9D8B030D-6E8A-4147-A177-3AD203B41FA5}">
                      <a16:colId xmlns:a16="http://schemas.microsoft.com/office/drawing/2014/main" val="2959105408"/>
                    </a:ext>
                  </a:extLst>
                </a:gridCol>
                <a:gridCol w="740664">
                  <a:extLst>
                    <a:ext uri="{9D8B030D-6E8A-4147-A177-3AD203B41FA5}">
                      <a16:colId xmlns:a16="http://schemas.microsoft.com/office/drawing/2014/main" val="606950859"/>
                    </a:ext>
                  </a:extLst>
                </a:gridCol>
                <a:gridCol w="740664">
                  <a:extLst>
                    <a:ext uri="{9D8B030D-6E8A-4147-A177-3AD203B41FA5}">
                      <a16:colId xmlns:a16="http://schemas.microsoft.com/office/drawing/2014/main" val="1175740474"/>
                    </a:ext>
                  </a:extLst>
                </a:gridCol>
                <a:gridCol w="740664">
                  <a:extLst>
                    <a:ext uri="{9D8B030D-6E8A-4147-A177-3AD203B41FA5}">
                      <a16:colId xmlns:a16="http://schemas.microsoft.com/office/drawing/2014/main" val="209152893"/>
                    </a:ext>
                  </a:extLst>
                </a:gridCol>
                <a:gridCol w="740664">
                  <a:extLst>
                    <a:ext uri="{9D8B030D-6E8A-4147-A177-3AD203B41FA5}">
                      <a16:colId xmlns:a16="http://schemas.microsoft.com/office/drawing/2014/main" val="2385186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509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- 2020-03-07 12:00:01</a:t>
                      </a:r>
                      <a:r>
                        <a:rPr kumimoji="0" lang="en-US" sz="1000" b="0" i="0" u="none" strike="noStrike" kern="1200" cap="none" spc="0" normalizeH="0" baseline="0" noProof="0">
                          <a:ln>
                            <a:noFill/>
                          </a:ln>
                          <a:solidFill>
                            <a:prstClr val="black"/>
                          </a:solidFill>
                          <a:effectLst/>
                          <a:uLnTx/>
                          <a:uFillTx/>
                          <a:latin typeface="+mn-lt"/>
                          <a:ea typeface="+mn-ea"/>
                          <a:cs typeface="+mn-cs"/>
                        </a:rPr>
                        <a:t>
 In this week's Teacher Feature, we would like to introduce Miss Samantha Burrows who started sports at a young age and realises how sport brings children together. She believes children should start early when it comes to nurturing their passion and talent. There is more to sports than winning and determination, teamwork, respect and humility are measures of a true athlete 🏃‍♂️🏃‍♀️
Watch more to find out how sport at Nexus helps our learners and how we encourage girls at Nexus to keep involved in sports! 💪🏻 #NexusWolves #NexusSports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1588432"/>
                  </a:ext>
                </a:extLst>
              </a:tr>
            </a:tbl>
          </a:graphicData>
        </a:graphic>
      </p:graphicFrame>
      <p:sp>
        <p:nvSpPr>
          <p:cNvPr id="4" name="Text Placeholder 3">
            <a:extLst>
              <a:ext uri="{FF2B5EF4-FFF2-40B4-BE49-F238E27FC236}">
                <a16:creationId xmlns:a16="http://schemas.microsoft.com/office/drawing/2014/main" id="{0F6A8356-E62B-4C6F-957D-FD8D1EA5A64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5999729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972</Words>
  <Application>Microsoft Office PowerPoint</Application>
  <PresentationFormat>On-screen Show (4:3)</PresentationFormat>
  <Paragraphs>420</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Own Posts Table | Nexus International School Malaysia - 1 of 22</vt:lpstr>
      <vt:lpstr>Facebook Own Posts Table | Nexus International School Malaysia - 2 of 22</vt:lpstr>
      <vt:lpstr>Facebook Own Posts Table | Nexus International School Malaysia - 3 of 22</vt:lpstr>
      <vt:lpstr>Facebook Own Posts Table | Nexus International School Malaysia - 4 of 22</vt:lpstr>
      <vt:lpstr>Facebook Own Posts Table | Nexus International School Malaysia - 5 of 22</vt:lpstr>
      <vt:lpstr>Facebook Own Posts Table | Nexus International School Malaysia - 6 of 22</vt:lpstr>
      <vt:lpstr>Facebook Own Posts Table | Nexus International School Malaysia - 7 of 22</vt:lpstr>
      <vt:lpstr>Facebook Own Posts Table | Nexus International School Malaysia - 8 of 22</vt:lpstr>
      <vt:lpstr>Facebook Own Posts Table | Nexus International School Malaysia - 9 of 22</vt:lpstr>
      <vt:lpstr>Facebook Own Posts Table | Nexus International School Malaysia - 10 of 22</vt:lpstr>
      <vt:lpstr>Facebook Own Posts Table | Nexus International School Malaysia - 11 of 22</vt:lpstr>
      <vt:lpstr>Facebook Own Posts Table | Nexus International School Malaysia - 12 of 22</vt:lpstr>
      <vt:lpstr>Facebook Own Posts Table | Nexus International School Malaysia - 13 of 22</vt:lpstr>
      <vt:lpstr>Facebook Own Posts Table | Nexus International School Malaysia - 14 of 22</vt:lpstr>
      <vt:lpstr>Facebook Own Posts Table | Nexus International School Malaysia - 15 of 22</vt:lpstr>
      <vt:lpstr>Facebook Own Posts Table | Nexus International School Malaysia - 16 of 22</vt:lpstr>
      <vt:lpstr>Facebook Own Posts Table | Nexus International School Malaysia - 17 of 22</vt:lpstr>
      <vt:lpstr>Facebook Own Posts Table | Nexus International School Malaysia - 18 of 22</vt:lpstr>
      <vt:lpstr>Facebook Own Posts Table | Nexus International School Malaysia - 19 of 22</vt:lpstr>
      <vt:lpstr>Facebook Own Posts Table | Nexus International School Malaysia - 20 of 22</vt:lpstr>
      <vt:lpstr>Facebook Own Posts Table | Nexus International School Malaysia - 21 of 22</vt:lpstr>
      <vt:lpstr>Facebook Own Posts Table | Nexus International School Malaysia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Nexus International School Malaysia - 1 of 22</dc:title>
  <dc:creator>Frederik Peiniger</dc:creator>
  <cp:lastModifiedBy>Frederik Peiniger</cp:lastModifiedBy>
  <cp:revision>1</cp:revision>
  <dcterms:created xsi:type="dcterms:W3CDTF">2020-04-12T05:02:36Z</dcterms:created>
  <dcterms:modified xsi:type="dcterms:W3CDTF">2020-04-12T05:05:05Z</dcterms:modified>
</cp:coreProperties>
</file>