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5336</c:v>
                </c:pt>
                <c:pt idx="1">
                  <c:v>7615</c:v>
                </c:pt>
                <c:pt idx="2">
                  <c:v>16154</c:v>
                </c:pt>
                <c:pt idx="3">
                  <c:v>10044</c:v>
                </c:pt>
                <c:pt idx="4">
                  <c:v>7002</c:v>
                </c:pt>
                <c:pt idx="5">
                  <c:v>5264</c:v>
                </c:pt>
                <c:pt idx="6">
                  <c:v>5261</c:v>
                </c:pt>
                <c:pt idx="7">
                  <c:v>13827</c:v>
                </c:pt>
                <c:pt idx="8">
                  <c:v>30126</c:v>
                </c:pt>
                <c:pt idx="9">
                  <c:v>31670</c:v>
                </c:pt>
                <c:pt idx="10">
                  <c:v>71508</c:v>
                </c:pt>
                <c:pt idx="11">
                  <c:v>98460</c:v>
                </c:pt>
                <c:pt idx="12">
                  <c:v>342306</c:v>
                </c:pt>
                <c:pt idx="13">
                  <c:v>378829</c:v>
                </c:pt>
                <c:pt idx="14">
                  <c:v>409814</c:v>
                </c:pt>
                <c:pt idx="15">
                  <c:v>379589</c:v>
                </c:pt>
                <c:pt idx="16">
                  <c:v>376879</c:v>
                </c:pt>
                <c:pt idx="17">
                  <c:v>354738</c:v>
                </c:pt>
                <c:pt idx="18">
                  <c:v>368498</c:v>
                </c:pt>
                <c:pt idx="19">
                  <c:v>380799</c:v>
                </c:pt>
                <c:pt idx="20">
                  <c:v>363059</c:v>
                </c:pt>
                <c:pt idx="21">
                  <c:v>387804</c:v>
                </c:pt>
                <c:pt idx="22">
                  <c:v>215046</c:v>
                </c:pt>
                <c:pt idx="23">
                  <c:v>7659</c:v>
                </c:pt>
                <c:pt idx="24">
                  <c:v>7538</c:v>
                </c:pt>
                <c:pt idx="25">
                  <c:v>78</c:v>
                </c:pt>
                <c:pt idx="26">
                  <c:v>132136</c:v>
                </c:pt>
                <c:pt idx="27">
                  <c:v>221369</c:v>
                </c:pt>
                <c:pt idx="28">
                  <c:v>236930</c:v>
                </c:pt>
                <c:pt idx="29">
                  <c:v>243264</c:v>
                </c:pt>
                <c:pt idx="30">
                  <c:v>21826</c:v>
                </c:pt>
              </c:numCache>
            </c:numRef>
          </c:val>
          <c:smooth val="0"/>
          <c:extLst>
            <c:ext xmlns:c16="http://schemas.microsoft.com/office/drawing/2014/chart" uri="{C3380CC4-5D6E-409C-BE32-E72D297353CC}">
              <c16:uniqueId val="{00000000-1A63-42BA-A937-532BB97D56DF}"/>
            </c:ext>
          </c:extLst>
        </c:ser>
        <c:dLbls>
          <c:showLegendKey val="0"/>
          <c:showVal val="0"/>
          <c:showCatName val="0"/>
          <c:showSerName val="0"/>
          <c:showPercent val="0"/>
          <c:showBubbleSize val="0"/>
        </c:dLbls>
        <c:smooth val="0"/>
        <c:axId val="298796440"/>
        <c:axId val="298798736"/>
      </c:lineChart>
      <c:dateAx>
        <c:axId val="29879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98736"/>
        <c:crosses val="autoZero"/>
        <c:auto val="1"/>
        <c:lblOffset val="100"/>
        <c:baseTimeUnit val="days"/>
      </c:dateAx>
      <c:valAx>
        <c:axId val="29879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9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284</c:v>
                </c:pt>
                <c:pt idx="1">
                  <c:v>197</c:v>
                </c:pt>
                <c:pt idx="2">
                  <c:v>204</c:v>
                </c:pt>
                <c:pt idx="3">
                  <c:v>177</c:v>
                </c:pt>
                <c:pt idx="4">
                  <c:v>179</c:v>
                </c:pt>
                <c:pt idx="5">
                  <c:v>158</c:v>
                </c:pt>
                <c:pt idx="6">
                  <c:v>147</c:v>
                </c:pt>
                <c:pt idx="7">
                  <c:v>283</c:v>
                </c:pt>
                <c:pt idx="8">
                  <c:v>697</c:v>
                </c:pt>
                <c:pt idx="9">
                  <c:v>719</c:v>
                </c:pt>
                <c:pt idx="10">
                  <c:v>623</c:v>
                </c:pt>
                <c:pt idx="11">
                  <c:v>539</c:v>
                </c:pt>
                <c:pt idx="12">
                  <c:v>2912</c:v>
                </c:pt>
                <c:pt idx="13">
                  <c:v>3225</c:v>
                </c:pt>
                <c:pt idx="14">
                  <c:v>3113</c:v>
                </c:pt>
                <c:pt idx="15">
                  <c:v>3045</c:v>
                </c:pt>
                <c:pt idx="16">
                  <c:v>3076</c:v>
                </c:pt>
                <c:pt idx="17">
                  <c:v>3412</c:v>
                </c:pt>
                <c:pt idx="18">
                  <c:v>3304</c:v>
                </c:pt>
                <c:pt idx="19">
                  <c:v>3279</c:v>
                </c:pt>
                <c:pt idx="20">
                  <c:v>3450</c:v>
                </c:pt>
                <c:pt idx="21">
                  <c:v>3783</c:v>
                </c:pt>
                <c:pt idx="22">
                  <c:v>1956</c:v>
                </c:pt>
                <c:pt idx="23">
                  <c:v>315</c:v>
                </c:pt>
                <c:pt idx="24">
                  <c:v>186</c:v>
                </c:pt>
                <c:pt idx="25">
                  <c:v>17</c:v>
                </c:pt>
                <c:pt idx="26">
                  <c:v>2484</c:v>
                </c:pt>
                <c:pt idx="27">
                  <c:v>4219</c:v>
                </c:pt>
                <c:pt idx="28">
                  <c:v>4425</c:v>
                </c:pt>
                <c:pt idx="29">
                  <c:v>3714</c:v>
                </c:pt>
                <c:pt idx="30">
                  <c:v>585</c:v>
                </c:pt>
              </c:numCache>
            </c:numRef>
          </c:val>
          <c:smooth val="0"/>
          <c:extLst>
            <c:ext xmlns:c16="http://schemas.microsoft.com/office/drawing/2014/chart" uri="{C3380CC4-5D6E-409C-BE32-E72D297353CC}">
              <c16:uniqueId val="{00000000-B4BB-4DE2-B144-0CCBE3BFA6ED}"/>
            </c:ext>
          </c:extLst>
        </c:ser>
        <c:dLbls>
          <c:showLegendKey val="0"/>
          <c:showVal val="0"/>
          <c:showCatName val="0"/>
          <c:showSerName val="0"/>
          <c:showPercent val="0"/>
          <c:showBubbleSize val="0"/>
        </c:dLbls>
        <c:smooth val="0"/>
        <c:axId val="295788608"/>
        <c:axId val="295789592"/>
      </c:lineChart>
      <c:dateAx>
        <c:axId val="29578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9592"/>
        <c:crosses val="autoZero"/>
        <c:auto val="1"/>
        <c:lblOffset val="100"/>
        <c:baseTimeUnit val="days"/>
      </c:dateAx>
      <c:valAx>
        <c:axId val="29578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0</c:v>
                </c:pt>
                <c:pt idx="3">
                  <c:v>0</c:v>
                </c:pt>
                <c:pt idx="4">
                  <c:v>201</c:v>
                </c:pt>
                <c:pt idx="5">
                  <c:v>341</c:v>
                </c:pt>
                <c:pt idx="6">
                  <c:v>340</c:v>
                </c:pt>
                <c:pt idx="7">
                  <c:v>0</c:v>
                </c:pt>
                <c:pt idx="8">
                  <c:v>307</c:v>
                </c:pt>
                <c:pt idx="9">
                  <c:v>327</c:v>
                </c:pt>
                <c:pt idx="10">
                  <c:v>22</c:v>
                </c:pt>
                <c:pt idx="11">
                  <c:v>329</c:v>
                </c:pt>
                <c:pt idx="12">
                  <c:v>329</c:v>
                </c:pt>
                <c:pt idx="13">
                  <c:v>0</c:v>
                </c:pt>
                <c:pt idx="14">
                  <c:v>21</c:v>
                </c:pt>
                <c:pt idx="15">
                  <c:v>351</c:v>
                </c:pt>
                <c:pt idx="16">
                  <c:v>0</c:v>
                </c:pt>
                <c:pt idx="17">
                  <c:v>480</c:v>
                </c:pt>
                <c:pt idx="18">
                  <c:v>0</c:v>
                </c:pt>
                <c:pt idx="19">
                  <c:v>457</c:v>
                </c:pt>
                <c:pt idx="20">
                  <c:v>491</c:v>
                </c:pt>
                <c:pt idx="21">
                  <c:v>496</c:v>
                </c:pt>
                <c:pt idx="22">
                  <c:v>0</c:v>
                </c:pt>
                <c:pt idx="23">
                  <c:v>224</c:v>
                </c:pt>
                <c:pt idx="24">
                  <c:v>0</c:v>
                </c:pt>
                <c:pt idx="25">
                  <c:v>0</c:v>
                </c:pt>
                <c:pt idx="26">
                  <c:v>43</c:v>
                </c:pt>
                <c:pt idx="27">
                  <c:v>596</c:v>
                </c:pt>
                <c:pt idx="28">
                  <c:v>0</c:v>
                </c:pt>
                <c:pt idx="29">
                  <c:v>0</c:v>
                </c:pt>
                <c:pt idx="30">
                  <c:v>0</c:v>
                </c:pt>
              </c:numCache>
            </c:numRef>
          </c:val>
          <c:smooth val="0"/>
          <c:extLst>
            <c:ext xmlns:c16="http://schemas.microsoft.com/office/drawing/2014/chart" uri="{C3380CC4-5D6E-409C-BE32-E72D297353CC}">
              <c16:uniqueId val="{00000000-84CE-461B-B08C-50699B7C3839}"/>
            </c:ext>
          </c:extLst>
        </c:ser>
        <c:dLbls>
          <c:showLegendKey val="0"/>
          <c:showVal val="0"/>
          <c:showCatName val="0"/>
          <c:showSerName val="0"/>
          <c:showPercent val="0"/>
          <c:showBubbleSize val="0"/>
        </c:dLbls>
        <c:smooth val="0"/>
        <c:axId val="296876112"/>
        <c:axId val="296871848"/>
      </c:lineChart>
      <c:dateAx>
        <c:axId val="29687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1848"/>
        <c:crosses val="autoZero"/>
        <c:auto val="1"/>
        <c:lblOffset val="100"/>
        <c:baseTimeUnit val="days"/>
      </c:dateAx>
      <c:valAx>
        <c:axId val="29687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5712</c:v>
                </c:pt>
              </c:numCache>
            </c:numRef>
          </c:val>
          <c:extLst>
            <c:ext xmlns:c16="http://schemas.microsoft.com/office/drawing/2014/chart" uri="{C3380CC4-5D6E-409C-BE32-E72D297353CC}">
              <c16:uniqueId val="{00000000-E0A8-4601-9E32-D69AF4212DD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59</c:v>
                </c:pt>
              </c:numCache>
            </c:numRef>
          </c:val>
          <c:extLst>
            <c:ext xmlns:c16="http://schemas.microsoft.com/office/drawing/2014/chart" uri="{C3380CC4-5D6E-409C-BE32-E72D297353CC}">
              <c16:uniqueId val="{00000001-E0A8-4601-9E32-D69AF4212DD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9</c:v>
                </c:pt>
              </c:numCache>
            </c:numRef>
          </c:val>
          <c:extLst>
            <c:ext xmlns:c16="http://schemas.microsoft.com/office/drawing/2014/chart" uri="{C3380CC4-5D6E-409C-BE32-E72D297353CC}">
              <c16:uniqueId val="{00000002-E0A8-4601-9E32-D69AF4212DD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1</c:v>
                </c:pt>
              </c:numCache>
            </c:numRef>
          </c:val>
          <c:extLst>
            <c:ext xmlns:c16="http://schemas.microsoft.com/office/drawing/2014/chart" uri="{C3380CC4-5D6E-409C-BE32-E72D297353CC}">
              <c16:uniqueId val="{00000003-E0A8-4601-9E32-D69AF4212DD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E0A8-4601-9E32-D69AF4212DD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E0A8-4601-9E32-D69AF4212DD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80</c:v>
                </c:pt>
              </c:numCache>
            </c:numRef>
          </c:val>
          <c:extLst>
            <c:ext xmlns:c16="http://schemas.microsoft.com/office/drawing/2014/chart" uri="{C3380CC4-5D6E-409C-BE32-E72D297353CC}">
              <c16:uniqueId val="{00000006-E0A8-4601-9E32-D69AF4212DD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63</c:v>
                </c:pt>
              </c:numCache>
            </c:numRef>
          </c:val>
          <c:extLst>
            <c:ext xmlns:c16="http://schemas.microsoft.com/office/drawing/2014/chart" uri="{C3380CC4-5D6E-409C-BE32-E72D297353CC}">
              <c16:uniqueId val="{00000007-E0A8-4601-9E32-D69AF4212DDE}"/>
            </c:ext>
          </c:extLst>
        </c:ser>
        <c:dLbls>
          <c:showLegendKey val="0"/>
          <c:showVal val="0"/>
          <c:showCatName val="0"/>
          <c:showSerName val="0"/>
          <c:showPercent val="0"/>
          <c:showBubbleSize val="0"/>
        </c:dLbls>
        <c:gapWidth val="150"/>
        <c:overlap val="100"/>
        <c:axId val="296871192"/>
        <c:axId val="296873488"/>
      </c:barChart>
      <c:catAx>
        <c:axId val="29687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3488"/>
        <c:crosses val="autoZero"/>
        <c:auto val="1"/>
        <c:lblAlgn val="ctr"/>
        <c:lblOffset val="100"/>
        <c:noMultiLvlLbl val="0"/>
      </c:catAx>
      <c:valAx>
        <c:axId val="296873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0.28227115111968998</c:v>
                </c:pt>
                <c:pt idx="1">
                  <c:v>0.22946096601358501</c:v>
                </c:pt>
                <c:pt idx="2">
                  <c:v>0.214799378234802</c:v>
                </c:pt>
                <c:pt idx="3">
                  <c:v>0.212948886573402</c:v>
                </c:pt>
                <c:pt idx="4">
                  <c:v>0.25408673966144502</c:v>
                </c:pt>
                <c:pt idx="5">
                  <c:v>0.42532839109714199</c:v>
                </c:pt>
                <c:pt idx="6">
                  <c:v>0.22291307244247799</c:v>
                </c:pt>
              </c:numCache>
            </c:numRef>
          </c:val>
          <c:extLst>
            <c:ext xmlns:c16="http://schemas.microsoft.com/office/drawing/2014/chart" uri="{C3380CC4-5D6E-409C-BE32-E72D297353CC}">
              <c16:uniqueId val="{00000000-618E-4DB3-AE73-55B10DFB069A}"/>
            </c:ext>
          </c:extLst>
        </c:ser>
        <c:dLbls>
          <c:showLegendKey val="0"/>
          <c:showVal val="0"/>
          <c:showCatName val="0"/>
          <c:showSerName val="0"/>
          <c:showPercent val="0"/>
          <c:showBubbleSize val="0"/>
        </c:dLbls>
        <c:gapWidth val="219"/>
        <c:overlap val="-27"/>
        <c:axId val="300312160"/>
        <c:axId val="300312488"/>
      </c:barChart>
      <c:catAx>
        <c:axId val="30031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312488"/>
        <c:crosses val="autoZero"/>
        <c:auto val="1"/>
        <c:lblAlgn val="ctr"/>
        <c:lblOffset val="100"/>
        <c:noMultiLvlLbl val="0"/>
      </c:catAx>
      <c:valAx>
        <c:axId val="30031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31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10228</c:v>
                </c:pt>
                <c:pt idx="1">
                  <c:v>19200</c:v>
                </c:pt>
                <c:pt idx="2">
                  <c:v>7360</c:v>
                </c:pt>
                <c:pt idx="3">
                  <c:v>7467</c:v>
                </c:pt>
                <c:pt idx="4">
                  <c:v>3154</c:v>
                </c:pt>
                <c:pt idx="5">
                  <c:v>1332</c:v>
                </c:pt>
                <c:pt idx="6">
                  <c:v>127</c:v>
                </c:pt>
              </c:numCache>
            </c:numRef>
          </c:val>
          <c:extLst>
            <c:ext xmlns:c16="http://schemas.microsoft.com/office/drawing/2014/chart" uri="{C3380CC4-5D6E-409C-BE32-E72D297353CC}">
              <c16:uniqueId val="{00000000-D8C6-4B3E-9BF1-99C3FD594D6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19586</c:v>
                </c:pt>
                <c:pt idx="1">
                  <c:v>29925</c:v>
                </c:pt>
                <c:pt idx="2">
                  <c:v>5664</c:v>
                </c:pt>
                <c:pt idx="3">
                  <c:v>8628</c:v>
                </c:pt>
                <c:pt idx="4">
                  <c:v>3586</c:v>
                </c:pt>
                <c:pt idx="5">
                  <c:v>1002</c:v>
                </c:pt>
                <c:pt idx="6">
                  <c:v>144</c:v>
                </c:pt>
              </c:numCache>
            </c:numRef>
          </c:val>
          <c:extLst>
            <c:ext xmlns:c16="http://schemas.microsoft.com/office/drawing/2014/chart" uri="{C3380CC4-5D6E-409C-BE32-E72D297353CC}">
              <c16:uniqueId val="{00000001-D8C6-4B3E-9BF1-99C3FD594D6C}"/>
            </c:ext>
          </c:extLst>
        </c:ser>
        <c:dLbls>
          <c:showLegendKey val="0"/>
          <c:showVal val="0"/>
          <c:showCatName val="0"/>
          <c:showSerName val="0"/>
          <c:showPercent val="0"/>
          <c:showBubbleSize val="0"/>
        </c:dLbls>
        <c:gapWidth val="219"/>
        <c:overlap val="-27"/>
        <c:axId val="304793728"/>
        <c:axId val="304794056"/>
      </c:barChart>
      <c:catAx>
        <c:axId val="3047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94056"/>
        <c:crosses val="autoZero"/>
        <c:auto val="1"/>
        <c:lblAlgn val="ctr"/>
        <c:lblOffset val="100"/>
        <c:noMultiLvlLbl val="0"/>
      </c:catAx>
      <c:valAx>
        <c:axId val="30479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9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0</c:v>
                </c:pt>
                <c:pt idx="3">
                  <c:v>0</c:v>
                </c:pt>
                <c:pt idx="4">
                  <c:v>0.17891997397527701</c:v>
                </c:pt>
                <c:pt idx="5">
                  <c:v>0.29693650521992099</c:v>
                </c:pt>
                <c:pt idx="6">
                  <c:v>0.29424343512103301</c:v>
                </c:pt>
                <c:pt idx="7">
                  <c:v>0</c:v>
                </c:pt>
                <c:pt idx="8">
                  <c:v>0.26409353526375201</c:v>
                </c:pt>
                <c:pt idx="9">
                  <c:v>0.27936301814578102</c:v>
                </c:pt>
                <c:pt idx="10">
                  <c:v>1.8786238226579099E-2</c:v>
                </c:pt>
                <c:pt idx="11">
                  <c:v>0.28169014084506999</c:v>
                </c:pt>
                <c:pt idx="12">
                  <c:v>0.28159879851179298</c:v>
                </c:pt>
                <c:pt idx="13">
                  <c:v>0</c:v>
                </c:pt>
                <c:pt idx="14">
                  <c:v>1.8770530267480101E-2</c:v>
                </c:pt>
                <c:pt idx="15">
                  <c:v>0.300325921881132</c:v>
                </c:pt>
                <c:pt idx="16">
                  <c:v>0</c:v>
                </c:pt>
                <c:pt idx="17">
                  <c:v>0.41037104026072602</c:v>
                </c:pt>
                <c:pt idx="18">
                  <c:v>0</c:v>
                </c:pt>
                <c:pt idx="19">
                  <c:v>0.39501411983516899</c:v>
                </c:pt>
                <c:pt idx="20">
                  <c:v>0.41978089485000503</c:v>
                </c:pt>
                <c:pt idx="21">
                  <c:v>0.42662480055290602</c:v>
                </c:pt>
                <c:pt idx="22">
                  <c:v>0</c:v>
                </c:pt>
                <c:pt idx="23">
                  <c:v>0.20432887137092301</c:v>
                </c:pt>
                <c:pt idx="24">
                  <c:v>0</c:v>
                </c:pt>
                <c:pt idx="25">
                  <c:v>0</c:v>
                </c:pt>
                <c:pt idx="26">
                  <c:v>4.26148470126992E-2</c:v>
                </c:pt>
                <c:pt idx="27">
                  <c:v>0.56072536387496996</c:v>
                </c:pt>
                <c:pt idx="28">
                  <c:v>0</c:v>
                </c:pt>
                <c:pt idx="29">
                  <c:v>0</c:v>
                </c:pt>
                <c:pt idx="30">
                  <c:v>0</c:v>
                </c:pt>
              </c:numCache>
            </c:numRef>
          </c:val>
          <c:smooth val="0"/>
          <c:extLst>
            <c:ext xmlns:c16="http://schemas.microsoft.com/office/drawing/2014/chart" uri="{C3380CC4-5D6E-409C-BE32-E72D297353CC}">
              <c16:uniqueId val="{00000000-3580-4923-8D6E-1A895022FBE8}"/>
            </c:ext>
          </c:extLst>
        </c:ser>
        <c:dLbls>
          <c:showLegendKey val="0"/>
          <c:showVal val="0"/>
          <c:showCatName val="0"/>
          <c:showSerName val="0"/>
          <c:showPercent val="0"/>
          <c:showBubbleSize val="0"/>
        </c:dLbls>
        <c:smooth val="0"/>
        <c:axId val="306198840"/>
        <c:axId val="306204088"/>
      </c:lineChart>
      <c:dateAx>
        <c:axId val="30619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04088"/>
        <c:crosses val="autoZero"/>
        <c:auto val="1"/>
        <c:lblOffset val="100"/>
        <c:baseTimeUnit val="days"/>
      </c:dateAx>
      <c:valAx>
        <c:axId val="30620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9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116638</c:v>
                </c:pt>
                <c:pt idx="1">
                  <c:v>116666</c:v>
                </c:pt>
                <c:pt idx="2">
                  <c:v>116723</c:v>
                </c:pt>
                <c:pt idx="3">
                  <c:v>116788</c:v>
                </c:pt>
                <c:pt idx="4">
                  <c:v>116837</c:v>
                </c:pt>
                <c:pt idx="5">
                  <c:v>116883</c:v>
                </c:pt>
                <c:pt idx="6">
                  <c:v>116938</c:v>
                </c:pt>
                <c:pt idx="7">
                  <c:v>116987</c:v>
                </c:pt>
                <c:pt idx="8">
                  <c:v>117022</c:v>
                </c:pt>
                <c:pt idx="9">
                  <c:v>117082</c:v>
                </c:pt>
                <c:pt idx="10">
                  <c:v>117132</c:v>
                </c:pt>
                <c:pt idx="11">
                  <c:v>117169</c:v>
                </c:pt>
                <c:pt idx="12">
                  <c:v>117208</c:v>
                </c:pt>
                <c:pt idx="13">
                  <c:v>117206</c:v>
                </c:pt>
                <c:pt idx="14">
                  <c:v>117204</c:v>
                </c:pt>
                <c:pt idx="15">
                  <c:v>117209</c:v>
                </c:pt>
                <c:pt idx="16">
                  <c:v>117211</c:v>
                </c:pt>
                <c:pt idx="17">
                  <c:v>117211</c:v>
                </c:pt>
                <c:pt idx="18">
                  <c:v>117214</c:v>
                </c:pt>
                <c:pt idx="19">
                  <c:v>117208</c:v>
                </c:pt>
                <c:pt idx="20">
                  <c:v>117200</c:v>
                </c:pt>
                <c:pt idx="21">
                  <c:v>117199</c:v>
                </c:pt>
                <c:pt idx="22">
                  <c:v>117189</c:v>
                </c:pt>
                <c:pt idx="23">
                  <c:v>117238</c:v>
                </c:pt>
                <c:pt idx="24">
                  <c:v>117285</c:v>
                </c:pt>
                <c:pt idx="25">
                  <c:v>117336</c:v>
                </c:pt>
                <c:pt idx="26">
                  <c:v>117325</c:v>
                </c:pt>
                <c:pt idx="27">
                  <c:v>117371</c:v>
                </c:pt>
                <c:pt idx="28">
                  <c:v>117424</c:v>
                </c:pt>
                <c:pt idx="29">
                  <c:v>117486</c:v>
                </c:pt>
                <c:pt idx="30">
                  <c:v>117534</c:v>
                </c:pt>
              </c:numCache>
            </c:numRef>
          </c:val>
          <c:smooth val="0"/>
          <c:extLst>
            <c:ext xmlns:c16="http://schemas.microsoft.com/office/drawing/2014/chart" uri="{C3380CC4-5D6E-409C-BE32-E72D297353CC}">
              <c16:uniqueId val="{00000000-952C-4A0F-8B63-900C0C4864A5}"/>
            </c:ext>
          </c:extLst>
        </c:ser>
        <c:dLbls>
          <c:showLegendKey val="0"/>
          <c:showVal val="0"/>
          <c:showCatName val="0"/>
          <c:showSerName val="0"/>
          <c:showPercent val="0"/>
          <c:showBubbleSize val="0"/>
        </c:dLbls>
        <c:smooth val="0"/>
        <c:axId val="306194904"/>
        <c:axId val="306198184"/>
      </c:lineChart>
      <c:dateAx>
        <c:axId val="30619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98184"/>
        <c:crosses val="autoZero"/>
        <c:auto val="1"/>
        <c:lblOffset val="100"/>
        <c:baseTimeUnit val="days"/>
      </c:dateAx>
      <c:valAx>
        <c:axId val="30619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9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115</c:v>
                </c:pt>
                <c:pt idx="1">
                  <c:v>96</c:v>
                </c:pt>
                <c:pt idx="2">
                  <c:v>105</c:v>
                </c:pt>
                <c:pt idx="3">
                  <c:v>120</c:v>
                </c:pt>
                <c:pt idx="4">
                  <c:v>95</c:v>
                </c:pt>
                <c:pt idx="5">
                  <c:v>86</c:v>
                </c:pt>
                <c:pt idx="6">
                  <c:v>84</c:v>
                </c:pt>
                <c:pt idx="7">
                  <c:v>78</c:v>
                </c:pt>
                <c:pt idx="8">
                  <c:v>117</c:v>
                </c:pt>
                <c:pt idx="9">
                  <c:v>110</c:v>
                </c:pt>
                <c:pt idx="10">
                  <c:v>100</c:v>
                </c:pt>
                <c:pt idx="11">
                  <c:v>88</c:v>
                </c:pt>
                <c:pt idx="12">
                  <c:v>179</c:v>
                </c:pt>
                <c:pt idx="13">
                  <c:v>122</c:v>
                </c:pt>
                <c:pt idx="14">
                  <c:v>138</c:v>
                </c:pt>
                <c:pt idx="15">
                  <c:v>97</c:v>
                </c:pt>
                <c:pt idx="16">
                  <c:v>132</c:v>
                </c:pt>
                <c:pt idx="17">
                  <c:v>161</c:v>
                </c:pt>
                <c:pt idx="18">
                  <c:v>139</c:v>
                </c:pt>
                <c:pt idx="19">
                  <c:v>145</c:v>
                </c:pt>
                <c:pt idx="20">
                  <c:v>128</c:v>
                </c:pt>
                <c:pt idx="21">
                  <c:v>154</c:v>
                </c:pt>
                <c:pt idx="22">
                  <c:v>109</c:v>
                </c:pt>
                <c:pt idx="23">
                  <c:v>369</c:v>
                </c:pt>
                <c:pt idx="24">
                  <c:v>630</c:v>
                </c:pt>
                <c:pt idx="25">
                  <c:v>343</c:v>
                </c:pt>
                <c:pt idx="26">
                  <c:v>247</c:v>
                </c:pt>
                <c:pt idx="27">
                  <c:v>427</c:v>
                </c:pt>
                <c:pt idx="28">
                  <c:v>394</c:v>
                </c:pt>
                <c:pt idx="29">
                  <c:v>478</c:v>
                </c:pt>
                <c:pt idx="30">
                  <c:v>319</c:v>
                </c:pt>
              </c:numCache>
            </c:numRef>
          </c:val>
          <c:smooth val="0"/>
          <c:extLst>
            <c:ext xmlns:c16="http://schemas.microsoft.com/office/drawing/2014/chart" uri="{C3380CC4-5D6E-409C-BE32-E72D297353CC}">
              <c16:uniqueId val="{00000000-DAF4-4BBB-916C-4A47B68AFCF8}"/>
            </c:ext>
          </c:extLst>
        </c:ser>
        <c:dLbls>
          <c:showLegendKey val="0"/>
          <c:showVal val="0"/>
          <c:showCatName val="0"/>
          <c:showSerName val="0"/>
          <c:showPercent val="0"/>
          <c:showBubbleSize val="0"/>
        </c:dLbls>
        <c:smooth val="0"/>
        <c:axId val="306196872"/>
        <c:axId val="306196216"/>
      </c:lineChart>
      <c:dateAx>
        <c:axId val="30619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96216"/>
        <c:crosses val="autoZero"/>
        <c:auto val="1"/>
        <c:lblOffset val="100"/>
        <c:baseTimeUnit val="days"/>
      </c:dateAx>
      <c:valAx>
        <c:axId val="30619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9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5336</c:v>
                </c:pt>
                <c:pt idx="1">
                  <c:v>7615</c:v>
                </c:pt>
                <c:pt idx="2">
                  <c:v>16154</c:v>
                </c:pt>
                <c:pt idx="3">
                  <c:v>10044</c:v>
                </c:pt>
                <c:pt idx="4">
                  <c:v>7002</c:v>
                </c:pt>
                <c:pt idx="5">
                  <c:v>5264</c:v>
                </c:pt>
                <c:pt idx="6">
                  <c:v>5261</c:v>
                </c:pt>
                <c:pt idx="7">
                  <c:v>13827</c:v>
                </c:pt>
                <c:pt idx="8">
                  <c:v>30126</c:v>
                </c:pt>
                <c:pt idx="9">
                  <c:v>31670</c:v>
                </c:pt>
                <c:pt idx="10">
                  <c:v>71508</c:v>
                </c:pt>
                <c:pt idx="11">
                  <c:v>98460</c:v>
                </c:pt>
                <c:pt idx="12">
                  <c:v>342306</c:v>
                </c:pt>
                <c:pt idx="13">
                  <c:v>378829</c:v>
                </c:pt>
                <c:pt idx="14">
                  <c:v>409814</c:v>
                </c:pt>
                <c:pt idx="15">
                  <c:v>379589</c:v>
                </c:pt>
                <c:pt idx="16">
                  <c:v>376879</c:v>
                </c:pt>
                <c:pt idx="17">
                  <c:v>354738</c:v>
                </c:pt>
                <c:pt idx="18">
                  <c:v>368498</c:v>
                </c:pt>
                <c:pt idx="19">
                  <c:v>380799</c:v>
                </c:pt>
                <c:pt idx="20">
                  <c:v>363059</c:v>
                </c:pt>
                <c:pt idx="21">
                  <c:v>387804</c:v>
                </c:pt>
                <c:pt idx="22">
                  <c:v>215046</c:v>
                </c:pt>
                <c:pt idx="23">
                  <c:v>7659</c:v>
                </c:pt>
                <c:pt idx="24">
                  <c:v>7538</c:v>
                </c:pt>
                <c:pt idx="25">
                  <c:v>78</c:v>
                </c:pt>
                <c:pt idx="26">
                  <c:v>132136</c:v>
                </c:pt>
                <c:pt idx="27">
                  <c:v>221369</c:v>
                </c:pt>
                <c:pt idx="28">
                  <c:v>236930</c:v>
                </c:pt>
                <c:pt idx="29">
                  <c:v>243264</c:v>
                </c:pt>
                <c:pt idx="30">
                  <c:v>21826</c:v>
                </c:pt>
              </c:numCache>
            </c:numRef>
          </c:val>
          <c:extLst>
            <c:ext xmlns:c16="http://schemas.microsoft.com/office/drawing/2014/chart" uri="{C3380CC4-5D6E-409C-BE32-E72D297353CC}">
              <c16:uniqueId val="{00000000-3EE2-4D29-BB53-9F87CDAAEC04}"/>
            </c:ext>
          </c:extLst>
        </c:ser>
        <c:dLbls>
          <c:showLegendKey val="0"/>
          <c:showVal val="0"/>
          <c:showCatName val="0"/>
          <c:showSerName val="0"/>
          <c:showPercent val="0"/>
          <c:showBubbleSize val="0"/>
        </c:dLbls>
        <c:gapWidth val="219"/>
        <c:overlap val="-27"/>
        <c:axId val="416408504"/>
        <c:axId val="416420968"/>
      </c:barChart>
      <c:dateAx>
        <c:axId val="41640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20968"/>
        <c:crosses val="autoZero"/>
        <c:auto val="1"/>
        <c:lblOffset val="100"/>
        <c:baseTimeUnit val="days"/>
      </c:dateAx>
      <c:valAx>
        <c:axId val="41642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0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64564</c:v>
                </c:pt>
              </c:numCache>
            </c:numRef>
          </c:val>
          <c:extLst>
            <c:ext xmlns:c16="http://schemas.microsoft.com/office/drawing/2014/chart" uri="{C3380CC4-5D6E-409C-BE32-E72D297353CC}">
              <c16:uniqueId val="{00000000-3AA1-41F0-9429-170D23209F3F}"/>
            </c:ext>
          </c:extLst>
        </c:ser>
        <c:dLbls>
          <c:showLegendKey val="0"/>
          <c:showVal val="0"/>
          <c:showCatName val="0"/>
          <c:showSerName val="0"/>
          <c:showPercent val="0"/>
          <c:showBubbleSize val="0"/>
        </c:dLbls>
        <c:gapWidth val="219"/>
        <c:overlap val="-27"/>
        <c:axId val="416417032"/>
        <c:axId val="416423592"/>
      </c:barChart>
      <c:catAx>
        <c:axId val="41641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23592"/>
        <c:crosses val="autoZero"/>
        <c:auto val="1"/>
        <c:lblAlgn val="ctr"/>
        <c:lblOffset val="100"/>
        <c:noMultiLvlLbl val="0"/>
      </c:catAx>
      <c:valAx>
        <c:axId val="41642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1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2020-03</c:v>
                </c:pt>
              </c:strCache>
            </c:strRef>
          </c:cat>
          <c:val>
            <c:numRef>
              <c:f>Sheet1!$B$2</c:f>
              <c:numCache>
                <c:formatCode>General</c:formatCode>
                <c:ptCount val="1"/>
                <c:pt idx="0">
                  <c:v>64564</c:v>
                </c:pt>
              </c:numCache>
            </c:numRef>
          </c:val>
          <c:extLst>
            <c:ext xmlns:c16="http://schemas.microsoft.com/office/drawing/2014/chart" uri="{C3380CC4-5D6E-409C-BE32-E72D297353CC}">
              <c16:uniqueId val="{00000000-ADD5-45B5-A2D7-271614C0665B}"/>
            </c:ext>
          </c:extLst>
        </c:ser>
        <c:dLbls>
          <c:showLegendKey val="0"/>
          <c:showVal val="0"/>
          <c:showCatName val="0"/>
          <c:showSerName val="0"/>
          <c:showPercent val="0"/>
          <c:showBubbleSize val="0"/>
        </c:dLbls>
        <c:gapWidth val="219"/>
        <c:overlap val="-27"/>
        <c:axId val="416417688"/>
        <c:axId val="416415720"/>
      </c:barChart>
      <c:catAx>
        <c:axId val="41641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15720"/>
        <c:crosses val="autoZero"/>
        <c:auto val="1"/>
        <c:lblAlgn val="ctr"/>
        <c:lblOffset val="100"/>
        <c:noMultiLvlLbl val="0"/>
      </c:catAx>
      <c:valAx>
        <c:axId val="41641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41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C168D-4A80-44C5-8D67-3FE5DCD5D56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1A89C84-4CCD-4C70-B9E9-80CBB223DB96}"/>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765863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BB289-26C0-464E-855B-FD249AE75CFA}"/>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32CF62CF-8897-453E-B7AE-1C7022EEE8C3}"/>
              </a:ext>
            </a:extLst>
          </p:cNvPr>
          <p:cNvGraphicFramePr>
            <a:graphicFrameLocks noGrp="1"/>
          </p:cNvGraphicFramePr>
          <p:nvPr>
            <p:ph type="tbl" sz="quarter" idx="13"/>
            <p:extLst>
              <p:ext uri="{D42A27DB-BD31-4B8C-83A1-F6EECF244321}">
                <p14:modId xmlns:p14="http://schemas.microsoft.com/office/powerpoint/2010/main" val="17164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3555508"/>
                    </a:ext>
                  </a:extLst>
                </a:gridCol>
                <a:gridCol w="740664">
                  <a:extLst>
                    <a:ext uri="{9D8B030D-6E8A-4147-A177-3AD203B41FA5}">
                      <a16:colId xmlns:a16="http://schemas.microsoft.com/office/drawing/2014/main" val="3759483110"/>
                    </a:ext>
                  </a:extLst>
                </a:gridCol>
                <a:gridCol w="740664">
                  <a:extLst>
                    <a:ext uri="{9D8B030D-6E8A-4147-A177-3AD203B41FA5}">
                      <a16:colId xmlns:a16="http://schemas.microsoft.com/office/drawing/2014/main" val="622035883"/>
                    </a:ext>
                  </a:extLst>
                </a:gridCol>
                <a:gridCol w="740664">
                  <a:extLst>
                    <a:ext uri="{9D8B030D-6E8A-4147-A177-3AD203B41FA5}">
                      <a16:colId xmlns:a16="http://schemas.microsoft.com/office/drawing/2014/main" val="791364791"/>
                    </a:ext>
                  </a:extLst>
                </a:gridCol>
                <a:gridCol w="740664">
                  <a:extLst>
                    <a:ext uri="{9D8B030D-6E8A-4147-A177-3AD203B41FA5}">
                      <a16:colId xmlns:a16="http://schemas.microsoft.com/office/drawing/2014/main" val="1472076262"/>
                    </a:ext>
                  </a:extLst>
                </a:gridCol>
                <a:gridCol w="740664">
                  <a:extLst>
                    <a:ext uri="{9D8B030D-6E8A-4147-A177-3AD203B41FA5}">
                      <a16:colId xmlns:a16="http://schemas.microsoft.com/office/drawing/2014/main" val="1141386096"/>
                    </a:ext>
                  </a:extLst>
                </a:gridCol>
                <a:gridCol w="740664">
                  <a:extLst>
                    <a:ext uri="{9D8B030D-6E8A-4147-A177-3AD203B41FA5}">
                      <a16:colId xmlns:a16="http://schemas.microsoft.com/office/drawing/2014/main" val="3250676216"/>
                    </a:ext>
                  </a:extLst>
                </a:gridCol>
                <a:gridCol w="740664">
                  <a:extLst>
                    <a:ext uri="{9D8B030D-6E8A-4147-A177-3AD203B41FA5}">
                      <a16:colId xmlns:a16="http://schemas.microsoft.com/office/drawing/2014/main" val="2471611722"/>
                    </a:ext>
                  </a:extLst>
                </a:gridCol>
                <a:gridCol w="740664">
                  <a:extLst>
                    <a:ext uri="{9D8B030D-6E8A-4147-A177-3AD203B41FA5}">
                      <a16:colId xmlns:a16="http://schemas.microsoft.com/office/drawing/2014/main" val="2146962456"/>
                    </a:ext>
                  </a:extLst>
                </a:gridCol>
                <a:gridCol w="740664">
                  <a:extLst>
                    <a:ext uri="{9D8B030D-6E8A-4147-A177-3AD203B41FA5}">
                      <a16:colId xmlns:a16="http://schemas.microsoft.com/office/drawing/2014/main" val="42888222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9328040"/>
                  </a:ext>
                </a:extLst>
              </a:tr>
              <a:tr h="370840">
                <a:tc>
                  <a:txBody>
                    <a:bodyPr/>
                    <a:lstStyle/>
                    <a:p>
                      <a:r>
                        <a:rPr lang="en-US" sz="1000"/>
                        <a:t>Oxford Fajar</a:t>
                      </a:r>
                    </a:p>
                  </a:txBody>
                  <a:tcPr/>
                </a:tc>
                <a:tc>
                  <a:txBody>
                    <a:bodyPr/>
                    <a:lstStyle/>
                    <a:p>
                      <a:r>
                        <a:rPr lang="en-US" sz="1000"/>
                        <a:t>117534</a:t>
                      </a:r>
                    </a:p>
                  </a:txBody>
                  <a:tcPr/>
                </a:tc>
                <a:tc>
                  <a:txBody>
                    <a:bodyPr/>
                    <a:lstStyle/>
                    <a:p>
                      <a:r>
                        <a:rPr lang="en-US" sz="1000"/>
                        <a:t>938</a:t>
                      </a:r>
                    </a:p>
                  </a:txBody>
                  <a:tcPr/>
                </a:tc>
                <a:tc>
                  <a:txBody>
                    <a:bodyPr/>
                    <a:lstStyle/>
                    <a:p>
                      <a:r>
                        <a:rPr lang="en-US" sz="1000"/>
                        <a:t>19</a:t>
                      </a:r>
                    </a:p>
                  </a:txBody>
                  <a:tcPr/>
                </a:tc>
                <a:tc>
                  <a:txBody>
                    <a:bodyPr/>
                    <a:lstStyle/>
                    <a:p>
                      <a:r>
                        <a:rPr lang="en-US" sz="1000"/>
                        <a:t>5781</a:t>
                      </a:r>
                    </a:p>
                  </a:txBody>
                  <a:tcPr/>
                </a:tc>
                <a:tc>
                  <a:txBody>
                    <a:bodyPr/>
                    <a:lstStyle/>
                    <a:p>
                      <a:r>
                        <a:rPr lang="en-US" sz="1000"/>
                        <a:t>80</a:t>
                      </a:r>
                    </a:p>
                  </a:txBody>
                  <a:tcPr/>
                </a:tc>
                <a:tc>
                  <a:txBody>
                    <a:bodyPr/>
                    <a:lstStyle/>
                    <a:p>
                      <a:r>
                        <a:rPr lang="en-US" sz="1000"/>
                        <a:t>63</a:t>
                      </a:r>
                    </a:p>
                  </a:txBody>
                  <a:tcPr/>
                </a:tc>
                <a:tc>
                  <a:txBody>
                    <a:bodyPr/>
                    <a:lstStyle/>
                    <a:p>
                      <a:r>
                        <a:rPr lang="en-US" sz="1000"/>
                        <a:t>0</a:t>
                      </a:r>
                    </a:p>
                  </a:txBody>
                  <a:tcPr/>
                </a:tc>
                <a:tc>
                  <a:txBody>
                    <a:bodyPr/>
                    <a:lstStyle/>
                    <a:p>
                      <a:r>
                        <a:rPr lang="en-US" sz="1000"/>
                        <a:t>0.2663 %</a:t>
                      </a:r>
                    </a:p>
                  </a:txBody>
                  <a:tcPr/>
                </a:tc>
                <a:tc>
                  <a:txBody>
                    <a:bodyPr/>
                    <a:lstStyle/>
                    <a:p>
                      <a:r>
                        <a:rPr lang="en-US" sz="1000"/>
                        <a:t>0.0 %</a:t>
                      </a:r>
                    </a:p>
                  </a:txBody>
                  <a:tcPr/>
                </a:tc>
                <a:extLst>
                  <a:ext uri="{0D108BD9-81ED-4DB2-BD59-A6C34878D82A}">
                    <a16:rowId xmlns:a16="http://schemas.microsoft.com/office/drawing/2014/main" val="3890473260"/>
                  </a:ext>
                </a:extLst>
              </a:tr>
            </a:tbl>
          </a:graphicData>
        </a:graphic>
      </p:graphicFrame>
      <p:sp>
        <p:nvSpPr>
          <p:cNvPr id="4" name="Text Placeholder 3">
            <a:extLst>
              <a:ext uri="{FF2B5EF4-FFF2-40B4-BE49-F238E27FC236}">
                <a16:creationId xmlns:a16="http://schemas.microsoft.com/office/drawing/2014/main" id="{67AEB637-FE09-4E4C-8FA0-C71468768A3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20408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9B746-93BD-44D2-9973-557E71D4C744}"/>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5D8CE9A-F687-4129-8A2F-1ABE797B0875}"/>
              </a:ext>
            </a:extLst>
          </p:cNvPr>
          <p:cNvGraphicFramePr>
            <a:graphicFrameLocks noGrp="1"/>
          </p:cNvGraphicFramePr>
          <p:nvPr>
            <p:ph type="chart" sz="quarter" idx="13"/>
            <p:extLst>
              <p:ext uri="{D42A27DB-BD31-4B8C-83A1-F6EECF244321}">
                <p14:modId xmlns:p14="http://schemas.microsoft.com/office/powerpoint/2010/main" val="4197870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BEAADA-5FB3-44D3-A242-B6008E094544}"/>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2AC67E52-0F26-43D9-80C1-6C952B7C6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43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442DA-409A-406C-98D3-4C331A39F8FE}"/>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5ED948D6-EEB0-4C89-AFAA-5051F3D2F1C4}"/>
              </a:ext>
            </a:extLst>
          </p:cNvPr>
          <p:cNvGraphicFramePr>
            <a:graphicFrameLocks noGrp="1"/>
          </p:cNvGraphicFramePr>
          <p:nvPr>
            <p:ph type="chart" sz="quarter" idx="13"/>
            <p:extLst>
              <p:ext uri="{D42A27DB-BD31-4B8C-83A1-F6EECF244321}">
                <p14:modId xmlns:p14="http://schemas.microsoft.com/office/powerpoint/2010/main" val="4011781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345DE9-C065-419F-AA8D-5619ABB96653}"/>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679C918-C342-46D0-A76B-DEA2348B2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914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BB9E1-3F04-4DCE-B424-C84F368AE9D9}"/>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BE57BDBF-678F-45E0-BD04-1EF15F0CE5A8}"/>
              </a:ext>
            </a:extLst>
          </p:cNvPr>
          <p:cNvGraphicFramePr>
            <a:graphicFrameLocks noGrp="1"/>
          </p:cNvGraphicFramePr>
          <p:nvPr>
            <p:ph type="chart" sz="quarter" idx="13"/>
            <p:extLst>
              <p:ext uri="{D42A27DB-BD31-4B8C-83A1-F6EECF244321}">
                <p14:modId xmlns:p14="http://schemas.microsoft.com/office/powerpoint/2010/main" val="3085305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F781D0-F250-4588-B208-669ED680458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718A93E5-35F9-452D-BCF7-E6668C10BF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562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0CB6-EEED-436C-B5B1-18882F752C7E}"/>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7E1B154B-C47C-4709-B664-45F14305A2AE}"/>
              </a:ext>
            </a:extLst>
          </p:cNvPr>
          <p:cNvGraphicFramePr>
            <a:graphicFrameLocks noGrp="1"/>
          </p:cNvGraphicFramePr>
          <p:nvPr>
            <p:ph type="chart" sz="quarter" idx="13"/>
            <p:extLst>
              <p:ext uri="{D42A27DB-BD31-4B8C-83A1-F6EECF244321}">
                <p14:modId xmlns:p14="http://schemas.microsoft.com/office/powerpoint/2010/main" val="840788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9D76E1-60AB-4D5C-9EDA-9591C7A8869C}"/>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E348AF2F-CAB1-4F1F-A31A-C0DB04E0B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49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90AAA-98FD-40CB-8D23-4CEF502BCFBB}"/>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7C67CB85-7458-4E85-9C2E-B57DB41467CE}"/>
              </a:ext>
            </a:extLst>
          </p:cNvPr>
          <p:cNvGraphicFramePr>
            <a:graphicFrameLocks noGrp="1"/>
          </p:cNvGraphicFramePr>
          <p:nvPr>
            <p:ph type="chart" sz="quarter" idx="13"/>
            <p:extLst>
              <p:ext uri="{D42A27DB-BD31-4B8C-83A1-F6EECF244321}">
                <p14:modId xmlns:p14="http://schemas.microsoft.com/office/powerpoint/2010/main" val="1837088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3C492-3E92-4646-9106-23A633C8CCCB}"/>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F78B5B93-6D45-4C24-BCE6-72937AE42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45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41960-D36A-4003-8956-1170E8187F1B}"/>
              </a:ext>
            </a:extLst>
          </p:cNvPr>
          <p:cNvSpPr>
            <a:spLocks noGrp="1"/>
          </p:cNvSpPr>
          <p:nvPr>
            <p:ph type="title"/>
          </p:nvPr>
        </p:nvSpPr>
        <p:spPr/>
        <p:txBody>
          <a:bodyPr/>
          <a:lstStyle/>
          <a:p>
            <a:r>
              <a:rPr lang="en-US"/>
              <a:t>Facebook (FB) Custom Own Posts Table (new) | Oxford Fajar - 1 of 2</a:t>
            </a:r>
          </a:p>
        </p:txBody>
      </p:sp>
      <p:graphicFrame>
        <p:nvGraphicFramePr>
          <p:cNvPr id="5" name="Table Placeholder 4">
            <a:extLst>
              <a:ext uri="{FF2B5EF4-FFF2-40B4-BE49-F238E27FC236}">
                <a16:creationId xmlns:a16="http://schemas.microsoft.com/office/drawing/2014/main" id="{8F8EFCF5-9107-4755-BDDE-45A16FB21973}"/>
              </a:ext>
            </a:extLst>
          </p:cNvPr>
          <p:cNvGraphicFramePr>
            <a:graphicFrameLocks noGrp="1"/>
          </p:cNvGraphicFramePr>
          <p:nvPr>
            <p:ph type="tbl" sz="quarter" idx="13"/>
            <p:extLst>
              <p:ext uri="{D42A27DB-BD31-4B8C-83A1-F6EECF244321}">
                <p14:modId xmlns:p14="http://schemas.microsoft.com/office/powerpoint/2010/main" val="402166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3068703"/>
                    </a:ext>
                  </a:extLst>
                </a:gridCol>
                <a:gridCol w="905256">
                  <a:extLst>
                    <a:ext uri="{9D8B030D-6E8A-4147-A177-3AD203B41FA5}">
                      <a16:colId xmlns:a16="http://schemas.microsoft.com/office/drawing/2014/main" val="2626935530"/>
                    </a:ext>
                  </a:extLst>
                </a:gridCol>
                <a:gridCol w="905256">
                  <a:extLst>
                    <a:ext uri="{9D8B030D-6E8A-4147-A177-3AD203B41FA5}">
                      <a16:colId xmlns:a16="http://schemas.microsoft.com/office/drawing/2014/main" val="891789542"/>
                    </a:ext>
                  </a:extLst>
                </a:gridCol>
                <a:gridCol w="905256">
                  <a:extLst>
                    <a:ext uri="{9D8B030D-6E8A-4147-A177-3AD203B41FA5}">
                      <a16:colId xmlns:a16="http://schemas.microsoft.com/office/drawing/2014/main" val="1598106318"/>
                    </a:ext>
                  </a:extLst>
                </a:gridCol>
                <a:gridCol w="905256">
                  <a:extLst>
                    <a:ext uri="{9D8B030D-6E8A-4147-A177-3AD203B41FA5}">
                      <a16:colId xmlns:a16="http://schemas.microsoft.com/office/drawing/2014/main" val="3974571929"/>
                    </a:ext>
                  </a:extLst>
                </a:gridCol>
                <a:gridCol w="905256">
                  <a:extLst>
                    <a:ext uri="{9D8B030D-6E8A-4147-A177-3AD203B41FA5}">
                      <a16:colId xmlns:a16="http://schemas.microsoft.com/office/drawing/2014/main" val="888603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046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- 2020-03-28 11:04:53</a:t>
                      </a:r>
                      <a:r>
                        <a:rPr kumimoji="0" lang="en-US" sz="1000" b="0" i="0" u="none" strike="noStrike" kern="1200" cap="none" spc="0" normalizeH="0" baseline="0" noProof="0">
                          <a:ln>
                            <a:noFill/>
                          </a:ln>
                          <a:solidFill>
                            <a:prstClr val="black"/>
                          </a:solidFill>
                          <a:effectLst/>
                          <a:uLnTx/>
                          <a:uFillTx/>
                          <a:latin typeface="+mn-lt"/>
                          <a:ea typeface="+mn-ea"/>
                          <a:cs typeface="+mn-cs"/>
                        </a:rPr>
                        <a:t>
 We have added more resources for Primary SJKC and Secondary students! Seize this opportunity to enhance your learning at home with our free online resources.
Available until 30 April 2020 only. :)
Visit our site for our FREE online resources now: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830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- 2020-03-22 13:01:48</a:t>
                      </a:r>
                      <a:r>
                        <a:rPr kumimoji="0" lang="en-US" sz="1000" b="0" i="0" u="none" strike="noStrike" kern="1200" cap="none" spc="0" normalizeH="0" baseline="0" noProof="0">
                          <a:ln>
                            <a:noFill/>
                          </a:ln>
                          <a:solidFill>
                            <a:prstClr val="black"/>
                          </a:solidFill>
                          <a:effectLst/>
                          <a:uLnTx/>
                          <a:uFillTx/>
                          <a:latin typeface="+mn-lt"/>
                          <a:ea typeface="+mn-ea"/>
                          <a:cs typeface="+mn-cs"/>
                        </a:rPr>
                        <a:t>
 Get Ahead of the game!
Master all 4 subjects (Bahasa Malaysia, English, Mathematics, and Science) with the Get Ahead series.
Available for students in Year 1 to 3.
Ready to level up your revision? The Get Ahead series is now ready for you: http://bit.ly/2RQdrot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9041576"/>
                  </a:ext>
                </a:extLst>
              </a:tr>
            </a:tbl>
          </a:graphicData>
        </a:graphic>
      </p:graphicFrame>
      <p:sp>
        <p:nvSpPr>
          <p:cNvPr id="4" name="Text Placeholder 3">
            <a:extLst>
              <a:ext uri="{FF2B5EF4-FFF2-40B4-BE49-F238E27FC236}">
                <a16:creationId xmlns:a16="http://schemas.microsoft.com/office/drawing/2014/main" id="{7C9646B1-0241-4CFC-BE8C-042181B1BCE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54111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33A0C-9279-44A8-B104-D2894B1FC62E}"/>
              </a:ext>
            </a:extLst>
          </p:cNvPr>
          <p:cNvSpPr>
            <a:spLocks noGrp="1"/>
          </p:cNvSpPr>
          <p:nvPr>
            <p:ph type="title"/>
          </p:nvPr>
        </p:nvSpPr>
        <p:spPr/>
        <p:txBody>
          <a:bodyPr/>
          <a:lstStyle/>
          <a:p>
            <a:r>
              <a:rPr lang="en-US"/>
              <a:t>Facebook (FB) Custom Own Posts Table (new) | Oxford Fajar - 2 of 2</a:t>
            </a:r>
          </a:p>
        </p:txBody>
      </p:sp>
      <p:graphicFrame>
        <p:nvGraphicFramePr>
          <p:cNvPr id="5" name="Table Placeholder 4">
            <a:extLst>
              <a:ext uri="{FF2B5EF4-FFF2-40B4-BE49-F238E27FC236}">
                <a16:creationId xmlns:a16="http://schemas.microsoft.com/office/drawing/2014/main" id="{4BC4AB4F-62D0-4128-9E6B-F1B9B8FCCD16}"/>
              </a:ext>
            </a:extLst>
          </p:cNvPr>
          <p:cNvGraphicFramePr>
            <a:graphicFrameLocks noGrp="1"/>
          </p:cNvGraphicFramePr>
          <p:nvPr>
            <p:ph type="tbl" sz="quarter" idx="13"/>
            <p:extLst>
              <p:ext uri="{D42A27DB-BD31-4B8C-83A1-F6EECF244321}">
                <p14:modId xmlns:p14="http://schemas.microsoft.com/office/powerpoint/2010/main" val="143290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3696294"/>
                    </a:ext>
                  </a:extLst>
                </a:gridCol>
                <a:gridCol w="905256">
                  <a:extLst>
                    <a:ext uri="{9D8B030D-6E8A-4147-A177-3AD203B41FA5}">
                      <a16:colId xmlns:a16="http://schemas.microsoft.com/office/drawing/2014/main" val="660084754"/>
                    </a:ext>
                  </a:extLst>
                </a:gridCol>
                <a:gridCol w="905256">
                  <a:extLst>
                    <a:ext uri="{9D8B030D-6E8A-4147-A177-3AD203B41FA5}">
                      <a16:colId xmlns:a16="http://schemas.microsoft.com/office/drawing/2014/main" val="576501764"/>
                    </a:ext>
                  </a:extLst>
                </a:gridCol>
                <a:gridCol w="905256">
                  <a:extLst>
                    <a:ext uri="{9D8B030D-6E8A-4147-A177-3AD203B41FA5}">
                      <a16:colId xmlns:a16="http://schemas.microsoft.com/office/drawing/2014/main" val="2840715857"/>
                    </a:ext>
                  </a:extLst>
                </a:gridCol>
                <a:gridCol w="905256">
                  <a:extLst>
                    <a:ext uri="{9D8B030D-6E8A-4147-A177-3AD203B41FA5}">
                      <a16:colId xmlns:a16="http://schemas.microsoft.com/office/drawing/2014/main" val="2483449519"/>
                    </a:ext>
                  </a:extLst>
                </a:gridCol>
                <a:gridCol w="905256">
                  <a:extLst>
                    <a:ext uri="{9D8B030D-6E8A-4147-A177-3AD203B41FA5}">
                      <a16:colId xmlns:a16="http://schemas.microsoft.com/office/drawing/2014/main" val="1196628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317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- 2020-03-21 14:40:44</a:t>
                      </a:r>
                      <a:r>
                        <a:rPr kumimoji="0" lang="en-US" sz="1000" b="0" i="0" u="none" strike="noStrike" kern="1200" cap="none" spc="0" normalizeH="0" baseline="0" noProof="0">
                          <a:ln>
                            <a:noFill/>
                          </a:ln>
                          <a:solidFill>
                            <a:prstClr val="black"/>
                          </a:solidFill>
                          <a:effectLst/>
                          <a:uLnTx/>
                          <a:uFillTx/>
                          <a:latin typeface="+mn-lt"/>
                          <a:ea typeface="+mn-ea"/>
                          <a:cs typeface="+mn-cs"/>
                        </a:rPr>
                        <a:t>
 Studying may get tedious. Why not we freshen things up?
Let's create a study plan! Research has shown study plans stimulate learning experience and increase our memory capacity by 80%!
Get started today!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111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- 2020-03-18 15:36:45</a:t>
                      </a:r>
                      <a:r>
                        <a:rPr kumimoji="0" lang="en-US" sz="1000" b="0" i="0" u="none" strike="noStrike" kern="1200" cap="none" spc="0" normalizeH="0" baseline="0" noProof="0">
                          <a:ln>
                            <a:noFill/>
                          </a:ln>
                          <a:solidFill>
                            <a:prstClr val="black"/>
                          </a:solidFill>
                          <a:effectLst/>
                          <a:uLnTx/>
                          <a:uFillTx/>
                          <a:latin typeface="+mn-lt"/>
                          <a:ea typeface="+mn-ea"/>
                          <a:cs typeface="+mn-cs"/>
                        </a:rPr>
                        <a:t>
 Learning proverbs can be simple! Easily master countless of Bahasa Malaysia proverbs today with the Kamus Peribahasa. 
Click to find out more: http://bit.ly/2ucfIRN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77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- 2020-03-20 12:12:36</a:t>
                      </a:r>
                      <a:r>
                        <a:rPr kumimoji="0" lang="en-US" sz="1000" b="0" i="0" u="none" strike="noStrike" kern="1200" cap="none" spc="0" normalizeH="0" baseline="0" noProof="0">
                          <a:ln>
                            <a:noFill/>
                          </a:ln>
                          <a:solidFill>
                            <a:prstClr val="black"/>
                          </a:solidFill>
                          <a:effectLst/>
                          <a:uLnTx/>
                          <a:uFillTx/>
                          <a:latin typeface="+mn-lt"/>
                          <a:ea typeface="+mn-ea"/>
                          <a:cs typeface="+mn-cs"/>
                        </a:rPr>
                        <a:t>
 It all started with a Storytelling Day event back in 1991 in Sweden and the tradition stays on until today as we celebrate the art of storytelling. 
Read up more about World Storytelling Day here: https://www.daysoftheyear.com/days/world-storytelling-day/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0663258"/>
                  </a:ext>
                </a:extLst>
              </a:tr>
            </a:tbl>
          </a:graphicData>
        </a:graphic>
      </p:graphicFrame>
      <p:sp>
        <p:nvSpPr>
          <p:cNvPr id="4" name="Text Placeholder 3">
            <a:extLst>
              <a:ext uri="{FF2B5EF4-FFF2-40B4-BE49-F238E27FC236}">
                <a16:creationId xmlns:a16="http://schemas.microsoft.com/office/drawing/2014/main" id="{8EDA47A5-268F-4F55-8A0E-768139F8D85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67844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1DFD-47B0-4141-AC88-F6848F6137BB}"/>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873020E6-5519-499C-9780-01B90044355B}"/>
              </a:ext>
            </a:extLst>
          </p:cNvPr>
          <p:cNvGraphicFramePr>
            <a:graphicFrameLocks noGrp="1"/>
          </p:cNvGraphicFramePr>
          <p:nvPr>
            <p:ph type="chart" sz="quarter" idx="13"/>
            <p:extLst>
              <p:ext uri="{D42A27DB-BD31-4B8C-83A1-F6EECF244321}">
                <p14:modId xmlns:p14="http://schemas.microsoft.com/office/powerpoint/2010/main" val="1172001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B4B423-A543-4A14-A4E4-1CB850D6E739}"/>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709D226-223D-4126-B791-5030C4A8D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921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668A5-0AE2-4C74-9694-FCF5450CE02B}"/>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1D240DAD-B293-4A36-A479-2FD2E73076F9}"/>
              </a:ext>
            </a:extLst>
          </p:cNvPr>
          <p:cNvGraphicFramePr>
            <a:graphicFrameLocks noGrp="1"/>
          </p:cNvGraphicFramePr>
          <p:nvPr>
            <p:ph type="chart" sz="quarter" idx="13"/>
            <p:extLst>
              <p:ext uri="{D42A27DB-BD31-4B8C-83A1-F6EECF244321}">
                <p14:modId xmlns:p14="http://schemas.microsoft.com/office/powerpoint/2010/main" val="2980764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6A8DF8-3490-425F-BFB8-53818E9DF841}"/>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4661D9E6-34E2-415A-B652-3DBDEA139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877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7E3B-2E72-4955-B502-F1ADE5BBD8BD}"/>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D89D60AB-AED8-4208-B226-5631F26681E7}"/>
              </a:ext>
            </a:extLst>
          </p:cNvPr>
          <p:cNvGraphicFramePr>
            <a:graphicFrameLocks noGrp="1"/>
          </p:cNvGraphicFramePr>
          <p:nvPr>
            <p:ph type="chart" sz="quarter" idx="13"/>
            <p:extLst>
              <p:ext uri="{D42A27DB-BD31-4B8C-83A1-F6EECF244321}">
                <p14:modId xmlns:p14="http://schemas.microsoft.com/office/powerpoint/2010/main" val="1241656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F994C-E70C-49C5-B5D6-7EDDFE133D26}"/>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0CA17C2A-52A2-4C10-A486-DCD7B7F74F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59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B9DFC-DA4E-40A0-95D4-5D288E702398}"/>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970F113A-47E8-4496-B0AC-CC44E73FFC95}"/>
              </a:ext>
            </a:extLst>
          </p:cNvPr>
          <p:cNvGraphicFramePr>
            <a:graphicFrameLocks noGrp="1"/>
          </p:cNvGraphicFramePr>
          <p:nvPr>
            <p:ph type="chart" sz="quarter" idx="13"/>
            <p:extLst>
              <p:ext uri="{D42A27DB-BD31-4B8C-83A1-F6EECF244321}">
                <p14:modId xmlns:p14="http://schemas.microsoft.com/office/powerpoint/2010/main" val="162934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DEC99A-1568-4F2E-BAB6-EFCC788991BE}"/>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6239DF39-C2A5-47B6-9351-EF2A8E6BA0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443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41B9-FF76-4C1F-871F-62C77961E7FF}"/>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52477C8C-9B68-4590-9CD6-9A0619CEBA26}"/>
              </a:ext>
            </a:extLst>
          </p:cNvPr>
          <p:cNvGraphicFramePr>
            <a:graphicFrameLocks noGrp="1"/>
          </p:cNvGraphicFramePr>
          <p:nvPr>
            <p:ph type="tbl" sz="quarter" idx="13"/>
            <p:extLst>
              <p:ext uri="{D42A27DB-BD31-4B8C-83A1-F6EECF244321}">
                <p14:modId xmlns:p14="http://schemas.microsoft.com/office/powerpoint/2010/main" val="49443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58354570"/>
                    </a:ext>
                  </a:extLst>
                </a:gridCol>
                <a:gridCol w="1645920">
                  <a:extLst>
                    <a:ext uri="{9D8B030D-6E8A-4147-A177-3AD203B41FA5}">
                      <a16:colId xmlns:a16="http://schemas.microsoft.com/office/drawing/2014/main" val="281450730"/>
                    </a:ext>
                  </a:extLst>
                </a:gridCol>
                <a:gridCol w="1645920">
                  <a:extLst>
                    <a:ext uri="{9D8B030D-6E8A-4147-A177-3AD203B41FA5}">
                      <a16:colId xmlns:a16="http://schemas.microsoft.com/office/drawing/2014/main" val="231581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8986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7.8 %</a:t>
                      </a:r>
                    </a:p>
                  </a:txBody>
                  <a:tcPr/>
                </a:tc>
                <a:extLst>
                  <a:ext uri="{0D108BD9-81ED-4DB2-BD59-A6C34878D82A}">
                    <a16:rowId xmlns:a16="http://schemas.microsoft.com/office/drawing/2014/main" val="316929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93969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86415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424960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375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402822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42824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44683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53191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04091427"/>
                  </a:ext>
                </a:extLst>
              </a:tr>
            </a:tbl>
          </a:graphicData>
        </a:graphic>
      </p:graphicFrame>
      <p:sp>
        <p:nvSpPr>
          <p:cNvPr id="4" name="Text Placeholder 3">
            <a:extLst>
              <a:ext uri="{FF2B5EF4-FFF2-40B4-BE49-F238E27FC236}">
                <a16:creationId xmlns:a16="http://schemas.microsoft.com/office/drawing/2014/main" id="{24669AE3-1474-4ACF-ACC3-A72D9B55407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21004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D14B9-83F1-4472-AC62-101ED39F7C6B}"/>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794D89B2-6D04-4AC0-8313-512AB547585A}"/>
              </a:ext>
            </a:extLst>
          </p:cNvPr>
          <p:cNvGraphicFramePr>
            <a:graphicFrameLocks noGrp="1"/>
          </p:cNvGraphicFramePr>
          <p:nvPr>
            <p:ph type="tbl" sz="quarter" idx="13"/>
            <p:extLst>
              <p:ext uri="{D42A27DB-BD31-4B8C-83A1-F6EECF244321}">
                <p14:modId xmlns:p14="http://schemas.microsoft.com/office/powerpoint/2010/main" val="1861417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659291"/>
                    </a:ext>
                  </a:extLst>
                </a:gridCol>
                <a:gridCol w="1645920">
                  <a:extLst>
                    <a:ext uri="{9D8B030D-6E8A-4147-A177-3AD203B41FA5}">
                      <a16:colId xmlns:a16="http://schemas.microsoft.com/office/drawing/2014/main" val="2901353691"/>
                    </a:ext>
                  </a:extLst>
                </a:gridCol>
                <a:gridCol w="1645920">
                  <a:extLst>
                    <a:ext uri="{9D8B030D-6E8A-4147-A177-3AD203B41FA5}">
                      <a16:colId xmlns:a16="http://schemas.microsoft.com/office/drawing/2014/main" val="265531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3748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8676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99716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28171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631274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70764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1575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28376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73299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3229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19295973"/>
                  </a:ext>
                </a:extLst>
              </a:tr>
            </a:tbl>
          </a:graphicData>
        </a:graphic>
      </p:graphicFrame>
      <p:sp>
        <p:nvSpPr>
          <p:cNvPr id="4" name="Text Placeholder 3">
            <a:extLst>
              <a:ext uri="{FF2B5EF4-FFF2-40B4-BE49-F238E27FC236}">
                <a16:creationId xmlns:a16="http://schemas.microsoft.com/office/drawing/2014/main" id="{DF07EEB6-F578-41C7-8FBA-63D0C9D83C3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708595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4D3C7-27AB-4BEF-94AF-447AB1C247D4}"/>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75D074DC-56C6-488B-BC1B-B5EF0D86E5D5}"/>
              </a:ext>
            </a:extLst>
          </p:cNvPr>
          <p:cNvGraphicFramePr>
            <a:graphicFrameLocks noGrp="1"/>
          </p:cNvGraphicFramePr>
          <p:nvPr>
            <p:ph type="tbl" sz="quarter" idx="13"/>
            <p:extLst>
              <p:ext uri="{D42A27DB-BD31-4B8C-83A1-F6EECF244321}">
                <p14:modId xmlns:p14="http://schemas.microsoft.com/office/powerpoint/2010/main" val="398972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86080353"/>
                    </a:ext>
                  </a:extLst>
                </a:gridCol>
                <a:gridCol w="1645920">
                  <a:extLst>
                    <a:ext uri="{9D8B030D-6E8A-4147-A177-3AD203B41FA5}">
                      <a16:colId xmlns:a16="http://schemas.microsoft.com/office/drawing/2014/main" val="4153581081"/>
                    </a:ext>
                  </a:extLst>
                </a:gridCol>
                <a:gridCol w="1645920">
                  <a:extLst>
                    <a:ext uri="{9D8B030D-6E8A-4147-A177-3AD203B41FA5}">
                      <a16:colId xmlns:a16="http://schemas.microsoft.com/office/drawing/2014/main" val="288095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5376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0397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5335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3006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6645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06657838"/>
                  </a:ext>
                </a:extLst>
              </a:tr>
            </a:tbl>
          </a:graphicData>
        </a:graphic>
      </p:graphicFrame>
      <p:sp>
        <p:nvSpPr>
          <p:cNvPr id="4" name="Text Placeholder 3">
            <a:extLst>
              <a:ext uri="{FF2B5EF4-FFF2-40B4-BE49-F238E27FC236}">
                <a16:creationId xmlns:a16="http://schemas.microsoft.com/office/drawing/2014/main" id="{BC7EEB8C-7F26-4E29-AF42-919F80F61A2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44508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35214-B0BB-4372-9BA8-9FDCDED4341A}"/>
              </a:ext>
            </a:extLst>
          </p:cNvPr>
          <p:cNvSpPr>
            <a:spLocks noGrp="1"/>
          </p:cNvSpPr>
          <p:nvPr>
            <p:ph type="title"/>
          </p:nvPr>
        </p:nvSpPr>
        <p:spPr/>
        <p:txBody>
          <a:bodyPr/>
          <a:lstStyle/>
          <a:p>
            <a:r>
              <a:rPr lang="en-US"/>
              <a:t>Facebook Own Posts Table | Oxford Fajar - 1 of 9</a:t>
            </a:r>
          </a:p>
        </p:txBody>
      </p:sp>
      <p:graphicFrame>
        <p:nvGraphicFramePr>
          <p:cNvPr id="5" name="Table Placeholder 4">
            <a:extLst>
              <a:ext uri="{FF2B5EF4-FFF2-40B4-BE49-F238E27FC236}">
                <a16:creationId xmlns:a16="http://schemas.microsoft.com/office/drawing/2014/main" id="{65DC7CCE-1D48-4D0A-B723-3FDD65980EFA}"/>
              </a:ext>
            </a:extLst>
          </p:cNvPr>
          <p:cNvGraphicFramePr>
            <a:graphicFrameLocks noGrp="1"/>
          </p:cNvGraphicFramePr>
          <p:nvPr>
            <p:ph type="tbl" sz="quarter" idx="13"/>
            <p:extLst>
              <p:ext uri="{D42A27DB-BD31-4B8C-83A1-F6EECF244321}">
                <p14:modId xmlns:p14="http://schemas.microsoft.com/office/powerpoint/2010/main" val="2300417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49386323"/>
                    </a:ext>
                  </a:extLst>
                </a:gridCol>
                <a:gridCol w="740664">
                  <a:extLst>
                    <a:ext uri="{9D8B030D-6E8A-4147-A177-3AD203B41FA5}">
                      <a16:colId xmlns:a16="http://schemas.microsoft.com/office/drawing/2014/main" val="2490846249"/>
                    </a:ext>
                  </a:extLst>
                </a:gridCol>
                <a:gridCol w="740664">
                  <a:extLst>
                    <a:ext uri="{9D8B030D-6E8A-4147-A177-3AD203B41FA5}">
                      <a16:colId xmlns:a16="http://schemas.microsoft.com/office/drawing/2014/main" val="3568344479"/>
                    </a:ext>
                  </a:extLst>
                </a:gridCol>
                <a:gridCol w="740664">
                  <a:extLst>
                    <a:ext uri="{9D8B030D-6E8A-4147-A177-3AD203B41FA5}">
                      <a16:colId xmlns:a16="http://schemas.microsoft.com/office/drawing/2014/main" val="1376773989"/>
                    </a:ext>
                  </a:extLst>
                </a:gridCol>
                <a:gridCol w="740664">
                  <a:extLst>
                    <a:ext uri="{9D8B030D-6E8A-4147-A177-3AD203B41FA5}">
                      <a16:colId xmlns:a16="http://schemas.microsoft.com/office/drawing/2014/main" val="1861498217"/>
                    </a:ext>
                  </a:extLst>
                </a:gridCol>
                <a:gridCol w="740664">
                  <a:extLst>
                    <a:ext uri="{9D8B030D-6E8A-4147-A177-3AD203B41FA5}">
                      <a16:colId xmlns:a16="http://schemas.microsoft.com/office/drawing/2014/main" val="535900872"/>
                    </a:ext>
                  </a:extLst>
                </a:gridCol>
                <a:gridCol w="740664">
                  <a:extLst>
                    <a:ext uri="{9D8B030D-6E8A-4147-A177-3AD203B41FA5}">
                      <a16:colId xmlns:a16="http://schemas.microsoft.com/office/drawing/2014/main" val="443676602"/>
                    </a:ext>
                  </a:extLst>
                </a:gridCol>
                <a:gridCol w="740664">
                  <a:extLst>
                    <a:ext uri="{9D8B030D-6E8A-4147-A177-3AD203B41FA5}">
                      <a16:colId xmlns:a16="http://schemas.microsoft.com/office/drawing/2014/main" val="425605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154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- 2020-03-28 11:04:53</a:t>
                      </a:r>
                      <a:r>
                        <a:rPr kumimoji="0" lang="en-US" sz="1000" b="0" i="0" u="none" strike="noStrike" kern="1200" cap="none" spc="0" normalizeH="0" baseline="0" noProof="0">
                          <a:ln>
                            <a:noFill/>
                          </a:ln>
                          <a:solidFill>
                            <a:prstClr val="black"/>
                          </a:solidFill>
                          <a:effectLst/>
                          <a:uLnTx/>
                          <a:uFillTx/>
                          <a:latin typeface="+mn-lt"/>
                          <a:ea typeface="+mn-ea"/>
                          <a:cs typeface="+mn-cs"/>
                        </a:rPr>
                        <a:t>
 We have added more resources for Primary SJKC and Secondary students! Seize this opportunity to enhance your learning at home with our free online resources.
Available until 30 April 2020 only. :)
Visit our site for our FREE online resources now: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535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- 2020-03-27 20:28:45</a:t>
                      </a:r>
                      <a:r>
                        <a:rPr kumimoji="0" lang="en-US" sz="1000" b="0" i="0" u="none" strike="noStrike" kern="1200" cap="none" spc="0" normalizeH="0" baseline="0" noProof="0">
                          <a:ln>
                            <a:noFill/>
                          </a:ln>
                          <a:solidFill>
                            <a:prstClr val="black"/>
                          </a:solidFill>
                          <a:effectLst/>
                          <a:uLnTx/>
                          <a:uFillTx/>
                          <a:latin typeface="+mn-lt"/>
                          <a:ea typeface="+mn-ea"/>
                          <a:cs typeface="+mn-cs"/>
                        </a:rPr>
                        <a:t>
 Learning made easy! The Memory Booster Plus is designed to help you Revise, Retain and Recall key concepts for quick revision anytime, anywhere!
Get the Memory Booster Plus and more for FREE here: https://www.oxfordfajar.com.my/highlights/supporting-learning-at-home/61 
Available until 30 April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8835779"/>
                  </a:ext>
                </a:extLst>
              </a:tr>
            </a:tbl>
          </a:graphicData>
        </a:graphic>
      </p:graphicFrame>
      <p:sp>
        <p:nvSpPr>
          <p:cNvPr id="4" name="Text Placeholder 3">
            <a:extLst>
              <a:ext uri="{FF2B5EF4-FFF2-40B4-BE49-F238E27FC236}">
                <a16:creationId xmlns:a16="http://schemas.microsoft.com/office/drawing/2014/main" id="{06AE0151-34DA-4F4C-AA35-6E0ECE01B39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290213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6748E-2BF5-4867-B9C0-DC432E2D9697}"/>
              </a:ext>
            </a:extLst>
          </p:cNvPr>
          <p:cNvSpPr>
            <a:spLocks noGrp="1"/>
          </p:cNvSpPr>
          <p:nvPr>
            <p:ph type="title"/>
          </p:nvPr>
        </p:nvSpPr>
        <p:spPr/>
        <p:txBody>
          <a:bodyPr/>
          <a:lstStyle/>
          <a:p>
            <a:r>
              <a:rPr lang="en-US"/>
              <a:t>Facebook Own Posts Table | Oxford Fajar - 2 of 9</a:t>
            </a:r>
          </a:p>
        </p:txBody>
      </p:sp>
      <p:graphicFrame>
        <p:nvGraphicFramePr>
          <p:cNvPr id="5" name="Table Placeholder 4">
            <a:extLst>
              <a:ext uri="{FF2B5EF4-FFF2-40B4-BE49-F238E27FC236}">
                <a16:creationId xmlns:a16="http://schemas.microsoft.com/office/drawing/2014/main" id="{E77739A6-8AAD-4B38-9890-6EE1AAB4BD7C}"/>
              </a:ext>
            </a:extLst>
          </p:cNvPr>
          <p:cNvGraphicFramePr>
            <a:graphicFrameLocks noGrp="1"/>
          </p:cNvGraphicFramePr>
          <p:nvPr>
            <p:ph type="tbl" sz="quarter" idx="13"/>
            <p:extLst>
              <p:ext uri="{D42A27DB-BD31-4B8C-83A1-F6EECF244321}">
                <p14:modId xmlns:p14="http://schemas.microsoft.com/office/powerpoint/2010/main" val="57634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29546789"/>
                    </a:ext>
                  </a:extLst>
                </a:gridCol>
                <a:gridCol w="740664">
                  <a:extLst>
                    <a:ext uri="{9D8B030D-6E8A-4147-A177-3AD203B41FA5}">
                      <a16:colId xmlns:a16="http://schemas.microsoft.com/office/drawing/2014/main" val="1188794421"/>
                    </a:ext>
                  </a:extLst>
                </a:gridCol>
                <a:gridCol w="740664">
                  <a:extLst>
                    <a:ext uri="{9D8B030D-6E8A-4147-A177-3AD203B41FA5}">
                      <a16:colId xmlns:a16="http://schemas.microsoft.com/office/drawing/2014/main" val="1812715107"/>
                    </a:ext>
                  </a:extLst>
                </a:gridCol>
                <a:gridCol w="740664">
                  <a:extLst>
                    <a:ext uri="{9D8B030D-6E8A-4147-A177-3AD203B41FA5}">
                      <a16:colId xmlns:a16="http://schemas.microsoft.com/office/drawing/2014/main" val="2918128743"/>
                    </a:ext>
                  </a:extLst>
                </a:gridCol>
                <a:gridCol w="740664">
                  <a:extLst>
                    <a:ext uri="{9D8B030D-6E8A-4147-A177-3AD203B41FA5}">
                      <a16:colId xmlns:a16="http://schemas.microsoft.com/office/drawing/2014/main" val="3441727837"/>
                    </a:ext>
                  </a:extLst>
                </a:gridCol>
                <a:gridCol w="740664">
                  <a:extLst>
                    <a:ext uri="{9D8B030D-6E8A-4147-A177-3AD203B41FA5}">
                      <a16:colId xmlns:a16="http://schemas.microsoft.com/office/drawing/2014/main" val="2634088558"/>
                    </a:ext>
                  </a:extLst>
                </a:gridCol>
                <a:gridCol w="740664">
                  <a:extLst>
                    <a:ext uri="{9D8B030D-6E8A-4147-A177-3AD203B41FA5}">
                      <a16:colId xmlns:a16="http://schemas.microsoft.com/office/drawing/2014/main" val="424130295"/>
                    </a:ext>
                  </a:extLst>
                </a:gridCol>
                <a:gridCol w="740664">
                  <a:extLst>
                    <a:ext uri="{9D8B030D-6E8A-4147-A177-3AD203B41FA5}">
                      <a16:colId xmlns:a16="http://schemas.microsoft.com/office/drawing/2014/main" val="144584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744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- 2020-03-24 16:02:51</a:t>
                      </a:r>
                      <a:r>
                        <a:rPr kumimoji="0" lang="en-US" sz="1000" b="0" i="0" u="none" strike="noStrike" kern="1200" cap="none" spc="0" normalizeH="0" baseline="0" noProof="0">
                          <a:ln>
                            <a:noFill/>
                          </a:ln>
                          <a:solidFill>
                            <a:prstClr val="black"/>
                          </a:solidFill>
                          <a:effectLst/>
                          <a:uLnTx/>
                          <a:uFillTx/>
                          <a:latin typeface="+mn-lt"/>
                          <a:ea typeface="+mn-ea"/>
                          <a:cs typeface="+mn-cs"/>
                        </a:rPr>
                        <a:t>
 At Oxford Fajar, we, like many others, recognise the significant threat posed by the Covid-19 outbreak. 
As institutions temporarily close and more people move to online study and learning at home, we are making online teaching and learning resources accessible for free for a limited time to support everyone impacted by school closures. To help you through the current Restricted Movement Order situation, access our free online learning resources to support learning at home, visit: https://www.oxfordfajar.com.my/highlights/supporting-learning-at-home/61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2758140"/>
                  </a:ext>
                </a:extLst>
              </a:tr>
            </a:tbl>
          </a:graphicData>
        </a:graphic>
      </p:graphicFrame>
      <p:sp>
        <p:nvSpPr>
          <p:cNvPr id="4" name="Text Placeholder 3">
            <a:extLst>
              <a:ext uri="{FF2B5EF4-FFF2-40B4-BE49-F238E27FC236}">
                <a16:creationId xmlns:a16="http://schemas.microsoft.com/office/drawing/2014/main" id="{8045A45E-B5B1-452E-8CB6-B9307EA3536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990922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3F27-4D10-455E-B5B9-9F28D4AA2CCC}"/>
              </a:ext>
            </a:extLst>
          </p:cNvPr>
          <p:cNvSpPr>
            <a:spLocks noGrp="1"/>
          </p:cNvSpPr>
          <p:nvPr>
            <p:ph type="title"/>
          </p:nvPr>
        </p:nvSpPr>
        <p:spPr/>
        <p:txBody>
          <a:bodyPr/>
          <a:lstStyle/>
          <a:p>
            <a:r>
              <a:rPr lang="en-US"/>
              <a:t>Facebook Own Posts Table | Oxford Fajar - 3 of 9</a:t>
            </a:r>
          </a:p>
        </p:txBody>
      </p:sp>
      <p:graphicFrame>
        <p:nvGraphicFramePr>
          <p:cNvPr id="5" name="Table Placeholder 4">
            <a:extLst>
              <a:ext uri="{FF2B5EF4-FFF2-40B4-BE49-F238E27FC236}">
                <a16:creationId xmlns:a16="http://schemas.microsoft.com/office/drawing/2014/main" id="{DCF80137-14E6-4886-8712-6ED9EFC1CD7B}"/>
              </a:ext>
            </a:extLst>
          </p:cNvPr>
          <p:cNvGraphicFramePr>
            <a:graphicFrameLocks noGrp="1"/>
          </p:cNvGraphicFramePr>
          <p:nvPr>
            <p:ph type="tbl" sz="quarter" idx="13"/>
            <p:extLst>
              <p:ext uri="{D42A27DB-BD31-4B8C-83A1-F6EECF244321}">
                <p14:modId xmlns:p14="http://schemas.microsoft.com/office/powerpoint/2010/main" val="1177436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91748545"/>
                    </a:ext>
                  </a:extLst>
                </a:gridCol>
                <a:gridCol w="740664">
                  <a:extLst>
                    <a:ext uri="{9D8B030D-6E8A-4147-A177-3AD203B41FA5}">
                      <a16:colId xmlns:a16="http://schemas.microsoft.com/office/drawing/2014/main" val="1877972362"/>
                    </a:ext>
                  </a:extLst>
                </a:gridCol>
                <a:gridCol w="740664">
                  <a:extLst>
                    <a:ext uri="{9D8B030D-6E8A-4147-A177-3AD203B41FA5}">
                      <a16:colId xmlns:a16="http://schemas.microsoft.com/office/drawing/2014/main" val="2736776834"/>
                    </a:ext>
                  </a:extLst>
                </a:gridCol>
                <a:gridCol w="740664">
                  <a:extLst>
                    <a:ext uri="{9D8B030D-6E8A-4147-A177-3AD203B41FA5}">
                      <a16:colId xmlns:a16="http://schemas.microsoft.com/office/drawing/2014/main" val="729696076"/>
                    </a:ext>
                  </a:extLst>
                </a:gridCol>
                <a:gridCol w="740664">
                  <a:extLst>
                    <a:ext uri="{9D8B030D-6E8A-4147-A177-3AD203B41FA5}">
                      <a16:colId xmlns:a16="http://schemas.microsoft.com/office/drawing/2014/main" val="1254115148"/>
                    </a:ext>
                  </a:extLst>
                </a:gridCol>
                <a:gridCol w="740664">
                  <a:extLst>
                    <a:ext uri="{9D8B030D-6E8A-4147-A177-3AD203B41FA5}">
                      <a16:colId xmlns:a16="http://schemas.microsoft.com/office/drawing/2014/main" val="4177670458"/>
                    </a:ext>
                  </a:extLst>
                </a:gridCol>
                <a:gridCol w="740664">
                  <a:extLst>
                    <a:ext uri="{9D8B030D-6E8A-4147-A177-3AD203B41FA5}">
                      <a16:colId xmlns:a16="http://schemas.microsoft.com/office/drawing/2014/main" val="2174741377"/>
                    </a:ext>
                  </a:extLst>
                </a:gridCol>
                <a:gridCol w="740664">
                  <a:extLst>
                    <a:ext uri="{9D8B030D-6E8A-4147-A177-3AD203B41FA5}">
                      <a16:colId xmlns:a16="http://schemas.microsoft.com/office/drawing/2014/main" val="639475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686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- 2020-03-24 14:00:49</a:t>
                      </a:r>
                      <a:r>
                        <a:rPr kumimoji="0" lang="en-US" sz="1000" b="0" i="0" u="none" strike="noStrike" kern="1200" cap="none" spc="0" normalizeH="0" baseline="0" noProof="0">
                          <a:ln>
                            <a:noFill/>
                          </a:ln>
                          <a:solidFill>
                            <a:prstClr val="black"/>
                          </a:solidFill>
                          <a:effectLst/>
                          <a:uLnTx/>
                          <a:uFillTx/>
                          <a:latin typeface="+mn-lt"/>
                          <a:ea typeface="+mn-ea"/>
                          <a:cs typeface="+mn-cs"/>
                        </a:rPr>
                        <a:t>
 School holidays are over but school is not! Continue learning at home with these free online resources, available for a limited time. Help students prepare for classes and exams with these worksheets.
Oxford Fajar is making free resources available to support your learning at home: https://www.oxfordfajar.com.my/highlights/supporting-learning-at-home/61 
Available until 30 April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7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- 2020-03-22 13:01:48</a:t>
                      </a:r>
                      <a:r>
                        <a:rPr kumimoji="0" lang="en-US" sz="1000" b="0" i="0" u="none" strike="noStrike" kern="1200" cap="none" spc="0" normalizeH="0" baseline="0" noProof="0">
                          <a:ln>
                            <a:noFill/>
                          </a:ln>
                          <a:solidFill>
                            <a:prstClr val="black"/>
                          </a:solidFill>
                          <a:effectLst/>
                          <a:uLnTx/>
                          <a:uFillTx/>
                          <a:latin typeface="+mn-lt"/>
                          <a:ea typeface="+mn-ea"/>
                          <a:cs typeface="+mn-cs"/>
                        </a:rPr>
                        <a:t>
 Get Ahead of the game!
Master all 4 subjects (Bahasa Malaysia, English, Mathematics, and Science) with the Get Ahead series.
Available for students in Year 1 to 3.
Ready to level up your revision? The Get Ahead series is now ready for you: http://bit.ly/2RQdrot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4660512"/>
                  </a:ext>
                </a:extLst>
              </a:tr>
            </a:tbl>
          </a:graphicData>
        </a:graphic>
      </p:graphicFrame>
      <p:sp>
        <p:nvSpPr>
          <p:cNvPr id="4" name="Text Placeholder 3">
            <a:extLst>
              <a:ext uri="{FF2B5EF4-FFF2-40B4-BE49-F238E27FC236}">
                <a16:creationId xmlns:a16="http://schemas.microsoft.com/office/drawing/2014/main" id="{4ADF858C-9C5A-4DED-A3FC-FD5AA4B7CA7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87776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50BBC-5688-42F0-9F2F-7B3CEEC84916}"/>
              </a:ext>
            </a:extLst>
          </p:cNvPr>
          <p:cNvSpPr>
            <a:spLocks noGrp="1"/>
          </p:cNvSpPr>
          <p:nvPr>
            <p:ph type="title"/>
          </p:nvPr>
        </p:nvSpPr>
        <p:spPr/>
        <p:txBody>
          <a:bodyPr/>
          <a:lstStyle/>
          <a:p>
            <a:r>
              <a:rPr lang="en-US"/>
              <a:t>Facebook Own Posts Table | Oxford Fajar - 4 of 9</a:t>
            </a:r>
          </a:p>
        </p:txBody>
      </p:sp>
      <p:graphicFrame>
        <p:nvGraphicFramePr>
          <p:cNvPr id="5" name="Table Placeholder 4">
            <a:extLst>
              <a:ext uri="{FF2B5EF4-FFF2-40B4-BE49-F238E27FC236}">
                <a16:creationId xmlns:a16="http://schemas.microsoft.com/office/drawing/2014/main" id="{3EEEBAF8-EC25-4640-A60A-07C1C5C39C0B}"/>
              </a:ext>
            </a:extLst>
          </p:cNvPr>
          <p:cNvGraphicFramePr>
            <a:graphicFrameLocks noGrp="1"/>
          </p:cNvGraphicFramePr>
          <p:nvPr>
            <p:ph type="tbl" sz="quarter" idx="13"/>
            <p:extLst>
              <p:ext uri="{D42A27DB-BD31-4B8C-83A1-F6EECF244321}">
                <p14:modId xmlns:p14="http://schemas.microsoft.com/office/powerpoint/2010/main" val="238937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93955066"/>
                    </a:ext>
                  </a:extLst>
                </a:gridCol>
                <a:gridCol w="740664">
                  <a:extLst>
                    <a:ext uri="{9D8B030D-6E8A-4147-A177-3AD203B41FA5}">
                      <a16:colId xmlns:a16="http://schemas.microsoft.com/office/drawing/2014/main" val="3977235208"/>
                    </a:ext>
                  </a:extLst>
                </a:gridCol>
                <a:gridCol w="740664">
                  <a:extLst>
                    <a:ext uri="{9D8B030D-6E8A-4147-A177-3AD203B41FA5}">
                      <a16:colId xmlns:a16="http://schemas.microsoft.com/office/drawing/2014/main" val="1365892092"/>
                    </a:ext>
                  </a:extLst>
                </a:gridCol>
                <a:gridCol w="740664">
                  <a:extLst>
                    <a:ext uri="{9D8B030D-6E8A-4147-A177-3AD203B41FA5}">
                      <a16:colId xmlns:a16="http://schemas.microsoft.com/office/drawing/2014/main" val="3371275204"/>
                    </a:ext>
                  </a:extLst>
                </a:gridCol>
                <a:gridCol w="740664">
                  <a:extLst>
                    <a:ext uri="{9D8B030D-6E8A-4147-A177-3AD203B41FA5}">
                      <a16:colId xmlns:a16="http://schemas.microsoft.com/office/drawing/2014/main" val="4147460843"/>
                    </a:ext>
                  </a:extLst>
                </a:gridCol>
                <a:gridCol w="740664">
                  <a:extLst>
                    <a:ext uri="{9D8B030D-6E8A-4147-A177-3AD203B41FA5}">
                      <a16:colId xmlns:a16="http://schemas.microsoft.com/office/drawing/2014/main" val="3040569751"/>
                    </a:ext>
                  </a:extLst>
                </a:gridCol>
                <a:gridCol w="740664">
                  <a:extLst>
                    <a:ext uri="{9D8B030D-6E8A-4147-A177-3AD203B41FA5}">
                      <a16:colId xmlns:a16="http://schemas.microsoft.com/office/drawing/2014/main" val="2128848305"/>
                    </a:ext>
                  </a:extLst>
                </a:gridCol>
                <a:gridCol w="740664">
                  <a:extLst>
                    <a:ext uri="{9D8B030D-6E8A-4147-A177-3AD203B41FA5}">
                      <a16:colId xmlns:a16="http://schemas.microsoft.com/office/drawing/2014/main" val="117862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163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- 2020-03-21 14:40:44</a:t>
                      </a:r>
                      <a:r>
                        <a:rPr kumimoji="0" lang="en-US" sz="1000" b="0" i="0" u="none" strike="noStrike" kern="1200" cap="none" spc="0" normalizeH="0" baseline="0" noProof="0">
                          <a:ln>
                            <a:noFill/>
                          </a:ln>
                          <a:solidFill>
                            <a:prstClr val="black"/>
                          </a:solidFill>
                          <a:effectLst/>
                          <a:uLnTx/>
                          <a:uFillTx/>
                          <a:latin typeface="+mn-lt"/>
                          <a:ea typeface="+mn-ea"/>
                          <a:cs typeface="+mn-cs"/>
                        </a:rPr>
                        <a:t>
 Studying may get tedious. Why not we freshen things up?
Let's create a study plan! Research has shown study plans stimulate learning experience and increase our memory capacity by 80%!
Get started today!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289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- 2020-03-20 12:12:36</a:t>
                      </a:r>
                      <a:r>
                        <a:rPr kumimoji="0" lang="en-US" sz="1000" b="0" i="0" u="none" strike="noStrike" kern="1200" cap="none" spc="0" normalizeH="0" baseline="0" noProof="0">
                          <a:ln>
                            <a:noFill/>
                          </a:ln>
                          <a:solidFill>
                            <a:prstClr val="black"/>
                          </a:solidFill>
                          <a:effectLst/>
                          <a:uLnTx/>
                          <a:uFillTx/>
                          <a:latin typeface="+mn-lt"/>
                          <a:ea typeface="+mn-ea"/>
                          <a:cs typeface="+mn-cs"/>
                        </a:rPr>
                        <a:t>
 It all started with a Storytelling Day event back in 1991 in Sweden and the tradition stays on until today as we celebrate the art of storytelling. 
Read up more about World Storytelling Day here: https://www.daysoftheyear.com/days/world-storytelling-day/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4436173"/>
                  </a:ext>
                </a:extLst>
              </a:tr>
            </a:tbl>
          </a:graphicData>
        </a:graphic>
      </p:graphicFrame>
      <p:sp>
        <p:nvSpPr>
          <p:cNvPr id="4" name="Text Placeholder 3">
            <a:extLst>
              <a:ext uri="{FF2B5EF4-FFF2-40B4-BE49-F238E27FC236}">
                <a16:creationId xmlns:a16="http://schemas.microsoft.com/office/drawing/2014/main" id="{5DC6A07F-67CB-4B05-8A12-995992E1AD0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85332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3588-8ADE-4432-99B1-A238A13138A6}"/>
              </a:ext>
            </a:extLst>
          </p:cNvPr>
          <p:cNvSpPr>
            <a:spLocks noGrp="1"/>
          </p:cNvSpPr>
          <p:nvPr>
            <p:ph type="title"/>
          </p:nvPr>
        </p:nvSpPr>
        <p:spPr/>
        <p:txBody>
          <a:bodyPr/>
          <a:lstStyle/>
          <a:p>
            <a:r>
              <a:rPr lang="en-US"/>
              <a:t>Facebook Own Posts Table | Oxford Fajar - 5 of 9</a:t>
            </a:r>
          </a:p>
        </p:txBody>
      </p:sp>
      <p:graphicFrame>
        <p:nvGraphicFramePr>
          <p:cNvPr id="5" name="Table Placeholder 4">
            <a:extLst>
              <a:ext uri="{FF2B5EF4-FFF2-40B4-BE49-F238E27FC236}">
                <a16:creationId xmlns:a16="http://schemas.microsoft.com/office/drawing/2014/main" id="{EB56B5A0-DBBF-4506-AC86-CC51775AFDE8}"/>
              </a:ext>
            </a:extLst>
          </p:cNvPr>
          <p:cNvGraphicFramePr>
            <a:graphicFrameLocks noGrp="1"/>
          </p:cNvGraphicFramePr>
          <p:nvPr>
            <p:ph type="tbl" sz="quarter" idx="13"/>
            <p:extLst>
              <p:ext uri="{D42A27DB-BD31-4B8C-83A1-F6EECF244321}">
                <p14:modId xmlns:p14="http://schemas.microsoft.com/office/powerpoint/2010/main" val="4266520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969326"/>
                    </a:ext>
                  </a:extLst>
                </a:gridCol>
                <a:gridCol w="740664">
                  <a:extLst>
                    <a:ext uri="{9D8B030D-6E8A-4147-A177-3AD203B41FA5}">
                      <a16:colId xmlns:a16="http://schemas.microsoft.com/office/drawing/2014/main" val="3124209065"/>
                    </a:ext>
                  </a:extLst>
                </a:gridCol>
                <a:gridCol w="740664">
                  <a:extLst>
                    <a:ext uri="{9D8B030D-6E8A-4147-A177-3AD203B41FA5}">
                      <a16:colId xmlns:a16="http://schemas.microsoft.com/office/drawing/2014/main" val="544425873"/>
                    </a:ext>
                  </a:extLst>
                </a:gridCol>
                <a:gridCol w="740664">
                  <a:extLst>
                    <a:ext uri="{9D8B030D-6E8A-4147-A177-3AD203B41FA5}">
                      <a16:colId xmlns:a16="http://schemas.microsoft.com/office/drawing/2014/main" val="156706252"/>
                    </a:ext>
                  </a:extLst>
                </a:gridCol>
                <a:gridCol w="740664">
                  <a:extLst>
                    <a:ext uri="{9D8B030D-6E8A-4147-A177-3AD203B41FA5}">
                      <a16:colId xmlns:a16="http://schemas.microsoft.com/office/drawing/2014/main" val="798225112"/>
                    </a:ext>
                  </a:extLst>
                </a:gridCol>
                <a:gridCol w="740664">
                  <a:extLst>
                    <a:ext uri="{9D8B030D-6E8A-4147-A177-3AD203B41FA5}">
                      <a16:colId xmlns:a16="http://schemas.microsoft.com/office/drawing/2014/main" val="465646754"/>
                    </a:ext>
                  </a:extLst>
                </a:gridCol>
                <a:gridCol w="740664">
                  <a:extLst>
                    <a:ext uri="{9D8B030D-6E8A-4147-A177-3AD203B41FA5}">
                      <a16:colId xmlns:a16="http://schemas.microsoft.com/office/drawing/2014/main" val="654124787"/>
                    </a:ext>
                  </a:extLst>
                </a:gridCol>
                <a:gridCol w="740664">
                  <a:extLst>
                    <a:ext uri="{9D8B030D-6E8A-4147-A177-3AD203B41FA5}">
                      <a16:colId xmlns:a16="http://schemas.microsoft.com/office/drawing/2014/main" val="389513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396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- 2020-03-18 15:36:45</a:t>
                      </a:r>
                      <a:r>
                        <a:rPr kumimoji="0" lang="en-US" sz="1000" b="0" i="0" u="none" strike="noStrike" kern="1200" cap="none" spc="0" normalizeH="0" baseline="0" noProof="0">
                          <a:ln>
                            <a:noFill/>
                          </a:ln>
                          <a:solidFill>
                            <a:prstClr val="black"/>
                          </a:solidFill>
                          <a:effectLst/>
                          <a:uLnTx/>
                          <a:uFillTx/>
                          <a:latin typeface="+mn-lt"/>
                          <a:ea typeface="+mn-ea"/>
                          <a:cs typeface="+mn-cs"/>
                        </a:rPr>
                        <a:t>
 Learning proverbs can be simple! Easily master countless of Bahasa Malaysia proverbs today with the Kamus Peribahasa. 
Click to find out more: http://bit.ly/2ucfIRN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161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- 2020-03-16 11:11:11</a:t>
                      </a:r>
                      <a:r>
                        <a:rPr kumimoji="0" lang="en-US" sz="1000" b="0" i="0" u="none" strike="noStrike" kern="1200" cap="none" spc="0" normalizeH="0" baseline="0" noProof="0">
                          <a:ln>
                            <a:noFill/>
                          </a:ln>
                          <a:solidFill>
                            <a:prstClr val="black"/>
                          </a:solidFill>
                          <a:effectLst/>
                          <a:uLnTx/>
                          <a:uFillTx/>
                          <a:latin typeface="+mn-lt"/>
                          <a:ea typeface="+mn-ea"/>
                          <a:cs typeface="+mn-cs"/>
                        </a:rPr>
                        <a:t>
 Got anything in mind? Comment your answer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34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- 2020-03-15 12:55:00</a:t>
                      </a:r>
                      <a:r>
                        <a:rPr kumimoji="0" lang="en-US" sz="1000" b="0" i="0" u="none" strike="noStrike" kern="1200" cap="none" spc="0" normalizeH="0" baseline="0" noProof="0">
                          <a:ln>
                            <a:noFill/>
                          </a:ln>
                          <a:solidFill>
                            <a:prstClr val="black"/>
                          </a:solidFill>
                          <a:effectLst/>
                          <a:uLnTx/>
                          <a:uFillTx/>
                          <a:latin typeface="+mn-lt"/>
                          <a:ea typeface="+mn-ea"/>
                          <a:cs typeface="+mn-cs"/>
                        </a:rPr>
                        <a:t>
 Prep ahead of your examinations with the Exam Prep series!
The series consists of focused revision and extensive practice for students preparing for the mid-year and year-end examinations.
Find out more about the Exam Prep series here: http://bit.ly/2UhSJPZ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23250"/>
                  </a:ext>
                </a:extLst>
              </a:tr>
            </a:tbl>
          </a:graphicData>
        </a:graphic>
      </p:graphicFrame>
      <p:sp>
        <p:nvSpPr>
          <p:cNvPr id="4" name="Text Placeholder 3">
            <a:extLst>
              <a:ext uri="{FF2B5EF4-FFF2-40B4-BE49-F238E27FC236}">
                <a16:creationId xmlns:a16="http://schemas.microsoft.com/office/drawing/2014/main" id="{32F59154-E8DE-4696-B271-74C5B84C03D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751575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8A56B-F94D-4933-BE6D-55D80452D010}"/>
              </a:ext>
            </a:extLst>
          </p:cNvPr>
          <p:cNvSpPr>
            <a:spLocks noGrp="1"/>
          </p:cNvSpPr>
          <p:nvPr>
            <p:ph type="title"/>
          </p:nvPr>
        </p:nvSpPr>
        <p:spPr/>
        <p:txBody>
          <a:bodyPr/>
          <a:lstStyle/>
          <a:p>
            <a:r>
              <a:rPr lang="en-US"/>
              <a:t>Facebook Own Posts Table | Oxford Fajar - 6 of 9</a:t>
            </a:r>
          </a:p>
        </p:txBody>
      </p:sp>
      <p:graphicFrame>
        <p:nvGraphicFramePr>
          <p:cNvPr id="5" name="Table Placeholder 4">
            <a:extLst>
              <a:ext uri="{FF2B5EF4-FFF2-40B4-BE49-F238E27FC236}">
                <a16:creationId xmlns:a16="http://schemas.microsoft.com/office/drawing/2014/main" id="{6DC6AC8E-F6B9-4CD1-9EB1-1AA2F1F32743}"/>
              </a:ext>
            </a:extLst>
          </p:cNvPr>
          <p:cNvGraphicFramePr>
            <a:graphicFrameLocks noGrp="1"/>
          </p:cNvGraphicFramePr>
          <p:nvPr>
            <p:ph type="tbl" sz="quarter" idx="13"/>
            <p:extLst>
              <p:ext uri="{D42A27DB-BD31-4B8C-83A1-F6EECF244321}">
                <p14:modId xmlns:p14="http://schemas.microsoft.com/office/powerpoint/2010/main" val="505836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20964788"/>
                    </a:ext>
                  </a:extLst>
                </a:gridCol>
                <a:gridCol w="740664">
                  <a:extLst>
                    <a:ext uri="{9D8B030D-6E8A-4147-A177-3AD203B41FA5}">
                      <a16:colId xmlns:a16="http://schemas.microsoft.com/office/drawing/2014/main" val="1364400035"/>
                    </a:ext>
                  </a:extLst>
                </a:gridCol>
                <a:gridCol w="740664">
                  <a:extLst>
                    <a:ext uri="{9D8B030D-6E8A-4147-A177-3AD203B41FA5}">
                      <a16:colId xmlns:a16="http://schemas.microsoft.com/office/drawing/2014/main" val="317364154"/>
                    </a:ext>
                  </a:extLst>
                </a:gridCol>
                <a:gridCol w="740664">
                  <a:extLst>
                    <a:ext uri="{9D8B030D-6E8A-4147-A177-3AD203B41FA5}">
                      <a16:colId xmlns:a16="http://schemas.microsoft.com/office/drawing/2014/main" val="1481724104"/>
                    </a:ext>
                  </a:extLst>
                </a:gridCol>
                <a:gridCol w="740664">
                  <a:extLst>
                    <a:ext uri="{9D8B030D-6E8A-4147-A177-3AD203B41FA5}">
                      <a16:colId xmlns:a16="http://schemas.microsoft.com/office/drawing/2014/main" val="3466186651"/>
                    </a:ext>
                  </a:extLst>
                </a:gridCol>
                <a:gridCol w="740664">
                  <a:extLst>
                    <a:ext uri="{9D8B030D-6E8A-4147-A177-3AD203B41FA5}">
                      <a16:colId xmlns:a16="http://schemas.microsoft.com/office/drawing/2014/main" val="2319929973"/>
                    </a:ext>
                  </a:extLst>
                </a:gridCol>
                <a:gridCol w="740664">
                  <a:extLst>
                    <a:ext uri="{9D8B030D-6E8A-4147-A177-3AD203B41FA5}">
                      <a16:colId xmlns:a16="http://schemas.microsoft.com/office/drawing/2014/main" val="2836656998"/>
                    </a:ext>
                  </a:extLst>
                </a:gridCol>
                <a:gridCol w="740664">
                  <a:extLst>
                    <a:ext uri="{9D8B030D-6E8A-4147-A177-3AD203B41FA5}">
                      <a16:colId xmlns:a16="http://schemas.microsoft.com/office/drawing/2014/main" val="321797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226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- 2020-03-13 10:09:07</a:t>
                      </a:r>
                      <a:r>
                        <a:rPr kumimoji="0" lang="en-US" sz="1000" b="0" i="0" u="none" strike="noStrike" kern="1200" cap="none" spc="0" normalizeH="0" baseline="0" noProof="0">
                          <a:ln>
                            <a:noFill/>
                          </a:ln>
                          <a:solidFill>
                            <a:prstClr val="black"/>
                          </a:solidFill>
                          <a:effectLst/>
                          <a:uLnTx/>
                          <a:uFillTx/>
                          <a:latin typeface="+mn-lt"/>
                          <a:ea typeface="+mn-ea"/>
                          <a:cs typeface="+mn-cs"/>
                        </a:rPr>
                        <a:t>
 Reading is a window to the world. Here comes your chance to explore the world around you and expand your perspectives. Read more, learn more, and explore more ideas.
Join the Oxford Big Read to cultivate a reading habit and stand a chance to win attractive prizes!
To find out more about Big Read, visit: http://bit.ly/2TJ8AFl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472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- 2020-03-12 14:22:29</a:t>
                      </a:r>
                      <a:r>
                        <a:rPr kumimoji="0" lang="en-US" sz="1000" b="0" i="0" u="none" strike="noStrike" kern="1200" cap="none" spc="0" normalizeH="0" baseline="0" noProof="0">
                          <a:ln>
                            <a:noFill/>
                          </a:ln>
                          <a:solidFill>
                            <a:prstClr val="black"/>
                          </a:solidFill>
                          <a:effectLst/>
                          <a:uLnTx/>
                          <a:uFillTx/>
                          <a:latin typeface="+mn-lt"/>
                          <a:ea typeface="+mn-ea"/>
                          <a:cs typeface="+mn-cs"/>
                        </a:rPr>
                        <a:t>
 Familiarise yourself with the i-Think and KBAT questions by revising with the Let’s Practice series, designed specifically for learners of Maths and Science in English.
Learn more about the Let’s Practice series here: http://bit.ly/2u1cAs1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3055626"/>
                  </a:ext>
                </a:extLst>
              </a:tr>
            </a:tbl>
          </a:graphicData>
        </a:graphic>
      </p:graphicFrame>
      <p:sp>
        <p:nvSpPr>
          <p:cNvPr id="4" name="Text Placeholder 3">
            <a:extLst>
              <a:ext uri="{FF2B5EF4-FFF2-40B4-BE49-F238E27FC236}">
                <a16:creationId xmlns:a16="http://schemas.microsoft.com/office/drawing/2014/main" id="{E68BF195-66AC-4C64-9F6B-4735B71D43D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4114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22ED1-559D-43BE-87B7-2309130608E6}"/>
              </a:ext>
            </a:extLst>
          </p:cNvPr>
          <p:cNvSpPr>
            <a:spLocks noGrp="1"/>
          </p:cNvSpPr>
          <p:nvPr>
            <p:ph type="title"/>
          </p:nvPr>
        </p:nvSpPr>
        <p:spPr/>
        <p:txBody>
          <a:bodyPr/>
          <a:lstStyle/>
          <a:p>
            <a:r>
              <a:rPr lang="en-US"/>
              <a:t>Facebook Own Posts Table | Oxford Fajar - 7 of 9</a:t>
            </a:r>
          </a:p>
        </p:txBody>
      </p:sp>
      <p:graphicFrame>
        <p:nvGraphicFramePr>
          <p:cNvPr id="5" name="Table Placeholder 4">
            <a:extLst>
              <a:ext uri="{FF2B5EF4-FFF2-40B4-BE49-F238E27FC236}">
                <a16:creationId xmlns:a16="http://schemas.microsoft.com/office/drawing/2014/main" id="{FDEEE0EB-CC18-4D9D-B165-EF376209AEF2}"/>
              </a:ext>
            </a:extLst>
          </p:cNvPr>
          <p:cNvGraphicFramePr>
            <a:graphicFrameLocks noGrp="1"/>
          </p:cNvGraphicFramePr>
          <p:nvPr>
            <p:ph type="tbl" sz="quarter" idx="13"/>
            <p:extLst>
              <p:ext uri="{D42A27DB-BD31-4B8C-83A1-F6EECF244321}">
                <p14:modId xmlns:p14="http://schemas.microsoft.com/office/powerpoint/2010/main" val="313503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74818132"/>
                    </a:ext>
                  </a:extLst>
                </a:gridCol>
                <a:gridCol w="740664">
                  <a:extLst>
                    <a:ext uri="{9D8B030D-6E8A-4147-A177-3AD203B41FA5}">
                      <a16:colId xmlns:a16="http://schemas.microsoft.com/office/drawing/2014/main" val="3542048153"/>
                    </a:ext>
                  </a:extLst>
                </a:gridCol>
                <a:gridCol w="740664">
                  <a:extLst>
                    <a:ext uri="{9D8B030D-6E8A-4147-A177-3AD203B41FA5}">
                      <a16:colId xmlns:a16="http://schemas.microsoft.com/office/drawing/2014/main" val="2287193894"/>
                    </a:ext>
                  </a:extLst>
                </a:gridCol>
                <a:gridCol w="740664">
                  <a:extLst>
                    <a:ext uri="{9D8B030D-6E8A-4147-A177-3AD203B41FA5}">
                      <a16:colId xmlns:a16="http://schemas.microsoft.com/office/drawing/2014/main" val="220676823"/>
                    </a:ext>
                  </a:extLst>
                </a:gridCol>
                <a:gridCol w="740664">
                  <a:extLst>
                    <a:ext uri="{9D8B030D-6E8A-4147-A177-3AD203B41FA5}">
                      <a16:colId xmlns:a16="http://schemas.microsoft.com/office/drawing/2014/main" val="902768905"/>
                    </a:ext>
                  </a:extLst>
                </a:gridCol>
                <a:gridCol w="740664">
                  <a:extLst>
                    <a:ext uri="{9D8B030D-6E8A-4147-A177-3AD203B41FA5}">
                      <a16:colId xmlns:a16="http://schemas.microsoft.com/office/drawing/2014/main" val="115341231"/>
                    </a:ext>
                  </a:extLst>
                </a:gridCol>
                <a:gridCol w="740664">
                  <a:extLst>
                    <a:ext uri="{9D8B030D-6E8A-4147-A177-3AD203B41FA5}">
                      <a16:colId xmlns:a16="http://schemas.microsoft.com/office/drawing/2014/main" val="1689972454"/>
                    </a:ext>
                  </a:extLst>
                </a:gridCol>
                <a:gridCol w="740664">
                  <a:extLst>
                    <a:ext uri="{9D8B030D-6E8A-4147-A177-3AD203B41FA5}">
                      <a16:colId xmlns:a16="http://schemas.microsoft.com/office/drawing/2014/main" val="208116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373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- 2020-03-11 11:45:00</a:t>
                      </a:r>
                      <a:r>
                        <a:rPr kumimoji="0" lang="en-US" sz="1000" b="0" i="0" u="none" strike="noStrike" kern="1200" cap="none" spc="0" normalizeH="0" baseline="0" noProof="0">
                          <a:ln>
                            <a:noFill/>
                          </a:ln>
                          <a:solidFill>
                            <a:prstClr val="black"/>
                          </a:solidFill>
                          <a:effectLst/>
                          <a:uLnTx/>
                          <a:uFillTx/>
                          <a:latin typeface="+mn-lt"/>
                          <a:ea typeface="+mn-ea"/>
                          <a:cs typeface="+mn-cs"/>
                        </a:rPr>
                        <a:t>
 HOTS questions. Thinking maps. SPM-style questions. The Amazing Mathematics and Sciences series in English is written according to the latest KSSM and DSKP to help you master the subjects.
Know more about the Amazing series here: http://bit.ly/3c9hUKX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5654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- 2020-03-10 11:56:55</a:t>
                      </a:r>
                      <a:r>
                        <a:rPr kumimoji="0" lang="en-US" sz="1000" b="0" i="0" u="none" strike="noStrike" kern="1200" cap="none" spc="0" normalizeH="0" baseline="0" noProof="0">
                          <a:ln>
                            <a:noFill/>
                          </a:ln>
                          <a:solidFill>
                            <a:prstClr val="black"/>
                          </a:solidFill>
                          <a:effectLst/>
                          <a:uLnTx/>
                          <a:uFillTx/>
                          <a:latin typeface="+mn-lt"/>
                          <a:ea typeface="+mn-ea"/>
                          <a:cs typeface="+mn-cs"/>
                        </a:rPr>
                        <a:t>
 Finding it tough to stay productive? It’s all about time management. Start the day fresh by prioritising your 3 main goals of the day!
Jot it down to avoid straying from these tasks.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648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- 2020-03-09 13:29:49</a:t>
                      </a:r>
                      <a:r>
                        <a:rPr kumimoji="0" lang="en-US" sz="1000" b="0" i="0" u="none" strike="noStrike" kern="1200" cap="none" spc="0" normalizeH="0" baseline="0" noProof="0">
                          <a:ln>
                            <a:noFill/>
                          </a:ln>
                          <a:solidFill>
                            <a:prstClr val="black"/>
                          </a:solidFill>
                          <a:effectLst/>
                          <a:uLnTx/>
                          <a:uFillTx/>
                          <a:latin typeface="+mn-lt"/>
                          <a:ea typeface="+mn-ea"/>
                          <a:cs typeface="+mn-cs"/>
                        </a:rPr>
                        <a:t>
 Revise better with the Fully Worked Solutions STPM Physics e-book! It features comprehensive questions and step-by-step solutions for a better grasp of the subject, even at your own pace! 
Explore the e-book here: http://bit.ly/2UiKIKE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500938"/>
                  </a:ext>
                </a:extLst>
              </a:tr>
            </a:tbl>
          </a:graphicData>
        </a:graphic>
      </p:graphicFrame>
      <p:sp>
        <p:nvSpPr>
          <p:cNvPr id="4" name="Text Placeholder 3">
            <a:extLst>
              <a:ext uri="{FF2B5EF4-FFF2-40B4-BE49-F238E27FC236}">
                <a16:creationId xmlns:a16="http://schemas.microsoft.com/office/drawing/2014/main" id="{EB02048A-5AB2-4AD3-82DB-8395F788AAE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00821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2763-CC56-4C7B-AD31-033AE3F4FC27}"/>
              </a:ext>
            </a:extLst>
          </p:cNvPr>
          <p:cNvSpPr>
            <a:spLocks noGrp="1"/>
          </p:cNvSpPr>
          <p:nvPr>
            <p:ph type="title"/>
          </p:nvPr>
        </p:nvSpPr>
        <p:spPr/>
        <p:txBody>
          <a:bodyPr/>
          <a:lstStyle/>
          <a:p>
            <a:r>
              <a:rPr lang="en-US"/>
              <a:t>Facebook Own Posts Table | Oxford Fajar - 8 of 9</a:t>
            </a:r>
          </a:p>
        </p:txBody>
      </p:sp>
      <p:graphicFrame>
        <p:nvGraphicFramePr>
          <p:cNvPr id="5" name="Table Placeholder 4">
            <a:extLst>
              <a:ext uri="{FF2B5EF4-FFF2-40B4-BE49-F238E27FC236}">
                <a16:creationId xmlns:a16="http://schemas.microsoft.com/office/drawing/2014/main" id="{3EC4D95E-FDCD-4A19-8B0A-1D488ED15938}"/>
              </a:ext>
            </a:extLst>
          </p:cNvPr>
          <p:cNvGraphicFramePr>
            <a:graphicFrameLocks noGrp="1"/>
          </p:cNvGraphicFramePr>
          <p:nvPr>
            <p:ph type="tbl" sz="quarter" idx="13"/>
            <p:extLst>
              <p:ext uri="{D42A27DB-BD31-4B8C-83A1-F6EECF244321}">
                <p14:modId xmlns:p14="http://schemas.microsoft.com/office/powerpoint/2010/main" val="2704544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68647121"/>
                    </a:ext>
                  </a:extLst>
                </a:gridCol>
                <a:gridCol w="740664">
                  <a:extLst>
                    <a:ext uri="{9D8B030D-6E8A-4147-A177-3AD203B41FA5}">
                      <a16:colId xmlns:a16="http://schemas.microsoft.com/office/drawing/2014/main" val="2780793588"/>
                    </a:ext>
                  </a:extLst>
                </a:gridCol>
                <a:gridCol w="740664">
                  <a:extLst>
                    <a:ext uri="{9D8B030D-6E8A-4147-A177-3AD203B41FA5}">
                      <a16:colId xmlns:a16="http://schemas.microsoft.com/office/drawing/2014/main" val="104259100"/>
                    </a:ext>
                  </a:extLst>
                </a:gridCol>
                <a:gridCol w="740664">
                  <a:extLst>
                    <a:ext uri="{9D8B030D-6E8A-4147-A177-3AD203B41FA5}">
                      <a16:colId xmlns:a16="http://schemas.microsoft.com/office/drawing/2014/main" val="3014803395"/>
                    </a:ext>
                  </a:extLst>
                </a:gridCol>
                <a:gridCol w="740664">
                  <a:extLst>
                    <a:ext uri="{9D8B030D-6E8A-4147-A177-3AD203B41FA5}">
                      <a16:colId xmlns:a16="http://schemas.microsoft.com/office/drawing/2014/main" val="2380141061"/>
                    </a:ext>
                  </a:extLst>
                </a:gridCol>
                <a:gridCol w="740664">
                  <a:extLst>
                    <a:ext uri="{9D8B030D-6E8A-4147-A177-3AD203B41FA5}">
                      <a16:colId xmlns:a16="http://schemas.microsoft.com/office/drawing/2014/main" val="2596685049"/>
                    </a:ext>
                  </a:extLst>
                </a:gridCol>
                <a:gridCol w="740664">
                  <a:extLst>
                    <a:ext uri="{9D8B030D-6E8A-4147-A177-3AD203B41FA5}">
                      <a16:colId xmlns:a16="http://schemas.microsoft.com/office/drawing/2014/main" val="4043600054"/>
                    </a:ext>
                  </a:extLst>
                </a:gridCol>
                <a:gridCol w="740664">
                  <a:extLst>
                    <a:ext uri="{9D8B030D-6E8A-4147-A177-3AD203B41FA5}">
                      <a16:colId xmlns:a16="http://schemas.microsoft.com/office/drawing/2014/main" val="421266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984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- 2020-03-07 13:38:38</a:t>
                      </a:r>
                      <a:r>
                        <a:rPr kumimoji="0" lang="en-US" sz="1000" b="0" i="0" u="none" strike="noStrike" kern="1200" cap="none" spc="0" normalizeH="0" baseline="0" noProof="0">
                          <a:ln>
                            <a:noFill/>
                          </a:ln>
                          <a:solidFill>
                            <a:prstClr val="black"/>
                          </a:solidFill>
                          <a:effectLst/>
                          <a:uLnTx/>
                          <a:uFillTx/>
                          <a:latin typeface="+mn-lt"/>
                          <a:ea typeface="+mn-ea"/>
                          <a:cs typeface="+mn-cs"/>
                        </a:rPr>
                        <a:t>
 Procrastination happens, and it can be detrimental to your performance.
An effective time management system can help! It can be as simple as listing out your tasks and deadlines, then strike them off as soon as you complete them.
More tips on time management here: http://bit.ly/37XDOyw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976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- 2020-03-06 15:22:50</a:t>
                      </a:r>
                      <a:r>
                        <a:rPr kumimoji="0" lang="en-US" sz="1000" b="0" i="0" u="none" strike="noStrike" kern="1200" cap="none" spc="0" normalizeH="0" baseline="0" noProof="0">
                          <a:ln>
                            <a:noFill/>
                          </a:ln>
                          <a:solidFill>
                            <a:prstClr val="black"/>
                          </a:solidFill>
                          <a:effectLst/>
                          <a:uLnTx/>
                          <a:uFillTx/>
                          <a:latin typeface="+mn-lt"/>
                          <a:ea typeface="+mn-ea"/>
                          <a:cs typeface="+mn-cs"/>
                        </a:rPr>
                        <a:t>
 Chromosomes are threadlike structures which carry genetic information that controls various activities of a cell.
The biggest chromosome carries more than 100 genes with information that determines the different traits of an organism!
Source:
Success Science SPM, pg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3542955"/>
                  </a:ext>
                </a:extLst>
              </a:tr>
            </a:tbl>
          </a:graphicData>
        </a:graphic>
      </p:graphicFrame>
      <p:sp>
        <p:nvSpPr>
          <p:cNvPr id="4" name="Text Placeholder 3">
            <a:extLst>
              <a:ext uri="{FF2B5EF4-FFF2-40B4-BE49-F238E27FC236}">
                <a16:creationId xmlns:a16="http://schemas.microsoft.com/office/drawing/2014/main" id="{CD531215-567E-4606-8FFF-FB17C5F403C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62538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197BC-5B6B-4146-8B4E-B52FF5FA16C2}"/>
              </a:ext>
            </a:extLst>
          </p:cNvPr>
          <p:cNvSpPr>
            <a:spLocks noGrp="1"/>
          </p:cNvSpPr>
          <p:nvPr>
            <p:ph type="title"/>
          </p:nvPr>
        </p:nvSpPr>
        <p:spPr/>
        <p:txBody>
          <a:bodyPr/>
          <a:lstStyle/>
          <a:p>
            <a:r>
              <a:rPr lang="en-US"/>
              <a:t>Facebook Own Posts Table | Oxford Fajar - 9 of 9</a:t>
            </a:r>
          </a:p>
        </p:txBody>
      </p:sp>
      <p:graphicFrame>
        <p:nvGraphicFramePr>
          <p:cNvPr id="5" name="Table Placeholder 4">
            <a:extLst>
              <a:ext uri="{FF2B5EF4-FFF2-40B4-BE49-F238E27FC236}">
                <a16:creationId xmlns:a16="http://schemas.microsoft.com/office/drawing/2014/main" id="{222E281F-B1C8-42A7-BC13-FCD750292E77}"/>
              </a:ext>
            </a:extLst>
          </p:cNvPr>
          <p:cNvGraphicFramePr>
            <a:graphicFrameLocks noGrp="1"/>
          </p:cNvGraphicFramePr>
          <p:nvPr>
            <p:ph type="tbl" sz="quarter" idx="13"/>
            <p:extLst>
              <p:ext uri="{D42A27DB-BD31-4B8C-83A1-F6EECF244321}">
                <p14:modId xmlns:p14="http://schemas.microsoft.com/office/powerpoint/2010/main" val="140827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27375170"/>
                    </a:ext>
                  </a:extLst>
                </a:gridCol>
                <a:gridCol w="740664">
                  <a:extLst>
                    <a:ext uri="{9D8B030D-6E8A-4147-A177-3AD203B41FA5}">
                      <a16:colId xmlns:a16="http://schemas.microsoft.com/office/drawing/2014/main" val="459399873"/>
                    </a:ext>
                  </a:extLst>
                </a:gridCol>
                <a:gridCol w="740664">
                  <a:extLst>
                    <a:ext uri="{9D8B030D-6E8A-4147-A177-3AD203B41FA5}">
                      <a16:colId xmlns:a16="http://schemas.microsoft.com/office/drawing/2014/main" val="1341270700"/>
                    </a:ext>
                  </a:extLst>
                </a:gridCol>
                <a:gridCol w="740664">
                  <a:extLst>
                    <a:ext uri="{9D8B030D-6E8A-4147-A177-3AD203B41FA5}">
                      <a16:colId xmlns:a16="http://schemas.microsoft.com/office/drawing/2014/main" val="2700639430"/>
                    </a:ext>
                  </a:extLst>
                </a:gridCol>
                <a:gridCol w="740664">
                  <a:extLst>
                    <a:ext uri="{9D8B030D-6E8A-4147-A177-3AD203B41FA5}">
                      <a16:colId xmlns:a16="http://schemas.microsoft.com/office/drawing/2014/main" val="3711511091"/>
                    </a:ext>
                  </a:extLst>
                </a:gridCol>
                <a:gridCol w="740664">
                  <a:extLst>
                    <a:ext uri="{9D8B030D-6E8A-4147-A177-3AD203B41FA5}">
                      <a16:colId xmlns:a16="http://schemas.microsoft.com/office/drawing/2014/main" val="3696107301"/>
                    </a:ext>
                  </a:extLst>
                </a:gridCol>
                <a:gridCol w="740664">
                  <a:extLst>
                    <a:ext uri="{9D8B030D-6E8A-4147-A177-3AD203B41FA5}">
                      <a16:colId xmlns:a16="http://schemas.microsoft.com/office/drawing/2014/main" val="1131549355"/>
                    </a:ext>
                  </a:extLst>
                </a:gridCol>
                <a:gridCol w="740664">
                  <a:extLst>
                    <a:ext uri="{9D8B030D-6E8A-4147-A177-3AD203B41FA5}">
                      <a16:colId xmlns:a16="http://schemas.microsoft.com/office/drawing/2014/main" val="329244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84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- 2020-03-05 16:58:41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SPM students on your results! You are one step closer to the next stage in life.
All the best and enjoy the journey!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066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- 2020-03-05 12:38:34</a:t>
                      </a:r>
                      <a:r>
                        <a:rPr kumimoji="0" lang="en-US" sz="1000" b="0" i="0" u="none" strike="noStrike" kern="1200" cap="none" spc="0" normalizeH="0" baseline="0" noProof="0">
                          <a:ln>
                            <a:noFill/>
                          </a:ln>
                          <a:solidFill>
                            <a:prstClr val="black"/>
                          </a:solidFill>
                          <a:effectLst/>
                          <a:uLnTx/>
                          <a:uFillTx/>
                          <a:latin typeface="+mn-lt"/>
                          <a:ea typeface="+mn-ea"/>
                          <a:cs typeface="+mn-cs"/>
                        </a:rPr>
                        <a:t>
 Haven't you heard? You can be in the running to win a RM100 Oxford Fajar-KLIBF voucher! ALL participants can redeem a 10% discount at the Pesta Buku Antarabangsa Kuala Lumpur (KL International Book Fair), too!
Provide the correct answer to this question below.
Join now before the week 2 contest ends on 10 March 2020!
Meet us at our booth at the KL International Book Fair on 27 March - 5 April w020.
Terms &amp; conditions apply: http://bit.ly/2vckO14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9505330"/>
                  </a:ext>
                </a:extLst>
              </a:tr>
            </a:tbl>
          </a:graphicData>
        </a:graphic>
      </p:graphicFrame>
      <p:sp>
        <p:nvSpPr>
          <p:cNvPr id="4" name="Text Placeholder 3">
            <a:extLst>
              <a:ext uri="{FF2B5EF4-FFF2-40B4-BE49-F238E27FC236}">
                <a16:creationId xmlns:a16="http://schemas.microsoft.com/office/drawing/2014/main" id="{315BA78A-7E34-437C-8698-4D13D6BDB88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910367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3427-4C33-4B0D-9DC9-5D85F2FE38EC}"/>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E3CF87E6-F2D6-4220-886A-3219D820B766}"/>
              </a:ext>
            </a:extLst>
          </p:cNvPr>
          <p:cNvGraphicFramePr>
            <a:graphicFrameLocks noGrp="1"/>
          </p:cNvGraphicFramePr>
          <p:nvPr>
            <p:ph type="chart" sz="quarter" idx="13"/>
            <p:extLst>
              <p:ext uri="{D42A27DB-BD31-4B8C-83A1-F6EECF244321}">
                <p14:modId xmlns:p14="http://schemas.microsoft.com/office/powerpoint/2010/main" val="542599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BD03B3-DC35-45C8-BA23-A72C4CDC4481}"/>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75651406-4E85-44E7-B444-51A65C5588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8017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117D5-48C8-4093-BDFE-6B46756DDD9C}"/>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B4DA77C9-FAB9-4679-94F3-A1A49EE1F93C}"/>
              </a:ext>
            </a:extLst>
          </p:cNvPr>
          <p:cNvGraphicFramePr>
            <a:graphicFrameLocks noGrp="1"/>
          </p:cNvGraphicFramePr>
          <p:nvPr>
            <p:ph type="chart" sz="quarter" idx="13"/>
            <p:extLst>
              <p:ext uri="{D42A27DB-BD31-4B8C-83A1-F6EECF244321}">
                <p14:modId xmlns:p14="http://schemas.microsoft.com/office/powerpoint/2010/main" val="2386044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DF8F5F-C338-494B-AD89-6F92609D52EF}"/>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8F3A0218-A8EA-4444-A09A-115AD15785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323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E8396-43DD-4CE3-A1D4-C192A081B54D}"/>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985F794C-2089-4A65-A681-006B704D634D}"/>
              </a:ext>
            </a:extLst>
          </p:cNvPr>
          <p:cNvGraphicFramePr>
            <a:graphicFrameLocks noGrp="1"/>
          </p:cNvGraphicFramePr>
          <p:nvPr>
            <p:ph type="chart" sz="quarter" idx="13"/>
            <p:extLst>
              <p:ext uri="{D42A27DB-BD31-4B8C-83A1-F6EECF244321}">
                <p14:modId xmlns:p14="http://schemas.microsoft.com/office/powerpoint/2010/main" val="3859361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6A52DF-D317-411B-BF43-9B1F1D579595}"/>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57C13935-D668-4A70-B94F-5C3F85B7E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6102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953</Words>
  <Application>Microsoft Office PowerPoint</Application>
  <PresentationFormat>On-screen Show (4:3)</PresentationFormat>
  <Paragraphs>438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2</vt:lpstr>
      <vt:lpstr>Facebook (FB) Custom Own Posts Table (new) | Oxford Fajar - 2 of 2</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9</vt:lpstr>
      <vt:lpstr>Facebook Own Posts Table | Oxford Fajar - 2 of 9</vt:lpstr>
      <vt:lpstr>Facebook Own Posts Table | Oxford Fajar - 3 of 9</vt:lpstr>
      <vt:lpstr>Facebook Own Posts Table | Oxford Fajar - 4 of 9</vt:lpstr>
      <vt:lpstr>Facebook Own Posts Table | Oxford Fajar - 5 of 9</vt:lpstr>
      <vt:lpstr>Facebook Own Posts Table | Oxford Fajar - 6 of 9</vt:lpstr>
      <vt:lpstr>Facebook Own Posts Table | Oxford Fajar - 7 of 9</vt:lpstr>
      <vt:lpstr>Facebook Own Posts Table | Oxford Fajar - 8 of 9</vt:lpstr>
      <vt:lpstr>Facebook Own Posts Table | Oxford Fajar - 9 of 9</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2020-04-07T08:39:22Z</dcterms:created>
  <dcterms:modified xsi:type="dcterms:W3CDTF">2020-04-07T08:40:19Z</dcterms:modified>
</cp:coreProperties>
</file>