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2871</c:v>
                </c:pt>
                <c:pt idx="1">
                  <c:v>2892</c:v>
                </c:pt>
                <c:pt idx="2">
                  <c:v>6370</c:v>
                </c:pt>
                <c:pt idx="3">
                  <c:v>3072</c:v>
                </c:pt>
                <c:pt idx="4">
                  <c:v>4443</c:v>
                </c:pt>
                <c:pt idx="5">
                  <c:v>1923</c:v>
                </c:pt>
                <c:pt idx="6">
                  <c:v>3365</c:v>
                </c:pt>
                <c:pt idx="7">
                  <c:v>2855</c:v>
                </c:pt>
                <c:pt idx="8">
                  <c:v>4291</c:v>
                </c:pt>
                <c:pt idx="9">
                  <c:v>2079</c:v>
                </c:pt>
                <c:pt idx="10">
                  <c:v>6984</c:v>
                </c:pt>
                <c:pt idx="11">
                  <c:v>4267</c:v>
                </c:pt>
                <c:pt idx="12">
                  <c:v>4243</c:v>
                </c:pt>
                <c:pt idx="13">
                  <c:v>2696</c:v>
                </c:pt>
                <c:pt idx="14">
                  <c:v>5892</c:v>
                </c:pt>
                <c:pt idx="15">
                  <c:v>6010</c:v>
                </c:pt>
                <c:pt idx="16">
                  <c:v>5952</c:v>
                </c:pt>
                <c:pt idx="17">
                  <c:v>3595</c:v>
                </c:pt>
                <c:pt idx="18">
                  <c:v>6120</c:v>
                </c:pt>
                <c:pt idx="19">
                  <c:v>5377</c:v>
                </c:pt>
                <c:pt idx="20">
                  <c:v>6210</c:v>
                </c:pt>
                <c:pt idx="21">
                  <c:v>4487</c:v>
                </c:pt>
                <c:pt idx="22">
                  <c:v>6242</c:v>
                </c:pt>
                <c:pt idx="23">
                  <c:v>5510</c:v>
                </c:pt>
                <c:pt idx="24">
                  <c:v>6752</c:v>
                </c:pt>
                <c:pt idx="25">
                  <c:v>5203</c:v>
                </c:pt>
                <c:pt idx="26">
                  <c:v>5453</c:v>
                </c:pt>
                <c:pt idx="27">
                  <c:v>4443</c:v>
                </c:pt>
                <c:pt idx="28">
                  <c:v>9580</c:v>
                </c:pt>
                <c:pt idx="29">
                  <c:v>7173</c:v>
                </c:pt>
                <c:pt idx="30">
                  <c:v>6026</c:v>
                </c:pt>
              </c:numCache>
            </c:numRef>
          </c:val>
          <c:smooth val="0"/>
          <c:extLst>
            <c:ext xmlns:c16="http://schemas.microsoft.com/office/drawing/2014/chart" uri="{C3380CC4-5D6E-409C-BE32-E72D297353CC}">
              <c16:uniqueId val="{00000000-2866-4C49-A001-A25328FA20E1}"/>
            </c:ext>
          </c:extLst>
        </c:ser>
        <c:dLbls>
          <c:showLegendKey val="0"/>
          <c:showVal val="0"/>
          <c:showCatName val="0"/>
          <c:showSerName val="0"/>
          <c:showPercent val="0"/>
          <c:showBubbleSize val="0"/>
        </c:dLbls>
        <c:smooth val="0"/>
        <c:axId val="304524400"/>
        <c:axId val="304523416"/>
      </c:lineChart>
      <c:dateAx>
        <c:axId val="304524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3416"/>
        <c:crosses val="autoZero"/>
        <c:auto val="1"/>
        <c:lblOffset val="100"/>
        <c:baseTimeUnit val="days"/>
      </c:dateAx>
      <c:valAx>
        <c:axId val="30452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103</c:v>
                </c:pt>
                <c:pt idx="1">
                  <c:v>143</c:v>
                </c:pt>
                <c:pt idx="2">
                  <c:v>310</c:v>
                </c:pt>
                <c:pt idx="3">
                  <c:v>136</c:v>
                </c:pt>
                <c:pt idx="4">
                  <c:v>144</c:v>
                </c:pt>
                <c:pt idx="5">
                  <c:v>60</c:v>
                </c:pt>
                <c:pt idx="6">
                  <c:v>124</c:v>
                </c:pt>
                <c:pt idx="7">
                  <c:v>112</c:v>
                </c:pt>
                <c:pt idx="8">
                  <c:v>160</c:v>
                </c:pt>
                <c:pt idx="9">
                  <c:v>87</c:v>
                </c:pt>
                <c:pt idx="10">
                  <c:v>301</c:v>
                </c:pt>
                <c:pt idx="11">
                  <c:v>182</c:v>
                </c:pt>
                <c:pt idx="12">
                  <c:v>145</c:v>
                </c:pt>
                <c:pt idx="13">
                  <c:v>95</c:v>
                </c:pt>
                <c:pt idx="14">
                  <c:v>153</c:v>
                </c:pt>
                <c:pt idx="15">
                  <c:v>171</c:v>
                </c:pt>
                <c:pt idx="16">
                  <c:v>173</c:v>
                </c:pt>
                <c:pt idx="17">
                  <c:v>94</c:v>
                </c:pt>
                <c:pt idx="18">
                  <c:v>148</c:v>
                </c:pt>
                <c:pt idx="19">
                  <c:v>145</c:v>
                </c:pt>
                <c:pt idx="20">
                  <c:v>199</c:v>
                </c:pt>
                <c:pt idx="21">
                  <c:v>110</c:v>
                </c:pt>
                <c:pt idx="22">
                  <c:v>167</c:v>
                </c:pt>
                <c:pt idx="23">
                  <c:v>201</c:v>
                </c:pt>
                <c:pt idx="24">
                  <c:v>223</c:v>
                </c:pt>
                <c:pt idx="25">
                  <c:v>186</c:v>
                </c:pt>
                <c:pt idx="26">
                  <c:v>172</c:v>
                </c:pt>
                <c:pt idx="27">
                  <c:v>166</c:v>
                </c:pt>
                <c:pt idx="28">
                  <c:v>444</c:v>
                </c:pt>
                <c:pt idx="29">
                  <c:v>393</c:v>
                </c:pt>
                <c:pt idx="30">
                  <c:v>246</c:v>
                </c:pt>
              </c:numCache>
            </c:numRef>
          </c:val>
          <c:smooth val="0"/>
          <c:extLst>
            <c:ext xmlns:c16="http://schemas.microsoft.com/office/drawing/2014/chart" uri="{C3380CC4-5D6E-409C-BE32-E72D297353CC}">
              <c16:uniqueId val="{00000000-6395-4B5F-BB8C-FBCD45880464}"/>
            </c:ext>
          </c:extLst>
        </c:ser>
        <c:dLbls>
          <c:showLegendKey val="0"/>
          <c:showVal val="0"/>
          <c:showCatName val="0"/>
          <c:showSerName val="0"/>
          <c:showPercent val="0"/>
          <c:showBubbleSize val="0"/>
        </c:dLbls>
        <c:smooth val="0"/>
        <c:axId val="306057792"/>
        <c:axId val="306059432"/>
      </c:lineChart>
      <c:dateAx>
        <c:axId val="30605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9432"/>
        <c:crosses val="autoZero"/>
        <c:auto val="1"/>
        <c:lblOffset val="100"/>
        <c:baseTimeUnit val="days"/>
      </c:dateAx>
      <c:valAx>
        <c:axId val="30605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5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96</c:v>
                </c:pt>
                <c:pt idx="3">
                  <c:v>108</c:v>
                </c:pt>
                <c:pt idx="4">
                  <c:v>66</c:v>
                </c:pt>
                <c:pt idx="5">
                  <c:v>0</c:v>
                </c:pt>
                <c:pt idx="6">
                  <c:v>0</c:v>
                </c:pt>
                <c:pt idx="7">
                  <c:v>73</c:v>
                </c:pt>
                <c:pt idx="8">
                  <c:v>109</c:v>
                </c:pt>
                <c:pt idx="9">
                  <c:v>0</c:v>
                </c:pt>
                <c:pt idx="10">
                  <c:v>111</c:v>
                </c:pt>
                <c:pt idx="11">
                  <c:v>0</c:v>
                </c:pt>
                <c:pt idx="12">
                  <c:v>103</c:v>
                </c:pt>
                <c:pt idx="13">
                  <c:v>0</c:v>
                </c:pt>
                <c:pt idx="14">
                  <c:v>90</c:v>
                </c:pt>
                <c:pt idx="15">
                  <c:v>0</c:v>
                </c:pt>
                <c:pt idx="16">
                  <c:v>51</c:v>
                </c:pt>
                <c:pt idx="17">
                  <c:v>0</c:v>
                </c:pt>
                <c:pt idx="18">
                  <c:v>59</c:v>
                </c:pt>
                <c:pt idx="19">
                  <c:v>0</c:v>
                </c:pt>
                <c:pt idx="20">
                  <c:v>52</c:v>
                </c:pt>
                <c:pt idx="21">
                  <c:v>0</c:v>
                </c:pt>
                <c:pt idx="22">
                  <c:v>126</c:v>
                </c:pt>
                <c:pt idx="23">
                  <c:v>0</c:v>
                </c:pt>
                <c:pt idx="24">
                  <c:v>212</c:v>
                </c:pt>
                <c:pt idx="25">
                  <c:v>0</c:v>
                </c:pt>
                <c:pt idx="26">
                  <c:v>107</c:v>
                </c:pt>
                <c:pt idx="27">
                  <c:v>0</c:v>
                </c:pt>
                <c:pt idx="28">
                  <c:v>231</c:v>
                </c:pt>
                <c:pt idx="29">
                  <c:v>0</c:v>
                </c:pt>
                <c:pt idx="30">
                  <c:v>121</c:v>
                </c:pt>
              </c:numCache>
            </c:numRef>
          </c:val>
          <c:smooth val="0"/>
          <c:extLst>
            <c:ext xmlns:c16="http://schemas.microsoft.com/office/drawing/2014/chart" uri="{C3380CC4-5D6E-409C-BE32-E72D297353CC}">
              <c16:uniqueId val="{00000000-E34E-4E91-96DA-1E110CA68AE2}"/>
            </c:ext>
          </c:extLst>
        </c:ser>
        <c:dLbls>
          <c:showLegendKey val="0"/>
          <c:showVal val="0"/>
          <c:showCatName val="0"/>
          <c:showSerName val="0"/>
          <c:showPercent val="0"/>
          <c:showBubbleSize val="0"/>
        </c:dLbls>
        <c:smooth val="0"/>
        <c:axId val="304522104"/>
        <c:axId val="304526696"/>
      </c:lineChart>
      <c:dateAx>
        <c:axId val="30452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6696"/>
        <c:crosses val="autoZero"/>
        <c:auto val="1"/>
        <c:lblOffset val="100"/>
        <c:baseTimeUnit val="days"/>
      </c:dateAx>
      <c:valAx>
        <c:axId val="3045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2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1691</c:v>
                </c:pt>
              </c:numCache>
            </c:numRef>
          </c:val>
          <c:extLst>
            <c:ext xmlns:c16="http://schemas.microsoft.com/office/drawing/2014/chart" uri="{C3380CC4-5D6E-409C-BE32-E72D297353CC}">
              <c16:uniqueId val="{00000000-FB7B-48CC-AC62-4846EF00B0F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24</c:v>
                </c:pt>
              </c:numCache>
            </c:numRef>
          </c:val>
          <c:extLst>
            <c:ext xmlns:c16="http://schemas.microsoft.com/office/drawing/2014/chart" uri="{C3380CC4-5D6E-409C-BE32-E72D297353CC}">
              <c16:uniqueId val="{00000001-FB7B-48CC-AC62-4846EF00B0F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FB7B-48CC-AC62-4846EF00B0F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0</c:v>
                </c:pt>
              </c:numCache>
            </c:numRef>
          </c:val>
          <c:extLst>
            <c:ext xmlns:c16="http://schemas.microsoft.com/office/drawing/2014/chart" uri="{C3380CC4-5D6E-409C-BE32-E72D297353CC}">
              <c16:uniqueId val="{00000003-FB7B-48CC-AC62-4846EF00B0F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FB7B-48CC-AC62-4846EF00B0F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FB7B-48CC-AC62-4846EF00B0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63</c:v>
                </c:pt>
              </c:numCache>
            </c:numRef>
          </c:val>
          <c:extLst>
            <c:ext xmlns:c16="http://schemas.microsoft.com/office/drawing/2014/chart" uri="{C3380CC4-5D6E-409C-BE32-E72D297353CC}">
              <c16:uniqueId val="{00000006-FB7B-48CC-AC62-4846EF00B0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209</c:v>
                </c:pt>
              </c:numCache>
            </c:numRef>
          </c:val>
          <c:extLst>
            <c:ext xmlns:c16="http://schemas.microsoft.com/office/drawing/2014/chart" uri="{C3380CC4-5D6E-409C-BE32-E72D297353CC}">
              <c16:uniqueId val="{00000007-FB7B-48CC-AC62-4846EF00B0FA}"/>
            </c:ext>
          </c:extLst>
        </c:ser>
        <c:dLbls>
          <c:showLegendKey val="0"/>
          <c:showVal val="0"/>
          <c:showCatName val="0"/>
          <c:showSerName val="0"/>
          <c:showPercent val="0"/>
          <c:showBubbleSize val="0"/>
        </c:dLbls>
        <c:gapWidth val="150"/>
        <c:overlap val="100"/>
        <c:axId val="302408680"/>
        <c:axId val="302410976"/>
      </c:barChart>
      <c:catAx>
        <c:axId val="30240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10976"/>
        <c:crosses val="autoZero"/>
        <c:auto val="1"/>
        <c:lblAlgn val="ctr"/>
        <c:lblOffset val="100"/>
        <c:noMultiLvlLbl val="0"/>
      </c:catAx>
      <c:valAx>
        <c:axId val="302410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0.13498132836677301</c:v>
                </c:pt>
                <c:pt idx="1">
                  <c:v>9.5317825373981396E-2</c:v>
                </c:pt>
                <c:pt idx="2">
                  <c:v>0.16523846701344799</c:v>
                </c:pt>
                <c:pt idx="3">
                  <c:v>6.7255505074733601E-2</c:v>
                </c:pt>
                <c:pt idx="4">
                  <c:v>0.109113826414952</c:v>
                </c:pt>
                <c:pt idx="5">
                  <c:v>5.0794367469029503E-2</c:v>
                </c:pt>
                <c:pt idx="6">
                  <c:v>0.13796001040971001</c:v>
                </c:pt>
              </c:numCache>
            </c:numRef>
          </c:val>
          <c:extLst>
            <c:ext xmlns:c16="http://schemas.microsoft.com/office/drawing/2014/chart" uri="{C3380CC4-5D6E-409C-BE32-E72D297353CC}">
              <c16:uniqueId val="{00000000-10E5-4297-94E8-8C1DA67C9008}"/>
            </c:ext>
          </c:extLst>
        </c:ser>
        <c:dLbls>
          <c:showLegendKey val="0"/>
          <c:showVal val="0"/>
          <c:showCatName val="0"/>
          <c:showSerName val="0"/>
          <c:showPercent val="0"/>
          <c:showBubbleSize val="0"/>
        </c:dLbls>
        <c:gapWidth val="219"/>
        <c:overlap val="-27"/>
        <c:axId val="302405072"/>
        <c:axId val="302407696"/>
      </c:barChart>
      <c:catAx>
        <c:axId val="30240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7696"/>
        <c:crosses val="autoZero"/>
        <c:auto val="1"/>
        <c:lblAlgn val="ctr"/>
        <c:lblOffset val="100"/>
        <c:noMultiLvlLbl val="0"/>
      </c:catAx>
      <c:valAx>
        <c:axId val="30240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0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6433</c:v>
                </c:pt>
                <c:pt idx="2">
                  <c:v>4049</c:v>
                </c:pt>
                <c:pt idx="3">
                  <c:v>2403</c:v>
                </c:pt>
                <c:pt idx="4">
                  <c:v>1249</c:v>
                </c:pt>
                <c:pt idx="5">
                  <c:v>947</c:v>
                </c:pt>
                <c:pt idx="6">
                  <c:v>680</c:v>
                </c:pt>
              </c:numCache>
            </c:numRef>
          </c:val>
          <c:extLst>
            <c:ext xmlns:c16="http://schemas.microsoft.com/office/drawing/2014/chart" uri="{C3380CC4-5D6E-409C-BE32-E72D297353CC}">
              <c16:uniqueId val="{00000000-77E8-4DCF-A06F-51CA2E21F5A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208</c:v>
                </c:pt>
                <c:pt idx="1">
                  <c:v>11251</c:v>
                </c:pt>
                <c:pt idx="2">
                  <c:v>21760</c:v>
                </c:pt>
                <c:pt idx="3">
                  <c:v>28288</c:v>
                </c:pt>
                <c:pt idx="4">
                  <c:v>15566</c:v>
                </c:pt>
                <c:pt idx="5">
                  <c:v>9772</c:v>
                </c:pt>
                <c:pt idx="6">
                  <c:v>3475</c:v>
                </c:pt>
              </c:numCache>
            </c:numRef>
          </c:val>
          <c:extLst>
            <c:ext xmlns:c16="http://schemas.microsoft.com/office/drawing/2014/chart" uri="{C3380CC4-5D6E-409C-BE32-E72D297353CC}">
              <c16:uniqueId val="{00000001-77E8-4DCF-A06F-51CA2E21F5A9}"/>
            </c:ext>
          </c:extLst>
        </c:ser>
        <c:dLbls>
          <c:showLegendKey val="0"/>
          <c:showVal val="0"/>
          <c:showCatName val="0"/>
          <c:showSerName val="0"/>
          <c:showPercent val="0"/>
          <c:showBubbleSize val="0"/>
        </c:dLbls>
        <c:gapWidth val="219"/>
        <c:overlap val="-27"/>
        <c:axId val="315514424"/>
        <c:axId val="315511472"/>
      </c:barChart>
      <c:catAx>
        <c:axId val="31551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1472"/>
        <c:crosses val="autoZero"/>
        <c:auto val="1"/>
        <c:lblAlgn val="ctr"/>
        <c:lblOffset val="100"/>
        <c:noMultiLvlLbl val="0"/>
      </c:catAx>
      <c:valAx>
        <c:axId val="31551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0.113524559146295</c:v>
                </c:pt>
                <c:pt idx="3">
                  <c:v>0.11442621400539001</c:v>
                </c:pt>
                <c:pt idx="4">
                  <c:v>6.4281932995538096E-2</c:v>
                </c:pt>
                <c:pt idx="5">
                  <c:v>0</c:v>
                </c:pt>
                <c:pt idx="6">
                  <c:v>0</c:v>
                </c:pt>
                <c:pt idx="7">
                  <c:v>8.5005100306018405E-2</c:v>
                </c:pt>
                <c:pt idx="8">
                  <c:v>0.13974788725744799</c:v>
                </c:pt>
                <c:pt idx="9">
                  <c:v>0</c:v>
                </c:pt>
                <c:pt idx="10">
                  <c:v>0.135883668481594</c:v>
                </c:pt>
                <c:pt idx="11">
                  <c:v>0</c:v>
                </c:pt>
                <c:pt idx="12">
                  <c:v>0.106573611242101</c:v>
                </c:pt>
                <c:pt idx="13">
                  <c:v>0</c:v>
                </c:pt>
                <c:pt idx="14">
                  <c:v>9.2374399095107904E-2</c:v>
                </c:pt>
                <c:pt idx="15">
                  <c:v>0</c:v>
                </c:pt>
                <c:pt idx="16">
                  <c:v>5.3691528042048901E-2</c:v>
                </c:pt>
                <c:pt idx="17">
                  <c:v>0</c:v>
                </c:pt>
                <c:pt idx="18">
                  <c:v>7.059753755789E-2</c:v>
                </c:pt>
                <c:pt idx="19">
                  <c:v>0</c:v>
                </c:pt>
                <c:pt idx="20">
                  <c:v>5.0787201625190397E-2</c:v>
                </c:pt>
                <c:pt idx="21">
                  <c:v>0</c:v>
                </c:pt>
                <c:pt idx="22">
                  <c:v>0.13058386960402099</c:v>
                </c:pt>
                <c:pt idx="23">
                  <c:v>0</c:v>
                </c:pt>
                <c:pt idx="24">
                  <c:v>0.245891638745765</c:v>
                </c:pt>
                <c:pt idx="25">
                  <c:v>0</c:v>
                </c:pt>
                <c:pt idx="26">
                  <c:v>0.111571565189672</c:v>
                </c:pt>
                <c:pt idx="27">
                  <c:v>0</c:v>
                </c:pt>
                <c:pt idx="28">
                  <c:v>0.23594842841493199</c:v>
                </c:pt>
                <c:pt idx="29">
                  <c:v>0</c:v>
                </c:pt>
                <c:pt idx="30">
                  <c:v>0.118747078073866</c:v>
                </c:pt>
              </c:numCache>
            </c:numRef>
          </c:val>
          <c:smooth val="0"/>
          <c:extLst>
            <c:ext xmlns:c16="http://schemas.microsoft.com/office/drawing/2014/chart" uri="{C3380CC4-5D6E-409C-BE32-E72D297353CC}">
              <c16:uniqueId val="{00000000-AFBA-4441-B4A1-5BFD4859CA91}"/>
            </c:ext>
          </c:extLst>
        </c:ser>
        <c:dLbls>
          <c:showLegendKey val="0"/>
          <c:showVal val="0"/>
          <c:showCatName val="0"/>
          <c:showSerName val="0"/>
          <c:showPercent val="0"/>
          <c:showBubbleSize val="0"/>
        </c:dLbls>
        <c:smooth val="0"/>
        <c:axId val="315514096"/>
        <c:axId val="315513112"/>
      </c:lineChart>
      <c:dateAx>
        <c:axId val="31551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3112"/>
        <c:crosses val="autoZero"/>
        <c:auto val="1"/>
        <c:lblOffset val="100"/>
        <c:baseTimeUnit val="days"/>
      </c:dateAx>
      <c:valAx>
        <c:axId val="31551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105647</c:v>
                </c:pt>
                <c:pt idx="1">
                  <c:v>105682</c:v>
                </c:pt>
                <c:pt idx="2">
                  <c:v>105726</c:v>
                </c:pt>
                <c:pt idx="3">
                  <c:v>105764</c:v>
                </c:pt>
                <c:pt idx="4">
                  <c:v>105804</c:v>
                </c:pt>
                <c:pt idx="5">
                  <c:v>105834</c:v>
                </c:pt>
                <c:pt idx="6">
                  <c:v>105859</c:v>
                </c:pt>
                <c:pt idx="7">
                  <c:v>105894</c:v>
                </c:pt>
                <c:pt idx="8">
                  <c:v>105916</c:v>
                </c:pt>
                <c:pt idx="9">
                  <c:v>105962</c:v>
                </c:pt>
                <c:pt idx="10">
                  <c:v>105985</c:v>
                </c:pt>
                <c:pt idx="11">
                  <c:v>106013</c:v>
                </c:pt>
                <c:pt idx="12">
                  <c:v>106047</c:v>
                </c:pt>
                <c:pt idx="13">
                  <c:v>106074</c:v>
                </c:pt>
                <c:pt idx="14">
                  <c:v>106107</c:v>
                </c:pt>
                <c:pt idx="15">
                  <c:v>106142</c:v>
                </c:pt>
                <c:pt idx="16">
                  <c:v>106182</c:v>
                </c:pt>
                <c:pt idx="17">
                  <c:v>106215</c:v>
                </c:pt>
                <c:pt idx="18">
                  <c:v>106258</c:v>
                </c:pt>
                <c:pt idx="19">
                  <c:v>106302</c:v>
                </c:pt>
                <c:pt idx="20">
                  <c:v>106350</c:v>
                </c:pt>
                <c:pt idx="21">
                  <c:v>106417</c:v>
                </c:pt>
                <c:pt idx="22">
                  <c:v>106473</c:v>
                </c:pt>
                <c:pt idx="23">
                  <c:v>106532</c:v>
                </c:pt>
                <c:pt idx="24">
                  <c:v>106571</c:v>
                </c:pt>
                <c:pt idx="25">
                  <c:v>106625</c:v>
                </c:pt>
                <c:pt idx="26">
                  <c:v>106691</c:v>
                </c:pt>
                <c:pt idx="27">
                  <c:v>106765</c:v>
                </c:pt>
                <c:pt idx="28">
                  <c:v>106842</c:v>
                </c:pt>
                <c:pt idx="29">
                  <c:v>106926</c:v>
                </c:pt>
                <c:pt idx="30">
                  <c:v>106975</c:v>
                </c:pt>
              </c:numCache>
            </c:numRef>
          </c:val>
          <c:smooth val="0"/>
          <c:extLst>
            <c:ext xmlns:c16="http://schemas.microsoft.com/office/drawing/2014/chart" uri="{C3380CC4-5D6E-409C-BE32-E72D297353CC}">
              <c16:uniqueId val="{00000000-6E89-48CF-9ABF-5E8DECDF9575}"/>
            </c:ext>
          </c:extLst>
        </c:ser>
        <c:dLbls>
          <c:showLegendKey val="0"/>
          <c:showVal val="0"/>
          <c:showCatName val="0"/>
          <c:showSerName val="0"/>
          <c:showPercent val="0"/>
          <c:showBubbleSize val="0"/>
        </c:dLbls>
        <c:smooth val="0"/>
        <c:axId val="315514752"/>
        <c:axId val="315515080"/>
      </c:lineChart>
      <c:dateAx>
        <c:axId val="31551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5080"/>
        <c:crosses val="autoZero"/>
        <c:auto val="1"/>
        <c:lblOffset val="100"/>
        <c:baseTimeUnit val="days"/>
      </c:dateAx>
      <c:valAx>
        <c:axId val="3155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39</c:v>
                </c:pt>
                <c:pt idx="1">
                  <c:v>58</c:v>
                </c:pt>
                <c:pt idx="2">
                  <c:v>79</c:v>
                </c:pt>
                <c:pt idx="3">
                  <c:v>38</c:v>
                </c:pt>
                <c:pt idx="4">
                  <c:v>60</c:v>
                </c:pt>
                <c:pt idx="5">
                  <c:v>42</c:v>
                </c:pt>
                <c:pt idx="6">
                  <c:v>55</c:v>
                </c:pt>
                <c:pt idx="7">
                  <c:v>48</c:v>
                </c:pt>
                <c:pt idx="8">
                  <c:v>43</c:v>
                </c:pt>
                <c:pt idx="9">
                  <c:v>34</c:v>
                </c:pt>
                <c:pt idx="10">
                  <c:v>57</c:v>
                </c:pt>
                <c:pt idx="11">
                  <c:v>56</c:v>
                </c:pt>
                <c:pt idx="12">
                  <c:v>45</c:v>
                </c:pt>
                <c:pt idx="13">
                  <c:v>46</c:v>
                </c:pt>
                <c:pt idx="14">
                  <c:v>34</c:v>
                </c:pt>
                <c:pt idx="15">
                  <c:v>49</c:v>
                </c:pt>
                <c:pt idx="16">
                  <c:v>52</c:v>
                </c:pt>
                <c:pt idx="17">
                  <c:v>75</c:v>
                </c:pt>
                <c:pt idx="18">
                  <c:v>53</c:v>
                </c:pt>
                <c:pt idx="19">
                  <c:v>73</c:v>
                </c:pt>
                <c:pt idx="20">
                  <c:v>90</c:v>
                </c:pt>
                <c:pt idx="21">
                  <c:v>59</c:v>
                </c:pt>
                <c:pt idx="22">
                  <c:v>75</c:v>
                </c:pt>
                <c:pt idx="23">
                  <c:v>66</c:v>
                </c:pt>
                <c:pt idx="24">
                  <c:v>80</c:v>
                </c:pt>
                <c:pt idx="25">
                  <c:v>78</c:v>
                </c:pt>
                <c:pt idx="26">
                  <c:v>96</c:v>
                </c:pt>
                <c:pt idx="27">
                  <c:v>162</c:v>
                </c:pt>
                <c:pt idx="28">
                  <c:v>178</c:v>
                </c:pt>
                <c:pt idx="29">
                  <c:v>139</c:v>
                </c:pt>
                <c:pt idx="30">
                  <c:v>184</c:v>
                </c:pt>
              </c:numCache>
            </c:numRef>
          </c:val>
          <c:smooth val="0"/>
          <c:extLst>
            <c:ext xmlns:c16="http://schemas.microsoft.com/office/drawing/2014/chart" uri="{C3380CC4-5D6E-409C-BE32-E72D297353CC}">
              <c16:uniqueId val="{00000000-8D29-4B1B-8C1B-40292FD1006E}"/>
            </c:ext>
          </c:extLst>
        </c:ser>
        <c:dLbls>
          <c:showLegendKey val="0"/>
          <c:showVal val="0"/>
          <c:showCatName val="0"/>
          <c:showSerName val="0"/>
          <c:showPercent val="0"/>
          <c:showBubbleSize val="0"/>
        </c:dLbls>
        <c:smooth val="0"/>
        <c:axId val="315521640"/>
        <c:axId val="315524592"/>
      </c:lineChart>
      <c:dateAx>
        <c:axId val="315521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24592"/>
        <c:crosses val="autoZero"/>
        <c:auto val="1"/>
        <c:lblOffset val="100"/>
        <c:baseTimeUnit val="days"/>
      </c:dateAx>
      <c:valAx>
        <c:axId val="31552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2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2871</c:v>
                </c:pt>
                <c:pt idx="1">
                  <c:v>2892</c:v>
                </c:pt>
                <c:pt idx="2">
                  <c:v>6370</c:v>
                </c:pt>
                <c:pt idx="3">
                  <c:v>3072</c:v>
                </c:pt>
                <c:pt idx="4">
                  <c:v>4443</c:v>
                </c:pt>
                <c:pt idx="5">
                  <c:v>1923</c:v>
                </c:pt>
                <c:pt idx="6">
                  <c:v>3365</c:v>
                </c:pt>
                <c:pt idx="7">
                  <c:v>2855</c:v>
                </c:pt>
                <c:pt idx="8">
                  <c:v>4291</c:v>
                </c:pt>
                <c:pt idx="9">
                  <c:v>2079</c:v>
                </c:pt>
                <c:pt idx="10">
                  <c:v>6984</c:v>
                </c:pt>
                <c:pt idx="11">
                  <c:v>4267</c:v>
                </c:pt>
                <c:pt idx="12">
                  <c:v>4243</c:v>
                </c:pt>
                <c:pt idx="13">
                  <c:v>2696</c:v>
                </c:pt>
                <c:pt idx="14">
                  <c:v>5892</c:v>
                </c:pt>
                <c:pt idx="15">
                  <c:v>6010</c:v>
                </c:pt>
                <c:pt idx="16">
                  <c:v>5952</c:v>
                </c:pt>
                <c:pt idx="17">
                  <c:v>3595</c:v>
                </c:pt>
                <c:pt idx="18">
                  <c:v>6120</c:v>
                </c:pt>
                <c:pt idx="19">
                  <c:v>5377</c:v>
                </c:pt>
                <c:pt idx="20">
                  <c:v>6210</c:v>
                </c:pt>
                <c:pt idx="21">
                  <c:v>4487</c:v>
                </c:pt>
                <c:pt idx="22">
                  <c:v>6242</c:v>
                </c:pt>
                <c:pt idx="23">
                  <c:v>5510</c:v>
                </c:pt>
                <c:pt idx="24">
                  <c:v>6752</c:v>
                </c:pt>
                <c:pt idx="25">
                  <c:v>5203</c:v>
                </c:pt>
                <c:pt idx="26">
                  <c:v>5453</c:v>
                </c:pt>
                <c:pt idx="27">
                  <c:v>4443</c:v>
                </c:pt>
                <c:pt idx="28">
                  <c:v>9580</c:v>
                </c:pt>
                <c:pt idx="29">
                  <c:v>7173</c:v>
                </c:pt>
                <c:pt idx="30">
                  <c:v>6026</c:v>
                </c:pt>
              </c:numCache>
            </c:numRef>
          </c:val>
          <c:extLst>
            <c:ext xmlns:c16="http://schemas.microsoft.com/office/drawing/2014/chart" uri="{C3380CC4-5D6E-409C-BE32-E72D297353CC}">
              <c16:uniqueId val="{00000000-6F46-4AA7-95C2-CBECAE5301ED}"/>
            </c:ext>
          </c:extLst>
        </c:ser>
        <c:dLbls>
          <c:showLegendKey val="0"/>
          <c:showVal val="0"/>
          <c:showCatName val="0"/>
          <c:showSerName val="0"/>
          <c:showPercent val="0"/>
          <c:showBubbleSize val="0"/>
        </c:dLbls>
        <c:gapWidth val="219"/>
        <c:overlap val="-27"/>
        <c:axId val="422225304"/>
        <c:axId val="422233176"/>
      </c:barChart>
      <c:dateAx>
        <c:axId val="42222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33176"/>
        <c:crosses val="autoZero"/>
        <c:auto val="1"/>
        <c:lblOffset val="100"/>
        <c:baseTimeUnit val="days"/>
      </c:dateAx>
      <c:valAx>
        <c:axId val="42223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2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5128</c:v>
                </c:pt>
              </c:numCache>
            </c:numRef>
          </c:val>
          <c:extLst>
            <c:ext xmlns:c16="http://schemas.microsoft.com/office/drawing/2014/chart" uri="{C3380CC4-5D6E-409C-BE32-E72D297353CC}">
              <c16:uniqueId val="{00000000-25D4-494B-8CBF-9C699AECC611}"/>
            </c:ext>
          </c:extLst>
        </c:ser>
        <c:dLbls>
          <c:showLegendKey val="0"/>
          <c:showVal val="0"/>
          <c:showCatName val="0"/>
          <c:showSerName val="0"/>
          <c:showPercent val="0"/>
          <c:showBubbleSize val="0"/>
        </c:dLbls>
        <c:gapWidth val="219"/>
        <c:overlap val="-27"/>
        <c:axId val="422238096"/>
        <c:axId val="422236456"/>
      </c:barChart>
      <c:catAx>
        <c:axId val="42223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36456"/>
        <c:crosses val="autoZero"/>
        <c:auto val="1"/>
        <c:lblAlgn val="ctr"/>
        <c:lblOffset val="100"/>
        <c:noMultiLvlLbl val="0"/>
      </c:catAx>
      <c:valAx>
        <c:axId val="42223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3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5128</c:v>
                </c:pt>
              </c:numCache>
            </c:numRef>
          </c:val>
          <c:extLst>
            <c:ext xmlns:c16="http://schemas.microsoft.com/office/drawing/2014/chart" uri="{C3380CC4-5D6E-409C-BE32-E72D297353CC}">
              <c16:uniqueId val="{00000000-2467-45A4-9446-4EE921683D7A}"/>
            </c:ext>
          </c:extLst>
        </c:ser>
        <c:dLbls>
          <c:showLegendKey val="0"/>
          <c:showVal val="0"/>
          <c:showCatName val="0"/>
          <c:showSerName val="0"/>
          <c:showPercent val="0"/>
          <c:showBubbleSize val="0"/>
        </c:dLbls>
        <c:gapWidth val="219"/>
        <c:overlap val="-27"/>
        <c:axId val="422237440"/>
        <c:axId val="422238424"/>
      </c:barChart>
      <c:catAx>
        <c:axId val="42223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38424"/>
        <c:crosses val="autoZero"/>
        <c:auto val="1"/>
        <c:lblAlgn val="ctr"/>
        <c:lblOffset val="100"/>
        <c:noMultiLvlLbl val="0"/>
      </c:catAx>
      <c:valAx>
        <c:axId val="42223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3C14-D5F6-4DA3-BEFE-DD6DF03D712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3AF601D-2729-46C6-9760-33D0CD9DBB9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48973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E56D-5ED3-4F79-BB82-58785015618E}"/>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425EC09-3CD8-45B2-9996-704E0921AAF8}"/>
              </a:ext>
            </a:extLst>
          </p:cNvPr>
          <p:cNvGraphicFramePr>
            <a:graphicFrameLocks noGrp="1"/>
          </p:cNvGraphicFramePr>
          <p:nvPr>
            <p:ph type="tbl" sz="quarter" idx="13"/>
            <p:extLst>
              <p:ext uri="{D42A27DB-BD31-4B8C-83A1-F6EECF244321}">
                <p14:modId xmlns:p14="http://schemas.microsoft.com/office/powerpoint/2010/main" val="166842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8229343"/>
                    </a:ext>
                  </a:extLst>
                </a:gridCol>
                <a:gridCol w="740664">
                  <a:extLst>
                    <a:ext uri="{9D8B030D-6E8A-4147-A177-3AD203B41FA5}">
                      <a16:colId xmlns:a16="http://schemas.microsoft.com/office/drawing/2014/main" val="1795177649"/>
                    </a:ext>
                  </a:extLst>
                </a:gridCol>
                <a:gridCol w="740664">
                  <a:extLst>
                    <a:ext uri="{9D8B030D-6E8A-4147-A177-3AD203B41FA5}">
                      <a16:colId xmlns:a16="http://schemas.microsoft.com/office/drawing/2014/main" val="3892947743"/>
                    </a:ext>
                  </a:extLst>
                </a:gridCol>
                <a:gridCol w="740664">
                  <a:extLst>
                    <a:ext uri="{9D8B030D-6E8A-4147-A177-3AD203B41FA5}">
                      <a16:colId xmlns:a16="http://schemas.microsoft.com/office/drawing/2014/main" val="3150016005"/>
                    </a:ext>
                  </a:extLst>
                </a:gridCol>
                <a:gridCol w="740664">
                  <a:extLst>
                    <a:ext uri="{9D8B030D-6E8A-4147-A177-3AD203B41FA5}">
                      <a16:colId xmlns:a16="http://schemas.microsoft.com/office/drawing/2014/main" val="2834777048"/>
                    </a:ext>
                  </a:extLst>
                </a:gridCol>
                <a:gridCol w="740664">
                  <a:extLst>
                    <a:ext uri="{9D8B030D-6E8A-4147-A177-3AD203B41FA5}">
                      <a16:colId xmlns:a16="http://schemas.microsoft.com/office/drawing/2014/main" val="1968883587"/>
                    </a:ext>
                  </a:extLst>
                </a:gridCol>
                <a:gridCol w="740664">
                  <a:extLst>
                    <a:ext uri="{9D8B030D-6E8A-4147-A177-3AD203B41FA5}">
                      <a16:colId xmlns:a16="http://schemas.microsoft.com/office/drawing/2014/main" val="3636345926"/>
                    </a:ext>
                  </a:extLst>
                </a:gridCol>
                <a:gridCol w="740664">
                  <a:extLst>
                    <a:ext uri="{9D8B030D-6E8A-4147-A177-3AD203B41FA5}">
                      <a16:colId xmlns:a16="http://schemas.microsoft.com/office/drawing/2014/main" val="2182718627"/>
                    </a:ext>
                  </a:extLst>
                </a:gridCol>
                <a:gridCol w="740664">
                  <a:extLst>
                    <a:ext uri="{9D8B030D-6E8A-4147-A177-3AD203B41FA5}">
                      <a16:colId xmlns:a16="http://schemas.microsoft.com/office/drawing/2014/main" val="2409484022"/>
                    </a:ext>
                  </a:extLst>
                </a:gridCol>
                <a:gridCol w="740664">
                  <a:extLst>
                    <a:ext uri="{9D8B030D-6E8A-4147-A177-3AD203B41FA5}">
                      <a16:colId xmlns:a16="http://schemas.microsoft.com/office/drawing/2014/main" val="38780049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9176755"/>
                  </a:ext>
                </a:extLst>
              </a:tr>
              <a:tr h="370840">
                <a:tc>
                  <a:txBody>
                    <a:bodyPr/>
                    <a:lstStyle/>
                    <a:p>
                      <a:r>
                        <a:rPr lang="en-US" sz="1000"/>
                        <a:t>SCS Dairy MY</a:t>
                      </a:r>
                    </a:p>
                  </a:txBody>
                  <a:tcPr/>
                </a:tc>
                <a:tc>
                  <a:txBody>
                    <a:bodyPr/>
                    <a:lstStyle/>
                    <a:p>
                      <a:r>
                        <a:rPr lang="en-US" sz="1000"/>
                        <a:t>106975</a:t>
                      </a:r>
                    </a:p>
                  </a:txBody>
                  <a:tcPr/>
                </a:tc>
                <a:tc>
                  <a:txBody>
                    <a:bodyPr/>
                    <a:lstStyle/>
                    <a:p>
                      <a:r>
                        <a:rPr lang="en-US" sz="1000"/>
                        <a:t>1370</a:t>
                      </a:r>
                    </a:p>
                  </a:txBody>
                  <a:tcPr/>
                </a:tc>
                <a:tc>
                  <a:txBody>
                    <a:bodyPr/>
                    <a:lstStyle/>
                    <a:p>
                      <a:r>
                        <a:rPr lang="en-US" sz="1000"/>
                        <a:t>16</a:t>
                      </a:r>
                    </a:p>
                  </a:txBody>
                  <a:tcPr/>
                </a:tc>
                <a:tc>
                  <a:txBody>
                    <a:bodyPr/>
                    <a:lstStyle/>
                    <a:p>
                      <a:r>
                        <a:rPr lang="en-US" sz="1000"/>
                        <a:t>1715</a:t>
                      </a:r>
                    </a:p>
                  </a:txBody>
                  <a:tcPr/>
                </a:tc>
                <a:tc>
                  <a:txBody>
                    <a:bodyPr/>
                    <a:lstStyle/>
                    <a:p>
                      <a:r>
                        <a:rPr lang="en-US" sz="1000"/>
                        <a:t>63</a:t>
                      </a:r>
                    </a:p>
                  </a:txBody>
                  <a:tcPr/>
                </a:tc>
                <a:tc>
                  <a:txBody>
                    <a:bodyPr/>
                    <a:lstStyle/>
                    <a:p>
                      <a:r>
                        <a:rPr lang="en-US" sz="1000"/>
                        <a:t>209</a:t>
                      </a:r>
                    </a:p>
                  </a:txBody>
                  <a:tcPr/>
                </a:tc>
                <a:tc>
                  <a:txBody>
                    <a:bodyPr/>
                    <a:lstStyle/>
                    <a:p>
                      <a:r>
                        <a:rPr lang="en-US" sz="1000"/>
                        <a:t>0</a:t>
                      </a:r>
                    </a:p>
                  </a:txBody>
                  <a:tcPr/>
                </a:tc>
                <a:tc>
                  <a:txBody>
                    <a:bodyPr/>
                    <a:lstStyle/>
                    <a:p>
                      <a:r>
                        <a:rPr lang="en-US" sz="1000"/>
                        <a:t>0.1168 %</a:t>
                      </a:r>
                    </a:p>
                  </a:txBody>
                  <a:tcPr/>
                </a:tc>
                <a:tc>
                  <a:txBody>
                    <a:bodyPr/>
                    <a:lstStyle/>
                    <a:p>
                      <a:r>
                        <a:rPr lang="en-US" sz="1000"/>
                        <a:t>0.0 %</a:t>
                      </a:r>
                    </a:p>
                  </a:txBody>
                  <a:tcPr/>
                </a:tc>
                <a:extLst>
                  <a:ext uri="{0D108BD9-81ED-4DB2-BD59-A6C34878D82A}">
                    <a16:rowId xmlns:a16="http://schemas.microsoft.com/office/drawing/2014/main" val="1508874984"/>
                  </a:ext>
                </a:extLst>
              </a:tr>
            </a:tbl>
          </a:graphicData>
        </a:graphic>
      </p:graphicFrame>
      <p:sp>
        <p:nvSpPr>
          <p:cNvPr id="4" name="Text Placeholder 3">
            <a:extLst>
              <a:ext uri="{FF2B5EF4-FFF2-40B4-BE49-F238E27FC236}">
                <a16:creationId xmlns:a16="http://schemas.microsoft.com/office/drawing/2014/main" id="{6B6704D5-4424-4EAD-92FB-7977DEEC1E3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63713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E4838-0D2E-498D-8272-7B889C5396D3}"/>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7B261599-74CF-4A46-A6DD-A5BD34E00410}"/>
              </a:ext>
            </a:extLst>
          </p:cNvPr>
          <p:cNvGraphicFramePr>
            <a:graphicFrameLocks noGrp="1"/>
          </p:cNvGraphicFramePr>
          <p:nvPr>
            <p:ph type="chart" sz="quarter" idx="13"/>
            <p:extLst>
              <p:ext uri="{D42A27DB-BD31-4B8C-83A1-F6EECF244321}">
                <p14:modId xmlns:p14="http://schemas.microsoft.com/office/powerpoint/2010/main" val="1699921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B8331-B482-40DA-AE59-9FBD3C4F1D81}"/>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B72173B2-98EB-4254-8E9D-09D9600BF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43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167EF-3380-422A-A965-DA22C16317B3}"/>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180FE74B-4F18-40B3-9776-CCAC1861E2CC}"/>
              </a:ext>
            </a:extLst>
          </p:cNvPr>
          <p:cNvGraphicFramePr>
            <a:graphicFrameLocks noGrp="1"/>
          </p:cNvGraphicFramePr>
          <p:nvPr>
            <p:ph type="chart" sz="quarter" idx="13"/>
            <p:extLst>
              <p:ext uri="{D42A27DB-BD31-4B8C-83A1-F6EECF244321}">
                <p14:modId xmlns:p14="http://schemas.microsoft.com/office/powerpoint/2010/main" val="3217028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A933A9-D27C-420B-9BC0-4E6DFD1FC00A}"/>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E1ED8603-3A6E-402B-AFD8-21718FA70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576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2727-9ACB-4BD8-A082-3C306EAE9D42}"/>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A5A95C4-7562-4D08-9DD9-E0107B26E596}"/>
              </a:ext>
            </a:extLst>
          </p:cNvPr>
          <p:cNvGraphicFramePr>
            <a:graphicFrameLocks noGrp="1"/>
          </p:cNvGraphicFramePr>
          <p:nvPr>
            <p:ph type="chart" sz="quarter" idx="13"/>
            <p:extLst>
              <p:ext uri="{D42A27DB-BD31-4B8C-83A1-F6EECF244321}">
                <p14:modId xmlns:p14="http://schemas.microsoft.com/office/powerpoint/2010/main" val="1142299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EBAAE-DF13-41F1-83BF-80B20FA56CBA}"/>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7C3708B8-25AA-4889-870F-FC6AF35113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4791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F482-518D-49B8-9B96-EA9DD0A1E62D}"/>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5D5C9B3B-D961-4D48-AC7A-81AB43E11C1A}"/>
              </a:ext>
            </a:extLst>
          </p:cNvPr>
          <p:cNvGraphicFramePr>
            <a:graphicFrameLocks noGrp="1"/>
          </p:cNvGraphicFramePr>
          <p:nvPr>
            <p:ph type="chart" sz="quarter" idx="13"/>
            <p:extLst>
              <p:ext uri="{D42A27DB-BD31-4B8C-83A1-F6EECF244321}">
                <p14:modId xmlns:p14="http://schemas.microsoft.com/office/powerpoint/2010/main" val="2898786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679B92-6CAE-403D-8F9A-BBE6123FE84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B6DAA2B0-0A6E-4F5D-B45A-C03844E14F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15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4A57-9934-4671-8C1F-CCCEB8A71E74}"/>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F92CCB9-4D8B-450F-8AF5-0A492621B9B1}"/>
              </a:ext>
            </a:extLst>
          </p:cNvPr>
          <p:cNvGraphicFramePr>
            <a:graphicFrameLocks noGrp="1"/>
          </p:cNvGraphicFramePr>
          <p:nvPr>
            <p:ph type="chart" sz="quarter" idx="13"/>
            <p:extLst>
              <p:ext uri="{D42A27DB-BD31-4B8C-83A1-F6EECF244321}">
                <p14:modId xmlns:p14="http://schemas.microsoft.com/office/powerpoint/2010/main" val="2092857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13142-5B92-4B72-BCF2-677C2F69BE0D}"/>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154C9A07-5D7E-4E9F-ACB9-91960A3EF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113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65446-7872-4DCE-8424-D218CFB207DF}"/>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505A8EAB-DBDA-4806-A531-121406562887}"/>
              </a:ext>
            </a:extLst>
          </p:cNvPr>
          <p:cNvGraphicFramePr>
            <a:graphicFrameLocks noGrp="1"/>
          </p:cNvGraphicFramePr>
          <p:nvPr>
            <p:ph type="tbl" sz="quarter" idx="13"/>
            <p:extLst>
              <p:ext uri="{D42A27DB-BD31-4B8C-83A1-F6EECF244321}">
                <p14:modId xmlns:p14="http://schemas.microsoft.com/office/powerpoint/2010/main" val="429180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8211885"/>
                    </a:ext>
                  </a:extLst>
                </a:gridCol>
                <a:gridCol w="905256">
                  <a:extLst>
                    <a:ext uri="{9D8B030D-6E8A-4147-A177-3AD203B41FA5}">
                      <a16:colId xmlns:a16="http://schemas.microsoft.com/office/drawing/2014/main" val="2809315337"/>
                    </a:ext>
                  </a:extLst>
                </a:gridCol>
                <a:gridCol w="905256">
                  <a:extLst>
                    <a:ext uri="{9D8B030D-6E8A-4147-A177-3AD203B41FA5}">
                      <a16:colId xmlns:a16="http://schemas.microsoft.com/office/drawing/2014/main" val="2830194021"/>
                    </a:ext>
                  </a:extLst>
                </a:gridCol>
                <a:gridCol w="905256">
                  <a:extLst>
                    <a:ext uri="{9D8B030D-6E8A-4147-A177-3AD203B41FA5}">
                      <a16:colId xmlns:a16="http://schemas.microsoft.com/office/drawing/2014/main" val="3082010313"/>
                    </a:ext>
                  </a:extLst>
                </a:gridCol>
                <a:gridCol w="905256">
                  <a:extLst>
                    <a:ext uri="{9D8B030D-6E8A-4147-A177-3AD203B41FA5}">
                      <a16:colId xmlns:a16="http://schemas.microsoft.com/office/drawing/2014/main" val="3996294988"/>
                    </a:ext>
                  </a:extLst>
                </a:gridCol>
                <a:gridCol w="905256">
                  <a:extLst>
                    <a:ext uri="{9D8B030D-6E8A-4147-A177-3AD203B41FA5}">
                      <a16:colId xmlns:a16="http://schemas.microsoft.com/office/drawing/2014/main" val="289974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4742089"/>
                  </a:ext>
                </a:extLst>
              </a:tr>
            </a:tbl>
          </a:graphicData>
        </a:graphic>
      </p:graphicFrame>
      <p:sp>
        <p:nvSpPr>
          <p:cNvPr id="4" name="Text Placeholder 3">
            <a:extLst>
              <a:ext uri="{FF2B5EF4-FFF2-40B4-BE49-F238E27FC236}">
                <a16:creationId xmlns:a16="http://schemas.microsoft.com/office/drawing/2014/main" id="{4FDC69AF-106A-4E6C-A81D-4583F8A7C73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278986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82A4A-4997-40E5-9A62-82E28D6C0FE1}"/>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80AF3629-B73D-45C3-A66D-492CC619F3FF}"/>
              </a:ext>
            </a:extLst>
          </p:cNvPr>
          <p:cNvGraphicFramePr>
            <a:graphicFrameLocks noGrp="1"/>
          </p:cNvGraphicFramePr>
          <p:nvPr>
            <p:ph type="tbl" sz="quarter" idx="13"/>
            <p:extLst>
              <p:ext uri="{D42A27DB-BD31-4B8C-83A1-F6EECF244321}">
                <p14:modId xmlns:p14="http://schemas.microsoft.com/office/powerpoint/2010/main" val="1799981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7609501"/>
                    </a:ext>
                  </a:extLst>
                </a:gridCol>
                <a:gridCol w="905256">
                  <a:extLst>
                    <a:ext uri="{9D8B030D-6E8A-4147-A177-3AD203B41FA5}">
                      <a16:colId xmlns:a16="http://schemas.microsoft.com/office/drawing/2014/main" val="2068039514"/>
                    </a:ext>
                  </a:extLst>
                </a:gridCol>
                <a:gridCol w="905256">
                  <a:extLst>
                    <a:ext uri="{9D8B030D-6E8A-4147-A177-3AD203B41FA5}">
                      <a16:colId xmlns:a16="http://schemas.microsoft.com/office/drawing/2014/main" val="2324019701"/>
                    </a:ext>
                  </a:extLst>
                </a:gridCol>
                <a:gridCol w="905256">
                  <a:extLst>
                    <a:ext uri="{9D8B030D-6E8A-4147-A177-3AD203B41FA5}">
                      <a16:colId xmlns:a16="http://schemas.microsoft.com/office/drawing/2014/main" val="727453450"/>
                    </a:ext>
                  </a:extLst>
                </a:gridCol>
                <a:gridCol w="905256">
                  <a:extLst>
                    <a:ext uri="{9D8B030D-6E8A-4147-A177-3AD203B41FA5}">
                      <a16:colId xmlns:a16="http://schemas.microsoft.com/office/drawing/2014/main" val="3920199836"/>
                    </a:ext>
                  </a:extLst>
                </a:gridCol>
                <a:gridCol w="905256">
                  <a:extLst>
                    <a:ext uri="{9D8B030D-6E8A-4147-A177-3AD203B41FA5}">
                      <a16:colId xmlns:a16="http://schemas.microsoft.com/office/drawing/2014/main" val="356195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40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- 2020-03-25 17:21:14</a:t>
                      </a:r>
                      <a:r>
                        <a:rPr kumimoji="0" lang="en-US" sz="1000" b="0" i="0" u="none" strike="noStrike" kern="1200" cap="none" spc="0" normalizeH="0" baseline="0" noProof="0">
                          <a:ln>
                            <a:noFill/>
                          </a:ln>
                          <a:solidFill>
                            <a:prstClr val="black"/>
                          </a:solidFill>
                          <a:effectLst/>
                          <a:uLnTx/>
                          <a:uFillTx/>
                          <a:latin typeface="+mn-lt"/>
                          <a:ea typeface="+mn-ea"/>
                          <a:cs typeface="+mn-cs"/>
                        </a:rPr>
                        <a:t>
 If you are bored with your same old green bean recipe then you’ll need to try these. This will become your favourite healthy recipe for sure!
Lemon Butter Green Beans with Garlic and Parmesan
Ingredients:
2 tbsp SCS butter
454 grams green beans cleaned and trimmed
2 cloves garlic minced
½ lemon (juiced)
1 tbsp grated Parmesan cheese
1 tsp lemon zest
Pinch of red pepper flakes optional
Salt and pepper to taste
Instructions:
1. Fill a large bowl with ice cubes and cold water and set aside.
2. Bring a large pot of water to a boil.
3. Add green beans and cook for about 3 minutes until crisp-tender. Drain beans and immediately place in ice water to stop the cooking.
4. Melt butter in a large skillet over medium-high heat.
5. Add garlic and cook for about 1 minute longer until fragrant.
6. Stir in lemon juice and cook for 1 minute.
7. Drain green beans and add to skillet.
8. Sauté green beans, stirring occasionally for about 3-4 minutes until heated through.
9. Remove from heat and stir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3656244"/>
                  </a:ext>
                </a:extLst>
              </a:tr>
            </a:tbl>
          </a:graphicData>
        </a:graphic>
      </p:graphicFrame>
      <p:sp>
        <p:nvSpPr>
          <p:cNvPr id="4" name="Text Placeholder 3">
            <a:extLst>
              <a:ext uri="{FF2B5EF4-FFF2-40B4-BE49-F238E27FC236}">
                <a16:creationId xmlns:a16="http://schemas.microsoft.com/office/drawing/2014/main" id="{E329B473-1656-4F2F-8C77-4CB71475B19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21512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6D35B-9B86-4F9F-A7D1-A9A8FE3FC8A1}"/>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966CD315-B359-4B4D-A34F-2FB62562AF54}"/>
              </a:ext>
            </a:extLst>
          </p:cNvPr>
          <p:cNvGraphicFramePr>
            <a:graphicFrameLocks noGrp="1"/>
          </p:cNvGraphicFramePr>
          <p:nvPr>
            <p:ph type="tbl" sz="quarter" idx="13"/>
            <p:extLst>
              <p:ext uri="{D42A27DB-BD31-4B8C-83A1-F6EECF244321}">
                <p14:modId xmlns:p14="http://schemas.microsoft.com/office/powerpoint/2010/main" val="72181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3711334"/>
                    </a:ext>
                  </a:extLst>
                </a:gridCol>
                <a:gridCol w="905256">
                  <a:extLst>
                    <a:ext uri="{9D8B030D-6E8A-4147-A177-3AD203B41FA5}">
                      <a16:colId xmlns:a16="http://schemas.microsoft.com/office/drawing/2014/main" val="1717335493"/>
                    </a:ext>
                  </a:extLst>
                </a:gridCol>
                <a:gridCol w="905256">
                  <a:extLst>
                    <a:ext uri="{9D8B030D-6E8A-4147-A177-3AD203B41FA5}">
                      <a16:colId xmlns:a16="http://schemas.microsoft.com/office/drawing/2014/main" val="3458538620"/>
                    </a:ext>
                  </a:extLst>
                </a:gridCol>
                <a:gridCol w="905256">
                  <a:extLst>
                    <a:ext uri="{9D8B030D-6E8A-4147-A177-3AD203B41FA5}">
                      <a16:colId xmlns:a16="http://schemas.microsoft.com/office/drawing/2014/main" val="2100476232"/>
                    </a:ext>
                  </a:extLst>
                </a:gridCol>
                <a:gridCol w="905256">
                  <a:extLst>
                    <a:ext uri="{9D8B030D-6E8A-4147-A177-3AD203B41FA5}">
                      <a16:colId xmlns:a16="http://schemas.microsoft.com/office/drawing/2014/main" val="2042007015"/>
                    </a:ext>
                  </a:extLst>
                </a:gridCol>
                <a:gridCol w="905256">
                  <a:extLst>
                    <a:ext uri="{9D8B030D-6E8A-4147-A177-3AD203B41FA5}">
                      <a16:colId xmlns:a16="http://schemas.microsoft.com/office/drawing/2014/main" val="186489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217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- 2020-03-29 17:45:18</a:t>
                      </a:r>
                      <a:r>
                        <a:rPr kumimoji="0" lang="en-US" sz="1000" b="0" i="0" u="none" strike="noStrike" kern="1200" cap="none" spc="0" normalizeH="0" baseline="0" noProof="0">
                          <a:ln>
                            <a:noFill/>
                          </a:ln>
                          <a:solidFill>
                            <a:prstClr val="black"/>
                          </a:solidFill>
                          <a:effectLst/>
                          <a:uLnTx/>
                          <a:uFillTx/>
                          <a:latin typeface="+mn-lt"/>
                          <a:ea typeface="+mn-ea"/>
                          <a:cs typeface="+mn-cs"/>
                        </a:rPr>
                        <a:t>
 Healthy fats can change the flavor of a dish, which add variety to your meals. For example, top green beans with butter for a comforting and familiar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8368985"/>
                  </a:ext>
                </a:extLst>
              </a:tr>
            </a:tbl>
          </a:graphicData>
        </a:graphic>
      </p:graphicFrame>
      <p:sp>
        <p:nvSpPr>
          <p:cNvPr id="4" name="Text Placeholder 3">
            <a:extLst>
              <a:ext uri="{FF2B5EF4-FFF2-40B4-BE49-F238E27FC236}">
                <a16:creationId xmlns:a16="http://schemas.microsoft.com/office/drawing/2014/main" id="{C8F80E8F-D789-4BD3-B397-BD5244EAB46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08084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FE25-7342-4A07-9627-6EFFCD360F91}"/>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359ECE76-69FE-49CE-988D-4798572A1ECD}"/>
              </a:ext>
            </a:extLst>
          </p:cNvPr>
          <p:cNvGraphicFramePr>
            <a:graphicFrameLocks noGrp="1"/>
          </p:cNvGraphicFramePr>
          <p:nvPr>
            <p:ph type="tbl" sz="quarter" idx="13"/>
            <p:extLst>
              <p:ext uri="{D42A27DB-BD31-4B8C-83A1-F6EECF244321}">
                <p14:modId xmlns:p14="http://schemas.microsoft.com/office/powerpoint/2010/main" val="1368333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71001369"/>
                    </a:ext>
                  </a:extLst>
                </a:gridCol>
                <a:gridCol w="905256">
                  <a:extLst>
                    <a:ext uri="{9D8B030D-6E8A-4147-A177-3AD203B41FA5}">
                      <a16:colId xmlns:a16="http://schemas.microsoft.com/office/drawing/2014/main" val="557142674"/>
                    </a:ext>
                  </a:extLst>
                </a:gridCol>
                <a:gridCol w="905256">
                  <a:extLst>
                    <a:ext uri="{9D8B030D-6E8A-4147-A177-3AD203B41FA5}">
                      <a16:colId xmlns:a16="http://schemas.microsoft.com/office/drawing/2014/main" val="3603773875"/>
                    </a:ext>
                  </a:extLst>
                </a:gridCol>
                <a:gridCol w="905256">
                  <a:extLst>
                    <a:ext uri="{9D8B030D-6E8A-4147-A177-3AD203B41FA5}">
                      <a16:colId xmlns:a16="http://schemas.microsoft.com/office/drawing/2014/main" val="3998339689"/>
                    </a:ext>
                  </a:extLst>
                </a:gridCol>
                <a:gridCol w="905256">
                  <a:extLst>
                    <a:ext uri="{9D8B030D-6E8A-4147-A177-3AD203B41FA5}">
                      <a16:colId xmlns:a16="http://schemas.microsoft.com/office/drawing/2014/main" val="66025483"/>
                    </a:ext>
                  </a:extLst>
                </a:gridCol>
                <a:gridCol w="905256">
                  <a:extLst>
                    <a:ext uri="{9D8B030D-6E8A-4147-A177-3AD203B41FA5}">
                      <a16:colId xmlns:a16="http://schemas.microsoft.com/office/drawing/2014/main" val="1316717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271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- 2020-03-09 14:18:44</a:t>
                      </a:r>
                      <a:r>
                        <a:rPr kumimoji="0" lang="en-US" sz="1000" b="0" i="0" u="none" strike="noStrike" kern="1200" cap="none" spc="0" normalizeH="0" baseline="0" noProof="0">
                          <a:ln>
                            <a:noFill/>
                          </a:ln>
                          <a:solidFill>
                            <a:prstClr val="black"/>
                          </a:solidFill>
                          <a:effectLst/>
                          <a:uLnTx/>
                          <a:uFillTx/>
                          <a:latin typeface="+mn-lt"/>
                          <a:ea typeface="+mn-ea"/>
                          <a:cs typeface="+mn-cs"/>
                        </a:rPr>
                        <a:t>
 This healthy and delicious recipe will satiate your appetite and give you the nutritional boost that your body needs!
Honey Garlic Butter Shrimp and Broccoli
Ingredients:
2 tbsp SCS butter
170g honey
60ml soy sauce
1 tsp fresh grated ginger
2 tbsp minced garlic
¼ tsp red pepper flakes
½ tsp cornstarch
454g large shrimp peeled, deveined and tails removed if desired
350g chopped broccoli
1 tsp olive oil
salt pepper
Instructions:
1. In a small bowl add the honey, soy sauce, ginger, garlic, red pepper, and mix until combined.
2. Place the peeled and deveined shrimp into a bowl and add 1/3 of the sauce. Toss and marinate 30 minutes.
3. Whisk in the cornstarch to the reserved marinade and set aside.
4. Heat a cast-iron skillet or wok on high heat, add olive oil and broccoli, salt and pepper and cook 5-6 minutes just until soft. Remove from pan and set aside.
5. Add the butter to the skillet and add shrimp discarding the marinade. Cook until the shrimp turns pink about 2 minutes each 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9446004"/>
                  </a:ext>
                </a:extLst>
              </a:tr>
            </a:tbl>
          </a:graphicData>
        </a:graphic>
      </p:graphicFrame>
      <p:sp>
        <p:nvSpPr>
          <p:cNvPr id="4" name="Text Placeholder 3">
            <a:extLst>
              <a:ext uri="{FF2B5EF4-FFF2-40B4-BE49-F238E27FC236}">
                <a16:creationId xmlns:a16="http://schemas.microsoft.com/office/drawing/2014/main" id="{BAEF72B4-4282-4E2B-AB21-0B5EDFEEE2D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63413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2B688-8C5B-4E24-BF2E-7FAB61A7D846}"/>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CF06960D-6C81-49BD-B830-DBAB73C8C467}"/>
              </a:ext>
            </a:extLst>
          </p:cNvPr>
          <p:cNvGraphicFramePr>
            <a:graphicFrameLocks noGrp="1"/>
          </p:cNvGraphicFramePr>
          <p:nvPr>
            <p:ph type="tbl" sz="quarter" idx="13"/>
            <p:extLst>
              <p:ext uri="{D42A27DB-BD31-4B8C-83A1-F6EECF244321}">
                <p14:modId xmlns:p14="http://schemas.microsoft.com/office/powerpoint/2010/main" val="415705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7781977"/>
                    </a:ext>
                  </a:extLst>
                </a:gridCol>
                <a:gridCol w="905256">
                  <a:extLst>
                    <a:ext uri="{9D8B030D-6E8A-4147-A177-3AD203B41FA5}">
                      <a16:colId xmlns:a16="http://schemas.microsoft.com/office/drawing/2014/main" val="2708519120"/>
                    </a:ext>
                  </a:extLst>
                </a:gridCol>
                <a:gridCol w="905256">
                  <a:extLst>
                    <a:ext uri="{9D8B030D-6E8A-4147-A177-3AD203B41FA5}">
                      <a16:colId xmlns:a16="http://schemas.microsoft.com/office/drawing/2014/main" val="4157149463"/>
                    </a:ext>
                  </a:extLst>
                </a:gridCol>
                <a:gridCol w="905256">
                  <a:extLst>
                    <a:ext uri="{9D8B030D-6E8A-4147-A177-3AD203B41FA5}">
                      <a16:colId xmlns:a16="http://schemas.microsoft.com/office/drawing/2014/main" val="2370259212"/>
                    </a:ext>
                  </a:extLst>
                </a:gridCol>
                <a:gridCol w="905256">
                  <a:extLst>
                    <a:ext uri="{9D8B030D-6E8A-4147-A177-3AD203B41FA5}">
                      <a16:colId xmlns:a16="http://schemas.microsoft.com/office/drawing/2014/main" val="2450297790"/>
                    </a:ext>
                  </a:extLst>
                </a:gridCol>
                <a:gridCol w="905256">
                  <a:extLst>
                    <a:ext uri="{9D8B030D-6E8A-4147-A177-3AD203B41FA5}">
                      <a16:colId xmlns:a16="http://schemas.microsoft.com/office/drawing/2014/main" val="261216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743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- 2020-03-11 17:11:30</a:t>
                      </a:r>
                      <a:r>
                        <a:rPr kumimoji="0" lang="en-US" sz="1000" b="0" i="0" u="none" strike="noStrike" kern="1200" cap="none" spc="0" normalizeH="0" baseline="0" noProof="0">
                          <a:ln>
                            <a:noFill/>
                          </a:ln>
                          <a:solidFill>
                            <a:prstClr val="black"/>
                          </a:solidFill>
                          <a:effectLst/>
                          <a:uLnTx/>
                          <a:uFillTx/>
                          <a:latin typeface="+mn-lt"/>
                          <a:ea typeface="+mn-ea"/>
                          <a:cs typeface="+mn-cs"/>
                        </a:rPr>
                        <a:t>
 Coat things like fruit and chocolate chips in flour before adding them to your mix. This prevents all the bits from sinking to the bottom and ensures you’ve got an even distribution of flavour.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330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- 2020-03-23 15:34:45</a:t>
                      </a:r>
                      <a:r>
                        <a:rPr kumimoji="0" lang="en-US" sz="1000" b="0" i="0" u="none" strike="noStrike" kern="1200" cap="none" spc="0" normalizeH="0" baseline="0" noProof="0">
                          <a:ln>
                            <a:noFill/>
                          </a:ln>
                          <a:solidFill>
                            <a:prstClr val="black"/>
                          </a:solidFill>
                          <a:effectLst/>
                          <a:uLnTx/>
                          <a:uFillTx/>
                          <a:latin typeface="+mn-lt"/>
                          <a:ea typeface="+mn-ea"/>
                          <a:cs typeface="+mn-cs"/>
                        </a:rPr>
                        <a:t>
 Rocket leaves, turkey and cream cheese in a bagel make for a wholesome and healthy snack.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0488802"/>
                  </a:ext>
                </a:extLst>
              </a:tr>
            </a:tbl>
          </a:graphicData>
        </a:graphic>
      </p:graphicFrame>
      <p:sp>
        <p:nvSpPr>
          <p:cNvPr id="4" name="Text Placeholder 3">
            <a:extLst>
              <a:ext uri="{FF2B5EF4-FFF2-40B4-BE49-F238E27FC236}">
                <a16:creationId xmlns:a16="http://schemas.microsoft.com/office/drawing/2014/main" id="{52F7C354-AFCB-4A79-9A79-4FAA6D1681F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927607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27A3-DDFE-4E8B-8D09-03874E790EB2}"/>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298EA79-7B7C-4AA1-BC78-9CED25446DED}"/>
              </a:ext>
            </a:extLst>
          </p:cNvPr>
          <p:cNvGraphicFramePr>
            <a:graphicFrameLocks noGrp="1"/>
          </p:cNvGraphicFramePr>
          <p:nvPr>
            <p:ph type="chart" sz="quarter" idx="13"/>
            <p:extLst>
              <p:ext uri="{D42A27DB-BD31-4B8C-83A1-F6EECF244321}">
                <p14:modId xmlns:p14="http://schemas.microsoft.com/office/powerpoint/2010/main" val="3111179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6CA79-E02E-40C7-BFBC-5F014EAEE702}"/>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57786FDE-A967-44BB-B5DB-458CBEEC8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8352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BC9D5-61E8-4DED-BFA4-8D6F762324B4}"/>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9171D057-7FE0-44BA-9001-80039C9EF916}"/>
              </a:ext>
            </a:extLst>
          </p:cNvPr>
          <p:cNvGraphicFramePr>
            <a:graphicFrameLocks noGrp="1"/>
          </p:cNvGraphicFramePr>
          <p:nvPr>
            <p:ph type="chart" sz="quarter" idx="13"/>
            <p:extLst>
              <p:ext uri="{D42A27DB-BD31-4B8C-83A1-F6EECF244321}">
                <p14:modId xmlns:p14="http://schemas.microsoft.com/office/powerpoint/2010/main" val="1748968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32F02-652E-4BC3-9908-548D4AF076B4}"/>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36BA397C-54EA-4D2F-A9BF-A94D3BEB0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220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CA996-1E62-4656-A535-C93E2EA36F4D}"/>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E710CEE5-030A-4BAA-9AA3-853F4C42303A}"/>
              </a:ext>
            </a:extLst>
          </p:cNvPr>
          <p:cNvGraphicFramePr>
            <a:graphicFrameLocks noGrp="1"/>
          </p:cNvGraphicFramePr>
          <p:nvPr>
            <p:ph type="chart" sz="quarter" idx="13"/>
            <p:extLst>
              <p:ext uri="{D42A27DB-BD31-4B8C-83A1-F6EECF244321}">
                <p14:modId xmlns:p14="http://schemas.microsoft.com/office/powerpoint/2010/main" val="2345237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C5091-C337-403D-AD3A-E64CF73F9EB0}"/>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A66FEEC6-3A02-4867-A142-C3F7057E8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6203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E7AE-B24D-4974-B14C-C540FDBB8EC4}"/>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4D30DA3E-8B39-44A6-BCA5-532553664582}"/>
              </a:ext>
            </a:extLst>
          </p:cNvPr>
          <p:cNvGraphicFramePr>
            <a:graphicFrameLocks noGrp="1"/>
          </p:cNvGraphicFramePr>
          <p:nvPr>
            <p:ph type="chart" sz="quarter" idx="13"/>
            <p:extLst>
              <p:ext uri="{D42A27DB-BD31-4B8C-83A1-F6EECF244321}">
                <p14:modId xmlns:p14="http://schemas.microsoft.com/office/powerpoint/2010/main" val="1956453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E0301-2F47-42E9-9EA1-E60708FCA53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D33B692-5A77-4474-AC96-FEE38837A9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782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697B-CDE9-4543-B5FA-DD7ED388F72E}"/>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CFD597F3-C8DE-4571-8072-0AD9CB2D7A2D}"/>
              </a:ext>
            </a:extLst>
          </p:cNvPr>
          <p:cNvGraphicFramePr>
            <a:graphicFrameLocks noGrp="1"/>
          </p:cNvGraphicFramePr>
          <p:nvPr>
            <p:ph type="tbl" sz="quarter" idx="13"/>
            <p:extLst>
              <p:ext uri="{D42A27DB-BD31-4B8C-83A1-F6EECF244321}">
                <p14:modId xmlns:p14="http://schemas.microsoft.com/office/powerpoint/2010/main" val="81701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1317118"/>
                    </a:ext>
                  </a:extLst>
                </a:gridCol>
                <a:gridCol w="1645920">
                  <a:extLst>
                    <a:ext uri="{9D8B030D-6E8A-4147-A177-3AD203B41FA5}">
                      <a16:colId xmlns:a16="http://schemas.microsoft.com/office/drawing/2014/main" val="871736014"/>
                    </a:ext>
                  </a:extLst>
                </a:gridCol>
                <a:gridCol w="1645920">
                  <a:extLst>
                    <a:ext uri="{9D8B030D-6E8A-4147-A177-3AD203B41FA5}">
                      <a16:colId xmlns:a16="http://schemas.microsoft.com/office/drawing/2014/main" val="310831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2828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extLst>
                  <a:ext uri="{0D108BD9-81ED-4DB2-BD59-A6C34878D82A}">
                    <a16:rowId xmlns:a16="http://schemas.microsoft.com/office/drawing/2014/main" val="427992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249107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97898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44251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79342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28956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8983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08720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40022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177152307"/>
                  </a:ext>
                </a:extLst>
              </a:tr>
            </a:tbl>
          </a:graphicData>
        </a:graphic>
      </p:graphicFrame>
      <p:sp>
        <p:nvSpPr>
          <p:cNvPr id="4" name="Text Placeholder 3">
            <a:extLst>
              <a:ext uri="{FF2B5EF4-FFF2-40B4-BE49-F238E27FC236}">
                <a16:creationId xmlns:a16="http://schemas.microsoft.com/office/drawing/2014/main" id="{B4A6780C-C102-4FBB-8D75-7EF008C0597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9120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B7E5-C95C-4ADD-9420-10087B083A4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A2CE484B-6953-4459-ABBD-64D989FDB03C}"/>
              </a:ext>
            </a:extLst>
          </p:cNvPr>
          <p:cNvGraphicFramePr>
            <a:graphicFrameLocks noGrp="1"/>
          </p:cNvGraphicFramePr>
          <p:nvPr>
            <p:ph type="tbl" sz="quarter" idx="13"/>
            <p:extLst>
              <p:ext uri="{D42A27DB-BD31-4B8C-83A1-F6EECF244321}">
                <p14:modId xmlns:p14="http://schemas.microsoft.com/office/powerpoint/2010/main" val="365343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5994009"/>
                    </a:ext>
                  </a:extLst>
                </a:gridCol>
                <a:gridCol w="1645920">
                  <a:extLst>
                    <a:ext uri="{9D8B030D-6E8A-4147-A177-3AD203B41FA5}">
                      <a16:colId xmlns:a16="http://schemas.microsoft.com/office/drawing/2014/main" val="484086633"/>
                    </a:ext>
                  </a:extLst>
                </a:gridCol>
                <a:gridCol w="1645920">
                  <a:extLst>
                    <a:ext uri="{9D8B030D-6E8A-4147-A177-3AD203B41FA5}">
                      <a16:colId xmlns:a16="http://schemas.microsoft.com/office/drawing/2014/main" val="275508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93558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71135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6555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61720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98233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9899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2289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8979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8958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3693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59728542"/>
                  </a:ext>
                </a:extLst>
              </a:tr>
            </a:tbl>
          </a:graphicData>
        </a:graphic>
      </p:graphicFrame>
      <p:sp>
        <p:nvSpPr>
          <p:cNvPr id="4" name="Text Placeholder 3">
            <a:extLst>
              <a:ext uri="{FF2B5EF4-FFF2-40B4-BE49-F238E27FC236}">
                <a16:creationId xmlns:a16="http://schemas.microsoft.com/office/drawing/2014/main" id="{1389E14E-FEA1-4EA2-A699-8F4896093E9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061268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5FE4F-4002-46F1-9FE6-2C6F53AD87D3}"/>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4B52815A-1843-45BE-977A-0447DA72FB21}"/>
              </a:ext>
            </a:extLst>
          </p:cNvPr>
          <p:cNvGraphicFramePr>
            <a:graphicFrameLocks noGrp="1"/>
          </p:cNvGraphicFramePr>
          <p:nvPr>
            <p:ph type="tbl" sz="quarter" idx="13"/>
            <p:extLst>
              <p:ext uri="{D42A27DB-BD31-4B8C-83A1-F6EECF244321}">
                <p14:modId xmlns:p14="http://schemas.microsoft.com/office/powerpoint/2010/main" val="29757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7731349"/>
                    </a:ext>
                  </a:extLst>
                </a:gridCol>
                <a:gridCol w="1645920">
                  <a:extLst>
                    <a:ext uri="{9D8B030D-6E8A-4147-A177-3AD203B41FA5}">
                      <a16:colId xmlns:a16="http://schemas.microsoft.com/office/drawing/2014/main" val="2384157581"/>
                    </a:ext>
                  </a:extLst>
                </a:gridCol>
                <a:gridCol w="1645920">
                  <a:extLst>
                    <a:ext uri="{9D8B030D-6E8A-4147-A177-3AD203B41FA5}">
                      <a16:colId xmlns:a16="http://schemas.microsoft.com/office/drawing/2014/main" val="517859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0474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88318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5454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9399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266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42782097"/>
                  </a:ext>
                </a:extLst>
              </a:tr>
            </a:tbl>
          </a:graphicData>
        </a:graphic>
      </p:graphicFrame>
      <p:sp>
        <p:nvSpPr>
          <p:cNvPr id="4" name="Text Placeholder 3">
            <a:extLst>
              <a:ext uri="{FF2B5EF4-FFF2-40B4-BE49-F238E27FC236}">
                <a16:creationId xmlns:a16="http://schemas.microsoft.com/office/drawing/2014/main" id="{D602FAC0-6CEA-413A-B7DA-87BD87628BF6}"/>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531697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07BE-750A-41A9-9BC6-F5F3A6C3731D}"/>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142D3C68-D636-4AD9-B3B5-8E8ED2F9236C}"/>
              </a:ext>
            </a:extLst>
          </p:cNvPr>
          <p:cNvGraphicFramePr>
            <a:graphicFrameLocks noGrp="1"/>
          </p:cNvGraphicFramePr>
          <p:nvPr>
            <p:ph type="tbl" sz="quarter" idx="13"/>
            <p:extLst>
              <p:ext uri="{D42A27DB-BD31-4B8C-83A1-F6EECF244321}">
                <p14:modId xmlns:p14="http://schemas.microsoft.com/office/powerpoint/2010/main" val="108174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83713981"/>
                    </a:ext>
                  </a:extLst>
                </a:gridCol>
                <a:gridCol w="740664">
                  <a:extLst>
                    <a:ext uri="{9D8B030D-6E8A-4147-A177-3AD203B41FA5}">
                      <a16:colId xmlns:a16="http://schemas.microsoft.com/office/drawing/2014/main" val="2544498559"/>
                    </a:ext>
                  </a:extLst>
                </a:gridCol>
                <a:gridCol w="740664">
                  <a:extLst>
                    <a:ext uri="{9D8B030D-6E8A-4147-A177-3AD203B41FA5}">
                      <a16:colId xmlns:a16="http://schemas.microsoft.com/office/drawing/2014/main" val="1344311966"/>
                    </a:ext>
                  </a:extLst>
                </a:gridCol>
                <a:gridCol w="740664">
                  <a:extLst>
                    <a:ext uri="{9D8B030D-6E8A-4147-A177-3AD203B41FA5}">
                      <a16:colId xmlns:a16="http://schemas.microsoft.com/office/drawing/2014/main" val="2591365001"/>
                    </a:ext>
                  </a:extLst>
                </a:gridCol>
                <a:gridCol w="740664">
                  <a:extLst>
                    <a:ext uri="{9D8B030D-6E8A-4147-A177-3AD203B41FA5}">
                      <a16:colId xmlns:a16="http://schemas.microsoft.com/office/drawing/2014/main" val="918193134"/>
                    </a:ext>
                  </a:extLst>
                </a:gridCol>
                <a:gridCol w="740664">
                  <a:extLst>
                    <a:ext uri="{9D8B030D-6E8A-4147-A177-3AD203B41FA5}">
                      <a16:colId xmlns:a16="http://schemas.microsoft.com/office/drawing/2014/main" val="4092968460"/>
                    </a:ext>
                  </a:extLst>
                </a:gridCol>
                <a:gridCol w="740664">
                  <a:extLst>
                    <a:ext uri="{9D8B030D-6E8A-4147-A177-3AD203B41FA5}">
                      <a16:colId xmlns:a16="http://schemas.microsoft.com/office/drawing/2014/main" val="3989581554"/>
                    </a:ext>
                  </a:extLst>
                </a:gridCol>
                <a:gridCol w="740664">
                  <a:extLst>
                    <a:ext uri="{9D8B030D-6E8A-4147-A177-3AD203B41FA5}">
                      <a16:colId xmlns:a16="http://schemas.microsoft.com/office/drawing/2014/main" val="30557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710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- 2020-03-31 14:48:24</a:t>
                      </a:r>
                      <a:r>
                        <a:rPr kumimoji="0" lang="en-US" sz="1000" b="0" i="0" u="none" strike="noStrike" kern="1200" cap="none" spc="0" normalizeH="0" baseline="0" noProof="0">
                          <a:ln>
                            <a:noFill/>
                          </a:ln>
                          <a:solidFill>
                            <a:prstClr val="black"/>
                          </a:solidFill>
                          <a:effectLst/>
                          <a:uLnTx/>
                          <a:uFillTx/>
                          <a:latin typeface="+mn-lt"/>
                          <a:ea typeface="+mn-ea"/>
                          <a:cs typeface="+mn-cs"/>
                        </a:rPr>
                        <a:t>
 Roasted pumpkin, pearl barley risotto, and some melted butter are filling as well as healthy.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350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- 2020-03-29 17:45:18</a:t>
                      </a:r>
                      <a:r>
                        <a:rPr kumimoji="0" lang="en-US" sz="1000" b="0" i="0" u="none" strike="noStrike" kern="1200" cap="none" spc="0" normalizeH="0" baseline="0" noProof="0">
                          <a:ln>
                            <a:noFill/>
                          </a:ln>
                          <a:solidFill>
                            <a:prstClr val="black"/>
                          </a:solidFill>
                          <a:effectLst/>
                          <a:uLnTx/>
                          <a:uFillTx/>
                          <a:latin typeface="+mn-lt"/>
                          <a:ea typeface="+mn-ea"/>
                          <a:cs typeface="+mn-cs"/>
                        </a:rPr>
                        <a:t>
 Healthy fats can change the flavor of a dish, which add variety to your meals. For example, top green beans with butter for a comforting and familiar 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88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- 2020-03-27 12:42:12</a:t>
                      </a:r>
                      <a:r>
                        <a:rPr kumimoji="0" lang="en-US" sz="1000" b="0" i="0" u="none" strike="noStrike" kern="1200" cap="none" spc="0" normalizeH="0" baseline="0" noProof="0">
                          <a:ln>
                            <a:noFill/>
                          </a:ln>
                          <a:solidFill>
                            <a:prstClr val="black"/>
                          </a:solidFill>
                          <a:effectLst/>
                          <a:uLnTx/>
                          <a:uFillTx/>
                          <a:latin typeface="+mn-lt"/>
                          <a:ea typeface="+mn-ea"/>
                          <a:cs typeface="+mn-cs"/>
                        </a:rPr>
                        <a:t>
 When using melted chocolate, add a drop of liquified coconut oil to thin the chocolate and make it more manageable for coating baked goods or making candy. Be sure to add only a drop or two at a time, adding more if needed, being careful not to add too much.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1805917"/>
                  </a:ext>
                </a:extLst>
              </a:tr>
            </a:tbl>
          </a:graphicData>
        </a:graphic>
      </p:graphicFrame>
      <p:sp>
        <p:nvSpPr>
          <p:cNvPr id="4" name="Text Placeholder 3">
            <a:extLst>
              <a:ext uri="{FF2B5EF4-FFF2-40B4-BE49-F238E27FC236}">
                <a16:creationId xmlns:a16="http://schemas.microsoft.com/office/drawing/2014/main" id="{5F7A0E9D-8ACD-4FA5-A52E-5682F55CBEF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84175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C8901-F0ED-4BC9-A927-9F4725639969}"/>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674BA24E-38EF-4313-92E0-152ACAC3375B}"/>
              </a:ext>
            </a:extLst>
          </p:cNvPr>
          <p:cNvGraphicFramePr>
            <a:graphicFrameLocks noGrp="1"/>
          </p:cNvGraphicFramePr>
          <p:nvPr>
            <p:ph type="tbl" sz="quarter" idx="13"/>
            <p:extLst>
              <p:ext uri="{D42A27DB-BD31-4B8C-83A1-F6EECF244321}">
                <p14:modId xmlns:p14="http://schemas.microsoft.com/office/powerpoint/2010/main" val="3548973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29981835"/>
                    </a:ext>
                  </a:extLst>
                </a:gridCol>
                <a:gridCol w="740664">
                  <a:extLst>
                    <a:ext uri="{9D8B030D-6E8A-4147-A177-3AD203B41FA5}">
                      <a16:colId xmlns:a16="http://schemas.microsoft.com/office/drawing/2014/main" val="340002986"/>
                    </a:ext>
                  </a:extLst>
                </a:gridCol>
                <a:gridCol w="740664">
                  <a:extLst>
                    <a:ext uri="{9D8B030D-6E8A-4147-A177-3AD203B41FA5}">
                      <a16:colId xmlns:a16="http://schemas.microsoft.com/office/drawing/2014/main" val="2046397940"/>
                    </a:ext>
                  </a:extLst>
                </a:gridCol>
                <a:gridCol w="740664">
                  <a:extLst>
                    <a:ext uri="{9D8B030D-6E8A-4147-A177-3AD203B41FA5}">
                      <a16:colId xmlns:a16="http://schemas.microsoft.com/office/drawing/2014/main" val="2634550837"/>
                    </a:ext>
                  </a:extLst>
                </a:gridCol>
                <a:gridCol w="740664">
                  <a:extLst>
                    <a:ext uri="{9D8B030D-6E8A-4147-A177-3AD203B41FA5}">
                      <a16:colId xmlns:a16="http://schemas.microsoft.com/office/drawing/2014/main" val="2722362551"/>
                    </a:ext>
                  </a:extLst>
                </a:gridCol>
                <a:gridCol w="740664">
                  <a:extLst>
                    <a:ext uri="{9D8B030D-6E8A-4147-A177-3AD203B41FA5}">
                      <a16:colId xmlns:a16="http://schemas.microsoft.com/office/drawing/2014/main" val="92012362"/>
                    </a:ext>
                  </a:extLst>
                </a:gridCol>
                <a:gridCol w="740664">
                  <a:extLst>
                    <a:ext uri="{9D8B030D-6E8A-4147-A177-3AD203B41FA5}">
                      <a16:colId xmlns:a16="http://schemas.microsoft.com/office/drawing/2014/main" val="2696768986"/>
                    </a:ext>
                  </a:extLst>
                </a:gridCol>
                <a:gridCol w="740664">
                  <a:extLst>
                    <a:ext uri="{9D8B030D-6E8A-4147-A177-3AD203B41FA5}">
                      <a16:colId xmlns:a16="http://schemas.microsoft.com/office/drawing/2014/main" val="204791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271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- 2020-03-25 17:21:14</a:t>
                      </a:r>
                      <a:r>
                        <a:rPr kumimoji="0" lang="en-US" sz="1000" b="0" i="0" u="none" strike="noStrike" kern="1200" cap="none" spc="0" normalizeH="0" baseline="0" noProof="0">
                          <a:ln>
                            <a:noFill/>
                          </a:ln>
                          <a:solidFill>
                            <a:prstClr val="black"/>
                          </a:solidFill>
                          <a:effectLst/>
                          <a:uLnTx/>
                          <a:uFillTx/>
                          <a:latin typeface="+mn-lt"/>
                          <a:ea typeface="+mn-ea"/>
                          <a:cs typeface="+mn-cs"/>
                        </a:rPr>
                        <a:t>
 If you are bored with your same old green bean recipe then you’ll need to try these. This will become your favourite healthy recipe for sure!
Lemon Butter Green Beans with Garlic and Parmesan
Ingredients:
2 tbsp SCS butter
454 grams green beans cleaned and trimmed
2 cloves garlic minced
½ lemon (juiced)
1 tbsp grated Parmesan cheese
1 tsp lemon zest
Pinch of red pepper flakes optional
Salt and pepper to taste
Instructions:
1. Fill a large bowl with ice cubes and cold water and set aside.
2. Bring a large pot of water to a boil.
3. Add green beans and cook for about 3 minutes until crisp-tender. Drain beans and immediately place in ice water to stop the cooking.
4. Melt butter in a large skillet over medium-high heat.
5. Add garlic and cook for about 1 minute longer until fragrant.
6. Stir in lemon juice and cook for 1 minute.
7. Drain green beans and add to skillet.
8. Sauté green beans, stirring occasionally for about 3-4 minutes until heated through.
9. Remove from heat and stir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3150318"/>
                  </a:ext>
                </a:extLst>
              </a:tr>
            </a:tbl>
          </a:graphicData>
        </a:graphic>
      </p:graphicFrame>
      <p:sp>
        <p:nvSpPr>
          <p:cNvPr id="4" name="Text Placeholder 3">
            <a:extLst>
              <a:ext uri="{FF2B5EF4-FFF2-40B4-BE49-F238E27FC236}">
                <a16:creationId xmlns:a16="http://schemas.microsoft.com/office/drawing/2014/main" id="{5CB8BE8A-F743-4323-B084-1C24E4A424C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59286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021A5-B6BB-44CF-982C-E90475DDB628}"/>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E0E9487F-F724-4A22-A36D-CDED10062DDB}"/>
              </a:ext>
            </a:extLst>
          </p:cNvPr>
          <p:cNvGraphicFramePr>
            <a:graphicFrameLocks noGrp="1"/>
          </p:cNvGraphicFramePr>
          <p:nvPr>
            <p:ph type="tbl" sz="quarter" idx="13"/>
            <p:extLst>
              <p:ext uri="{D42A27DB-BD31-4B8C-83A1-F6EECF244321}">
                <p14:modId xmlns:p14="http://schemas.microsoft.com/office/powerpoint/2010/main" val="2381935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22734102"/>
                    </a:ext>
                  </a:extLst>
                </a:gridCol>
                <a:gridCol w="740664">
                  <a:extLst>
                    <a:ext uri="{9D8B030D-6E8A-4147-A177-3AD203B41FA5}">
                      <a16:colId xmlns:a16="http://schemas.microsoft.com/office/drawing/2014/main" val="2141186644"/>
                    </a:ext>
                  </a:extLst>
                </a:gridCol>
                <a:gridCol w="740664">
                  <a:extLst>
                    <a:ext uri="{9D8B030D-6E8A-4147-A177-3AD203B41FA5}">
                      <a16:colId xmlns:a16="http://schemas.microsoft.com/office/drawing/2014/main" val="3703925378"/>
                    </a:ext>
                  </a:extLst>
                </a:gridCol>
                <a:gridCol w="740664">
                  <a:extLst>
                    <a:ext uri="{9D8B030D-6E8A-4147-A177-3AD203B41FA5}">
                      <a16:colId xmlns:a16="http://schemas.microsoft.com/office/drawing/2014/main" val="2637585120"/>
                    </a:ext>
                  </a:extLst>
                </a:gridCol>
                <a:gridCol w="740664">
                  <a:extLst>
                    <a:ext uri="{9D8B030D-6E8A-4147-A177-3AD203B41FA5}">
                      <a16:colId xmlns:a16="http://schemas.microsoft.com/office/drawing/2014/main" val="4115829778"/>
                    </a:ext>
                  </a:extLst>
                </a:gridCol>
                <a:gridCol w="740664">
                  <a:extLst>
                    <a:ext uri="{9D8B030D-6E8A-4147-A177-3AD203B41FA5}">
                      <a16:colId xmlns:a16="http://schemas.microsoft.com/office/drawing/2014/main" val="2736658110"/>
                    </a:ext>
                  </a:extLst>
                </a:gridCol>
                <a:gridCol w="740664">
                  <a:extLst>
                    <a:ext uri="{9D8B030D-6E8A-4147-A177-3AD203B41FA5}">
                      <a16:colId xmlns:a16="http://schemas.microsoft.com/office/drawing/2014/main" val="3148093025"/>
                    </a:ext>
                  </a:extLst>
                </a:gridCol>
                <a:gridCol w="740664">
                  <a:extLst>
                    <a:ext uri="{9D8B030D-6E8A-4147-A177-3AD203B41FA5}">
                      <a16:colId xmlns:a16="http://schemas.microsoft.com/office/drawing/2014/main" val="59525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58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- 2020-03-23 15:34:45</a:t>
                      </a:r>
                      <a:r>
                        <a:rPr kumimoji="0" lang="en-US" sz="1000" b="0" i="0" u="none" strike="noStrike" kern="1200" cap="none" spc="0" normalizeH="0" baseline="0" noProof="0">
                          <a:ln>
                            <a:noFill/>
                          </a:ln>
                          <a:solidFill>
                            <a:prstClr val="black"/>
                          </a:solidFill>
                          <a:effectLst/>
                          <a:uLnTx/>
                          <a:uFillTx/>
                          <a:latin typeface="+mn-lt"/>
                          <a:ea typeface="+mn-ea"/>
                          <a:cs typeface="+mn-cs"/>
                        </a:rPr>
                        <a:t>
 Rocket leaves, turkey and cream cheese in a bagel make for a wholesome and healthy snack.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5511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- 2020-03-21 12:14:02</a:t>
                      </a:r>
                      <a:r>
                        <a:rPr kumimoji="0" lang="en-US" sz="1000" b="0" i="0" u="none" strike="noStrike" kern="1200" cap="none" spc="0" normalizeH="0" baseline="0" noProof="0">
                          <a:ln>
                            <a:noFill/>
                          </a:ln>
                          <a:solidFill>
                            <a:prstClr val="black"/>
                          </a:solidFill>
                          <a:effectLst/>
                          <a:uLnTx/>
                          <a:uFillTx/>
                          <a:latin typeface="+mn-lt"/>
                          <a:ea typeface="+mn-ea"/>
                          <a:cs typeface="+mn-cs"/>
                        </a:rPr>
                        <a:t>
 No more limp and soggy steamed vegetables or dry chicken breasts. Cook your vegetables, meat, fish, and eggs in tasty, natural and healthy fats like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176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- 2020-03-19 16:23:33</a:t>
                      </a:r>
                      <a:r>
                        <a:rPr kumimoji="0" lang="en-US" sz="1000" b="0" i="0" u="none" strike="noStrike" kern="1200" cap="none" spc="0" normalizeH="0" baseline="0" noProof="0">
                          <a:ln>
                            <a:noFill/>
                          </a:ln>
                          <a:solidFill>
                            <a:prstClr val="black"/>
                          </a:solidFill>
                          <a:effectLst/>
                          <a:uLnTx/>
                          <a:uFillTx/>
                          <a:latin typeface="+mn-lt"/>
                          <a:ea typeface="+mn-ea"/>
                          <a:cs typeface="+mn-cs"/>
                        </a:rPr>
                        <a:t>
 When recipes call for chilled butter, grate the butter ahead of time and put it in the freezer for an hour or so before incorporating it into the recipe. Since the butter is already quite cold and in itty-bitty pieces, you will have less trouble handling it. The cold temperature prevents the butter from melting and keeps the fat molecules intact, resulting in flakier pastries.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3791023"/>
                  </a:ext>
                </a:extLst>
              </a:tr>
            </a:tbl>
          </a:graphicData>
        </a:graphic>
      </p:graphicFrame>
      <p:sp>
        <p:nvSpPr>
          <p:cNvPr id="4" name="Text Placeholder 3">
            <a:extLst>
              <a:ext uri="{FF2B5EF4-FFF2-40B4-BE49-F238E27FC236}">
                <a16:creationId xmlns:a16="http://schemas.microsoft.com/office/drawing/2014/main" id="{9FDE1CC1-8BA6-4FAB-8A06-7D743C79FA0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47348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9DCC-F3DB-44FE-8AEA-7F13F1CB5A28}"/>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08B3347D-D625-42D6-BF13-ECC5FED0DCCD}"/>
              </a:ext>
            </a:extLst>
          </p:cNvPr>
          <p:cNvGraphicFramePr>
            <a:graphicFrameLocks noGrp="1"/>
          </p:cNvGraphicFramePr>
          <p:nvPr>
            <p:ph type="tbl" sz="quarter" idx="13"/>
            <p:extLst>
              <p:ext uri="{D42A27DB-BD31-4B8C-83A1-F6EECF244321}">
                <p14:modId xmlns:p14="http://schemas.microsoft.com/office/powerpoint/2010/main" val="174794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72188217"/>
                    </a:ext>
                  </a:extLst>
                </a:gridCol>
                <a:gridCol w="740664">
                  <a:extLst>
                    <a:ext uri="{9D8B030D-6E8A-4147-A177-3AD203B41FA5}">
                      <a16:colId xmlns:a16="http://schemas.microsoft.com/office/drawing/2014/main" val="3292384943"/>
                    </a:ext>
                  </a:extLst>
                </a:gridCol>
                <a:gridCol w="740664">
                  <a:extLst>
                    <a:ext uri="{9D8B030D-6E8A-4147-A177-3AD203B41FA5}">
                      <a16:colId xmlns:a16="http://schemas.microsoft.com/office/drawing/2014/main" val="2818115060"/>
                    </a:ext>
                  </a:extLst>
                </a:gridCol>
                <a:gridCol w="740664">
                  <a:extLst>
                    <a:ext uri="{9D8B030D-6E8A-4147-A177-3AD203B41FA5}">
                      <a16:colId xmlns:a16="http://schemas.microsoft.com/office/drawing/2014/main" val="3539131751"/>
                    </a:ext>
                  </a:extLst>
                </a:gridCol>
                <a:gridCol w="740664">
                  <a:extLst>
                    <a:ext uri="{9D8B030D-6E8A-4147-A177-3AD203B41FA5}">
                      <a16:colId xmlns:a16="http://schemas.microsoft.com/office/drawing/2014/main" val="1308106186"/>
                    </a:ext>
                  </a:extLst>
                </a:gridCol>
                <a:gridCol w="740664">
                  <a:extLst>
                    <a:ext uri="{9D8B030D-6E8A-4147-A177-3AD203B41FA5}">
                      <a16:colId xmlns:a16="http://schemas.microsoft.com/office/drawing/2014/main" val="430023117"/>
                    </a:ext>
                  </a:extLst>
                </a:gridCol>
                <a:gridCol w="740664">
                  <a:extLst>
                    <a:ext uri="{9D8B030D-6E8A-4147-A177-3AD203B41FA5}">
                      <a16:colId xmlns:a16="http://schemas.microsoft.com/office/drawing/2014/main" val="695145042"/>
                    </a:ext>
                  </a:extLst>
                </a:gridCol>
                <a:gridCol w="740664">
                  <a:extLst>
                    <a:ext uri="{9D8B030D-6E8A-4147-A177-3AD203B41FA5}">
                      <a16:colId xmlns:a16="http://schemas.microsoft.com/office/drawing/2014/main" val="1012163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114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- 2020-03-17 13:43:12</a:t>
                      </a:r>
                      <a:r>
                        <a:rPr kumimoji="0" lang="en-US" sz="1000" b="0" i="0" u="none" strike="noStrike" kern="1200" cap="none" spc="0" normalizeH="0" baseline="0" noProof="0">
                          <a:ln>
                            <a:noFill/>
                          </a:ln>
                          <a:solidFill>
                            <a:prstClr val="black"/>
                          </a:solidFill>
                          <a:effectLst/>
                          <a:uLnTx/>
                          <a:uFillTx/>
                          <a:latin typeface="+mn-lt"/>
                          <a:ea typeface="+mn-ea"/>
                          <a:cs typeface="+mn-cs"/>
                        </a:rPr>
                        <a:t>
 Polenta with seared scallops, a healthy spoonful of browned butter with a hint of lemon, and you have the perfect impress-your-guests meal!
Brown Butter Scallops with Polenta
Ingredients:
3 tablespoons SCS butter, plus 5 tablespoons SCS butter, divided
140g dried polenta
1183ml water
16 fresh sea scallops, side muscle removed
Salt and pepper
4-5 sprigs Italian herbs such as oregano, parsley, and thyme
Juice of 1/4 lemon
Instructions:
To prepare polenta:
1. Combine dried polenta and water. Over high heat, bring mixture to a boil. Whisk frequently to avoid lumps. When mixture begins to spit, turn the heat down to medium-low (polenta should intermittently bubble and pop, but not rapidly). Continue to cook, stirring often, for about 45-50 minutes, until polenta is thickened and soft and pulls away slightly from the edge of the pot. Melt in 3 tablespoons of butter and season to taste with about 1-1 ½ teaspoons of salt.
To prepare scallops and sauce:
2. Pat your scallops dry and season 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5049985"/>
                  </a:ext>
                </a:extLst>
              </a:tr>
            </a:tbl>
          </a:graphicData>
        </a:graphic>
      </p:graphicFrame>
      <p:sp>
        <p:nvSpPr>
          <p:cNvPr id="4" name="Text Placeholder 3">
            <a:extLst>
              <a:ext uri="{FF2B5EF4-FFF2-40B4-BE49-F238E27FC236}">
                <a16:creationId xmlns:a16="http://schemas.microsoft.com/office/drawing/2014/main" id="{794E4E7F-3F30-4E23-8026-F7C058F591A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5068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B0E9-767B-4DC2-86EB-36ACC2D13843}"/>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75FC58AF-F0B1-48A8-8792-1228A0FE4C99}"/>
              </a:ext>
            </a:extLst>
          </p:cNvPr>
          <p:cNvGraphicFramePr>
            <a:graphicFrameLocks noGrp="1"/>
          </p:cNvGraphicFramePr>
          <p:nvPr>
            <p:ph type="tbl" sz="quarter" idx="13"/>
            <p:extLst>
              <p:ext uri="{D42A27DB-BD31-4B8C-83A1-F6EECF244321}">
                <p14:modId xmlns:p14="http://schemas.microsoft.com/office/powerpoint/2010/main" val="368700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76559952"/>
                    </a:ext>
                  </a:extLst>
                </a:gridCol>
                <a:gridCol w="740664">
                  <a:extLst>
                    <a:ext uri="{9D8B030D-6E8A-4147-A177-3AD203B41FA5}">
                      <a16:colId xmlns:a16="http://schemas.microsoft.com/office/drawing/2014/main" val="3467755201"/>
                    </a:ext>
                  </a:extLst>
                </a:gridCol>
                <a:gridCol w="740664">
                  <a:extLst>
                    <a:ext uri="{9D8B030D-6E8A-4147-A177-3AD203B41FA5}">
                      <a16:colId xmlns:a16="http://schemas.microsoft.com/office/drawing/2014/main" val="1773117683"/>
                    </a:ext>
                  </a:extLst>
                </a:gridCol>
                <a:gridCol w="740664">
                  <a:extLst>
                    <a:ext uri="{9D8B030D-6E8A-4147-A177-3AD203B41FA5}">
                      <a16:colId xmlns:a16="http://schemas.microsoft.com/office/drawing/2014/main" val="3198007494"/>
                    </a:ext>
                  </a:extLst>
                </a:gridCol>
                <a:gridCol w="740664">
                  <a:extLst>
                    <a:ext uri="{9D8B030D-6E8A-4147-A177-3AD203B41FA5}">
                      <a16:colId xmlns:a16="http://schemas.microsoft.com/office/drawing/2014/main" val="4171513087"/>
                    </a:ext>
                  </a:extLst>
                </a:gridCol>
                <a:gridCol w="740664">
                  <a:extLst>
                    <a:ext uri="{9D8B030D-6E8A-4147-A177-3AD203B41FA5}">
                      <a16:colId xmlns:a16="http://schemas.microsoft.com/office/drawing/2014/main" val="3084280045"/>
                    </a:ext>
                  </a:extLst>
                </a:gridCol>
                <a:gridCol w="740664">
                  <a:extLst>
                    <a:ext uri="{9D8B030D-6E8A-4147-A177-3AD203B41FA5}">
                      <a16:colId xmlns:a16="http://schemas.microsoft.com/office/drawing/2014/main" val="1463187774"/>
                    </a:ext>
                  </a:extLst>
                </a:gridCol>
                <a:gridCol w="740664">
                  <a:extLst>
                    <a:ext uri="{9D8B030D-6E8A-4147-A177-3AD203B41FA5}">
                      <a16:colId xmlns:a16="http://schemas.microsoft.com/office/drawing/2014/main" val="1011108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867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- 2020-03-15 15:33:21</a:t>
                      </a:r>
                      <a:r>
                        <a:rPr kumimoji="0" lang="en-US" sz="1000" b="0" i="0" u="none" strike="noStrike" kern="1200" cap="none" spc="0" normalizeH="0" baseline="0" noProof="0">
                          <a:ln>
                            <a:noFill/>
                          </a:ln>
                          <a:solidFill>
                            <a:prstClr val="black"/>
                          </a:solidFill>
                          <a:effectLst/>
                          <a:uLnTx/>
                          <a:uFillTx/>
                          <a:latin typeface="+mn-lt"/>
                          <a:ea typeface="+mn-ea"/>
                          <a:cs typeface="+mn-cs"/>
                        </a:rPr>
                        <a:t>
 How about a wholesome meal for lunch today? Pumpkin soup with buttered bread!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238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- 2020-03-13 12:22:20</a:t>
                      </a:r>
                      <a:r>
                        <a:rPr kumimoji="0" lang="en-US" sz="1000" b="0" i="0" u="none" strike="noStrike" kern="1200" cap="none" spc="0" normalizeH="0" baseline="0" noProof="0">
                          <a:ln>
                            <a:noFill/>
                          </a:ln>
                          <a:solidFill>
                            <a:prstClr val="black"/>
                          </a:solidFill>
                          <a:effectLst/>
                          <a:uLnTx/>
                          <a:uFillTx/>
                          <a:latin typeface="+mn-lt"/>
                          <a:ea typeface="+mn-ea"/>
                          <a:cs typeface="+mn-cs"/>
                        </a:rPr>
                        <a:t>
 Cook your eggs in grass-fed butter to give your day a healthy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- 2020-03-11 17:11:30</a:t>
                      </a:r>
                      <a:r>
                        <a:rPr kumimoji="0" lang="en-US" sz="1000" b="0" i="0" u="none" strike="noStrike" kern="1200" cap="none" spc="0" normalizeH="0" baseline="0" noProof="0">
                          <a:ln>
                            <a:noFill/>
                          </a:ln>
                          <a:solidFill>
                            <a:prstClr val="black"/>
                          </a:solidFill>
                          <a:effectLst/>
                          <a:uLnTx/>
                          <a:uFillTx/>
                          <a:latin typeface="+mn-lt"/>
                          <a:ea typeface="+mn-ea"/>
                          <a:cs typeface="+mn-cs"/>
                        </a:rPr>
                        <a:t>
 Coat things like fruit and chocolate chips in flour before adding them to your mix. This prevents all the bits from sinking to the bottom and ensures you’ve got an even distribution of flavour.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3818957"/>
                  </a:ext>
                </a:extLst>
              </a:tr>
            </a:tbl>
          </a:graphicData>
        </a:graphic>
      </p:graphicFrame>
      <p:sp>
        <p:nvSpPr>
          <p:cNvPr id="4" name="Text Placeholder 3">
            <a:extLst>
              <a:ext uri="{FF2B5EF4-FFF2-40B4-BE49-F238E27FC236}">
                <a16:creationId xmlns:a16="http://schemas.microsoft.com/office/drawing/2014/main" id="{095C3FBF-353F-42E5-A20B-5E54925C4A2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06334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87FE-A386-4448-9CA4-803DA89775BF}"/>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379E5E65-DC78-455C-8198-6A94B0180C7E}"/>
              </a:ext>
            </a:extLst>
          </p:cNvPr>
          <p:cNvGraphicFramePr>
            <a:graphicFrameLocks noGrp="1"/>
          </p:cNvGraphicFramePr>
          <p:nvPr>
            <p:ph type="tbl" sz="quarter" idx="13"/>
            <p:extLst>
              <p:ext uri="{D42A27DB-BD31-4B8C-83A1-F6EECF244321}">
                <p14:modId xmlns:p14="http://schemas.microsoft.com/office/powerpoint/2010/main" val="183510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7357085"/>
                    </a:ext>
                  </a:extLst>
                </a:gridCol>
                <a:gridCol w="740664">
                  <a:extLst>
                    <a:ext uri="{9D8B030D-6E8A-4147-A177-3AD203B41FA5}">
                      <a16:colId xmlns:a16="http://schemas.microsoft.com/office/drawing/2014/main" val="139575672"/>
                    </a:ext>
                  </a:extLst>
                </a:gridCol>
                <a:gridCol w="740664">
                  <a:extLst>
                    <a:ext uri="{9D8B030D-6E8A-4147-A177-3AD203B41FA5}">
                      <a16:colId xmlns:a16="http://schemas.microsoft.com/office/drawing/2014/main" val="3476788754"/>
                    </a:ext>
                  </a:extLst>
                </a:gridCol>
                <a:gridCol w="740664">
                  <a:extLst>
                    <a:ext uri="{9D8B030D-6E8A-4147-A177-3AD203B41FA5}">
                      <a16:colId xmlns:a16="http://schemas.microsoft.com/office/drawing/2014/main" val="500532936"/>
                    </a:ext>
                  </a:extLst>
                </a:gridCol>
                <a:gridCol w="740664">
                  <a:extLst>
                    <a:ext uri="{9D8B030D-6E8A-4147-A177-3AD203B41FA5}">
                      <a16:colId xmlns:a16="http://schemas.microsoft.com/office/drawing/2014/main" val="3522310010"/>
                    </a:ext>
                  </a:extLst>
                </a:gridCol>
                <a:gridCol w="740664">
                  <a:extLst>
                    <a:ext uri="{9D8B030D-6E8A-4147-A177-3AD203B41FA5}">
                      <a16:colId xmlns:a16="http://schemas.microsoft.com/office/drawing/2014/main" val="829026716"/>
                    </a:ext>
                  </a:extLst>
                </a:gridCol>
                <a:gridCol w="740664">
                  <a:extLst>
                    <a:ext uri="{9D8B030D-6E8A-4147-A177-3AD203B41FA5}">
                      <a16:colId xmlns:a16="http://schemas.microsoft.com/office/drawing/2014/main" val="2296740826"/>
                    </a:ext>
                  </a:extLst>
                </a:gridCol>
                <a:gridCol w="740664">
                  <a:extLst>
                    <a:ext uri="{9D8B030D-6E8A-4147-A177-3AD203B41FA5}">
                      <a16:colId xmlns:a16="http://schemas.microsoft.com/office/drawing/2014/main" val="307692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357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- 2020-03-09 14:18:44</a:t>
                      </a:r>
                      <a:r>
                        <a:rPr kumimoji="0" lang="en-US" sz="1000" b="0" i="0" u="none" strike="noStrike" kern="1200" cap="none" spc="0" normalizeH="0" baseline="0" noProof="0">
                          <a:ln>
                            <a:noFill/>
                          </a:ln>
                          <a:solidFill>
                            <a:prstClr val="black"/>
                          </a:solidFill>
                          <a:effectLst/>
                          <a:uLnTx/>
                          <a:uFillTx/>
                          <a:latin typeface="+mn-lt"/>
                          <a:ea typeface="+mn-ea"/>
                          <a:cs typeface="+mn-cs"/>
                        </a:rPr>
                        <a:t>
 This healthy and delicious recipe will satiate your appetite and give you the nutritional boost that your body needs!
Honey Garlic Butter Shrimp and Broccoli
Ingredients:
2 tbsp SCS butter
170g honey
60ml soy sauce
1 tsp fresh grated ginger
2 tbsp minced garlic
¼ tsp red pepper flakes
½ tsp cornstarch
454g large shrimp peeled, deveined and tails removed if desired
350g chopped broccoli
1 tsp olive oil
salt pepper
Instructions:
1. In a small bowl add the honey, soy sauce, ginger, garlic, red pepper, and mix until combined.
2. Place the peeled and deveined shrimp into a bowl and add 1/3 of the sauce. Toss and marinate 30 minutes.
3. Whisk in the cornstarch to the reserved marinade and set aside.
4. Heat a cast-iron skillet or wok on high heat, add olive oil and broccoli, salt and pepper and cook 5-6 minutes just until soft. Remove from pan and set aside.
5. Add the butter to the skillet and add shrimp discarding the marinade. Cook until the shrimp turns pink about 2 minutes each 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6676687"/>
                  </a:ext>
                </a:extLst>
              </a:tr>
            </a:tbl>
          </a:graphicData>
        </a:graphic>
      </p:graphicFrame>
      <p:sp>
        <p:nvSpPr>
          <p:cNvPr id="4" name="Text Placeholder 3">
            <a:extLst>
              <a:ext uri="{FF2B5EF4-FFF2-40B4-BE49-F238E27FC236}">
                <a16:creationId xmlns:a16="http://schemas.microsoft.com/office/drawing/2014/main" id="{E3E0165A-BFE4-4D85-9059-8D82D4DD8CC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9603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8136D-81F6-4260-803F-5AF46056BC0D}"/>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59B50840-DAA6-4287-B480-53D8C931911B}"/>
              </a:ext>
            </a:extLst>
          </p:cNvPr>
          <p:cNvGraphicFramePr>
            <a:graphicFrameLocks noGrp="1"/>
          </p:cNvGraphicFramePr>
          <p:nvPr>
            <p:ph type="tbl" sz="quarter" idx="13"/>
            <p:extLst>
              <p:ext uri="{D42A27DB-BD31-4B8C-83A1-F6EECF244321}">
                <p14:modId xmlns:p14="http://schemas.microsoft.com/office/powerpoint/2010/main" val="229866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96703892"/>
                    </a:ext>
                  </a:extLst>
                </a:gridCol>
                <a:gridCol w="740664">
                  <a:extLst>
                    <a:ext uri="{9D8B030D-6E8A-4147-A177-3AD203B41FA5}">
                      <a16:colId xmlns:a16="http://schemas.microsoft.com/office/drawing/2014/main" val="1491751070"/>
                    </a:ext>
                  </a:extLst>
                </a:gridCol>
                <a:gridCol w="740664">
                  <a:extLst>
                    <a:ext uri="{9D8B030D-6E8A-4147-A177-3AD203B41FA5}">
                      <a16:colId xmlns:a16="http://schemas.microsoft.com/office/drawing/2014/main" val="1545112205"/>
                    </a:ext>
                  </a:extLst>
                </a:gridCol>
                <a:gridCol w="740664">
                  <a:extLst>
                    <a:ext uri="{9D8B030D-6E8A-4147-A177-3AD203B41FA5}">
                      <a16:colId xmlns:a16="http://schemas.microsoft.com/office/drawing/2014/main" val="3588524063"/>
                    </a:ext>
                  </a:extLst>
                </a:gridCol>
                <a:gridCol w="740664">
                  <a:extLst>
                    <a:ext uri="{9D8B030D-6E8A-4147-A177-3AD203B41FA5}">
                      <a16:colId xmlns:a16="http://schemas.microsoft.com/office/drawing/2014/main" val="1900454617"/>
                    </a:ext>
                  </a:extLst>
                </a:gridCol>
                <a:gridCol w="740664">
                  <a:extLst>
                    <a:ext uri="{9D8B030D-6E8A-4147-A177-3AD203B41FA5}">
                      <a16:colId xmlns:a16="http://schemas.microsoft.com/office/drawing/2014/main" val="1410905563"/>
                    </a:ext>
                  </a:extLst>
                </a:gridCol>
                <a:gridCol w="740664">
                  <a:extLst>
                    <a:ext uri="{9D8B030D-6E8A-4147-A177-3AD203B41FA5}">
                      <a16:colId xmlns:a16="http://schemas.microsoft.com/office/drawing/2014/main" val="930267612"/>
                    </a:ext>
                  </a:extLst>
                </a:gridCol>
                <a:gridCol w="740664">
                  <a:extLst>
                    <a:ext uri="{9D8B030D-6E8A-4147-A177-3AD203B41FA5}">
                      <a16:colId xmlns:a16="http://schemas.microsoft.com/office/drawing/2014/main" val="47974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700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- 2020-03-08 05:05:23</a:t>
                      </a:r>
                      <a:r>
                        <a:rPr kumimoji="0" lang="en-US" sz="1000" b="0" i="0" u="none" strike="noStrike" kern="1200" cap="none" spc="0" normalizeH="0" baseline="0" noProof="0">
                          <a:ln>
                            <a:noFill/>
                          </a:ln>
                          <a:solidFill>
                            <a:prstClr val="black"/>
                          </a:solidFill>
                          <a:effectLst/>
                          <a:uLnTx/>
                          <a:uFillTx/>
                          <a:latin typeface="+mn-lt"/>
                          <a:ea typeface="+mn-ea"/>
                          <a:cs typeface="+mn-cs"/>
                        </a:rPr>
                        <a:t>
 Buttered mushrooms are not only delicious but healthy too.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448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- 2020-03-05 17:50:20</a:t>
                      </a:r>
                      <a:r>
                        <a:rPr kumimoji="0" lang="en-US" sz="1000" b="0" i="0" u="none" strike="noStrike" kern="1200" cap="none" spc="0" normalizeH="0" baseline="0" noProof="0">
                          <a:ln>
                            <a:noFill/>
                          </a:ln>
                          <a:solidFill>
                            <a:prstClr val="black"/>
                          </a:solidFill>
                          <a:effectLst/>
                          <a:uLnTx/>
                          <a:uFillTx/>
                          <a:latin typeface="+mn-lt"/>
                          <a:ea typeface="+mn-ea"/>
                          <a:cs typeface="+mn-cs"/>
                        </a:rPr>
                        <a:t>
 Get rid of your “fat-free” and “low-fat” food items to make room for the more natural, wholesome, satiating, and healthy foods like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274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- 2020-03-04 12:08:13</a:t>
                      </a:r>
                      <a:r>
                        <a:rPr kumimoji="0" lang="en-US" sz="1000" b="0" i="0" u="none" strike="noStrike" kern="1200" cap="none" spc="0" normalizeH="0" baseline="0" noProof="0">
                          <a:ln>
                            <a:noFill/>
                          </a:ln>
                          <a:solidFill>
                            <a:prstClr val="black"/>
                          </a:solidFill>
                          <a:effectLst/>
                          <a:uLnTx/>
                          <a:uFillTx/>
                          <a:latin typeface="+mn-lt"/>
                          <a:ea typeface="+mn-ea"/>
                          <a:cs typeface="+mn-cs"/>
                        </a:rPr>
                        <a:t>
 Take out your cookies just when the edges have hardened. If you wait for them to cook all the way through, then they will become hard and difficult to chew.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9221842"/>
                  </a:ext>
                </a:extLst>
              </a:tr>
            </a:tbl>
          </a:graphicData>
        </a:graphic>
      </p:graphicFrame>
      <p:sp>
        <p:nvSpPr>
          <p:cNvPr id="4" name="Text Placeholder 3">
            <a:extLst>
              <a:ext uri="{FF2B5EF4-FFF2-40B4-BE49-F238E27FC236}">
                <a16:creationId xmlns:a16="http://schemas.microsoft.com/office/drawing/2014/main" id="{007A7E9D-1846-41D8-96C7-1D369DC9E25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65957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BDF7-C8B5-4B14-8032-6EE3D3F9DD6A}"/>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F53951C-465B-4990-88EC-B7AAC6F139B6}"/>
              </a:ext>
            </a:extLst>
          </p:cNvPr>
          <p:cNvGraphicFramePr>
            <a:graphicFrameLocks noGrp="1"/>
          </p:cNvGraphicFramePr>
          <p:nvPr>
            <p:ph type="tbl" sz="quarter" idx="13"/>
            <p:extLst>
              <p:ext uri="{D42A27DB-BD31-4B8C-83A1-F6EECF244321}">
                <p14:modId xmlns:p14="http://schemas.microsoft.com/office/powerpoint/2010/main" val="52981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59003458"/>
                    </a:ext>
                  </a:extLst>
                </a:gridCol>
                <a:gridCol w="740664">
                  <a:extLst>
                    <a:ext uri="{9D8B030D-6E8A-4147-A177-3AD203B41FA5}">
                      <a16:colId xmlns:a16="http://schemas.microsoft.com/office/drawing/2014/main" val="3014280508"/>
                    </a:ext>
                  </a:extLst>
                </a:gridCol>
                <a:gridCol w="740664">
                  <a:extLst>
                    <a:ext uri="{9D8B030D-6E8A-4147-A177-3AD203B41FA5}">
                      <a16:colId xmlns:a16="http://schemas.microsoft.com/office/drawing/2014/main" val="2659415517"/>
                    </a:ext>
                  </a:extLst>
                </a:gridCol>
                <a:gridCol w="740664">
                  <a:extLst>
                    <a:ext uri="{9D8B030D-6E8A-4147-A177-3AD203B41FA5}">
                      <a16:colId xmlns:a16="http://schemas.microsoft.com/office/drawing/2014/main" val="2710082379"/>
                    </a:ext>
                  </a:extLst>
                </a:gridCol>
                <a:gridCol w="740664">
                  <a:extLst>
                    <a:ext uri="{9D8B030D-6E8A-4147-A177-3AD203B41FA5}">
                      <a16:colId xmlns:a16="http://schemas.microsoft.com/office/drawing/2014/main" val="3435273057"/>
                    </a:ext>
                  </a:extLst>
                </a:gridCol>
                <a:gridCol w="740664">
                  <a:extLst>
                    <a:ext uri="{9D8B030D-6E8A-4147-A177-3AD203B41FA5}">
                      <a16:colId xmlns:a16="http://schemas.microsoft.com/office/drawing/2014/main" val="3024099754"/>
                    </a:ext>
                  </a:extLst>
                </a:gridCol>
                <a:gridCol w="740664">
                  <a:extLst>
                    <a:ext uri="{9D8B030D-6E8A-4147-A177-3AD203B41FA5}">
                      <a16:colId xmlns:a16="http://schemas.microsoft.com/office/drawing/2014/main" val="1055458314"/>
                    </a:ext>
                  </a:extLst>
                </a:gridCol>
                <a:gridCol w="740664">
                  <a:extLst>
                    <a:ext uri="{9D8B030D-6E8A-4147-A177-3AD203B41FA5}">
                      <a16:colId xmlns:a16="http://schemas.microsoft.com/office/drawing/2014/main" val="76921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338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- 2020-03-03 18:54:08</a:t>
                      </a:r>
                      <a:r>
                        <a:rPr kumimoji="0" lang="en-US" sz="1000" b="0" i="0" u="none" strike="noStrike" kern="1200" cap="none" spc="0" normalizeH="0" baseline="0" noProof="0">
                          <a:ln>
                            <a:noFill/>
                          </a:ln>
                          <a:solidFill>
                            <a:prstClr val="black"/>
                          </a:solidFill>
                          <a:effectLst/>
                          <a:uLnTx/>
                          <a:uFillTx/>
                          <a:latin typeface="+mn-lt"/>
                          <a:ea typeface="+mn-ea"/>
                          <a:cs typeface="+mn-cs"/>
                        </a:rPr>
                        <a:t>
 Kale and butter come together in this recipe to provide you with your daily nutritional intake. This delicious dish will add flavour to your healthy diet!
Garlic Butter Rice with Kale
Ingredients:
Marinated kale:
1500g kale sliced leaves 
2 tsp extra virgin olive oil
Salt and pepper
Garlic Butter Rice:
30g SCS unsalted butter
3 - 4 large garlic cloves, minced
338g uncooked white rice
530ml chicken broth (or vegetable)
Finishing:
30g SCS butter
47g chopped almonds (or other nuts/seeds of choice)
Instructions:
1. Place kale in a large bowl. Drizzle over oil, sprinkle with a small pinch of salt and pepper. Scrunch with hands for 30 seconds, set aside while rice cooks.
2. Melt butter in a large pot over medium-high heat. Add garlic and stir for 1 minute until just starting to turn golden and is incredibly fragrant.
3. Add rice, stir for 10 seconds.
4. Add broth, stir, then cover.
5. Turn heat down to medium or medium-low so the liquid is simmering very gently. Cook for 12 - 15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6449005"/>
                  </a:ext>
                </a:extLst>
              </a:tr>
            </a:tbl>
          </a:graphicData>
        </a:graphic>
      </p:graphicFrame>
      <p:sp>
        <p:nvSpPr>
          <p:cNvPr id="4" name="Text Placeholder 3">
            <a:extLst>
              <a:ext uri="{FF2B5EF4-FFF2-40B4-BE49-F238E27FC236}">
                <a16:creationId xmlns:a16="http://schemas.microsoft.com/office/drawing/2014/main" id="{946D5554-58F6-4F84-A5E8-275C32E7176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02289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A12C4-B0E0-4078-913A-0467085243F0}"/>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17656581-B876-487A-B5D5-46BE3032CEDF}"/>
              </a:ext>
            </a:extLst>
          </p:cNvPr>
          <p:cNvGraphicFramePr>
            <a:graphicFrameLocks noGrp="1"/>
          </p:cNvGraphicFramePr>
          <p:nvPr>
            <p:ph type="chart" sz="quarter" idx="13"/>
            <p:extLst>
              <p:ext uri="{D42A27DB-BD31-4B8C-83A1-F6EECF244321}">
                <p14:modId xmlns:p14="http://schemas.microsoft.com/office/powerpoint/2010/main" val="181001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77D57-944D-4D2B-A75D-A3A2AF6D256B}"/>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243569FF-2966-4D99-9317-367B1983B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8060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5EE0A-5459-40F0-9646-5E02EDDB9FD2}"/>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1EB23C8F-6DFE-42DF-92EB-03CB262228A2}"/>
              </a:ext>
            </a:extLst>
          </p:cNvPr>
          <p:cNvGraphicFramePr>
            <a:graphicFrameLocks noGrp="1"/>
          </p:cNvGraphicFramePr>
          <p:nvPr>
            <p:ph type="chart" sz="quarter" idx="13"/>
            <p:extLst>
              <p:ext uri="{D42A27DB-BD31-4B8C-83A1-F6EECF244321}">
                <p14:modId xmlns:p14="http://schemas.microsoft.com/office/powerpoint/2010/main" val="4276825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89ACFE-E17F-4364-9D33-F71B491939C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134BAB3-8669-4ED1-989A-1B36D3064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61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D0820-6B08-454F-9340-CFE16E97A1A4}"/>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CC65920B-D0FE-4B4E-8CE2-F75D790B1095}"/>
              </a:ext>
            </a:extLst>
          </p:cNvPr>
          <p:cNvGraphicFramePr>
            <a:graphicFrameLocks noGrp="1"/>
          </p:cNvGraphicFramePr>
          <p:nvPr>
            <p:ph type="chart" sz="quarter" idx="13"/>
            <p:extLst>
              <p:ext uri="{D42A27DB-BD31-4B8C-83A1-F6EECF244321}">
                <p14:modId xmlns:p14="http://schemas.microsoft.com/office/powerpoint/2010/main" val="3324807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A3F13-3BEE-4DAE-8F05-BC2C49C68B44}"/>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C1896687-81B4-4318-9A13-1B033BDFC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29352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1020</Words>
  <Application>Microsoft Office PowerPoint</Application>
  <PresentationFormat>On-screen Show (4:3)</PresentationFormat>
  <Paragraphs>428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2020-04-07T08:32:32Z</dcterms:created>
  <dcterms:modified xsi:type="dcterms:W3CDTF">2020-04-07T08:33:24Z</dcterms:modified>
</cp:coreProperties>
</file>