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Sheet1!$A$2:$A$61</c:f>
              <c:numCache>
                <c:formatCode>m/d/yyyy</c:formatCode>
                <c:ptCount val="60"/>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numCache>
            </c:numRef>
          </c:cat>
          <c:val>
            <c:numRef>
              <c:f>Sheet1!$B$2:$B$61</c:f>
              <c:numCache>
                <c:formatCode>General</c:formatCode>
                <c:ptCount val="60"/>
                <c:pt idx="0">
                  <c:v>11911</c:v>
                </c:pt>
                <c:pt idx="1">
                  <c:v>11916</c:v>
                </c:pt>
                <c:pt idx="2">
                  <c:v>11917</c:v>
                </c:pt>
                <c:pt idx="3">
                  <c:v>11918</c:v>
                </c:pt>
                <c:pt idx="4">
                  <c:v>11918</c:v>
                </c:pt>
                <c:pt idx="5">
                  <c:v>11918</c:v>
                </c:pt>
                <c:pt idx="6">
                  <c:v>11922</c:v>
                </c:pt>
                <c:pt idx="7">
                  <c:v>11923</c:v>
                </c:pt>
                <c:pt idx="8">
                  <c:v>11926</c:v>
                </c:pt>
                <c:pt idx="9">
                  <c:v>11930</c:v>
                </c:pt>
                <c:pt idx="10">
                  <c:v>11930</c:v>
                </c:pt>
                <c:pt idx="11">
                  <c:v>11933</c:v>
                </c:pt>
                <c:pt idx="12">
                  <c:v>11936</c:v>
                </c:pt>
                <c:pt idx="13">
                  <c:v>11939</c:v>
                </c:pt>
                <c:pt idx="14">
                  <c:v>11939</c:v>
                </c:pt>
                <c:pt idx="15">
                  <c:v>11938</c:v>
                </c:pt>
                <c:pt idx="16">
                  <c:v>11940</c:v>
                </c:pt>
                <c:pt idx="17">
                  <c:v>11941</c:v>
                </c:pt>
                <c:pt idx="18">
                  <c:v>11943</c:v>
                </c:pt>
                <c:pt idx="19">
                  <c:v>11941</c:v>
                </c:pt>
                <c:pt idx="20">
                  <c:v>11941</c:v>
                </c:pt>
                <c:pt idx="21">
                  <c:v>11942</c:v>
                </c:pt>
                <c:pt idx="22">
                  <c:v>11942</c:v>
                </c:pt>
                <c:pt idx="23">
                  <c:v>11943</c:v>
                </c:pt>
                <c:pt idx="24">
                  <c:v>11946</c:v>
                </c:pt>
                <c:pt idx="25">
                  <c:v>11947</c:v>
                </c:pt>
                <c:pt idx="26">
                  <c:v>11948</c:v>
                </c:pt>
                <c:pt idx="27">
                  <c:v>11951</c:v>
                </c:pt>
                <c:pt idx="28">
                  <c:v>11951</c:v>
                </c:pt>
                <c:pt idx="29">
                  <c:v>11952</c:v>
                </c:pt>
                <c:pt idx="30">
                  <c:v>11953</c:v>
                </c:pt>
                <c:pt idx="31">
                  <c:v>11955</c:v>
                </c:pt>
                <c:pt idx="32">
                  <c:v>11956</c:v>
                </c:pt>
                <c:pt idx="33">
                  <c:v>11961</c:v>
                </c:pt>
                <c:pt idx="34">
                  <c:v>11963</c:v>
                </c:pt>
                <c:pt idx="35">
                  <c:v>11965</c:v>
                </c:pt>
                <c:pt idx="36">
                  <c:v>11965</c:v>
                </c:pt>
                <c:pt idx="37">
                  <c:v>11966</c:v>
                </c:pt>
                <c:pt idx="38">
                  <c:v>11966</c:v>
                </c:pt>
                <c:pt idx="39">
                  <c:v>11964</c:v>
                </c:pt>
                <c:pt idx="40">
                  <c:v>11964</c:v>
                </c:pt>
                <c:pt idx="41">
                  <c:v>11967</c:v>
                </c:pt>
                <c:pt idx="42">
                  <c:v>11969</c:v>
                </c:pt>
                <c:pt idx="43">
                  <c:v>11974</c:v>
                </c:pt>
                <c:pt idx="44">
                  <c:v>11977</c:v>
                </c:pt>
                <c:pt idx="45">
                  <c:v>11981</c:v>
                </c:pt>
                <c:pt idx="46">
                  <c:v>11983</c:v>
                </c:pt>
                <c:pt idx="47">
                  <c:v>11986</c:v>
                </c:pt>
                <c:pt idx="48">
                  <c:v>11986</c:v>
                </c:pt>
                <c:pt idx="49">
                  <c:v>11989</c:v>
                </c:pt>
                <c:pt idx="50">
                  <c:v>11992</c:v>
                </c:pt>
                <c:pt idx="51">
                  <c:v>11994</c:v>
                </c:pt>
                <c:pt idx="52">
                  <c:v>11994</c:v>
                </c:pt>
                <c:pt idx="53">
                  <c:v>11999</c:v>
                </c:pt>
                <c:pt idx="54">
                  <c:v>11999</c:v>
                </c:pt>
                <c:pt idx="55">
                  <c:v>11989</c:v>
                </c:pt>
                <c:pt idx="56">
                  <c:v>11992</c:v>
                </c:pt>
                <c:pt idx="57">
                  <c:v>11994</c:v>
                </c:pt>
                <c:pt idx="58">
                  <c:v>11995</c:v>
                </c:pt>
                <c:pt idx="59">
                  <c:v>11995</c:v>
                </c:pt>
              </c:numCache>
            </c:numRef>
          </c:val>
          <c:smooth val="0"/>
          <c:extLst>
            <c:ext xmlns:c16="http://schemas.microsoft.com/office/drawing/2014/chart" uri="{C3380CC4-5D6E-409C-BE32-E72D297353CC}">
              <c16:uniqueId val="{00000000-7F98-4183-9804-2C48BB75B44D}"/>
            </c:ext>
          </c:extLst>
        </c:ser>
        <c:dLbls>
          <c:showLegendKey val="0"/>
          <c:showVal val="0"/>
          <c:showCatName val="0"/>
          <c:showSerName val="0"/>
          <c:showPercent val="0"/>
          <c:showBubbleSize val="0"/>
        </c:dLbls>
        <c:smooth val="0"/>
        <c:axId val="303093392"/>
        <c:axId val="303097328"/>
      </c:lineChart>
      <c:dateAx>
        <c:axId val="303093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97328"/>
        <c:crosses val="autoZero"/>
        <c:auto val="1"/>
        <c:lblOffset val="100"/>
        <c:baseTimeUnit val="days"/>
      </c:dateAx>
      <c:valAx>
        <c:axId val="30309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9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59</c:v>
                </c:pt>
                <c:pt idx="1">
                  <c:v>1044</c:v>
                </c:pt>
                <c:pt idx="2">
                  <c:v>1888</c:v>
                </c:pt>
                <c:pt idx="3">
                  <c:v>1399</c:v>
                </c:pt>
                <c:pt idx="4">
                  <c:v>589</c:v>
                </c:pt>
                <c:pt idx="5">
                  <c:v>161</c:v>
                </c:pt>
                <c:pt idx="6">
                  <c:v>69</c:v>
                </c:pt>
              </c:numCache>
            </c:numRef>
          </c:val>
          <c:extLst>
            <c:ext xmlns:c16="http://schemas.microsoft.com/office/drawing/2014/chart" uri="{C3380CC4-5D6E-409C-BE32-E72D297353CC}">
              <c16:uniqueId val="{00000000-2DED-415B-9600-2F4FA9453D7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62</c:v>
                </c:pt>
                <c:pt idx="1">
                  <c:v>839</c:v>
                </c:pt>
                <c:pt idx="2">
                  <c:v>2016</c:v>
                </c:pt>
                <c:pt idx="3">
                  <c:v>2618</c:v>
                </c:pt>
                <c:pt idx="4">
                  <c:v>893</c:v>
                </c:pt>
                <c:pt idx="5">
                  <c:v>185</c:v>
                </c:pt>
                <c:pt idx="6">
                  <c:v>88</c:v>
                </c:pt>
              </c:numCache>
            </c:numRef>
          </c:val>
          <c:extLst>
            <c:ext xmlns:c16="http://schemas.microsoft.com/office/drawing/2014/chart" uri="{C3380CC4-5D6E-409C-BE32-E72D297353CC}">
              <c16:uniqueId val="{00000001-2DED-415B-9600-2F4FA9453D71}"/>
            </c:ext>
          </c:extLst>
        </c:ser>
        <c:dLbls>
          <c:showLegendKey val="0"/>
          <c:showVal val="0"/>
          <c:showCatName val="0"/>
          <c:showSerName val="0"/>
          <c:showPercent val="0"/>
          <c:showBubbleSize val="0"/>
        </c:dLbls>
        <c:gapWidth val="219"/>
        <c:overlap val="-27"/>
        <c:axId val="303090768"/>
        <c:axId val="303096672"/>
      </c:barChart>
      <c:catAx>
        <c:axId val="30309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96672"/>
        <c:crosses val="autoZero"/>
        <c:auto val="1"/>
        <c:lblAlgn val="ctr"/>
        <c:lblOffset val="100"/>
        <c:noMultiLvlLbl val="0"/>
      </c:catAx>
      <c:valAx>
        <c:axId val="30309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9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Sheet1!$A$2:$A$61</c:f>
              <c:numCache>
                <c:formatCode>m/d/yyyy</c:formatCode>
                <c:ptCount val="60"/>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numCache>
            </c:numRef>
          </c:cat>
          <c:val>
            <c:numRef>
              <c:f>Sheet1!$B$2:$B$61</c:f>
              <c:numCache>
                <c:formatCode>General</c:formatCode>
                <c:ptCount val="60"/>
                <c:pt idx="0">
                  <c:v>33012</c:v>
                </c:pt>
                <c:pt idx="1">
                  <c:v>33099</c:v>
                </c:pt>
                <c:pt idx="2">
                  <c:v>27482</c:v>
                </c:pt>
                <c:pt idx="3">
                  <c:v>30663</c:v>
                </c:pt>
                <c:pt idx="4">
                  <c:v>29477</c:v>
                </c:pt>
                <c:pt idx="5">
                  <c:v>30983</c:v>
                </c:pt>
                <c:pt idx="6">
                  <c:v>38391</c:v>
                </c:pt>
                <c:pt idx="7">
                  <c:v>34164</c:v>
                </c:pt>
                <c:pt idx="8">
                  <c:v>31854</c:v>
                </c:pt>
                <c:pt idx="9">
                  <c:v>31929</c:v>
                </c:pt>
                <c:pt idx="10">
                  <c:v>29525</c:v>
                </c:pt>
                <c:pt idx="11">
                  <c:v>28980</c:v>
                </c:pt>
                <c:pt idx="12">
                  <c:v>32945</c:v>
                </c:pt>
                <c:pt idx="13">
                  <c:v>48470</c:v>
                </c:pt>
                <c:pt idx="14">
                  <c:v>40268</c:v>
                </c:pt>
                <c:pt idx="15">
                  <c:v>31043</c:v>
                </c:pt>
                <c:pt idx="16">
                  <c:v>35027</c:v>
                </c:pt>
                <c:pt idx="17">
                  <c:v>38643</c:v>
                </c:pt>
                <c:pt idx="18">
                  <c:v>41438</c:v>
                </c:pt>
                <c:pt idx="19">
                  <c:v>38666</c:v>
                </c:pt>
                <c:pt idx="20">
                  <c:v>22261</c:v>
                </c:pt>
                <c:pt idx="21">
                  <c:v>2535</c:v>
                </c:pt>
                <c:pt idx="22">
                  <c:v>1837</c:v>
                </c:pt>
                <c:pt idx="23">
                  <c:v>7950</c:v>
                </c:pt>
                <c:pt idx="24">
                  <c:v>19671</c:v>
                </c:pt>
                <c:pt idx="25">
                  <c:v>25452</c:v>
                </c:pt>
                <c:pt idx="26">
                  <c:v>42968</c:v>
                </c:pt>
                <c:pt idx="27">
                  <c:v>24428</c:v>
                </c:pt>
                <c:pt idx="28">
                  <c:v>10483</c:v>
                </c:pt>
                <c:pt idx="29">
                  <c:v>16904</c:v>
                </c:pt>
                <c:pt idx="30">
                  <c:v>17519</c:v>
                </c:pt>
                <c:pt idx="31">
                  <c:v>17129</c:v>
                </c:pt>
                <c:pt idx="32">
                  <c:v>17211</c:v>
                </c:pt>
                <c:pt idx="33">
                  <c:v>20973</c:v>
                </c:pt>
                <c:pt idx="34">
                  <c:v>19009</c:v>
                </c:pt>
                <c:pt idx="35">
                  <c:v>17484</c:v>
                </c:pt>
                <c:pt idx="36">
                  <c:v>19420</c:v>
                </c:pt>
                <c:pt idx="37">
                  <c:v>18942</c:v>
                </c:pt>
                <c:pt idx="38">
                  <c:v>15742</c:v>
                </c:pt>
                <c:pt idx="39">
                  <c:v>17905</c:v>
                </c:pt>
                <c:pt idx="40">
                  <c:v>16230</c:v>
                </c:pt>
                <c:pt idx="41">
                  <c:v>41026</c:v>
                </c:pt>
                <c:pt idx="42">
                  <c:v>18902</c:v>
                </c:pt>
                <c:pt idx="43">
                  <c:v>18601</c:v>
                </c:pt>
                <c:pt idx="44">
                  <c:v>60999</c:v>
                </c:pt>
                <c:pt idx="45">
                  <c:v>27826</c:v>
                </c:pt>
                <c:pt idx="46">
                  <c:v>17074</c:v>
                </c:pt>
                <c:pt idx="47">
                  <c:v>21445</c:v>
                </c:pt>
                <c:pt idx="48">
                  <c:v>39162</c:v>
                </c:pt>
                <c:pt idx="49">
                  <c:v>14224</c:v>
                </c:pt>
                <c:pt idx="50">
                  <c:v>33161</c:v>
                </c:pt>
                <c:pt idx="51">
                  <c:v>23438</c:v>
                </c:pt>
                <c:pt idx="52">
                  <c:v>17926</c:v>
                </c:pt>
                <c:pt idx="53">
                  <c:v>15934</c:v>
                </c:pt>
                <c:pt idx="54">
                  <c:v>20895</c:v>
                </c:pt>
                <c:pt idx="55">
                  <c:v>48496</c:v>
                </c:pt>
                <c:pt idx="56">
                  <c:v>27275</c:v>
                </c:pt>
                <c:pt idx="57">
                  <c:v>20068</c:v>
                </c:pt>
                <c:pt idx="58">
                  <c:v>32177</c:v>
                </c:pt>
                <c:pt idx="59">
                  <c:v>31114</c:v>
                </c:pt>
              </c:numCache>
            </c:numRef>
          </c:val>
          <c:smooth val="0"/>
          <c:extLst>
            <c:ext xmlns:c16="http://schemas.microsoft.com/office/drawing/2014/chart" uri="{C3380CC4-5D6E-409C-BE32-E72D297353CC}">
              <c16:uniqueId val="{00000000-3272-4CB2-B657-68EE52343045}"/>
            </c:ext>
          </c:extLst>
        </c:ser>
        <c:dLbls>
          <c:showLegendKey val="0"/>
          <c:showVal val="0"/>
          <c:showCatName val="0"/>
          <c:showSerName val="0"/>
          <c:showPercent val="0"/>
          <c:showBubbleSize val="0"/>
        </c:dLbls>
        <c:smooth val="0"/>
        <c:axId val="351613632"/>
        <c:axId val="351617568"/>
      </c:lineChart>
      <c:dateAx>
        <c:axId val="35161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17568"/>
        <c:crosses val="autoZero"/>
        <c:auto val="1"/>
        <c:lblOffset val="100"/>
        <c:baseTimeUnit val="days"/>
      </c:dateAx>
      <c:valAx>
        <c:axId val="35161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1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Sheet1!$A$2:$A$61</c:f>
              <c:numCache>
                <c:formatCode>m/d/yyyy</c:formatCode>
                <c:ptCount val="60"/>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numCache>
            </c:numRef>
          </c:cat>
          <c:val>
            <c:numRef>
              <c:f>Sheet1!$B$2:$B$61</c:f>
              <c:numCache>
                <c:formatCode>General</c:formatCode>
                <c:ptCount val="60"/>
                <c:pt idx="0">
                  <c:v>50</c:v>
                </c:pt>
                <c:pt idx="1">
                  <c:v>68</c:v>
                </c:pt>
                <c:pt idx="2">
                  <c:v>67</c:v>
                </c:pt>
                <c:pt idx="3">
                  <c:v>57</c:v>
                </c:pt>
                <c:pt idx="4">
                  <c:v>43</c:v>
                </c:pt>
                <c:pt idx="5">
                  <c:v>60</c:v>
                </c:pt>
                <c:pt idx="6">
                  <c:v>77</c:v>
                </c:pt>
                <c:pt idx="7">
                  <c:v>56</c:v>
                </c:pt>
                <c:pt idx="8">
                  <c:v>56</c:v>
                </c:pt>
                <c:pt idx="9">
                  <c:v>51</c:v>
                </c:pt>
                <c:pt idx="10">
                  <c:v>65</c:v>
                </c:pt>
                <c:pt idx="11">
                  <c:v>54</c:v>
                </c:pt>
                <c:pt idx="12">
                  <c:v>70</c:v>
                </c:pt>
                <c:pt idx="13">
                  <c:v>66</c:v>
                </c:pt>
                <c:pt idx="14">
                  <c:v>79</c:v>
                </c:pt>
                <c:pt idx="15">
                  <c:v>61</c:v>
                </c:pt>
                <c:pt idx="16">
                  <c:v>62</c:v>
                </c:pt>
                <c:pt idx="17">
                  <c:v>78</c:v>
                </c:pt>
                <c:pt idx="18">
                  <c:v>58</c:v>
                </c:pt>
                <c:pt idx="19">
                  <c:v>57</c:v>
                </c:pt>
                <c:pt idx="20">
                  <c:v>61</c:v>
                </c:pt>
                <c:pt idx="21">
                  <c:v>47</c:v>
                </c:pt>
                <c:pt idx="22">
                  <c:v>34</c:v>
                </c:pt>
                <c:pt idx="23">
                  <c:v>100</c:v>
                </c:pt>
                <c:pt idx="24">
                  <c:v>84</c:v>
                </c:pt>
                <c:pt idx="25">
                  <c:v>47</c:v>
                </c:pt>
                <c:pt idx="26">
                  <c:v>76</c:v>
                </c:pt>
                <c:pt idx="27">
                  <c:v>46</c:v>
                </c:pt>
                <c:pt idx="28">
                  <c:v>58</c:v>
                </c:pt>
                <c:pt idx="29">
                  <c:v>60</c:v>
                </c:pt>
                <c:pt idx="30">
                  <c:v>56</c:v>
                </c:pt>
                <c:pt idx="31">
                  <c:v>39</c:v>
                </c:pt>
                <c:pt idx="32">
                  <c:v>43</c:v>
                </c:pt>
                <c:pt idx="33">
                  <c:v>73</c:v>
                </c:pt>
                <c:pt idx="34">
                  <c:v>55</c:v>
                </c:pt>
                <c:pt idx="35">
                  <c:v>52</c:v>
                </c:pt>
                <c:pt idx="36">
                  <c:v>77</c:v>
                </c:pt>
                <c:pt idx="37">
                  <c:v>72</c:v>
                </c:pt>
                <c:pt idx="38">
                  <c:v>66</c:v>
                </c:pt>
                <c:pt idx="39">
                  <c:v>45</c:v>
                </c:pt>
                <c:pt idx="40">
                  <c:v>41</c:v>
                </c:pt>
                <c:pt idx="41">
                  <c:v>71</c:v>
                </c:pt>
                <c:pt idx="42">
                  <c:v>55</c:v>
                </c:pt>
                <c:pt idx="43">
                  <c:v>63</c:v>
                </c:pt>
                <c:pt idx="44">
                  <c:v>56</c:v>
                </c:pt>
                <c:pt idx="45">
                  <c:v>58</c:v>
                </c:pt>
                <c:pt idx="46">
                  <c:v>51</c:v>
                </c:pt>
                <c:pt idx="47">
                  <c:v>49</c:v>
                </c:pt>
                <c:pt idx="48">
                  <c:v>92</c:v>
                </c:pt>
                <c:pt idx="49">
                  <c:v>65</c:v>
                </c:pt>
                <c:pt idx="50">
                  <c:v>70</c:v>
                </c:pt>
                <c:pt idx="51">
                  <c:v>74</c:v>
                </c:pt>
                <c:pt idx="52">
                  <c:v>56</c:v>
                </c:pt>
                <c:pt idx="53">
                  <c:v>54</c:v>
                </c:pt>
                <c:pt idx="54">
                  <c:v>37</c:v>
                </c:pt>
                <c:pt idx="55">
                  <c:v>72</c:v>
                </c:pt>
                <c:pt idx="56">
                  <c:v>68</c:v>
                </c:pt>
                <c:pt idx="57">
                  <c:v>77</c:v>
                </c:pt>
                <c:pt idx="58">
                  <c:v>58</c:v>
                </c:pt>
                <c:pt idx="59">
                  <c:v>77</c:v>
                </c:pt>
              </c:numCache>
            </c:numRef>
          </c:val>
          <c:smooth val="0"/>
          <c:extLst>
            <c:ext xmlns:c16="http://schemas.microsoft.com/office/drawing/2014/chart" uri="{C3380CC4-5D6E-409C-BE32-E72D297353CC}">
              <c16:uniqueId val="{00000000-8D57-4C23-9875-86D53A898D1A}"/>
            </c:ext>
          </c:extLst>
        </c:ser>
        <c:dLbls>
          <c:showLegendKey val="0"/>
          <c:showVal val="0"/>
          <c:showCatName val="0"/>
          <c:showSerName val="0"/>
          <c:showPercent val="0"/>
          <c:showBubbleSize val="0"/>
        </c:dLbls>
        <c:smooth val="0"/>
        <c:axId val="356539872"/>
        <c:axId val="356539544"/>
      </c:lineChart>
      <c:dateAx>
        <c:axId val="35653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39544"/>
        <c:crosses val="autoZero"/>
        <c:auto val="1"/>
        <c:lblOffset val="100"/>
        <c:baseTimeUnit val="days"/>
      </c:dateAx>
      <c:valAx>
        <c:axId val="35653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3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Sheet1!$A$2:$A$61</c:f>
              <c:numCache>
                <c:formatCode>m/d/yyyy</c:formatCode>
                <c:ptCount val="60"/>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numCache>
            </c:numRef>
          </c:cat>
          <c:val>
            <c:numRef>
              <c:f>Sheet1!$B$2:$B$61</c:f>
              <c:numCache>
                <c:formatCode>General</c:formatCode>
                <c:ptCount val="60"/>
                <c:pt idx="0">
                  <c:v>381</c:v>
                </c:pt>
                <c:pt idx="1">
                  <c:v>449</c:v>
                </c:pt>
                <c:pt idx="2">
                  <c:v>380</c:v>
                </c:pt>
                <c:pt idx="3">
                  <c:v>428</c:v>
                </c:pt>
                <c:pt idx="4">
                  <c:v>433</c:v>
                </c:pt>
                <c:pt idx="5">
                  <c:v>451</c:v>
                </c:pt>
                <c:pt idx="6">
                  <c:v>596</c:v>
                </c:pt>
                <c:pt idx="7">
                  <c:v>485</c:v>
                </c:pt>
                <c:pt idx="8">
                  <c:v>497</c:v>
                </c:pt>
                <c:pt idx="9">
                  <c:v>488</c:v>
                </c:pt>
                <c:pt idx="10">
                  <c:v>534</c:v>
                </c:pt>
                <c:pt idx="11">
                  <c:v>479</c:v>
                </c:pt>
                <c:pt idx="12">
                  <c:v>575</c:v>
                </c:pt>
                <c:pt idx="13">
                  <c:v>951</c:v>
                </c:pt>
                <c:pt idx="14">
                  <c:v>1200</c:v>
                </c:pt>
                <c:pt idx="15">
                  <c:v>915</c:v>
                </c:pt>
                <c:pt idx="16">
                  <c:v>870</c:v>
                </c:pt>
                <c:pt idx="17">
                  <c:v>1085</c:v>
                </c:pt>
                <c:pt idx="18">
                  <c:v>1242</c:v>
                </c:pt>
                <c:pt idx="19">
                  <c:v>1003</c:v>
                </c:pt>
                <c:pt idx="20">
                  <c:v>671</c:v>
                </c:pt>
                <c:pt idx="21">
                  <c:v>171</c:v>
                </c:pt>
                <c:pt idx="22">
                  <c:v>58</c:v>
                </c:pt>
                <c:pt idx="23">
                  <c:v>335</c:v>
                </c:pt>
                <c:pt idx="24">
                  <c:v>488</c:v>
                </c:pt>
                <c:pt idx="25">
                  <c:v>520</c:v>
                </c:pt>
                <c:pt idx="26">
                  <c:v>731</c:v>
                </c:pt>
                <c:pt idx="27">
                  <c:v>341</c:v>
                </c:pt>
                <c:pt idx="28">
                  <c:v>224</c:v>
                </c:pt>
                <c:pt idx="29">
                  <c:v>336</c:v>
                </c:pt>
                <c:pt idx="30">
                  <c:v>263</c:v>
                </c:pt>
                <c:pt idx="31">
                  <c:v>398</c:v>
                </c:pt>
                <c:pt idx="32">
                  <c:v>400</c:v>
                </c:pt>
                <c:pt idx="33">
                  <c:v>451</c:v>
                </c:pt>
                <c:pt idx="34">
                  <c:v>441</c:v>
                </c:pt>
                <c:pt idx="35">
                  <c:v>407</c:v>
                </c:pt>
                <c:pt idx="36">
                  <c:v>498</c:v>
                </c:pt>
                <c:pt idx="37">
                  <c:v>468</c:v>
                </c:pt>
                <c:pt idx="38">
                  <c:v>373</c:v>
                </c:pt>
                <c:pt idx="39">
                  <c:v>390</c:v>
                </c:pt>
                <c:pt idx="40">
                  <c:v>357</c:v>
                </c:pt>
                <c:pt idx="41">
                  <c:v>615</c:v>
                </c:pt>
                <c:pt idx="42">
                  <c:v>457</c:v>
                </c:pt>
                <c:pt idx="43">
                  <c:v>450</c:v>
                </c:pt>
                <c:pt idx="44">
                  <c:v>561</c:v>
                </c:pt>
                <c:pt idx="45">
                  <c:v>433</c:v>
                </c:pt>
                <c:pt idx="46">
                  <c:v>398</c:v>
                </c:pt>
                <c:pt idx="47">
                  <c:v>331</c:v>
                </c:pt>
                <c:pt idx="48">
                  <c:v>463</c:v>
                </c:pt>
                <c:pt idx="49">
                  <c:v>374</c:v>
                </c:pt>
                <c:pt idx="50">
                  <c:v>471</c:v>
                </c:pt>
                <c:pt idx="51">
                  <c:v>426</c:v>
                </c:pt>
                <c:pt idx="52">
                  <c:v>419</c:v>
                </c:pt>
                <c:pt idx="53">
                  <c:v>435</c:v>
                </c:pt>
                <c:pt idx="54">
                  <c:v>414</c:v>
                </c:pt>
                <c:pt idx="55">
                  <c:v>612</c:v>
                </c:pt>
                <c:pt idx="56">
                  <c:v>488</c:v>
                </c:pt>
                <c:pt idx="57">
                  <c:v>455</c:v>
                </c:pt>
                <c:pt idx="58">
                  <c:v>524</c:v>
                </c:pt>
                <c:pt idx="59">
                  <c:v>665</c:v>
                </c:pt>
              </c:numCache>
            </c:numRef>
          </c:val>
          <c:smooth val="0"/>
          <c:extLst>
            <c:ext xmlns:c16="http://schemas.microsoft.com/office/drawing/2014/chart" uri="{C3380CC4-5D6E-409C-BE32-E72D297353CC}">
              <c16:uniqueId val="{00000000-3B99-4B86-B349-D837AA9D991B}"/>
            </c:ext>
          </c:extLst>
        </c:ser>
        <c:dLbls>
          <c:showLegendKey val="0"/>
          <c:showVal val="0"/>
          <c:showCatName val="0"/>
          <c:showSerName val="0"/>
          <c:showPercent val="0"/>
          <c:showBubbleSize val="0"/>
        </c:dLbls>
        <c:smooth val="0"/>
        <c:axId val="356530360"/>
        <c:axId val="356529048"/>
      </c:lineChart>
      <c:dateAx>
        <c:axId val="35653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29048"/>
        <c:crosses val="autoZero"/>
        <c:auto val="1"/>
        <c:lblOffset val="100"/>
        <c:baseTimeUnit val="days"/>
      </c:dateAx>
      <c:valAx>
        <c:axId val="35652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3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Sheet1!$A$2:$A$61</c:f>
              <c:numCache>
                <c:formatCode>m/d/yyyy</c:formatCode>
                <c:ptCount val="60"/>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numCache>
            </c:numRef>
          </c:cat>
          <c:val>
            <c:numRef>
              <c:f>Sheet1!$B$2:$B$61</c:f>
              <c:numCache>
                <c:formatCode>General</c:formatCode>
                <c:ptCount val="60"/>
                <c:pt idx="0">
                  <c:v>0</c:v>
                </c:pt>
                <c:pt idx="1">
                  <c:v>0</c:v>
                </c:pt>
                <c:pt idx="2">
                  <c:v>0</c:v>
                </c:pt>
                <c:pt idx="3">
                  <c:v>0</c:v>
                </c:pt>
                <c:pt idx="4">
                  <c:v>0</c:v>
                </c:pt>
                <c:pt idx="5">
                  <c:v>9.6492700117469396E-2</c:v>
                </c:pt>
                <c:pt idx="6">
                  <c:v>0</c:v>
                </c:pt>
                <c:pt idx="7">
                  <c:v>0</c:v>
                </c:pt>
                <c:pt idx="8">
                  <c:v>0</c:v>
                </c:pt>
                <c:pt idx="9">
                  <c:v>0.21797451374916199</c:v>
                </c:pt>
                <c:pt idx="10">
                  <c:v>0</c:v>
                </c:pt>
                <c:pt idx="11">
                  <c:v>0</c:v>
                </c:pt>
                <c:pt idx="12">
                  <c:v>0.12988101223395301</c:v>
                </c:pt>
                <c:pt idx="13">
                  <c:v>0.35603585490491702</c:v>
                </c:pt>
                <c:pt idx="14">
                  <c:v>0.13820252952508599</c:v>
                </c:pt>
                <c:pt idx="15">
                  <c:v>0</c:v>
                </c:pt>
                <c:pt idx="16">
                  <c:v>0.21777368288801399</c:v>
                </c:pt>
                <c:pt idx="17">
                  <c:v>0</c:v>
                </c:pt>
                <c:pt idx="18">
                  <c:v>0</c:v>
                </c:pt>
                <c:pt idx="19">
                  <c:v>0.33495226930162503</c:v>
                </c:pt>
                <c:pt idx="20">
                  <c:v>0.27635876392261999</c:v>
                </c:pt>
                <c:pt idx="21">
                  <c:v>0</c:v>
                </c:pt>
                <c:pt idx="22">
                  <c:v>0.46893317702227399</c:v>
                </c:pt>
                <c:pt idx="23">
                  <c:v>7.9551163959135807E-2</c:v>
                </c:pt>
                <c:pt idx="24">
                  <c:v>0.28466175485599499</c:v>
                </c:pt>
                <c:pt idx="25">
                  <c:v>0.334840113845639</c:v>
                </c:pt>
                <c:pt idx="26">
                  <c:v>0</c:v>
                </c:pt>
                <c:pt idx="27">
                  <c:v>0</c:v>
                </c:pt>
                <c:pt idx="28">
                  <c:v>0</c:v>
                </c:pt>
                <c:pt idx="29">
                  <c:v>0</c:v>
                </c:pt>
                <c:pt idx="30">
                  <c:v>0</c:v>
                </c:pt>
                <c:pt idx="31">
                  <c:v>0</c:v>
                </c:pt>
                <c:pt idx="32">
                  <c:v>0</c:v>
                </c:pt>
                <c:pt idx="33">
                  <c:v>0</c:v>
                </c:pt>
                <c:pt idx="34">
                  <c:v>0</c:v>
                </c:pt>
                <c:pt idx="35">
                  <c:v>0</c:v>
                </c:pt>
                <c:pt idx="36">
                  <c:v>0.25908900961136599</c:v>
                </c:pt>
                <c:pt idx="37">
                  <c:v>0</c:v>
                </c:pt>
                <c:pt idx="38">
                  <c:v>0</c:v>
                </c:pt>
                <c:pt idx="39">
                  <c:v>0</c:v>
                </c:pt>
                <c:pt idx="40">
                  <c:v>0.242393848211301</c:v>
                </c:pt>
                <c:pt idx="41">
                  <c:v>0.125365649811952</c:v>
                </c:pt>
                <c:pt idx="42">
                  <c:v>0.35093582887700497</c:v>
                </c:pt>
                <c:pt idx="43">
                  <c:v>8.3535210091053407E-3</c:v>
                </c:pt>
                <c:pt idx="44">
                  <c:v>0.16701461377870599</c:v>
                </c:pt>
                <c:pt idx="45">
                  <c:v>0</c:v>
                </c:pt>
                <c:pt idx="46">
                  <c:v>0</c:v>
                </c:pt>
                <c:pt idx="47">
                  <c:v>0.26285046728972</c:v>
                </c:pt>
                <c:pt idx="48">
                  <c:v>0</c:v>
                </c:pt>
                <c:pt idx="49">
                  <c:v>0.225244014348878</c:v>
                </c:pt>
                <c:pt idx="50">
                  <c:v>0.26688907422852398</c:v>
                </c:pt>
                <c:pt idx="51">
                  <c:v>0</c:v>
                </c:pt>
                <c:pt idx="52">
                  <c:v>0</c:v>
                </c:pt>
                <c:pt idx="53">
                  <c:v>0</c:v>
                </c:pt>
                <c:pt idx="54">
                  <c:v>0.16668055671305901</c:v>
                </c:pt>
                <c:pt idx="55">
                  <c:v>0.108387527096882</c:v>
                </c:pt>
                <c:pt idx="56">
                  <c:v>5.8381984987489602E-2</c:v>
                </c:pt>
                <c:pt idx="57">
                  <c:v>0</c:v>
                </c:pt>
                <c:pt idx="58">
                  <c:v>0.24595631148907801</c:v>
                </c:pt>
                <c:pt idx="59">
                  <c:v>0.108378491037932</c:v>
                </c:pt>
              </c:numCache>
            </c:numRef>
          </c:val>
          <c:smooth val="0"/>
          <c:extLst>
            <c:ext xmlns:c16="http://schemas.microsoft.com/office/drawing/2014/chart" uri="{C3380CC4-5D6E-409C-BE32-E72D297353CC}">
              <c16:uniqueId val="{00000000-5718-422D-A4E9-88B72757D0DB}"/>
            </c:ext>
          </c:extLst>
        </c:ser>
        <c:dLbls>
          <c:showLegendKey val="0"/>
          <c:showVal val="0"/>
          <c:showCatName val="0"/>
          <c:showSerName val="0"/>
          <c:showPercent val="0"/>
          <c:showBubbleSize val="0"/>
        </c:dLbls>
        <c:smooth val="0"/>
        <c:axId val="356532328"/>
        <c:axId val="356529376"/>
      </c:lineChart>
      <c:dateAx>
        <c:axId val="35653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29376"/>
        <c:crosses val="autoZero"/>
        <c:auto val="1"/>
        <c:lblOffset val="100"/>
        <c:baseTimeUnit val="days"/>
      </c:dateAx>
      <c:valAx>
        <c:axId val="35652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3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Nexus International School Malaysia</c:v>
                </c:pt>
              </c:strCache>
            </c:strRef>
          </c:cat>
          <c:val>
            <c:numRef>
              <c:f>Sheet1!$B$2</c:f>
              <c:numCache>
                <c:formatCode>General</c:formatCode>
                <c:ptCount val="1"/>
                <c:pt idx="0">
                  <c:v>826</c:v>
                </c:pt>
              </c:numCache>
            </c:numRef>
          </c:val>
          <c:extLst>
            <c:ext xmlns:c16="http://schemas.microsoft.com/office/drawing/2014/chart" uri="{C3380CC4-5D6E-409C-BE32-E72D297353CC}">
              <c16:uniqueId val="{00000000-23FE-498D-937F-FB17A7F1DF4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Nexus International School Malaysia</c:v>
                </c:pt>
              </c:strCache>
            </c:strRef>
          </c:cat>
          <c:val>
            <c:numRef>
              <c:f>Sheet1!$C$2</c:f>
              <c:numCache>
                <c:formatCode>General</c:formatCode>
                <c:ptCount val="1"/>
                <c:pt idx="0">
                  <c:v>47</c:v>
                </c:pt>
              </c:numCache>
            </c:numRef>
          </c:val>
          <c:extLst>
            <c:ext xmlns:c16="http://schemas.microsoft.com/office/drawing/2014/chart" uri="{C3380CC4-5D6E-409C-BE32-E72D297353CC}">
              <c16:uniqueId val="{00000001-23FE-498D-937F-FB17A7F1DF4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Nexus International School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23FE-498D-937F-FB17A7F1DF4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Nexus International School Malaysia</c:v>
                </c:pt>
              </c:strCache>
            </c:strRef>
          </c:cat>
          <c:val>
            <c:numRef>
              <c:f>Sheet1!$E$2</c:f>
              <c:numCache>
                <c:formatCode>General</c:formatCode>
                <c:ptCount val="1"/>
                <c:pt idx="0">
                  <c:v>3</c:v>
                </c:pt>
              </c:numCache>
            </c:numRef>
          </c:val>
          <c:extLst>
            <c:ext xmlns:c16="http://schemas.microsoft.com/office/drawing/2014/chart" uri="{C3380CC4-5D6E-409C-BE32-E72D297353CC}">
              <c16:uniqueId val="{00000003-23FE-498D-937F-FB17A7F1DF4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Nexus International School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23FE-498D-937F-FB17A7F1DF4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Nexus International School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23FE-498D-937F-FB17A7F1DF4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Nexus International School Malaysia</c:v>
                </c:pt>
              </c:strCache>
            </c:strRef>
          </c:cat>
          <c:val>
            <c:numRef>
              <c:f>Sheet1!$H$2</c:f>
              <c:numCache>
                <c:formatCode>General</c:formatCode>
                <c:ptCount val="1"/>
                <c:pt idx="0">
                  <c:v>16</c:v>
                </c:pt>
              </c:numCache>
            </c:numRef>
          </c:val>
          <c:extLst>
            <c:ext xmlns:c16="http://schemas.microsoft.com/office/drawing/2014/chart" uri="{C3380CC4-5D6E-409C-BE32-E72D297353CC}">
              <c16:uniqueId val="{00000006-23FE-498D-937F-FB17A7F1DF4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Nexus International School Malaysia</c:v>
                </c:pt>
              </c:strCache>
            </c:strRef>
          </c:cat>
          <c:val>
            <c:numRef>
              <c:f>Sheet1!$I$2</c:f>
              <c:numCache>
                <c:formatCode>General</c:formatCode>
                <c:ptCount val="1"/>
                <c:pt idx="0">
                  <c:v>47</c:v>
                </c:pt>
              </c:numCache>
            </c:numRef>
          </c:val>
          <c:extLst>
            <c:ext xmlns:c16="http://schemas.microsoft.com/office/drawing/2014/chart" uri="{C3380CC4-5D6E-409C-BE32-E72D297353CC}">
              <c16:uniqueId val="{00000007-23FE-498D-937F-FB17A7F1DF4A}"/>
            </c:ext>
          </c:extLst>
        </c:ser>
        <c:dLbls>
          <c:showLegendKey val="0"/>
          <c:showVal val="0"/>
          <c:showCatName val="0"/>
          <c:showSerName val="0"/>
          <c:showPercent val="0"/>
          <c:showBubbleSize val="0"/>
        </c:dLbls>
        <c:gapWidth val="150"/>
        <c:overlap val="100"/>
        <c:axId val="356535936"/>
        <c:axId val="356536264"/>
      </c:barChart>
      <c:catAx>
        <c:axId val="35653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36264"/>
        <c:crosses val="autoZero"/>
        <c:auto val="1"/>
        <c:lblAlgn val="ctr"/>
        <c:lblOffset val="100"/>
        <c:noMultiLvlLbl val="0"/>
      </c:catAx>
      <c:valAx>
        <c:axId val="356536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3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0.20230752264551299</c:v>
                </c:pt>
                <c:pt idx="1">
                  <c:v>0.21647285200368099</c:v>
                </c:pt>
                <c:pt idx="2">
                  <c:v>0.182380992219526</c:v>
                </c:pt>
                <c:pt idx="3">
                  <c:v>0.25098301681586199</c:v>
                </c:pt>
                <c:pt idx="4">
                  <c:v>0.17927358343990199</c:v>
                </c:pt>
                <c:pt idx="5">
                  <c:v>0.19660336317242499</c:v>
                </c:pt>
                <c:pt idx="6">
                  <c:v>0.33464402242114899</c:v>
                </c:pt>
              </c:numCache>
            </c:numRef>
          </c:val>
          <c:extLst>
            <c:ext xmlns:c16="http://schemas.microsoft.com/office/drawing/2014/chart" uri="{C3380CC4-5D6E-409C-BE32-E72D297353CC}">
              <c16:uniqueId val="{00000000-5495-45B9-9004-82DF82243DFF}"/>
            </c:ext>
          </c:extLst>
        </c:ser>
        <c:dLbls>
          <c:showLegendKey val="0"/>
          <c:showVal val="0"/>
          <c:showCatName val="0"/>
          <c:showSerName val="0"/>
          <c:showPercent val="0"/>
          <c:showBubbleSize val="0"/>
        </c:dLbls>
        <c:gapWidth val="219"/>
        <c:overlap val="-27"/>
        <c:axId val="351616584"/>
        <c:axId val="351616912"/>
      </c:barChart>
      <c:catAx>
        <c:axId val="351616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16912"/>
        <c:crosses val="autoZero"/>
        <c:auto val="1"/>
        <c:lblAlgn val="ctr"/>
        <c:lblOffset val="100"/>
        <c:noMultiLvlLbl val="0"/>
      </c:catAx>
      <c:valAx>
        <c:axId val="35161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1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numRef>
              <c:f>Sheet1!$A$2:$A$61</c:f>
              <c:numCache>
                <c:formatCode>m/d/yyyy</c:formatCode>
                <c:ptCount val="60"/>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numCache>
            </c:numRef>
          </c:cat>
          <c:val>
            <c:numRef>
              <c:f>Sheet1!$B$2:$B$61</c:f>
              <c:numCache>
                <c:formatCode>General</c:formatCode>
                <c:ptCount val="60"/>
                <c:pt idx="0">
                  <c:v>33012</c:v>
                </c:pt>
                <c:pt idx="1">
                  <c:v>33099</c:v>
                </c:pt>
                <c:pt idx="2">
                  <c:v>27482</c:v>
                </c:pt>
                <c:pt idx="3">
                  <c:v>30663</c:v>
                </c:pt>
                <c:pt idx="4">
                  <c:v>29477</c:v>
                </c:pt>
                <c:pt idx="5">
                  <c:v>30983</c:v>
                </c:pt>
                <c:pt idx="6">
                  <c:v>38391</c:v>
                </c:pt>
                <c:pt idx="7">
                  <c:v>34164</c:v>
                </c:pt>
                <c:pt idx="8">
                  <c:v>31854</c:v>
                </c:pt>
                <c:pt idx="9">
                  <c:v>31929</c:v>
                </c:pt>
                <c:pt idx="10">
                  <c:v>29525</c:v>
                </c:pt>
                <c:pt idx="11">
                  <c:v>28980</c:v>
                </c:pt>
                <c:pt idx="12">
                  <c:v>32945</c:v>
                </c:pt>
                <c:pt idx="13">
                  <c:v>48470</c:v>
                </c:pt>
                <c:pt idx="14">
                  <c:v>40268</c:v>
                </c:pt>
                <c:pt idx="15">
                  <c:v>31043</c:v>
                </c:pt>
                <c:pt idx="16">
                  <c:v>35027</c:v>
                </c:pt>
                <c:pt idx="17">
                  <c:v>38643</c:v>
                </c:pt>
                <c:pt idx="18">
                  <c:v>41438</c:v>
                </c:pt>
                <c:pt idx="19">
                  <c:v>38666</c:v>
                </c:pt>
                <c:pt idx="20">
                  <c:v>22261</c:v>
                </c:pt>
                <c:pt idx="21">
                  <c:v>2535</c:v>
                </c:pt>
                <c:pt idx="22">
                  <c:v>1837</c:v>
                </c:pt>
                <c:pt idx="23">
                  <c:v>7950</c:v>
                </c:pt>
                <c:pt idx="24">
                  <c:v>19671</c:v>
                </c:pt>
                <c:pt idx="25">
                  <c:v>25452</c:v>
                </c:pt>
                <c:pt idx="26">
                  <c:v>42968</c:v>
                </c:pt>
                <c:pt idx="27">
                  <c:v>24428</c:v>
                </c:pt>
                <c:pt idx="28">
                  <c:v>10483</c:v>
                </c:pt>
                <c:pt idx="29">
                  <c:v>16904</c:v>
                </c:pt>
                <c:pt idx="30">
                  <c:v>17519</c:v>
                </c:pt>
                <c:pt idx="31">
                  <c:v>17129</c:v>
                </c:pt>
                <c:pt idx="32">
                  <c:v>17211</c:v>
                </c:pt>
                <c:pt idx="33">
                  <c:v>20973</c:v>
                </c:pt>
                <c:pt idx="34">
                  <c:v>19009</c:v>
                </c:pt>
                <c:pt idx="35">
                  <c:v>17484</c:v>
                </c:pt>
                <c:pt idx="36">
                  <c:v>19420</c:v>
                </c:pt>
                <c:pt idx="37">
                  <c:v>18942</c:v>
                </c:pt>
                <c:pt idx="38">
                  <c:v>15742</c:v>
                </c:pt>
                <c:pt idx="39">
                  <c:v>17905</c:v>
                </c:pt>
                <c:pt idx="40">
                  <c:v>16230</c:v>
                </c:pt>
                <c:pt idx="41">
                  <c:v>41026</c:v>
                </c:pt>
                <c:pt idx="42">
                  <c:v>18902</c:v>
                </c:pt>
                <c:pt idx="43">
                  <c:v>18601</c:v>
                </c:pt>
                <c:pt idx="44">
                  <c:v>60999</c:v>
                </c:pt>
                <c:pt idx="45">
                  <c:v>27826</c:v>
                </c:pt>
                <c:pt idx="46">
                  <c:v>17074</c:v>
                </c:pt>
                <c:pt idx="47">
                  <c:v>21445</c:v>
                </c:pt>
                <c:pt idx="48">
                  <c:v>39162</c:v>
                </c:pt>
                <c:pt idx="49">
                  <c:v>14224</c:v>
                </c:pt>
                <c:pt idx="50">
                  <c:v>33161</c:v>
                </c:pt>
                <c:pt idx="51">
                  <c:v>23438</c:v>
                </c:pt>
                <c:pt idx="52">
                  <c:v>17926</c:v>
                </c:pt>
                <c:pt idx="53">
                  <c:v>15934</c:v>
                </c:pt>
                <c:pt idx="54">
                  <c:v>20895</c:v>
                </c:pt>
                <c:pt idx="55">
                  <c:v>48496</c:v>
                </c:pt>
                <c:pt idx="56">
                  <c:v>27275</c:v>
                </c:pt>
                <c:pt idx="57">
                  <c:v>20068</c:v>
                </c:pt>
                <c:pt idx="58">
                  <c:v>32177</c:v>
                </c:pt>
                <c:pt idx="59">
                  <c:v>31114</c:v>
                </c:pt>
              </c:numCache>
            </c:numRef>
          </c:val>
          <c:extLst>
            <c:ext xmlns:c16="http://schemas.microsoft.com/office/drawing/2014/chart" uri="{C3380CC4-5D6E-409C-BE32-E72D297353CC}">
              <c16:uniqueId val="{00000000-2DC3-4887-BEC5-66F1B7802D0C}"/>
            </c:ext>
          </c:extLst>
        </c:ser>
        <c:dLbls>
          <c:showLegendKey val="0"/>
          <c:showVal val="0"/>
          <c:showCatName val="0"/>
          <c:showSerName val="0"/>
          <c:showPercent val="0"/>
          <c:showBubbleSize val="0"/>
        </c:dLbls>
        <c:gapWidth val="219"/>
        <c:overlap val="-27"/>
        <c:axId val="438490368"/>
        <c:axId val="438490696"/>
      </c:barChart>
      <c:dateAx>
        <c:axId val="43849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490696"/>
        <c:crosses val="autoZero"/>
        <c:auto val="1"/>
        <c:lblOffset val="100"/>
        <c:baseTimeUnit val="days"/>
      </c:dateAx>
      <c:valAx>
        <c:axId val="43849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49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DBF37-08FB-45B5-8365-A8CC2034D8A8}"/>
              </a:ext>
            </a:extLst>
          </p:cNvPr>
          <p:cNvSpPr>
            <a:spLocks noGrp="1"/>
          </p:cNvSpPr>
          <p:nvPr>
            <p:ph type="ctrTitle"/>
          </p:nvPr>
        </p:nvSpPr>
        <p:spPr/>
        <p:txBody>
          <a:bodyPr/>
          <a:lstStyle/>
          <a:p>
            <a:r>
              <a:rPr lang="en-US"/>
              <a:t>Nexus Malaysia </a:t>
            </a:r>
          </a:p>
        </p:txBody>
      </p:sp>
      <p:sp>
        <p:nvSpPr>
          <p:cNvPr id="3" name="Subtitle 2">
            <a:extLst>
              <a:ext uri="{FF2B5EF4-FFF2-40B4-BE49-F238E27FC236}">
                <a16:creationId xmlns:a16="http://schemas.microsoft.com/office/drawing/2014/main" id="{82065C52-C8D5-4AC5-9F9D-160C7A2BB8C5}"/>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965373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2EE7D-AEA1-4879-B004-024EE6DD9766}"/>
              </a:ext>
            </a:extLst>
          </p:cNvPr>
          <p:cNvSpPr>
            <a:spLocks noGrp="1"/>
          </p:cNvSpPr>
          <p:nvPr>
            <p:ph type="title"/>
          </p:nvPr>
        </p:nvSpPr>
        <p:spPr/>
        <p:txBody>
          <a:bodyPr/>
          <a:lstStyle/>
          <a:p>
            <a:r>
              <a:rPr lang="en-US"/>
              <a:t>Facebook Key Metrics Table | Nexus International School Malaysia</a:t>
            </a:r>
          </a:p>
        </p:txBody>
      </p:sp>
      <p:graphicFrame>
        <p:nvGraphicFramePr>
          <p:cNvPr id="5" name="Table Placeholder 4">
            <a:extLst>
              <a:ext uri="{FF2B5EF4-FFF2-40B4-BE49-F238E27FC236}">
                <a16:creationId xmlns:a16="http://schemas.microsoft.com/office/drawing/2014/main" id="{1EECBF47-1923-4F39-97B7-6802DB5E4685}"/>
              </a:ext>
            </a:extLst>
          </p:cNvPr>
          <p:cNvGraphicFramePr>
            <a:graphicFrameLocks noGrp="1"/>
          </p:cNvGraphicFramePr>
          <p:nvPr>
            <p:ph type="tbl" sz="quarter" idx="13"/>
            <p:extLst>
              <p:ext uri="{D42A27DB-BD31-4B8C-83A1-F6EECF244321}">
                <p14:modId xmlns:p14="http://schemas.microsoft.com/office/powerpoint/2010/main" val="3401355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697572"/>
                    </a:ext>
                  </a:extLst>
                </a:gridCol>
                <a:gridCol w="740664">
                  <a:extLst>
                    <a:ext uri="{9D8B030D-6E8A-4147-A177-3AD203B41FA5}">
                      <a16:colId xmlns:a16="http://schemas.microsoft.com/office/drawing/2014/main" val="754451904"/>
                    </a:ext>
                  </a:extLst>
                </a:gridCol>
                <a:gridCol w="740664">
                  <a:extLst>
                    <a:ext uri="{9D8B030D-6E8A-4147-A177-3AD203B41FA5}">
                      <a16:colId xmlns:a16="http://schemas.microsoft.com/office/drawing/2014/main" val="3648935528"/>
                    </a:ext>
                  </a:extLst>
                </a:gridCol>
                <a:gridCol w="740664">
                  <a:extLst>
                    <a:ext uri="{9D8B030D-6E8A-4147-A177-3AD203B41FA5}">
                      <a16:colId xmlns:a16="http://schemas.microsoft.com/office/drawing/2014/main" val="3327718727"/>
                    </a:ext>
                  </a:extLst>
                </a:gridCol>
                <a:gridCol w="740664">
                  <a:extLst>
                    <a:ext uri="{9D8B030D-6E8A-4147-A177-3AD203B41FA5}">
                      <a16:colId xmlns:a16="http://schemas.microsoft.com/office/drawing/2014/main" val="1002949400"/>
                    </a:ext>
                  </a:extLst>
                </a:gridCol>
                <a:gridCol w="740664">
                  <a:extLst>
                    <a:ext uri="{9D8B030D-6E8A-4147-A177-3AD203B41FA5}">
                      <a16:colId xmlns:a16="http://schemas.microsoft.com/office/drawing/2014/main" val="614274563"/>
                    </a:ext>
                  </a:extLst>
                </a:gridCol>
                <a:gridCol w="740664">
                  <a:extLst>
                    <a:ext uri="{9D8B030D-6E8A-4147-A177-3AD203B41FA5}">
                      <a16:colId xmlns:a16="http://schemas.microsoft.com/office/drawing/2014/main" val="3669117902"/>
                    </a:ext>
                  </a:extLst>
                </a:gridCol>
                <a:gridCol w="740664">
                  <a:extLst>
                    <a:ext uri="{9D8B030D-6E8A-4147-A177-3AD203B41FA5}">
                      <a16:colId xmlns:a16="http://schemas.microsoft.com/office/drawing/2014/main" val="202569279"/>
                    </a:ext>
                  </a:extLst>
                </a:gridCol>
                <a:gridCol w="740664">
                  <a:extLst>
                    <a:ext uri="{9D8B030D-6E8A-4147-A177-3AD203B41FA5}">
                      <a16:colId xmlns:a16="http://schemas.microsoft.com/office/drawing/2014/main" val="447633527"/>
                    </a:ext>
                  </a:extLst>
                </a:gridCol>
                <a:gridCol w="740664">
                  <a:extLst>
                    <a:ext uri="{9D8B030D-6E8A-4147-A177-3AD203B41FA5}">
                      <a16:colId xmlns:a16="http://schemas.microsoft.com/office/drawing/2014/main" val="31168795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8064229"/>
                  </a:ext>
                </a:extLst>
              </a:tr>
              <a:tr h="370840">
                <a:tc>
                  <a:txBody>
                    <a:bodyPr/>
                    <a:lstStyle/>
                    <a:p>
                      <a:r>
                        <a:rPr lang="en-US" sz="1000"/>
                        <a:t>Nexus International School Malaysia</a:t>
                      </a:r>
                    </a:p>
                  </a:txBody>
                  <a:tcPr/>
                </a:tc>
                <a:tc>
                  <a:txBody>
                    <a:bodyPr/>
                    <a:lstStyle/>
                    <a:p>
                      <a:r>
                        <a:rPr lang="en-US" sz="1000"/>
                        <a:t>11995</a:t>
                      </a:r>
                    </a:p>
                  </a:txBody>
                  <a:tcPr/>
                </a:tc>
                <a:tc>
                  <a:txBody>
                    <a:bodyPr/>
                    <a:lstStyle/>
                    <a:p>
                      <a:r>
                        <a:rPr lang="en-US" sz="1000"/>
                        <a:t>85</a:t>
                      </a:r>
                    </a:p>
                  </a:txBody>
                  <a:tcPr/>
                </a:tc>
                <a:tc>
                  <a:txBody>
                    <a:bodyPr/>
                    <a:lstStyle/>
                    <a:p>
                      <a:r>
                        <a:rPr lang="en-US" sz="1000"/>
                        <a:t>38</a:t>
                      </a:r>
                    </a:p>
                  </a:txBody>
                  <a:tcPr/>
                </a:tc>
                <a:tc>
                  <a:txBody>
                    <a:bodyPr/>
                    <a:lstStyle/>
                    <a:p>
                      <a:r>
                        <a:rPr lang="en-US" sz="1000"/>
                        <a:t>876</a:t>
                      </a:r>
                    </a:p>
                  </a:txBody>
                  <a:tcPr/>
                </a:tc>
                <a:tc>
                  <a:txBody>
                    <a:bodyPr/>
                    <a:lstStyle/>
                    <a:p>
                      <a:r>
                        <a:rPr lang="en-US" sz="1000"/>
                        <a:t>16</a:t>
                      </a:r>
                    </a:p>
                  </a:txBody>
                  <a:tcPr/>
                </a:tc>
                <a:tc>
                  <a:txBody>
                    <a:bodyPr/>
                    <a:lstStyle/>
                    <a:p>
                      <a:r>
                        <a:rPr lang="en-US" sz="1000"/>
                        <a:t>47</a:t>
                      </a:r>
                    </a:p>
                  </a:txBody>
                  <a:tcPr/>
                </a:tc>
                <a:tc>
                  <a:txBody>
                    <a:bodyPr/>
                    <a:lstStyle/>
                    <a:p>
                      <a:r>
                        <a:rPr lang="en-US" sz="1000"/>
                        <a:t>0</a:t>
                      </a:r>
                    </a:p>
                  </a:txBody>
                  <a:tcPr/>
                </a:tc>
                <a:tc>
                  <a:txBody>
                    <a:bodyPr/>
                    <a:lstStyle/>
                    <a:p>
                      <a:r>
                        <a:rPr lang="en-US" sz="1000"/>
                        <a:t>0.2067 %</a:t>
                      </a:r>
                    </a:p>
                  </a:txBody>
                  <a:tcPr/>
                </a:tc>
                <a:tc>
                  <a:txBody>
                    <a:bodyPr/>
                    <a:lstStyle/>
                    <a:p>
                      <a:r>
                        <a:rPr lang="en-US" sz="1000"/>
                        <a:t>0.0 %</a:t>
                      </a:r>
                    </a:p>
                  </a:txBody>
                  <a:tcPr/>
                </a:tc>
                <a:extLst>
                  <a:ext uri="{0D108BD9-81ED-4DB2-BD59-A6C34878D82A}">
                    <a16:rowId xmlns:a16="http://schemas.microsoft.com/office/drawing/2014/main" val="4178165125"/>
                  </a:ext>
                </a:extLst>
              </a:tr>
            </a:tbl>
          </a:graphicData>
        </a:graphic>
      </p:graphicFrame>
      <p:sp>
        <p:nvSpPr>
          <p:cNvPr id="4" name="Text Placeholder 3">
            <a:extLst>
              <a:ext uri="{FF2B5EF4-FFF2-40B4-BE49-F238E27FC236}">
                <a16:creationId xmlns:a16="http://schemas.microsoft.com/office/drawing/2014/main" id="{BE0232F8-2003-492B-824D-131BF6C707F6}"/>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24620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124AE-6077-4481-AE07-69466AF2CF9B}"/>
              </a:ext>
            </a:extLst>
          </p:cNvPr>
          <p:cNvSpPr>
            <a:spLocks noGrp="1"/>
          </p:cNvSpPr>
          <p:nvPr>
            <p:ph type="title"/>
          </p:nvPr>
        </p:nvSpPr>
        <p:spPr/>
        <p:txBody>
          <a:bodyPr/>
          <a:lstStyle/>
          <a:p>
            <a:r>
              <a:rPr lang="en-US"/>
              <a:t>Facebook Fans Total | Nexus International School Malaysia</a:t>
            </a:r>
          </a:p>
        </p:txBody>
      </p:sp>
      <p:graphicFrame>
        <p:nvGraphicFramePr>
          <p:cNvPr id="6" name="Chart Placeholder 5">
            <a:extLst>
              <a:ext uri="{FF2B5EF4-FFF2-40B4-BE49-F238E27FC236}">
                <a16:creationId xmlns:a16="http://schemas.microsoft.com/office/drawing/2014/main" id="{39016B37-7D8A-4065-91B5-39B7531B2CD4}"/>
              </a:ext>
            </a:extLst>
          </p:cNvPr>
          <p:cNvGraphicFramePr>
            <a:graphicFrameLocks noGrp="1"/>
          </p:cNvGraphicFramePr>
          <p:nvPr>
            <p:ph type="chart" sz="quarter" idx="13"/>
            <p:extLst>
              <p:ext uri="{D42A27DB-BD31-4B8C-83A1-F6EECF244321}">
                <p14:modId xmlns:p14="http://schemas.microsoft.com/office/powerpoint/2010/main" val="1847369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13CB03-1DD5-47FD-8849-7D5993D0EC07}"/>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7DB7B4DB-21AC-4FEA-A147-355D7774B8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8504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2D2E-30FA-49E7-9445-B2BAD3E044F9}"/>
              </a:ext>
            </a:extLst>
          </p:cNvPr>
          <p:cNvSpPr>
            <a:spLocks noGrp="1"/>
          </p:cNvSpPr>
          <p:nvPr>
            <p:ph type="title"/>
          </p:nvPr>
        </p:nvSpPr>
        <p:spPr/>
        <p:txBody>
          <a:bodyPr/>
          <a:lstStyle/>
          <a:p>
            <a:r>
              <a:rPr lang="en-US"/>
              <a:t>Facebook Fan Demographics | Nexus International School Malaysia</a:t>
            </a:r>
          </a:p>
        </p:txBody>
      </p:sp>
      <p:graphicFrame>
        <p:nvGraphicFramePr>
          <p:cNvPr id="6" name="Chart Placeholder 5">
            <a:extLst>
              <a:ext uri="{FF2B5EF4-FFF2-40B4-BE49-F238E27FC236}">
                <a16:creationId xmlns:a16="http://schemas.microsoft.com/office/drawing/2014/main" id="{5167BDA4-FD50-4D52-9D27-B74169646809}"/>
              </a:ext>
            </a:extLst>
          </p:cNvPr>
          <p:cNvGraphicFramePr>
            <a:graphicFrameLocks noGrp="1"/>
          </p:cNvGraphicFramePr>
          <p:nvPr>
            <p:ph type="chart" sz="quarter" idx="13"/>
            <p:extLst>
              <p:ext uri="{D42A27DB-BD31-4B8C-83A1-F6EECF244321}">
                <p14:modId xmlns:p14="http://schemas.microsoft.com/office/powerpoint/2010/main" val="2010339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C5A9EE-00D5-4D87-9D81-0F1364D56FE8}"/>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8F38182D-EC9F-4C92-923D-BEDCA0AE6D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211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D80FD-CBBF-4952-A6FE-ABE6AF652370}"/>
              </a:ext>
            </a:extLst>
          </p:cNvPr>
          <p:cNvSpPr>
            <a:spLocks noGrp="1"/>
          </p:cNvSpPr>
          <p:nvPr>
            <p:ph type="title"/>
          </p:nvPr>
        </p:nvSpPr>
        <p:spPr/>
        <p:txBody>
          <a:bodyPr/>
          <a:lstStyle/>
          <a:p>
            <a:r>
              <a:rPr lang="en-US"/>
              <a:t>Facebook Fans By City Table | Nexus International School Malaysia - 1 of 3</a:t>
            </a:r>
          </a:p>
        </p:txBody>
      </p:sp>
      <p:graphicFrame>
        <p:nvGraphicFramePr>
          <p:cNvPr id="5" name="Table Placeholder 4">
            <a:extLst>
              <a:ext uri="{FF2B5EF4-FFF2-40B4-BE49-F238E27FC236}">
                <a16:creationId xmlns:a16="http://schemas.microsoft.com/office/drawing/2014/main" id="{E12A2629-288D-4DC9-BB24-970A3C72ABE7}"/>
              </a:ext>
            </a:extLst>
          </p:cNvPr>
          <p:cNvGraphicFramePr>
            <a:graphicFrameLocks noGrp="1"/>
          </p:cNvGraphicFramePr>
          <p:nvPr>
            <p:ph type="tbl" sz="quarter" idx="13"/>
            <p:extLst>
              <p:ext uri="{D42A27DB-BD31-4B8C-83A1-F6EECF244321}">
                <p14:modId xmlns:p14="http://schemas.microsoft.com/office/powerpoint/2010/main" val="863034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0932922"/>
                    </a:ext>
                  </a:extLst>
                </a:gridCol>
                <a:gridCol w="1645920">
                  <a:extLst>
                    <a:ext uri="{9D8B030D-6E8A-4147-A177-3AD203B41FA5}">
                      <a16:colId xmlns:a16="http://schemas.microsoft.com/office/drawing/2014/main" val="1274154578"/>
                    </a:ext>
                  </a:extLst>
                </a:gridCol>
                <a:gridCol w="1645920">
                  <a:extLst>
                    <a:ext uri="{9D8B030D-6E8A-4147-A177-3AD203B41FA5}">
                      <a16:colId xmlns:a16="http://schemas.microsoft.com/office/drawing/2014/main" val="251333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9992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29.1 %</a:t>
                      </a:r>
                    </a:p>
                  </a:txBody>
                  <a:tcPr/>
                </a:tc>
                <a:extLst>
                  <a:ext uri="{0D108BD9-81ED-4DB2-BD59-A6C34878D82A}">
                    <a16:rowId xmlns:a16="http://schemas.microsoft.com/office/drawing/2014/main" val="201837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1154306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503233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90818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51477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629971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662773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24805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44265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585117593"/>
                  </a:ext>
                </a:extLst>
              </a:tr>
            </a:tbl>
          </a:graphicData>
        </a:graphic>
      </p:graphicFrame>
      <p:sp>
        <p:nvSpPr>
          <p:cNvPr id="4" name="Text Placeholder 3">
            <a:extLst>
              <a:ext uri="{FF2B5EF4-FFF2-40B4-BE49-F238E27FC236}">
                <a16:creationId xmlns:a16="http://schemas.microsoft.com/office/drawing/2014/main" id="{A0C77926-B32B-4D8C-9B0C-773662F6F9FE}"/>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1474150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C991B-BA5B-4A80-A53C-51F6A108A2B8}"/>
              </a:ext>
            </a:extLst>
          </p:cNvPr>
          <p:cNvSpPr>
            <a:spLocks noGrp="1"/>
          </p:cNvSpPr>
          <p:nvPr>
            <p:ph type="title"/>
          </p:nvPr>
        </p:nvSpPr>
        <p:spPr/>
        <p:txBody>
          <a:bodyPr/>
          <a:lstStyle/>
          <a:p>
            <a:r>
              <a:rPr lang="en-US"/>
              <a:t>Facebook Fans By City Table | Nexus International School Malaysia - 2 of 3</a:t>
            </a:r>
          </a:p>
        </p:txBody>
      </p:sp>
      <p:graphicFrame>
        <p:nvGraphicFramePr>
          <p:cNvPr id="5" name="Table Placeholder 4">
            <a:extLst>
              <a:ext uri="{FF2B5EF4-FFF2-40B4-BE49-F238E27FC236}">
                <a16:creationId xmlns:a16="http://schemas.microsoft.com/office/drawing/2014/main" id="{AC7B5888-7AF2-4D24-9793-666988DC94E7}"/>
              </a:ext>
            </a:extLst>
          </p:cNvPr>
          <p:cNvGraphicFramePr>
            <a:graphicFrameLocks noGrp="1"/>
          </p:cNvGraphicFramePr>
          <p:nvPr>
            <p:ph type="tbl" sz="quarter" idx="13"/>
            <p:extLst>
              <p:ext uri="{D42A27DB-BD31-4B8C-83A1-F6EECF244321}">
                <p14:modId xmlns:p14="http://schemas.microsoft.com/office/powerpoint/2010/main" val="2357636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362617"/>
                    </a:ext>
                  </a:extLst>
                </a:gridCol>
                <a:gridCol w="1645920">
                  <a:extLst>
                    <a:ext uri="{9D8B030D-6E8A-4147-A177-3AD203B41FA5}">
                      <a16:colId xmlns:a16="http://schemas.microsoft.com/office/drawing/2014/main" val="217408801"/>
                    </a:ext>
                  </a:extLst>
                </a:gridCol>
                <a:gridCol w="1645920">
                  <a:extLst>
                    <a:ext uri="{9D8B030D-6E8A-4147-A177-3AD203B41FA5}">
                      <a16:colId xmlns:a16="http://schemas.microsoft.com/office/drawing/2014/main" val="2536149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2808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94618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86464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02499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987629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105859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641464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613839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514798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35420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854848390"/>
                  </a:ext>
                </a:extLst>
              </a:tr>
            </a:tbl>
          </a:graphicData>
        </a:graphic>
      </p:graphicFrame>
      <p:sp>
        <p:nvSpPr>
          <p:cNvPr id="4" name="Text Placeholder 3">
            <a:extLst>
              <a:ext uri="{FF2B5EF4-FFF2-40B4-BE49-F238E27FC236}">
                <a16:creationId xmlns:a16="http://schemas.microsoft.com/office/drawing/2014/main" id="{62CFB010-741B-4902-B0A1-A62C015E3D7D}"/>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345511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0B4D1-909E-4366-B4A9-EEAA2632F36C}"/>
              </a:ext>
            </a:extLst>
          </p:cNvPr>
          <p:cNvSpPr>
            <a:spLocks noGrp="1"/>
          </p:cNvSpPr>
          <p:nvPr>
            <p:ph type="title"/>
          </p:nvPr>
        </p:nvSpPr>
        <p:spPr/>
        <p:txBody>
          <a:bodyPr/>
          <a:lstStyle/>
          <a:p>
            <a:r>
              <a:rPr lang="en-US"/>
              <a:t>Facebook Fans By City Table | Nexus International School Malaysia - 3 of 3</a:t>
            </a:r>
          </a:p>
        </p:txBody>
      </p:sp>
      <p:graphicFrame>
        <p:nvGraphicFramePr>
          <p:cNvPr id="5" name="Table Placeholder 4">
            <a:extLst>
              <a:ext uri="{FF2B5EF4-FFF2-40B4-BE49-F238E27FC236}">
                <a16:creationId xmlns:a16="http://schemas.microsoft.com/office/drawing/2014/main" id="{45498597-9EF1-4F4F-906F-18882CD437B1}"/>
              </a:ext>
            </a:extLst>
          </p:cNvPr>
          <p:cNvGraphicFramePr>
            <a:graphicFrameLocks noGrp="1"/>
          </p:cNvGraphicFramePr>
          <p:nvPr>
            <p:ph type="tbl" sz="quarter" idx="13"/>
            <p:extLst>
              <p:ext uri="{D42A27DB-BD31-4B8C-83A1-F6EECF244321}">
                <p14:modId xmlns:p14="http://schemas.microsoft.com/office/powerpoint/2010/main" val="3300827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13862932"/>
                    </a:ext>
                  </a:extLst>
                </a:gridCol>
                <a:gridCol w="1645920">
                  <a:extLst>
                    <a:ext uri="{9D8B030D-6E8A-4147-A177-3AD203B41FA5}">
                      <a16:colId xmlns:a16="http://schemas.microsoft.com/office/drawing/2014/main" val="2175032501"/>
                    </a:ext>
                  </a:extLst>
                </a:gridCol>
                <a:gridCol w="1645920">
                  <a:extLst>
                    <a:ext uri="{9D8B030D-6E8A-4147-A177-3AD203B41FA5}">
                      <a16:colId xmlns:a16="http://schemas.microsoft.com/office/drawing/2014/main" val="2659516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40979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63275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94729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7975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424952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774966635"/>
                  </a:ext>
                </a:extLst>
              </a:tr>
            </a:tbl>
          </a:graphicData>
        </a:graphic>
      </p:graphicFrame>
      <p:sp>
        <p:nvSpPr>
          <p:cNvPr id="4" name="Text Placeholder 3">
            <a:extLst>
              <a:ext uri="{FF2B5EF4-FFF2-40B4-BE49-F238E27FC236}">
                <a16:creationId xmlns:a16="http://schemas.microsoft.com/office/drawing/2014/main" id="{CAC6539A-8FB4-4EB1-BEA3-CE97241B1CF2}"/>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625759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9719F-B477-44D3-BDD4-A0586EF172EC}"/>
              </a:ext>
            </a:extLst>
          </p:cNvPr>
          <p:cNvSpPr>
            <a:spLocks noGrp="1"/>
          </p:cNvSpPr>
          <p:nvPr>
            <p:ph type="title"/>
          </p:nvPr>
        </p:nvSpPr>
        <p:spPr/>
        <p:txBody>
          <a:bodyPr/>
          <a:lstStyle/>
          <a:p>
            <a:r>
              <a:rPr lang="en-US"/>
              <a:t>Facebook Reach | Nexus International School Malaysia</a:t>
            </a:r>
          </a:p>
        </p:txBody>
      </p:sp>
      <p:graphicFrame>
        <p:nvGraphicFramePr>
          <p:cNvPr id="6" name="Chart Placeholder 5">
            <a:extLst>
              <a:ext uri="{FF2B5EF4-FFF2-40B4-BE49-F238E27FC236}">
                <a16:creationId xmlns:a16="http://schemas.microsoft.com/office/drawing/2014/main" id="{17B33BC6-EAFD-4193-97A6-306584BA6712}"/>
              </a:ext>
            </a:extLst>
          </p:cNvPr>
          <p:cNvGraphicFramePr>
            <a:graphicFrameLocks noGrp="1"/>
          </p:cNvGraphicFramePr>
          <p:nvPr>
            <p:ph type="chart" sz="quarter" idx="13"/>
            <p:extLst>
              <p:ext uri="{D42A27DB-BD31-4B8C-83A1-F6EECF244321}">
                <p14:modId xmlns:p14="http://schemas.microsoft.com/office/powerpoint/2010/main" val="3735566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032C77-F3C8-469C-835F-9522C66015D8}"/>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768AA910-706B-4703-9FD0-D02887326C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3675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F24DC-D1AB-4C32-904D-426DA3FB57C3}"/>
              </a:ext>
            </a:extLst>
          </p:cNvPr>
          <p:cNvSpPr>
            <a:spLocks noGrp="1"/>
          </p:cNvSpPr>
          <p:nvPr>
            <p:ph type="title"/>
          </p:nvPr>
        </p:nvSpPr>
        <p:spPr/>
        <p:txBody>
          <a:bodyPr/>
          <a:lstStyle/>
          <a:p>
            <a:r>
              <a:rPr lang="en-US"/>
              <a:t>Facebook Page Views | Nexus International School Malaysia</a:t>
            </a:r>
          </a:p>
        </p:txBody>
      </p:sp>
      <p:graphicFrame>
        <p:nvGraphicFramePr>
          <p:cNvPr id="6" name="Chart Placeholder 5">
            <a:extLst>
              <a:ext uri="{FF2B5EF4-FFF2-40B4-BE49-F238E27FC236}">
                <a16:creationId xmlns:a16="http://schemas.microsoft.com/office/drawing/2014/main" id="{08F09E18-DE00-491F-A30A-10AE740BB4E2}"/>
              </a:ext>
            </a:extLst>
          </p:cNvPr>
          <p:cNvGraphicFramePr>
            <a:graphicFrameLocks noGrp="1"/>
          </p:cNvGraphicFramePr>
          <p:nvPr>
            <p:ph type="chart" sz="quarter" idx="13"/>
            <p:extLst>
              <p:ext uri="{D42A27DB-BD31-4B8C-83A1-F6EECF244321}">
                <p14:modId xmlns:p14="http://schemas.microsoft.com/office/powerpoint/2010/main" val="1126516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93928F-B7BD-4E4E-AA2F-FC5A14D6E9A8}"/>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EBE27112-9433-4948-A300-EA15EB050A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7673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586AE-711A-4B6D-AE97-B299047C09E5}"/>
              </a:ext>
            </a:extLst>
          </p:cNvPr>
          <p:cNvSpPr>
            <a:spLocks noGrp="1"/>
          </p:cNvSpPr>
          <p:nvPr>
            <p:ph type="title"/>
          </p:nvPr>
        </p:nvSpPr>
        <p:spPr/>
        <p:txBody>
          <a:bodyPr/>
          <a:lstStyle/>
          <a:p>
            <a:r>
              <a:rPr lang="en-US"/>
              <a:t>Facebook Engaged Users | Nexus International School Malaysia</a:t>
            </a:r>
          </a:p>
        </p:txBody>
      </p:sp>
      <p:graphicFrame>
        <p:nvGraphicFramePr>
          <p:cNvPr id="6" name="Chart Placeholder 5">
            <a:extLst>
              <a:ext uri="{FF2B5EF4-FFF2-40B4-BE49-F238E27FC236}">
                <a16:creationId xmlns:a16="http://schemas.microsoft.com/office/drawing/2014/main" id="{8BD5F5C3-C4E6-4115-91B0-21ABA9AA9A13}"/>
              </a:ext>
            </a:extLst>
          </p:cNvPr>
          <p:cNvGraphicFramePr>
            <a:graphicFrameLocks noGrp="1"/>
          </p:cNvGraphicFramePr>
          <p:nvPr>
            <p:ph type="chart" sz="quarter" idx="13"/>
            <p:extLst>
              <p:ext uri="{D42A27DB-BD31-4B8C-83A1-F6EECF244321}">
                <p14:modId xmlns:p14="http://schemas.microsoft.com/office/powerpoint/2010/main" val="2038566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87A87D-E55C-4C65-8FC2-8E5E4E3D8808}"/>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4877EF47-561D-4E8A-A59D-1297DAC8D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7578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05D80-E96F-45F2-BB06-C34808C4584F}"/>
              </a:ext>
            </a:extLst>
          </p:cNvPr>
          <p:cNvSpPr>
            <a:spLocks noGrp="1"/>
          </p:cNvSpPr>
          <p:nvPr>
            <p:ph type="title"/>
          </p:nvPr>
        </p:nvSpPr>
        <p:spPr/>
        <p:txBody>
          <a:bodyPr/>
          <a:lstStyle/>
          <a:p>
            <a:r>
              <a:rPr lang="en-US"/>
              <a:t>Facebook Interaction Rate | Nexus International School Malaysia</a:t>
            </a:r>
          </a:p>
        </p:txBody>
      </p:sp>
      <p:graphicFrame>
        <p:nvGraphicFramePr>
          <p:cNvPr id="6" name="Chart Placeholder 5">
            <a:extLst>
              <a:ext uri="{FF2B5EF4-FFF2-40B4-BE49-F238E27FC236}">
                <a16:creationId xmlns:a16="http://schemas.microsoft.com/office/drawing/2014/main" id="{E89EF9F7-693C-40CA-A1F1-E44266CC1F9B}"/>
              </a:ext>
            </a:extLst>
          </p:cNvPr>
          <p:cNvGraphicFramePr>
            <a:graphicFrameLocks noGrp="1"/>
          </p:cNvGraphicFramePr>
          <p:nvPr>
            <p:ph type="chart" sz="quarter" idx="13"/>
            <p:extLst>
              <p:ext uri="{D42A27DB-BD31-4B8C-83A1-F6EECF244321}">
                <p14:modId xmlns:p14="http://schemas.microsoft.com/office/powerpoint/2010/main" val="2605806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AAE104-4069-49DD-A47E-EE5CE19696ED}"/>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E94642E7-7F18-4466-98C9-4FBF9AF662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036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43CB2-8C47-4C3B-AD9C-5AEE93FE5118}"/>
              </a:ext>
            </a:extLst>
          </p:cNvPr>
          <p:cNvSpPr>
            <a:spLocks noGrp="1"/>
          </p:cNvSpPr>
          <p:nvPr>
            <p:ph type="title"/>
          </p:nvPr>
        </p:nvSpPr>
        <p:spPr/>
        <p:txBody>
          <a:bodyPr/>
          <a:lstStyle/>
          <a:p>
            <a:r>
              <a:rPr lang="en-US"/>
              <a:t>Facebook Interactions Distribution | Nexus International School Malaysia</a:t>
            </a:r>
          </a:p>
        </p:txBody>
      </p:sp>
      <p:graphicFrame>
        <p:nvGraphicFramePr>
          <p:cNvPr id="6" name="Chart Placeholder 5">
            <a:extLst>
              <a:ext uri="{FF2B5EF4-FFF2-40B4-BE49-F238E27FC236}">
                <a16:creationId xmlns:a16="http://schemas.microsoft.com/office/drawing/2014/main" id="{C4D81D73-5DE3-449A-8BD4-C4A4BC52DCE0}"/>
              </a:ext>
            </a:extLst>
          </p:cNvPr>
          <p:cNvGraphicFramePr>
            <a:graphicFrameLocks noGrp="1"/>
          </p:cNvGraphicFramePr>
          <p:nvPr>
            <p:ph type="chart" sz="quarter" idx="13"/>
            <p:extLst>
              <p:ext uri="{D42A27DB-BD31-4B8C-83A1-F6EECF244321}">
                <p14:modId xmlns:p14="http://schemas.microsoft.com/office/powerpoint/2010/main" val="4021415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2B6617-62A9-42FF-9018-4839A909C496}"/>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ADFBF57E-772F-4154-BDCD-8AD792064D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567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616EA-CE67-448A-90F8-8D00372FEEAA}"/>
              </a:ext>
            </a:extLst>
          </p:cNvPr>
          <p:cNvSpPr>
            <a:spLocks noGrp="1"/>
          </p:cNvSpPr>
          <p:nvPr>
            <p:ph type="title"/>
          </p:nvPr>
        </p:nvSpPr>
        <p:spPr/>
        <p:txBody>
          <a:bodyPr/>
          <a:lstStyle/>
          <a:p>
            <a:r>
              <a:rPr lang="en-US"/>
              <a:t>Facebook Interaction Rate By Weekday | Nexus International School Malaysia</a:t>
            </a:r>
          </a:p>
        </p:txBody>
      </p:sp>
      <p:graphicFrame>
        <p:nvGraphicFramePr>
          <p:cNvPr id="6" name="Chart Placeholder 5">
            <a:extLst>
              <a:ext uri="{FF2B5EF4-FFF2-40B4-BE49-F238E27FC236}">
                <a16:creationId xmlns:a16="http://schemas.microsoft.com/office/drawing/2014/main" id="{FAFB0212-142B-41FA-8859-FC1DA42283B6}"/>
              </a:ext>
            </a:extLst>
          </p:cNvPr>
          <p:cNvGraphicFramePr>
            <a:graphicFrameLocks noGrp="1"/>
          </p:cNvGraphicFramePr>
          <p:nvPr>
            <p:ph type="chart" sz="quarter" idx="13"/>
            <p:extLst>
              <p:ext uri="{D42A27DB-BD31-4B8C-83A1-F6EECF244321}">
                <p14:modId xmlns:p14="http://schemas.microsoft.com/office/powerpoint/2010/main" val="294085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CDA686-9AA8-4334-82DA-3DF1E63B7B04}"/>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66DAF35A-2F47-446D-AEB8-67AF56BE00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0198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59DEB-9971-4427-A94E-F869D62FB109}"/>
              </a:ext>
            </a:extLst>
          </p:cNvPr>
          <p:cNvSpPr>
            <a:spLocks noGrp="1"/>
          </p:cNvSpPr>
          <p:nvPr>
            <p:ph type="title"/>
          </p:nvPr>
        </p:nvSpPr>
        <p:spPr/>
        <p:txBody>
          <a:bodyPr/>
          <a:lstStyle/>
          <a:p>
            <a:r>
              <a:rPr lang="en-US"/>
              <a:t>Facebook (FB) Custom Own Posts Table (new) | Nexus International School Malaysia - 1 of 3</a:t>
            </a:r>
          </a:p>
        </p:txBody>
      </p:sp>
      <p:graphicFrame>
        <p:nvGraphicFramePr>
          <p:cNvPr id="5" name="Table Placeholder 4">
            <a:extLst>
              <a:ext uri="{FF2B5EF4-FFF2-40B4-BE49-F238E27FC236}">
                <a16:creationId xmlns:a16="http://schemas.microsoft.com/office/drawing/2014/main" id="{F5B39AC4-54A7-4A89-89AF-CD69C9C9F316}"/>
              </a:ext>
            </a:extLst>
          </p:cNvPr>
          <p:cNvGraphicFramePr>
            <a:graphicFrameLocks noGrp="1"/>
          </p:cNvGraphicFramePr>
          <p:nvPr>
            <p:ph type="tbl" sz="quarter" idx="13"/>
            <p:extLst>
              <p:ext uri="{D42A27DB-BD31-4B8C-83A1-F6EECF244321}">
                <p14:modId xmlns:p14="http://schemas.microsoft.com/office/powerpoint/2010/main" val="2381720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3891435"/>
                    </a:ext>
                  </a:extLst>
                </a:gridCol>
                <a:gridCol w="905256">
                  <a:extLst>
                    <a:ext uri="{9D8B030D-6E8A-4147-A177-3AD203B41FA5}">
                      <a16:colId xmlns:a16="http://schemas.microsoft.com/office/drawing/2014/main" val="2292346338"/>
                    </a:ext>
                  </a:extLst>
                </a:gridCol>
                <a:gridCol w="905256">
                  <a:extLst>
                    <a:ext uri="{9D8B030D-6E8A-4147-A177-3AD203B41FA5}">
                      <a16:colId xmlns:a16="http://schemas.microsoft.com/office/drawing/2014/main" val="1001709096"/>
                    </a:ext>
                  </a:extLst>
                </a:gridCol>
                <a:gridCol w="905256">
                  <a:extLst>
                    <a:ext uri="{9D8B030D-6E8A-4147-A177-3AD203B41FA5}">
                      <a16:colId xmlns:a16="http://schemas.microsoft.com/office/drawing/2014/main" val="4279324695"/>
                    </a:ext>
                  </a:extLst>
                </a:gridCol>
                <a:gridCol w="905256">
                  <a:extLst>
                    <a:ext uri="{9D8B030D-6E8A-4147-A177-3AD203B41FA5}">
                      <a16:colId xmlns:a16="http://schemas.microsoft.com/office/drawing/2014/main" val="1940334128"/>
                    </a:ext>
                  </a:extLst>
                </a:gridCol>
                <a:gridCol w="905256">
                  <a:extLst>
                    <a:ext uri="{9D8B030D-6E8A-4147-A177-3AD203B41FA5}">
                      <a16:colId xmlns:a16="http://schemas.microsoft.com/office/drawing/2014/main" val="1327635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4118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- 2020-01-14 12:32:25</a:t>
                      </a:r>
                      <a:r>
                        <a:rPr kumimoji="0" lang="en-US" sz="1000" b="0" i="0" u="none" strike="noStrike" kern="1200" cap="none" spc="0" normalizeH="0" baseline="0" noProof="0">
                          <a:ln>
                            <a:noFill/>
                          </a:ln>
                          <a:solidFill>
                            <a:prstClr val="black"/>
                          </a:solidFill>
                          <a:effectLst/>
                          <a:uLnTx/>
                          <a:uFillTx/>
                          <a:latin typeface="+mn-lt"/>
                          <a:ea typeface="+mn-ea"/>
                          <a:cs typeface="+mn-cs"/>
                        </a:rPr>
                        <a:t>
 The school garden has flourished over the holidays and our Early Years learners were delighted to harvest some of the vegetables and herbs. When sampling the freshly grown cucumbers, the learners said how they like cucumbers and will now eat them every day! They also enjoyed using the herbs in their mud kitchen. We are looking forward to our garden becoming a key part of our outdoor 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2620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- 2020-01-23 18:32:33</a:t>
                      </a:r>
                      <a:r>
                        <a:rPr kumimoji="0" lang="en-US" sz="1000" b="0" i="0" u="none" strike="noStrike" kern="1200" cap="none" spc="0" normalizeH="0" baseline="0" noProof="0">
                          <a:ln>
                            <a:noFill/>
                          </a:ln>
                          <a:solidFill>
                            <a:prstClr val="black"/>
                          </a:solidFill>
                          <a:effectLst/>
                          <a:uLnTx/>
                          <a:uFillTx/>
                          <a:latin typeface="+mn-lt"/>
                          <a:ea typeface="+mn-ea"/>
                          <a:cs typeface="+mn-cs"/>
                        </a:rPr>
                        <a:t>
 Today, Nexus hosted a Lunar New Year celebration to welcome the new year's arrival. Signifying good fortune and happiness, the learners brightened up the school in their best red and gold outfits. We enjoyed the exciting traditional drum performance, enthusiastic lion dance, array of scrumptious Chinese delights and wonderful performances by our learners. We hope that everyone had a rat-tastic time today at Nexus!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54388805"/>
                  </a:ext>
                </a:extLst>
              </a:tr>
            </a:tbl>
          </a:graphicData>
        </a:graphic>
      </p:graphicFrame>
      <p:sp>
        <p:nvSpPr>
          <p:cNvPr id="4" name="Text Placeholder 3">
            <a:extLst>
              <a:ext uri="{FF2B5EF4-FFF2-40B4-BE49-F238E27FC236}">
                <a16:creationId xmlns:a16="http://schemas.microsoft.com/office/drawing/2014/main" id="{FC061B8C-7BB7-42D1-953D-FB61B75CEC04}"/>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233384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FFD80-2D13-475F-A755-E138FB892293}"/>
              </a:ext>
            </a:extLst>
          </p:cNvPr>
          <p:cNvSpPr>
            <a:spLocks noGrp="1"/>
          </p:cNvSpPr>
          <p:nvPr>
            <p:ph type="title"/>
          </p:nvPr>
        </p:nvSpPr>
        <p:spPr/>
        <p:txBody>
          <a:bodyPr/>
          <a:lstStyle/>
          <a:p>
            <a:r>
              <a:rPr lang="en-US"/>
              <a:t>Facebook (FB) Custom Own Posts Table (new) | Nexus International School Malaysia - 2 of 3</a:t>
            </a:r>
          </a:p>
        </p:txBody>
      </p:sp>
      <p:graphicFrame>
        <p:nvGraphicFramePr>
          <p:cNvPr id="5" name="Table Placeholder 4">
            <a:extLst>
              <a:ext uri="{FF2B5EF4-FFF2-40B4-BE49-F238E27FC236}">
                <a16:creationId xmlns:a16="http://schemas.microsoft.com/office/drawing/2014/main" id="{12F2C8FB-EC4A-4068-A6EA-78469C8E9042}"/>
              </a:ext>
            </a:extLst>
          </p:cNvPr>
          <p:cNvGraphicFramePr>
            <a:graphicFrameLocks noGrp="1"/>
          </p:cNvGraphicFramePr>
          <p:nvPr>
            <p:ph type="tbl" sz="quarter" idx="13"/>
            <p:extLst>
              <p:ext uri="{D42A27DB-BD31-4B8C-83A1-F6EECF244321}">
                <p14:modId xmlns:p14="http://schemas.microsoft.com/office/powerpoint/2010/main" val="2151244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7923935"/>
                    </a:ext>
                  </a:extLst>
                </a:gridCol>
                <a:gridCol w="905256">
                  <a:extLst>
                    <a:ext uri="{9D8B030D-6E8A-4147-A177-3AD203B41FA5}">
                      <a16:colId xmlns:a16="http://schemas.microsoft.com/office/drawing/2014/main" val="3123109676"/>
                    </a:ext>
                  </a:extLst>
                </a:gridCol>
                <a:gridCol w="905256">
                  <a:extLst>
                    <a:ext uri="{9D8B030D-6E8A-4147-A177-3AD203B41FA5}">
                      <a16:colId xmlns:a16="http://schemas.microsoft.com/office/drawing/2014/main" val="245446749"/>
                    </a:ext>
                  </a:extLst>
                </a:gridCol>
                <a:gridCol w="905256">
                  <a:extLst>
                    <a:ext uri="{9D8B030D-6E8A-4147-A177-3AD203B41FA5}">
                      <a16:colId xmlns:a16="http://schemas.microsoft.com/office/drawing/2014/main" val="2841856543"/>
                    </a:ext>
                  </a:extLst>
                </a:gridCol>
                <a:gridCol w="905256">
                  <a:extLst>
                    <a:ext uri="{9D8B030D-6E8A-4147-A177-3AD203B41FA5}">
                      <a16:colId xmlns:a16="http://schemas.microsoft.com/office/drawing/2014/main" val="1452779285"/>
                    </a:ext>
                  </a:extLst>
                </a:gridCol>
                <a:gridCol w="905256">
                  <a:extLst>
                    <a:ext uri="{9D8B030D-6E8A-4147-A177-3AD203B41FA5}">
                      <a16:colId xmlns:a16="http://schemas.microsoft.com/office/drawing/2014/main" val="2766242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783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- 2020-02-17 18:24:47</a:t>
                      </a:r>
                      <a:r>
                        <a:rPr kumimoji="0" lang="en-US" sz="1000" b="0" i="0" u="none" strike="noStrike" kern="1200" cap="none" spc="0" normalizeH="0" baseline="0" noProof="0">
                          <a:ln>
                            <a:noFill/>
                          </a:ln>
                          <a:solidFill>
                            <a:prstClr val="black"/>
                          </a:solidFill>
                          <a:effectLst/>
                          <a:uLnTx/>
                          <a:uFillTx/>
                          <a:latin typeface="+mn-lt"/>
                          <a:ea typeface="+mn-ea"/>
                          <a:cs typeface="+mn-cs"/>
                        </a:rPr>
                        <a:t>
 Nexus Year 12 learner, Jonathan Wei Chin was recently selected to represent Malaysia in the World Schools Debating Championship (WSDC) 2020, set to be held in Mexico City this coming July. Jonathan is one of the five debaters who will join the national debate team, selected after several rounds of shortlisting. The final selection round  required candidates to sit for a written test and compete in six rounds of debate. Jonathan competed against 60 other shortlisted debaters in this round to win his coveted place in the team - a fantastic achievement! 🎉
We congratulate Jonathan and wish him all the best for WSDC 2020! #NexusTalents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2952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- 2020-01-20 14:17:50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very own Nexus Learner, Aaliyah Yoong, for her recent feature in Star. 
Aaliyah was only five when she started her waterski training and entered her first competition when she was 10. Today, she is ranked #1 in Asia’s Open Women Overall! Click now to read more about her journey! Link: https://bit.ly/2ucRq9Y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75783071"/>
                  </a:ext>
                </a:extLst>
              </a:tr>
            </a:tbl>
          </a:graphicData>
        </a:graphic>
      </p:graphicFrame>
      <p:sp>
        <p:nvSpPr>
          <p:cNvPr id="4" name="Text Placeholder 3">
            <a:extLst>
              <a:ext uri="{FF2B5EF4-FFF2-40B4-BE49-F238E27FC236}">
                <a16:creationId xmlns:a16="http://schemas.microsoft.com/office/drawing/2014/main" id="{DB110820-0BD3-4FA9-B5AE-8A70D43C1D6B}"/>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1773434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A13DA-5A67-42D5-BA0F-62E0A2B207D4}"/>
              </a:ext>
            </a:extLst>
          </p:cNvPr>
          <p:cNvSpPr>
            <a:spLocks noGrp="1"/>
          </p:cNvSpPr>
          <p:nvPr>
            <p:ph type="title"/>
          </p:nvPr>
        </p:nvSpPr>
        <p:spPr/>
        <p:txBody>
          <a:bodyPr/>
          <a:lstStyle/>
          <a:p>
            <a:r>
              <a:rPr lang="en-US"/>
              <a:t>Facebook (FB) Custom Own Posts Table (new) | Nexus International School Malaysia - 3 of 3</a:t>
            </a:r>
          </a:p>
        </p:txBody>
      </p:sp>
      <p:graphicFrame>
        <p:nvGraphicFramePr>
          <p:cNvPr id="5" name="Table Placeholder 4">
            <a:extLst>
              <a:ext uri="{FF2B5EF4-FFF2-40B4-BE49-F238E27FC236}">
                <a16:creationId xmlns:a16="http://schemas.microsoft.com/office/drawing/2014/main" id="{551158E0-CC56-4557-9E9A-24A70FF31412}"/>
              </a:ext>
            </a:extLst>
          </p:cNvPr>
          <p:cNvGraphicFramePr>
            <a:graphicFrameLocks noGrp="1"/>
          </p:cNvGraphicFramePr>
          <p:nvPr>
            <p:ph type="tbl" sz="quarter" idx="13"/>
            <p:extLst>
              <p:ext uri="{D42A27DB-BD31-4B8C-83A1-F6EECF244321}">
                <p14:modId xmlns:p14="http://schemas.microsoft.com/office/powerpoint/2010/main" val="4145754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77049332"/>
                    </a:ext>
                  </a:extLst>
                </a:gridCol>
                <a:gridCol w="905256">
                  <a:extLst>
                    <a:ext uri="{9D8B030D-6E8A-4147-A177-3AD203B41FA5}">
                      <a16:colId xmlns:a16="http://schemas.microsoft.com/office/drawing/2014/main" val="2625935090"/>
                    </a:ext>
                  </a:extLst>
                </a:gridCol>
                <a:gridCol w="905256">
                  <a:extLst>
                    <a:ext uri="{9D8B030D-6E8A-4147-A177-3AD203B41FA5}">
                      <a16:colId xmlns:a16="http://schemas.microsoft.com/office/drawing/2014/main" val="2433037955"/>
                    </a:ext>
                  </a:extLst>
                </a:gridCol>
                <a:gridCol w="905256">
                  <a:extLst>
                    <a:ext uri="{9D8B030D-6E8A-4147-A177-3AD203B41FA5}">
                      <a16:colId xmlns:a16="http://schemas.microsoft.com/office/drawing/2014/main" val="1054911747"/>
                    </a:ext>
                  </a:extLst>
                </a:gridCol>
                <a:gridCol w="905256">
                  <a:extLst>
                    <a:ext uri="{9D8B030D-6E8A-4147-A177-3AD203B41FA5}">
                      <a16:colId xmlns:a16="http://schemas.microsoft.com/office/drawing/2014/main" val="3344832291"/>
                    </a:ext>
                  </a:extLst>
                </a:gridCol>
                <a:gridCol w="905256">
                  <a:extLst>
                    <a:ext uri="{9D8B030D-6E8A-4147-A177-3AD203B41FA5}">
                      <a16:colId xmlns:a16="http://schemas.microsoft.com/office/drawing/2014/main" val="1401128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035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- 2020-02-12 15:16:58</a:t>
                      </a:r>
                      <a:r>
                        <a:rPr kumimoji="0" lang="en-US" sz="1000" b="0" i="0" u="none" strike="noStrike" kern="1200" cap="none" spc="0" normalizeH="0" baseline="0" noProof="0">
                          <a:ln>
                            <a:noFill/>
                          </a:ln>
                          <a:solidFill>
                            <a:prstClr val="black"/>
                          </a:solidFill>
                          <a:effectLst/>
                          <a:uLnTx/>
                          <a:uFillTx/>
                          <a:latin typeface="+mn-lt"/>
                          <a:ea typeface="+mn-ea"/>
                          <a:cs typeface="+mn-cs"/>
                        </a:rPr>
                        <a:t>
 We were extremely proud of our two Maths teams who competed in the AIMS Maths competition, along with 140 other learners from around Malaysia! Nexus came 5th and 6th place out of a total of 36 teams! There were a variety of challenges including mental maths, calculations, ken-ken puzzles, relays, and a real-world maths trail 👩‍🏫
Ms. Rebecca was very impressed with the children's resilience facing tough challenges, their communication in teams and how respectful they were to other learners and teachers. Congratulations #NexusTalents - you've made us all proud!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0874383"/>
                  </a:ext>
                </a:extLst>
              </a:tr>
            </a:tbl>
          </a:graphicData>
        </a:graphic>
      </p:graphicFrame>
      <p:sp>
        <p:nvSpPr>
          <p:cNvPr id="4" name="Text Placeholder 3">
            <a:extLst>
              <a:ext uri="{FF2B5EF4-FFF2-40B4-BE49-F238E27FC236}">
                <a16:creationId xmlns:a16="http://schemas.microsoft.com/office/drawing/2014/main" id="{E8E5E9DE-670F-47E3-A16C-6BC583795368}"/>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714103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3EB1C-6637-476B-A005-89C8F61B8C66}"/>
              </a:ext>
            </a:extLst>
          </p:cNvPr>
          <p:cNvSpPr>
            <a:spLocks noGrp="1"/>
          </p:cNvSpPr>
          <p:nvPr>
            <p:ph type="title"/>
          </p:nvPr>
        </p:nvSpPr>
        <p:spPr/>
        <p:txBody>
          <a:bodyPr/>
          <a:lstStyle/>
          <a:p>
            <a:r>
              <a:rPr lang="en-US"/>
              <a:t>Facebook Own Posts Table | Nexus International School Malaysia - 1 of 22</a:t>
            </a:r>
          </a:p>
        </p:txBody>
      </p:sp>
      <p:graphicFrame>
        <p:nvGraphicFramePr>
          <p:cNvPr id="5" name="Table Placeholder 4">
            <a:extLst>
              <a:ext uri="{FF2B5EF4-FFF2-40B4-BE49-F238E27FC236}">
                <a16:creationId xmlns:a16="http://schemas.microsoft.com/office/drawing/2014/main" id="{1243B244-17E6-4F4F-9803-7A95EF6A2739}"/>
              </a:ext>
            </a:extLst>
          </p:cNvPr>
          <p:cNvGraphicFramePr>
            <a:graphicFrameLocks noGrp="1"/>
          </p:cNvGraphicFramePr>
          <p:nvPr>
            <p:ph type="tbl" sz="quarter" idx="13"/>
            <p:extLst>
              <p:ext uri="{D42A27DB-BD31-4B8C-83A1-F6EECF244321}">
                <p14:modId xmlns:p14="http://schemas.microsoft.com/office/powerpoint/2010/main" val="4239793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4834521"/>
                    </a:ext>
                  </a:extLst>
                </a:gridCol>
                <a:gridCol w="740664">
                  <a:extLst>
                    <a:ext uri="{9D8B030D-6E8A-4147-A177-3AD203B41FA5}">
                      <a16:colId xmlns:a16="http://schemas.microsoft.com/office/drawing/2014/main" val="3764695230"/>
                    </a:ext>
                  </a:extLst>
                </a:gridCol>
                <a:gridCol w="740664">
                  <a:extLst>
                    <a:ext uri="{9D8B030D-6E8A-4147-A177-3AD203B41FA5}">
                      <a16:colId xmlns:a16="http://schemas.microsoft.com/office/drawing/2014/main" val="3999389379"/>
                    </a:ext>
                  </a:extLst>
                </a:gridCol>
                <a:gridCol w="740664">
                  <a:extLst>
                    <a:ext uri="{9D8B030D-6E8A-4147-A177-3AD203B41FA5}">
                      <a16:colId xmlns:a16="http://schemas.microsoft.com/office/drawing/2014/main" val="3681874487"/>
                    </a:ext>
                  </a:extLst>
                </a:gridCol>
                <a:gridCol w="740664">
                  <a:extLst>
                    <a:ext uri="{9D8B030D-6E8A-4147-A177-3AD203B41FA5}">
                      <a16:colId xmlns:a16="http://schemas.microsoft.com/office/drawing/2014/main" val="1324421524"/>
                    </a:ext>
                  </a:extLst>
                </a:gridCol>
                <a:gridCol w="740664">
                  <a:extLst>
                    <a:ext uri="{9D8B030D-6E8A-4147-A177-3AD203B41FA5}">
                      <a16:colId xmlns:a16="http://schemas.microsoft.com/office/drawing/2014/main" val="1530551150"/>
                    </a:ext>
                  </a:extLst>
                </a:gridCol>
                <a:gridCol w="740664">
                  <a:extLst>
                    <a:ext uri="{9D8B030D-6E8A-4147-A177-3AD203B41FA5}">
                      <a16:colId xmlns:a16="http://schemas.microsoft.com/office/drawing/2014/main" val="2979368586"/>
                    </a:ext>
                  </a:extLst>
                </a:gridCol>
                <a:gridCol w="740664">
                  <a:extLst>
                    <a:ext uri="{9D8B030D-6E8A-4147-A177-3AD203B41FA5}">
                      <a16:colId xmlns:a16="http://schemas.microsoft.com/office/drawing/2014/main" val="746985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2382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- 2020-02-29 10:06:27</a:t>
                      </a:r>
                      <a:r>
                        <a:rPr kumimoji="0" lang="en-US" sz="1000" b="0" i="0" u="none" strike="noStrike" kern="1200" cap="none" spc="0" normalizeH="0" baseline="0" noProof="0">
                          <a:ln>
                            <a:noFill/>
                          </a:ln>
                          <a:solidFill>
                            <a:prstClr val="black"/>
                          </a:solidFill>
                          <a:effectLst/>
                          <a:uLnTx/>
                          <a:uFillTx/>
                          <a:latin typeface="+mn-lt"/>
                          <a:ea typeface="+mn-ea"/>
                          <a:cs typeface="+mn-cs"/>
                        </a:rPr>
                        <a:t>
 Here's a taster of our talented performers from the Soloist Concert 🎹 🎶  #SoloistConcert #NexusMusic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098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- 2020-02-28 19:54:53</a:t>
                      </a:r>
                      <a:r>
                        <a:rPr kumimoji="0" lang="en-US" sz="1000" b="0" i="0" u="none" strike="noStrike" kern="1200" cap="none" spc="0" normalizeH="0" baseline="0" noProof="0">
                          <a:ln>
                            <a:noFill/>
                          </a:ln>
                          <a:solidFill>
                            <a:prstClr val="black"/>
                          </a:solidFill>
                          <a:effectLst/>
                          <a:uLnTx/>
                          <a:uFillTx/>
                          <a:latin typeface="+mn-lt"/>
                          <a:ea typeface="+mn-ea"/>
                          <a:cs typeface="+mn-cs"/>
                        </a:rPr>
                        <a:t>
 The Soloist Concert yesterday at Nexus International School Malaysia saw captivating performances! The learners have put up fantastic solo performances, which mesmerised the audience 🎶
We were treated to superb performances by all involved, including a solo piece from pianist, Kazuki Ozawa, Noah Morath who played Hatikah on the violin and many more 🎵
Learners clearly dedicated a great deal of time to preparing for performance. Congratulations to all performers yesterday. Last night was a spectacular night for us! 🎶
#NexusMindsets #NexusMusic #SoloistConcert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4312553"/>
                  </a:ext>
                </a:extLst>
              </a:tr>
            </a:tbl>
          </a:graphicData>
        </a:graphic>
      </p:graphicFrame>
      <p:sp>
        <p:nvSpPr>
          <p:cNvPr id="4" name="Text Placeholder 3">
            <a:extLst>
              <a:ext uri="{FF2B5EF4-FFF2-40B4-BE49-F238E27FC236}">
                <a16:creationId xmlns:a16="http://schemas.microsoft.com/office/drawing/2014/main" id="{EEB541B9-04F2-485E-8B1E-C760A24C3BA8}"/>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433170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7ED3A-81E9-4497-B579-CE24BA97FF79}"/>
              </a:ext>
            </a:extLst>
          </p:cNvPr>
          <p:cNvSpPr>
            <a:spLocks noGrp="1"/>
          </p:cNvSpPr>
          <p:nvPr>
            <p:ph type="title"/>
          </p:nvPr>
        </p:nvSpPr>
        <p:spPr/>
        <p:txBody>
          <a:bodyPr/>
          <a:lstStyle/>
          <a:p>
            <a:r>
              <a:rPr lang="en-US"/>
              <a:t>Facebook Own Posts Table | Nexus International School Malaysia - 2 of 22</a:t>
            </a:r>
          </a:p>
        </p:txBody>
      </p:sp>
      <p:graphicFrame>
        <p:nvGraphicFramePr>
          <p:cNvPr id="5" name="Table Placeholder 4">
            <a:extLst>
              <a:ext uri="{FF2B5EF4-FFF2-40B4-BE49-F238E27FC236}">
                <a16:creationId xmlns:a16="http://schemas.microsoft.com/office/drawing/2014/main" id="{BD2DA065-E38C-401C-990E-A4FCCBF4FADE}"/>
              </a:ext>
            </a:extLst>
          </p:cNvPr>
          <p:cNvGraphicFramePr>
            <a:graphicFrameLocks noGrp="1"/>
          </p:cNvGraphicFramePr>
          <p:nvPr>
            <p:ph type="tbl" sz="quarter" idx="13"/>
            <p:extLst>
              <p:ext uri="{D42A27DB-BD31-4B8C-83A1-F6EECF244321}">
                <p14:modId xmlns:p14="http://schemas.microsoft.com/office/powerpoint/2010/main" val="2407633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51162091"/>
                    </a:ext>
                  </a:extLst>
                </a:gridCol>
                <a:gridCol w="740664">
                  <a:extLst>
                    <a:ext uri="{9D8B030D-6E8A-4147-A177-3AD203B41FA5}">
                      <a16:colId xmlns:a16="http://schemas.microsoft.com/office/drawing/2014/main" val="1982117290"/>
                    </a:ext>
                  </a:extLst>
                </a:gridCol>
                <a:gridCol w="740664">
                  <a:extLst>
                    <a:ext uri="{9D8B030D-6E8A-4147-A177-3AD203B41FA5}">
                      <a16:colId xmlns:a16="http://schemas.microsoft.com/office/drawing/2014/main" val="3641165730"/>
                    </a:ext>
                  </a:extLst>
                </a:gridCol>
                <a:gridCol w="740664">
                  <a:extLst>
                    <a:ext uri="{9D8B030D-6E8A-4147-A177-3AD203B41FA5}">
                      <a16:colId xmlns:a16="http://schemas.microsoft.com/office/drawing/2014/main" val="392630795"/>
                    </a:ext>
                  </a:extLst>
                </a:gridCol>
                <a:gridCol w="740664">
                  <a:extLst>
                    <a:ext uri="{9D8B030D-6E8A-4147-A177-3AD203B41FA5}">
                      <a16:colId xmlns:a16="http://schemas.microsoft.com/office/drawing/2014/main" val="4023861297"/>
                    </a:ext>
                  </a:extLst>
                </a:gridCol>
                <a:gridCol w="740664">
                  <a:extLst>
                    <a:ext uri="{9D8B030D-6E8A-4147-A177-3AD203B41FA5}">
                      <a16:colId xmlns:a16="http://schemas.microsoft.com/office/drawing/2014/main" val="1474299657"/>
                    </a:ext>
                  </a:extLst>
                </a:gridCol>
                <a:gridCol w="740664">
                  <a:extLst>
                    <a:ext uri="{9D8B030D-6E8A-4147-A177-3AD203B41FA5}">
                      <a16:colId xmlns:a16="http://schemas.microsoft.com/office/drawing/2014/main" val="2523115638"/>
                    </a:ext>
                  </a:extLst>
                </a:gridCol>
                <a:gridCol w="740664">
                  <a:extLst>
                    <a:ext uri="{9D8B030D-6E8A-4147-A177-3AD203B41FA5}">
                      <a16:colId xmlns:a16="http://schemas.microsoft.com/office/drawing/2014/main" val="3004844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8671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- 2020-02-28 16:57:23</a:t>
                      </a:r>
                      <a:r>
                        <a:rPr kumimoji="0" lang="en-US" sz="1000" b="0" i="0" u="none" strike="noStrike" kern="1200" cap="none" spc="0" normalizeH="0" baseline="0" noProof="0">
                          <a:ln>
                            <a:noFill/>
                          </a:ln>
                          <a:solidFill>
                            <a:prstClr val="black"/>
                          </a:solidFill>
                          <a:effectLst/>
                          <a:uLnTx/>
                          <a:uFillTx/>
                          <a:latin typeface="+mn-lt"/>
                          <a:ea typeface="+mn-ea"/>
                          <a:cs typeface="+mn-cs"/>
                        </a:rPr>
                        <a:t>
 Today was a monumental day for Year 4 - it was the Showcase Assembly! As the 'Exit Point' to the topic, Active Planet, learners proudly shared their learning from the last few weeks with a large audience ✨
Were you lucky enough to be there? If you were, you’ll now know all about the Ring of Fire! You’ll be able to take action if you are caught in an earthquake or a tsunami! And you’ll have been unlucky enough to hear some of Year 4’s ‘amazingly funny’ jokes! There was even a guest appearance from the Nexus Pantomime camel! 🐪 
We had great fun performing for the Nexus community today! Have a lovely weekend! 💛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8983810"/>
                  </a:ext>
                </a:extLst>
              </a:tr>
            </a:tbl>
          </a:graphicData>
        </a:graphic>
      </p:graphicFrame>
      <p:sp>
        <p:nvSpPr>
          <p:cNvPr id="4" name="Text Placeholder 3">
            <a:extLst>
              <a:ext uri="{FF2B5EF4-FFF2-40B4-BE49-F238E27FC236}">
                <a16:creationId xmlns:a16="http://schemas.microsoft.com/office/drawing/2014/main" id="{A43687E4-EEE9-44FF-BDFB-BF42AE1722DF}"/>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008492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67E9C-A8D4-4952-AD25-9509B07E11C3}"/>
              </a:ext>
            </a:extLst>
          </p:cNvPr>
          <p:cNvSpPr>
            <a:spLocks noGrp="1"/>
          </p:cNvSpPr>
          <p:nvPr>
            <p:ph type="title"/>
          </p:nvPr>
        </p:nvSpPr>
        <p:spPr/>
        <p:txBody>
          <a:bodyPr/>
          <a:lstStyle/>
          <a:p>
            <a:r>
              <a:rPr lang="en-US"/>
              <a:t>Facebook Own Posts Table | Nexus International School Malaysia - 3 of 22</a:t>
            </a:r>
          </a:p>
        </p:txBody>
      </p:sp>
      <p:graphicFrame>
        <p:nvGraphicFramePr>
          <p:cNvPr id="5" name="Table Placeholder 4">
            <a:extLst>
              <a:ext uri="{FF2B5EF4-FFF2-40B4-BE49-F238E27FC236}">
                <a16:creationId xmlns:a16="http://schemas.microsoft.com/office/drawing/2014/main" id="{786DAF5D-AF9F-4593-83D8-C0DA05922F0C}"/>
              </a:ext>
            </a:extLst>
          </p:cNvPr>
          <p:cNvGraphicFramePr>
            <a:graphicFrameLocks noGrp="1"/>
          </p:cNvGraphicFramePr>
          <p:nvPr>
            <p:ph type="tbl" sz="quarter" idx="13"/>
            <p:extLst>
              <p:ext uri="{D42A27DB-BD31-4B8C-83A1-F6EECF244321}">
                <p14:modId xmlns:p14="http://schemas.microsoft.com/office/powerpoint/2010/main" val="1416671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54054081"/>
                    </a:ext>
                  </a:extLst>
                </a:gridCol>
                <a:gridCol w="740664">
                  <a:extLst>
                    <a:ext uri="{9D8B030D-6E8A-4147-A177-3AD203B41FA5}">
                      <a16:colId xmlns:a16="http://schemas.microsoft.com/office/drawing/2014/main" val="975385081"/>
                    </a:ext>
                  </a:extLst>
                </a:gridCol>
                <a:gridCol w="740664">
                  <a:extLst>
                    <a:ext uri="{9D8B030D-6E8A-4147-A177-3AD203B41FA5}">
                      <a16:colId xmlns:a16="http://schemas.microsoft.com/office/drawing/2014/main" val="1519025823"/>
                    </a:ext>
                  </a:extLst>
                </a:gridCol>
                <a:gridCol w="740664">
                  <a:extLst>
                    <a:ext uri="{9D8B030D-6E8A-4147-A177-3AD203B41FA5}">
                      <a16:colId xmlns:a16="http://schemas.microsoft.com/office/drawing/2014/main" val="426639527"/>
                    </a:ext>
                  </a:extLst>
                </a:gridCol>
                <a:gridCol w="740664">
                  <a:extLst>
                    <a:ext uri="{9D8B030D-6E8A-4147-A177-3AD203B41FA5}">
                      <a16:colId xmlns:a16="http://schemas.microsoft.com/office/drawing/2014/main" val="4135895413"/>
                    </a:ext>
                  </a:extLst>
                </a:gridCol>
                <a:gridCol w="740664">
                  <a:extLst>
                    <a:ext uri="{9D8B030D-6E8A-4147-A177-3AD203B41FA5}">
                      <a16:colId xmlns:a16="http://schemas.microsoft.com/office/drawing/2014/main" val="3745513995"/>
                    </a:ext>
                  </a:extLst>
                </a:gridCol>
                <a:gridCol w="740664">
                  <a:extLst>
                    <a:ext uri="{9D8B030D-6E8A-4147-A177-3AD203B41FA5}">
                      <a16:colId xmlns:a16="http://schemas.microsoft.com/office/drawing/2014/main" val="2816121980"/>
                    </a:ext>
                  </a:extLst>
                </a:gridCol>
                <a:gridCol w="740664">
                  <a:extLst>
                    <a:ext uri="{9D8B030D-6E8A-4147-A177-3AD203B41FA5}">
                      <a16:colId xmlns:a16="http://schemas.microsoft.com/office/drawing/2014/main" val="932621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201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- 2020-02-26 10:33:52</a:t>
                      </a:r>
                      <a:r>
                        <a:rPr kumimoji="0" lang="en-US" sz="1000" b="0" i="0" u="none" strike="noStrike" kern="1200" cap="none" spc="0" normalizeH="0" baseline="0" noProof="0">
                          <a:ln>
                            <a:noFill/>
                          </a:ln>
                          <a:solidFill>
                            <a:prstClr val="black"/>
                          </a:solidFill>
                          <a:effectLst/>
                          <a:uLnTx/>
                          <a:uFillTx/>
                          <a:latin typeface="+mn-lt"/>
                          <a:ea typeface="+mn-ea"/>
                          <a:cs typeface="+mn-cs"/>
                        </a:rPr>
                        <a:t>
 Special thanks to everyone who participated and donated during our recent charity events. We exceeded our RM5000 target and raised a whopping RM7749.80 during the Charity Week and Festive Fair! Well done to our IB learners for your amazing work in raising funds for the United World Schools ♥️ #NexusRelationships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7233933"/>
                  </a:ext>
                </a:extLst>
              </a:tr>
            </a:tbl>
          </a:graphicData>
        </a:graphic>
      </p:graphicFrame>
      <p:sp>
        <p:nvSpPr>
          <p:cNvPr id="4" name="Text Placeholder 3">
            <a:extLst>
              <a:ext uri="{FF2B5EF4-FFF2-40B4-BE49-F238E27FC236}">
                <a16:creationId xmlns:a16="http://schemas.microsoft.com/office/drawing/2014/main" id="{C86D13A1-BA1D-4265-90E6-6BA92D305184}"/>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532090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E0F4-5BE7-4AFC-8F3E-DBC4982F1BCD}"/>
              </a:ext>
            </a:extLst>
          </p:cNvPr>
          <p:cNvSpPr>
            <a:spLocks noGrp="1"/>
          </p:cNvSpPr>
          <p:nvPr>
            <p:ph type="title"/>
          </p:nvPr>
        </p:nvSpPr>
        <p:spPr/>
        <p:txBody>
          <a:bodyPr/>
          <a:lstStyle/>
          <a:p>
            <a:r>
              <a:rPr lang="en-US"/>
              <a:t>Facebook Own Posts Table | Nexus International School Malaysia - 4 of 22</a:t>
            </a:r>
          </a:p>
        </p:txBody>
      </p:sp>
      <p:graphicFrame>
        <p:nvGraphicFramePr>
          <p:cNvPr id="5" name="Table Placeholder 4">
            <a:extLst>
              <a:ext uri="{FF2B5EF4-FFF2-40B4-BE49-F238E27FC236}">
                <a16:creationId xmlns:a16="http://schemas.microsoft.com/office/drawing/2014/main" id="{8523385F-EEAD-4137-95A0-FFA9D880E056}"/>
              </a:ext>
            </a:extLst>
          </p:cNvPr>
          <p:cNvGraphicFramePr>
            <a:graphicFrameLocks noGrp="1"/>
          </p:cNvGraphicFramePr>
          <p:nvPr>
            <p:ph type="tbl" sz="quarter" idx="13"/>
            <p:extLst>
              <p:ext uri="{D42A27DB-BD31-4B8C-83A1-F6EECF244321}">
                <p14:modId xmlns:p14="http://schemas.microsoft.com/office/powerpoint/2010/main" val="1251135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36058989"/>
                    </a:ext>
                  </a:extLst>
                </a:gridCol>
                <a:gridCol w="740664">
                  <a:extLst>
                    <a:ext uri="{9D8B030D-6E8A-4147-A177-3AD203B41FA5}">
                      <a16:colId xmlns:a16="http://schemas.microsoft.com/office/drawing/2014/main" val="2533041872"/>
                    </a:ext>
                  </a:extLst>
                </a:gridCol>
                <a:gridCol w="740664">
                  <a:extLst>
                    <a:ext uri="{9D8B030D-6E8A-4147-A177-3AD203B41FA5}">
                      <a16:colId xmlns:a16="http://schemas.microsoft.com/office/drawing/2014/main" val="2369242621"/>
                    </a:ext>
                  </a:extLst>
                </a:gridCol>
                <a:gridCol w="740664">
                  <a:extLst>
                    <a:ext uri="{9D8B030D-6E8A-4147-A177-3AD203B41FA5}">
                      <a16:colId xmlns:a16="http://schemas.microsoft.com/office/drawing/2014/main" val="3914773657"/>
                    </a:ext>
                  </a:extLst>
                </a:gridCol>
                <a:gridCol w="740664">
                  <a:extLst>
                    <a:ext uri="{9D8B030D-6E8A-4147-A177-3AD203B41FA5}">
                      <a16:colId xmlns:a16="http://schemas.microsoft.com/office/drawing/2014/main" val="2267181430"/>
                    </a:ext>
                  </a:extLst>
                </a:gridCol>
                <a:gridCol w="740664">
                  <a:extLst>
                    <a:ext uri="{9D8B030D-6E8A-4147-A177-3AD203B41FA5}">
                      <a16:colId xmlns:a16="http://schemas.microsoft.com/office/drawing/2014/main" val="3462673433"/>
                    </a:ext>
                  </a:extLst>
                </a:gridCol>
                <a:gridCol w="740664">
                  <a:extLst>
                    <a:ext uri="{9D8B030D-6E8A-4147-A177-3AD203B41FA5}">
                      <a16:colId xmlns:a16="http://schemas.microsoft.com/office/drawing/2014/main" val="2057600737"/>
                    </a:ext>
                  </a:extLst>
                </a:gridCol>
                <a:gridCol w="740664">
                  <a:extLst>
                    <a:ext uri="{9D8B030D-6E8A-4147-A177-3AD203B41FA5}">
                      <a16:colId xmlns:a16="http://schemas.microsoft.com/office/drawing/2014/main" val="2688458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0143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- 2020-02-25 14:37:24</a:t>
                      </a:r>
                      <a:r>
                        <a:rPr kumimoji="0" lang="en-US" sz="1000" b="0" i="0" u="none" strike="noStrike" kern="1200" cap="none" spc="0" normalizeH="0" baseline="0" noProof="0">
                          <a:ln>
                            <a:noFill/>
                          </a:ln>
                          <a:solidFill>
                            <a:prstClr val="black"/>
                          </a:solidFill>
                          <a:effectLst/>
                          <a:uLnTx/>
                          <a:uFillTx/>
                          <a:latin typeface="+mn-lt"/>
                          <a:ea typeface="+mn-ea"/>
                          <a:cs typeface="+mn-cs"/>
                        </a:rPr>
                        <a:t>
 A group of our Year 9 &amp; 10 learners attended a FOBISIA leadership workshop entitled "Young Voices for the Future" which was held at Uplands International School in Penang on the 7 &amp; 8 February. 
Our learners attended a variety of workshops and delivered one of their own called "Negotiation - Choosing your Battles." They also met with local business leaders where they explored their understanding of leadership.
This was a fantastic learning opportunity for our learners where they got to work alongside learners from other international schools whilst gaining a better understanding of leadership. Well done, learners! 👏 #FOBISIA #NexusMindsets #NexusRelationships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2410001"/>
                  </a:ext>
                </a:extLst>
              </a:tr>
            </a:tbl>
          </a:graphicData>
        </a:graphic>
      </p:graphicFrame>
      <p:sp>
        <p:nvSpPr>
          <p:cNvPr id="4" name="Text Placeholder 3">
            <a:extLst>
              <a:ext uri="{FF2B5EF4-FFF2-40B4-BE49-F238E27FC236}">
                <a16:creationId xmlns:a16="http://schemas.microsoft.com/office/drawing/2014/main" id="{2F7FAC81-C6A3-492A-92D7-F0E1F6DA4F7F}"/>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696359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54845-AA3F-4AFF-B2F3-E5315D2B7544}"/>
              </a:ext>
            </a:extLst>
          </p:cNvPr>
          <p:cNvSpPr>
            <a:spLocks noGrp="1"/>
          </p:cNvSpPr>
          <p:nvPr>
            <p:ph type="title"/>
          </p:nvPr>
        </p:nvSpPr>
        <p:spPr/>
        <p:txBody>
          <a:bodyPr/>
          <a:lstStyle/>
          <a:p>
            <a:r>
              <a:rPr lang="en-US"/>
              <a:t>Facebook Own Posts Table | Nexus International School Malaysia - 5 of 22</a:t>
            </a:r>
          </a:p>
        </p:txBody>
      </p:sp>
      <p:graphicFrame>
        <p:nvGraphicFramePr>
          <p:cNvPr id="5" name="Table Placeholder 4">
            <a:extLst>
              <a:ext uri="{FF2B5EF4-FFF2-40B4-BE49-F238E27FC236}">
                <a16:creationId xmlns:a16="http://schemas.microsoft.com/office/drawing/2014/main" id="{AC724D69-DF99-4D69-A6C6-903ACF0A4FA6}"/>
              </a:ext>
            </a:extLst>
          </p:cNvPr>
          <p:cNvGraphicFramePr>
            <a:graphicFrameLocks noGrp="1"/>
          </p:cNvGraphicFramePr>
          <p:nvPr>
            <p:ph type="tbl" sz="quarter" idx="13"/>
            <p:extLst>
              <p:ext uri="{D42A27DB-BD31-4B8C-83A1-F6EECF244321}">
                <p14:modId xmlns:p14="http://schemas.microsoft.com/office/powerpoint/2010/main" val="1435586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94608719"/>
                    </a:ext>
                  </a:extLst>
                </a:gridCol>
                <a:gridCol w="740664">
                  <a:extLst>
                    <a:ext uri="{9D8B030D-6E8A-4147-A177-3AD203B41FA5}">
                      <a16:colId xmlns:a16="http://schemas.microsoft.com/office/drawing/2014/main" val="2655785522"/>
                    </a:ext>
                  </a:extLst>
                </a:gridCol>
                <a:gridCol w="740664">
                  <a:extLst>
                    <a:ext uri="{9D8B030D-6E8A-4147-A177-3AD203B41FA5}">
                      <a16:colId xmlns:a16="http://schemas.microsoft.com/office/drawing/2014/main" val="2625493112"/>
                    </a:ext>
                  </a:extLst>
                </a:gridCol>
                <a:gridCol w="740664">
                  <a:extLst>
                    <a:ext uri="{9D8B030D-6E8A-4147-A177-3AD203B41FA5}">
                      <a16:colId xmlns:a16="http://schemas.microsoft.com/office/drawing/2014/main" val="3603457215"/>
                    </a:ext>
                  </a:extLst>
                </a:gridCol>
                <a:gridCol w="740664">
                  <a:extLst>
                    <a:ext uri="{9D8B030D-6E8A-4147-A177-3AD203B41FA5}">
                      <a16:colId xmlns:a16="http://schemas.microsoft.com/office/drawing/2014/main" val="1719267486"/>
                    </a:ext>
                  </a:extLst>
                </a:gridCol>
                <a:gridCol w="740664">
                  <a:extLst>
                    <a:ext uri="{9D8B030D-6E8A-4147-A177-3AD203B41FA5}">
                      <a16:colId xmlns:a16="http://schemas.microsoft.com/office/drawing/2014/main" val="1508876209"/>
                    </a:ext>
                  </a:extLst>
                </a:gridCol>
                <a:gridCol w="740664">
                  <a:extLst>
                    <a:ext uri="{9D8B030D-6E8A-4147-A177-3AD203B41FA5}">
                      <a16:colId xmlns:a16="http://schemas.microsoft.com/office/drawing/2014/main" val="438328569"/>
                    </a:ext>
                  </a:extLst>
                </a:gridCol>
                <a:gridCol w="740664">
                  <a:extLst>
                    <a:ext uri="{9D8B030D-6E8A-4147-A177-3AD203B41FA5}">
                      <a16:colId xmlns:a16="http://schemas.microsoft.com/office/drawing/2014/main" val="3097919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636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- 2020-02-25 12:00:30</a:t>
                      </a:r>
                      <a:r>
                        <a:rPr kumimoji="0" lang="en-US" sz="1000" b="0" i="0" u="none" strike="noStrike" kern="1200" cap="none" spc="0" normalizeH="0" baseline="0" noProof="0">
                          <a:ln>
                            <a:noFill/>
                          </a:ln>
                          <a:solidFill>
                            <a:prstClr val="black"/>
                          </a:solidFill>
                          <a:effectLst/>
                          <a:uLnTx/>
                          <a:uFillTx/>
                          <a:latin typeface="+mn-lt"/>
                          <a:ea typeface="+mn-ea"/>
                          <a:cs typeface="+mn-cs"/>
                        </a:rPr>
                        <a:t>
 Nexus learners are encouraged to develop their creative talents and ability to express themselves through the music 🎶 
Playing an instrument is great for cognitive development in young children as it stimulates different parts of the brain simultaneously! Read more to find out how learning a musical instrument can help your child’s overall education! #NexusTrivia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083175"/>
                  </a:ext>
                </a:extLst>
              </a:tr>
            </a:tbl>
          </a:graphicData>
        </a:graphic>
      </p:graphicFrame>
      <p:sp>
        <p:nvSpPr>
          <p:cNvPr id="4" name="Text Placeholder 3">
            <a:extLst>
              <a:ext uri="{FF2B5EF4-FFF2-40B4-BE49-F238E27FC236}">
                <a16:creationId xmlns:a16="http://schemas.microsoft.com/office/drawing/2014/main" id="{923439F3-E262-4177-A019-33EA4E7F45E1}"/>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455930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9994E-26CD-4CAF-8FB9-67424A569D79}"/>
              </a:ext>
            </a:extLst>
          </p:cNvPr>
          <p:cNvSpPr>
            <a:spLocks noGrp="1"/>
          </p:cNvSpPr>
          <p:nvPr>
            <p:ph type="title"/>
          </p:nvPr>
        </p:nvSpPr>
        <p:spPr/>
        <p:txBody>
          <a:bodyPr/>
          <a:lstStyle/>
          <a:p>
            <a:r>
              <a:rPr lang="en-US"/>
              <a:t>Facebook Own Posts Table | Nexus International School Malaysia - 6 of 22</a:t>
            </a:r>
          </a:p>
        </p:txBody>
      </p:sp>
      <p:graphicFrame>
        <p:nvGraphicFramePr>
          <p:cNvPr id="5" name="Table Placeholder 4">
            <a:extLst>
              <a:ext uri="{FF2B5EF4-FFF2-40B4-BE49-F238E27FC236}">
                <a16:creationId xmlns:a16="http://schemas.microsoft.com/office/drawing/2014/main" id="{A8836093-5DF2-4E29-A8DD-F4312139B1DF}"/>
              </a:ext>
            </a:extLst>
          </p:cNvPr>
          <p:cNvGraphicFramePr>
            <a:graphicFrameLocks noGrp="1"/>
          </p:cNvGraphicFramePr>
          <p:nvPr>
            <p:ph type="tbl" sz="quarter" idx="13"/>
            <p:extLst>
              <p:ext uri="{D42A27DB-BD31-4B8C-83A1-F6EECF244321}">
                <p14:modId xmlns:p14="http://schemas.microsoft.com/office/powerpoint/2010/main" val="1336529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04398918"/>
                    </a:ext>
                  </a:extLst>
                </a:gridCol>
                <a:gridCol w="740664">
                  <a:extLst>
                    <a:ext uri="{9D8B030D-6E8A-4147-A177-3AD203B41FA5}">
                      <a16:colId xmlns:a16="http://schemas.microsoft.com/office/drawing/2014/main" val="2478203008"/>
                    </a:ext>
                  </a:extLst>
                </a:gridCol>
                <a:gridCol w="740664">
                  <a:extLst>
                    <a:ext uri="{9D8B030D-6E8A-4147-A177-3AD203B41FA5}">
                      <a16:colId xmlns:a16="http://schemas.microsoft.com/office/drawing/2014/main" val="1308548280"/>
                    </a:ext>
                  </a:extLst>
                </a:gridCol>
                <a:gridCol w="740664">
                  <a:extLst>
                    <a:ext uri="{9D8B030D-6E8A-4147-A177-3AD203B41FA5}">
                      <a16:colId xmlns:a16="http://schemas.microsoft.com/office/drawing/2014/main" val="238940160"/>
                    </a:ext>
                  </a:extLst>
                </a:gridCol>
                <a:gridCol w="740664">
                  <a:extLst>
                    <a:ext uri="{9D8B030D-6E8A-4147-A177-3AD203B41FA5}">
                      <a16:colId xmlns:a16="http://schemas.microsoft.com/office/drawing/2014/main" val="1544479407"/>
                    </a:ext>
                  </a:extLst>
                </a:gridCol>
                <a:gridCol w="740664">
                  <a:extLst>
                    <a:ext uri="{9D8B030D-6E8A-4147-A177-3AD203B41FA5}">
                      <a16:colId xmlns:a16="http://schemas.microsoft.com/office/drawing/2014/main" val="704740058"/>
                    </a:ext>
                  </a:extLst>
                </a:gridCol>
                <a:gridCol w="740664">
                  <a:extLst>
                    <a:ext uri="{9D8B030D-6E8A-4147-A177-3AD203B41FA5}">
                      <a16:colId xmlns:a16="http://schemas.microsoft.com/office/drawing/2014/main" val="3809515310"/>
                    </a:ext>
                  </a:extLst>
                </a:gridCol>
                <a:gridCol w="740664">
                  <a:extLst>
                    <a:ext uri="{9D8B030D-6E8A-4147-A177-3AD203B41FA5}">
                      <a16:colId xmlns:a16="http://schemas.microsoft.com/office/drawing/2014/main" val="3229234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8811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- 2020-02-24 14:44:33</a:t>
                      </a:r>
                      <a:r>
                        <a:rPr kumimoji="0" lang="en-US" sz="1000" b="0" i="0" u="none" strike="noStrike" kern="1200" cap="none" spc="0" normalizeH="0" baseline="0" noProof="0">
                          <a:ln>
                            <a:noFill/>
                          </a:ln>
                          <a:solidFill>
                            <a:prstClr val="black"/>
                          </a:solidFill>
                          <a:effectLst/>
                          <a:uLnTx/>
                          <a:uFillTx/>
                          <a:latin typeface="+mn-lt"/>
                          <a:ea typeface="+mn-ea"/>
                          <a:cs typeface="+mn-cs"/>
                        </a:rPr>
                        <a:t>
 Year 6 worked incredibly hard on their recent IPC topic 'They See the World Like This'. For their Entry Point, they worked with Miss Cherie, Miss Ken Hui and Year 12 IB learners from the Secondary Art Department. They used a variety of materials, tools, and techniques to produce a colourful piece that represented them - we called it 'Feetism'. Next, they explored genres of music and created a response in the form of art, they all loved using spray paints for this piece. Our Year 6 learners focused on producing traditional forms of art including Impressionism, Cubism, Pop Art, and Tessellation 👩🏻‍🎨 
__
A particular favourite of all the learners was the work they produced using Virtual Reality to explore emotions. Our Art Gallery Exit Point proved very popular and Year 6 received great feedback to support their learning and many opinions were offered for our Big Question: 'Can art change the world?' 🌏
#NexusInnovation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9553526"/>
                  </a:ext>
                </a:extLst>
              </a:tr>
            </a:tbl>
          </a:graphicData>
        </a:graphic>
      </p:graphicFrame>
      <p:sp>
        <p:nvSpPr>
          <p:cNvPr id="4" name="Text Placeholder 3">
            <a:extLst>
              <a:ext uri="{FF2B5EF4-FFF2-40B4-BE49-F238E27FC236}">
                <a16:creationId xmlns:a16="http://schemas.microsoft.com/office/drawing/2014/main" id="{64356674-0370-4507-84A5-1C0108278DE6}"/>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563592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AE8CE-0C82-4880-908F-BD2A9F4E6725}"/>
              </a:ext>
            </a:extLst>
          </p:cNvPr>
          <p:cNvSpPr>
            <a:spLocks noGrp="1"/>
          </p:cNvSpPr>
          <p:nvPr>
            <p:ph type="title"/>
          </p:nvPr>
        </p:nvSpPr>
        <p:spPr/>
        <p:txBody>
          <a:bodyPr/>
          <a:lstStyle/>
          <a:p>
            <a:r>
              <a:rPr lang="en-US"/>
              <a:t>Facebook Own Posts Table | Nexus International School Malaysia - 7 of 22</a:t>
            </a:r>
          </a:p>
        </p:txBody>
      </p:sp>
      <p:graphicFrame>
        <p:nvGraphicFramePr>
          <p:cNvPr id="5" name="Table Placeholder 4">
            <a:extLst>
              <a:ext uri="{FF2B5EF4-FFF2-40B4-BE49-F238E27FC236}">
                <a16:creationId xmlns:a16="http://schemas.microsoft.com/office/drawing/2014/main" id="{6C86A32D-62F0-45C1-B39E-29742A9B2F81}"/>
              </a:ext>
            </a:extLst>
          </p:cNvPr>
          <p:cNvGraphicFramePr>
            <a:graphicFrameLocks noGrp="1"/>
          </p:cNvGraphicFramePr>
          <p:nvPr>
            <p:ph type="tbl" sz="quarter" idx="13"/>
            <p:extLst>
              <p:ext uri="{D42A27DB-BD31-4B8C-83A1-F6EECF244321}">
                <p14:modId xmlns:p14="http://schemas.microsoft.com/office/powerpoint/2010/main" val="2437382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34493"/>
                    </a:ext>
                  </a:extLst>
                </a:gridCol>
                <a:gridCol w="740664">
                  <a:extLst>
                    <a:ext uri="{9D8B030D-6E8A-4147-A177-3AD203B41FA5}">
                      <a16:colId xmlns:a16="http://schemas.microsoft.com/office/drawing/2014/main" val="2252399434"/>
                    </a:ext>
                  </a:extLst>
                </a:gridCol>
                <a:gridCol w="740664">
                  <a:extLst>
                    <a:ext uri="{9D8B030D-6E8A-4147-A177-3AD203B41FA5}">
                      <a16:colId xmlns:a16="http://schemas.microsoft.com/office/drawing/2014/main" val="3730378873"/>
                    </a:ext>
                  </a:extLst>
                </a:gridCol>
                <a:gridCol w="740664">
                  <a:extLst>
                    <a:ext uri="{9D8B030D-6E8A-4147-A177-3AD203B41FA5}">
                      <a16:colId xmlns:a16="http://schemas.microsoft.com/office/drawing/2014/main" val="3249498778"/>
                    </a:ext>
                  </a:extLst>
                </a:gridCol>
                <a:gridCol w="740664">
                  <a:extLst>
                    <a:ext uri="{9D8B030D-6E8A-4147-A177-3AD203B41FA5}">
                      <a16:colId xmlns:a16="http://schemas.microsoft.com/office/drawing/2014/main" val="913692006"/>
                    </a:ext>
                  </a:extLst>
                </a:gridCol>
                <a:gridCol w="740664">
                  <a:extLst>
                    <a:ext uri="{9D8B030D-6E8A-4147-A177-3AD203B41FA5}">
                      <a16:colId xmlns:a16="http://schemas.microsoft.com/office/drawing/2014/main" val="2915733848"/>
                    </a:ext>
                  </a:extLst>
                </a:gridCol>
                <a:gridCol w="740664">
                  <a:extLst>
                    <a:ext uri="{9D8B030D-6E8A-4147-A177-3AD203B41FA5}">
                      <a16:colId xmlns:a16="http://schemas.microsoft.com/office/drawing/2014/main" val="1903682920"/>
                    </a:ext>
                  </a:extLst>
                </a:gridCol>
                <a:gridCol w="740664">
                  <a:extLst>
                    <a:ext uri="{9D8B030D-6E8A-4147-A177-3AD203B41FA5}">
                      <a16:colId xmlns:a16="http://schemas.microsoft.com/office/drawing/2014/main" val="3184880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607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- 2020-02-24 12:00:43</a:t>
                      </a:r>
                      <a:r>
                        <a:rPr kumimoji="0" lang="en-US" sz="1000" b="0" i="0" u="none" strike="noStrike" kern="1200" cap="none" spc="0" normalizeH="0" baseline="0" noProof="0">
                          <a:ln>
                            <a:noFill/>
                          </a:ln>
                          <a:solidFill>
                            <a:prstClr val="black"/>
                          </a:solidFill>
                          <a:effectLst/>
                          <a:uLnTx/>
                          <a:uFillTx/>
                          <a:latin typeface="+mn-lt"/>
                          <a:ea typeface="+mn-ea"/>
                          <a:cs typeface="+mn-cs"/>
                        </a:rPr>
                        <a:t>
 Parents and learners of all ages gathered to celebrate their love for language, cultures and traditions. Parents performed a bright and colorful traditional Mexican dance 'Las Adelitas de Mexico' 💃 
The Year 8 Malay language learners amazed the crowd with their 'Dikir Barat' performance. It was an eventful cultural week where we learned that each and every culture is unique in their own way ♥
#NexusLOTE #NexusInclusion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4489246"/>
                  </a:ext>
                </a:extLst>
              </a:tr>
            </a:tbl>
          </a:graphicData>
        </a:graphic>
      </p:graphicFrame>
      <p:sp>
        <p:nvSpPr>
          <p:cNvPr id="4" name="Text Placeholder 3">
            <a:extLst>
              <a:ext uri="{FF2B5EF4-FFF2-40B4-BE49-F238E27FC236}">
                <a16:creationId xmlns:a16="http://schemas.microsoft.com/office/drawing/2014/main" id="{9B76CEE2-E333-4B16-9B11-8FD9BDF9A403}"/>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91126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8725-C88C-4958-A4FB-7B782EFB75A2}"/>
              </a:ext>
            </a:extLst>
          </p:cNvPr>
          <p:cNvSpPr>
            <a:spLocks noGrp="1"/>
          </p:cNvSpPr>
          <p:nvPr>
            <p:ph type="title"/>
          </p:nvPr>
        </p:nvSpPr>
        <p:spPr/>
        <p:txBody>
          <a:bodyPr/>
          <a:lstStyle/>
          <a:p>
            <a:r>
              <a:rPr lang="en-US"/>
              <a:t>Facebook Own Posts Table | Nexus International School Malaysia - 8 of 22</a:t>
            </a:r>
          </a:p>
        </p:txBody>
      </p:sp>
      <p:graphicFrame>
        <p:nvGraphicFramePr>
          <p:cNvPr id="5" name="Table Placeholder 4">
            <a:extLst>
              <a:ext uri="{FF2B5EF4-FFF2-40B4-BE49-F238E27FC236}">
                <a16:creationId xmlns:a16="http://schemas.microsoft.com/office/drawing/2014/main" id="{0A460BEA-805D-4C48-AE69-1E15952D81CC}"/>
              </a:ext>
            </a:extLst>
          </p:cNvPr>
          <p:cNvGraphicFramePr>
            <a:graphicFrameLocks noGrp="1"/>
          </p:cNvGraphicFramePr>
          <p:nvPr>
            <p:ph type="tbl" sz="quarter" idx="13"/>
            <p:extLst>
              <p:ext uri="{D42A27DB-BD31-4B8C-83A1-F6EECF244321}">
                <p14:modId xmlns:p14="http://schemas.microsoft.com/office/powerpoint/2010/main" val="2190018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88565625"/>
                    </a:ext>
                  </a:extLst>
                </a:gridCol>
                <a:gridCol w="740664">
                  <a:extLst>
                    <a:ext uri="{9D8B030D-6E8A-4147-A177-3AD203B41FA5}">
                      <a16:colId xmlns:a16="http://schemas.microsoft.com/office/drawing/2014/main" val="1277344312"/>
                    </a:ext>
                  </a:extLst>
                </a:gridCol>
                <a:gridCol w="740664">
                  <a:extLst>
                    <a:ext uri="{9D8B030D-6E8A-4147-A177-3AD203B41FA5}">
                      <a16:colId xmlns:a16="http://schemas.microsoft.com/office/drawing/2014/main" val="2783875260"/>
                    </a:ext>
                  </a:extLst>
                </a:gridCol>
                <a:gridCol w="740664">
                  <a:extLst>
                    <a:ext uri="{9D8B030D-6E8A-4147-A177-3AD203B41FA5}">
                      <a16:colId xmlns:a16="http://schemas.microsoft.com/office/drawing/2014/main" val="371296316"/>
                    </a:ext>
                  </a:extLst>
                </a:gridCol>
                <a:gridCol w="740664">
                  <a:extLst>
                    <a:ext uri="{9D8B030D-6E8A-4147-A177-3AD203B41FA5}">
                      <a16:colId xmlns:a16="http://schemas.microsoft.com/office/drawing/2014/main" val="2104653631"/>
                    </a:ext>
                  </a:extLst>
                </a:gridCol>
                <a:gridCol w="740664">
                  <a:extLst>
                    <a:ext uri="{9D8B030D-6E8A-4147-A177-3AD203B41FA5}">
                      <a16:colId xmlns:a16="http://schemas.microsoft.com/office/drawing/2014/main" val="553019915"/>
                    </a:ext>
                  </a:extLst>
                </a:gridCol>
                <a:gridCol w="740664">
                  <a:extLst>
                    <a:ext uri="{9D8B030D-6E8A-4147-A177-3AD203B41FA5}">
                      <a16:colId xmlns:a16="http://schemas.microsoft.com/office/drawing/2014/main" val="568979804"/>
                    </a:ext>
                  </a:extLst>
                </a:gridCol>
                <a:gridCol w="740664">
                  <a:extLst>
                    <a:ext uri="{9D8B030D-6E8A-4147-A177-3AD203B41FA5}">
                      <a16:colId xmlns:a16="http://schemas.microsoft.com/office/drawing/2014/main" val="2137167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4400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- 2020-02-20 12:00:00</a:t>
                      </a:r>
                      <a:r>
                        <a:rPr kumimoji="0" lang="en-US" sz="1000" b="0" i="0" u="none" strike="noStrike" kern="1200" cap="none" spc="0" normalizeH="0" baseline="0" noProof="0">
                          <a:ln>
                            <a:noFill/>
                          </a:ln>
                          <a:solidFill>
                            <a:prstClr val="black"/>
                          </a:solidFill>
                          <a:effectLst/>
                          <a:uLnTx/>
                          <a:uFillTx/>
                          <a:latin typeface="+mn-lt"/>
                          <a:ea typeface="+mn-ea"/>
                          <a:cs typeface="+mn-cs"/>
                        </a:rPr>
                        <a:t>
 “One of the main things that I love about working in Nexus is that it’s a multicultural, international dynamic community” - Sally Parr, Head of Language other than English (LOTE).
With 10 years of teaching experience in schools in the UK, Australia, and Malaysia, Sally explains how being multilingual positively effects our cognitive ability! Watch now to find out more! 
How many languages can you speak? Let us know in the comment section below!
#TeacherFeature #NexusMY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313924"/>
                  </a:ext>
                </a:extLst>
              </a:tr>
            </a:tbl>
          </a:graphicData>
        </a:graphic>
      </p:graphicFrame>
      <p:sp>
        <p:nvSpPr>
          <p:cNvPr id="4" name="Text Placeholder 3">
            <a:extLst>
              <a:ext uri="{FF2B5EF4-FFF2-40B4-BE49-F238E27FC236}">
                <a16:creationId xmlns:a16="http://schemas.microsoft.com/office/drawing/2014/main" id="{C867B6B9-A0F5-4E48-946F-23389D568C95}"/>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985427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7A1-EB64-4B37-A0E9-9CE7D03816F3}"/>
              </a:ext>
            </a:extLst>
          </p:cNvPr>
          <p:cNvSpPr>
            <a:spLocks noGrp="1"/>
          </p:cNvSpPr>
          <p:nvPr>
            <p:ph type="title"/>
          </p:nvPr>
        </p:nvSpPr>
        <p:spPr/>
        <p:txBody>
          <a:bodyPr/>
          <a:lstStyle/>
          <a:p>
            <a:r>
              <a:rPr lang="en-US"/>
              <a:t>Facebook Own Posts Table | Nexus International School Malaysia - 9 of 22</a:t>
            </a:r>
          </a:p>
        </p:txBody>
      </p:sp>
      <p:graphicFrame>
        <p:nvGraphicFramePr>
          <p:cNvPr id="5" name="Table Placeholder 4">
            <a:extLst>
              <a:ext uri="{FF2B5EF4-FFF2-40B4-BE49-F238E27FC236}">
                <a16:creationId xmlns:a16="http://schemas.microsoft.com/office/drawing/2014/main" id="{D11B8809-2663-4311-BB82-94C9E3234CB8}"/>
              </a:ext>
            </a:extLst>
          </p:cNvPr>
          <p:cNvGraphicFramePr>
            <a:graphicFrameLocks noGrp="1"/>
          </p:cNvGraphicFramePr>
          <p:nvPr>
            <p:ph type="tbl" sz="quarter" idx="13"/>
            <p:extLst>
              <p:ext uri="{D42A27DB-BD31-4B8C-83A1-F6EECF244321}">
                <p14:modId xmlns:p14="http://schemas.microsoft.com/office/powerpoint/2010/main" val="3242434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20992000"/>
                    </a:ext>
                  </a:extLst>
                </a:gridCol>
                <a:gridCol w="740664">
                  <a:extLst>
                    <a:ext uri="{9D8B030D-6E8A-4147-A177-3AD203B41FA5}">
                      <a16:colId xmlns:a16="http://schemas.microsoft.com/office/drawing/2014/main" val="497085419"/>
                    </a:ext>
                  </a:extLst>
                </a:gridCol>
                <a:gridCol w="740664">
                  <a:extLst>
                    <a:ext uri="{9D8B030D-6E8A-4147-A177-3AD203B41FA5}">
                      <a16:colId xmlns:a16="http://schemas.microsoft.com/office/drawing/2014/main" val="2290187249"/>
                    </a:ext>
                  </a:extLst>
                </a:gridCol>
                <a:gridCol w="740664">
                  <a:extLst>
                    <a:ext uri="{9D8B030D-6E8A-4147-A177-3AD203B41FA5}">
                      <a16:colId xmlns:a16="http://schemas.microsoft.com/office/drawing/2014/main" val="2293675208"/>
                    </a:ext>
                  </a:extLst>
                </a:gridCol>
                <a:gridCol w="740664">
                  <a:extLst>
                    <a:ext uri="{9D8B030D-6E8A-4147-A177-3AD203B41FA5}">
                      <a16:colId xmlns:a16="http://schemas.microsoft.com/office/drawing/2014/main" val="2771825944"/>
                    </a:ext>
                  </a:extLst>
                </a:gridCol>
                <a:gridCol w="740664">
                  <a:extLst>
                    <a:ext uri="{9D8B030D-6E8A-4147-A177-3AD203B41FA5}">
                      <a16:colId xmlns:a16="http://schemas.microsoft.com/office/drawing/2014/main" val="2747887464"/>
                    </a:ext>
                  </a:extLst>
                </a:gridCol>
                <a:gridCol w="740664">
                  <a:extLst>
                    <a:ext uri="{9D8B030D-6E8A-4147-A177-3AD203B41FA5}">
                      <a16:colId xmlns:a16="http://schemas.microsoft.com/office/drawing/2014/main" val="3136773586"/>
                    </a:ext>
                  </a:extLst>
                </a:gridCol>
                <a:gridCol w="740664">
                  <a:extLst>
                    <a:ext uri="{9D8B030D-6E8A-4147-A177-3AD203B41FA5}">
                      <a16:colId xmlns:a16="http://schemas.microsoft.com/office/drawing/2014/main" val="1900178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4611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- 2020-02-19 18:03:37</a:t>
                      </a:r>
                      <a:r>
                        <a:rPr kumimoji="0" lang="en-US" sz="1000" b="0" i="0" u="none" strike="noStrike" kern="1200" cap="none" spc="0" normalizeH="0" baseline="0" noProof="0">
                          <a:ln>
                            <a:noFill/>
                          </a:ln>
                          <a:solidFill>
                            <a:prstClr val="black"/>
                          </a:solidFill>
                          <a:effectLst/>
                          <a:uLnTx/>
                          <a:uFillTx/>
                          <a:latin typeface="+mn-lt"/>
                          <a:ea typeface="+mn-ea"/>
                          <a:cs typeface="+mn-cs"/>
                        </a:rPr>
                        <a:t>
 Nexus learners benefit both from an outstanding English medium instruction as well as support for continuing development of their mother tongue.
The Language Other Than English (LOTE) department provides opportunities for our learners to learn the language of their choice and to develop a range of skills such as communication, public speaking and cultural awareness. This week we have been celebrating the huge diversity of languages amongst the Nexus community and raising awareness of the importance of mother tongue development for learning.  
“Why is your mother tongue important to you?” Watch this video to find out what our learners have to say about it! #NexusLOTE #NexusInclusion #NexusMindset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8021642"/>
                  </a:ext>
                </a:extLst>
              </a:tr>
            </a:tbl>
          </a:graphicData>
        </a:graphic>
      </p:graphicFrame>
      <p:sp>
        <p:nvSpPr>
          <p:cNvPr id="4" name="Text Placeholder 3">
            <a:extLst>
              <a:ext uri="{FF2B5EF4-FFF2-40B4-BE49-F238E27FC236}">
                <a16:creationId xmlns:a16="http://schemas.microsoft.com/office/drawing/2014/main" id="{5D49E603-C5BF-4F5D-980A-E94AAEA836EE}"/>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781876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D097-C2FB-4959-B4E4-D87D8F0874E2}"/>
              </a:ext>
            </a:extLst>
          </p:cNvPr>
          <p:cNvSpPr>
            <a:spLocks noGrp="1"/>
          </p:cNvSpPr>
          <p:nvPr>
            <p:ph type="title"/>
          </p:nvPr>
        </p:nvSpPr>
        <p:spPr/>
        <p:txBody>
          <a:bodyPr/>
          <a:lstStyle/>
          <a:p>
            <a:r>
              <a:rPr lang="en-US"/>
              <a:t>Facebook Own Posts Table | Nexus International School Malaysia - 10 of 22</a:t>
            </a:r>
          </a:p>
        </p:txBody>
      </p:sp>
      <p:graphicFrame>
        <p:nvGraphicFramePr>
          <p:cNvPr id="5" name="Table Placeholder 4">
            <a:extLst>
              <a:ext uri="{FF2B5EF4-FFF2-40B4-BE49-F238E27FC236}">
                <a16:creationId xmlns:a16="http://schemas.microsoft.com/office/drawing/2014/main" id="{C236D9F7-1C08-425B-8BC3-C4C26BC56239}"/>
              </a:ext>
            </a:extLst>
          </p:cNvPr>
          <p:cNvGraphicFramePr>
            <a:graphicFrameLocks noGrp="1"/>
          </p:cNvGraphicFramePr>
          <p:nvPr>
            <p:ph type="tbl" sz="quarter" idx="13"/>
            <p:extLst>
              <p:ext uri="{D42A27DB-BD31-4B8C-83A1-F6EECF244321}">
                <p14:modId xmlns:p14="http://schemas.microsoft.com/office/powerpoint/2010/main" val="384849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28103144"/>
                    </a:ext>
                  </a:extLst>
                </a:gridCol>
                <a:gridCol w="740664">
                  <a:extLst>
                    <a:ext uri="{9D8B030D-6E8A-4147-A177-3AD203B41FA5}">
                      <a16:colId xmlns:a16="http://schemas.microsoft.com/office/drawing/2014/main" val="3544259093"/>
                    </a:ext>
                  </a:extLst>
                </a:gridCol>
                <a:gridCol w="740664">
                  <a:extLst>
                    <a:ext uri="{9D8B030D-6E8A-4147-A177-3AD203B41FA5}">
                      <a16:colId xmlns:a16="http://schemas.microsoft.com/office/drawing/2014/main" val="3179457289"/>
                    </a:ext>
                  </a:extLst>
                </a:gridCol>
                <a:gridCol w="740664">
                  <a:extLst>
                    <a:ext uri="{9D8B030D-6E8A-4147-A177-3AD203B41FA5}">
                      <a16:colId xmlns:a16="http://schemas.microsoft.com/office/drawing/2014/main" val="1617371611"/>
                    </a:ext>
                  </a:extLst>
                </a:gridCol>
                <a:gridCol w="740664">
                  <a:extLst>
                    <a:ext uri="{9D8B030D-6E8A-4147-A177-3AD203B41FA5}">
                      <a16:colId xmlns:a16="http://schemas.microsoft.com/office/drawing/2014/main" val="721362269"/>
                    </a:ext>
                  </a:extLst>
                </a:gridCol>
                <a:gridCol w="740664">
                  <a:extLst>
                    <a:ext uri="{9D8B030D-6E8A-4147-A177-3AD203B41FA5}">
                      <a16:colId xmlns:a16="http://schemas.microsoft.com/office/drawing/2014/main" val="456165914"/>
                    </a:ext>
                  </a:extLst>
                </a:gridCol>
                <a:gridCol w="740664">
                  <a:extLst>
                    <a:ext uri="{9D8B030D-6E8A-4147-A177-3AD203B41FA5}">
                      <a16:colId xmlns:a16="http://schemas.microsoft.com/office/drawing/2014/main" val="3056010539"/>
                    </a:ext>
                  </a:extLst>
                </a:gridCol>
                <a:gridCol w="740664">
                  <a:extLst>
                    <a:ext uri="{9D8B030D-6E8A-4147-A177-3AD203B41FA5}">
                      <a16:colId xmlns:a16="http://schemas.microsoft.com/office/drawing/2014/main" val="3675060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042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- 2020-02-17 18:24:47</a:t>
                      </a:r>
                      <a:r>
                        <a:rPr kumimoji="0" lang="en-US" sz="1000" b="0" i="0" u="none" strike="noStrike" kern="1200" cap="none" spc="0" normalizeH="0" baseline="0" noProof="0">
                          <a:ln>
                            <a:noFill/>
                          </a:ln>
                          <a:solidFill>
                            <a:prstClr val="black"/>
                          </a:solidFill>
                          <a:effectLst/>
                          <a:uLnTx/>
                          <a:uFillTx/>
                          <a:latin typeface="+mn-lt"/>
                          <a:ea typeface="+mn-ea"/>
                          <a:cs typeface="+mn-cs"/>
                        </a:rPr>
                        <a:t>
 Nexus Year 12 learner, Jonathan Wei Chin was recently selected to represent Malaysia in the World Schools Debating Championship (WSDC) 2020, set to be held in Mexico City this coming July. Jonathan is one of the five debaters who will join the national debate team, selected after several rounds of shortlisting. The final selection round  required candidates to sit for a written test and compete in six rounds of debate. Jonathan competed against 60 other shortlisted debaters in this round to win his coveted place in the team - a fantastic achievement! 🎉
We congratulate Jonathan and wish him all the best for WSDC 2020! #NexusTalents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6197530"/>
                  </a:ext>
                </a:extLst>
              </a:tr>
            </a:tbl>
          </a:graphicData>
        </a:graphic>
      </p:graphicFrame>
      <p:sp>
        <p:nvSpPr>
          <p:cNvPr id="4" name="Text Placeholder 3">
            <a:extLst>
              <a:ext uri="{FF2B5EF4-FFF2-40B4-BE49-F238E27FC236}">
                <a16:creationId xmlns:a16="http://schemas.microsoft.com/office/drawing/2014/main" id="{162A01A0-6D49-478A-8781-C4FF785DF0C0}"/>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471820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2843-D840-426E-B84F-D3E2DB141D45}"/>
              </a:ext>
            </a:extLst>
          </p:cNvPr>
          <p:cNvSpPr>
            <a:spLocks noGrp="1"/>
          </p:cNvSpPr>
          <p:nvPr>
            <p:ph type="title"/>
          </p:nvPr>
        </p:nvSpPr>
        <p:spPr/>
        <p:txBody>
          <a:bodyPr/>
          <a:lstStyle/>
          <a:p>
            <a:r>
              <a:rPr lang="en-US"/>
              <a:t>Facebook Own Posts Table | Nexus International School Malaysia - 11 of 22</a:t>
            </a:r>
          </a:p>
        </p:txBody>
      </p:sp>
      <p:graphicFrame>
        <p:nvGraphicFramePr>
          <p:cNvPr id="5" name="Table Placeholder 4">
            <a:extLst>
              <a:ext uri="{FF2B5EF4-FFF2-40B4-BE49-F238E27FC236}">
                <a16:creationId xmlns:a16="http://schemas.microsoft.com/office/drawing/2014/main" id="{52212075-B51C-4524-B9C3-B3FC1A41102B}"/>
              </a:ext>
            </a:extLst>
          </p:cNvPr>
          <p:cNvGraphicFramePr>
            <a:graphicFrameLocks noGrp="1"/>
          </p:cNvGraphicFramePr>
          <p:nvPr>
            <p:ph type="tbl" sz="quarter" idx="13"/>
            <p:extLst>
              <p:ext uri="{D42A27DB-BD31-4B8C-83A1-F6EECF244321}">
                <p14:modId xmlns:p14="http://schemas.microsoft.com/office/powerpoint/2010/main" val="2857213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81930105"/>
                    </a:ext>
                  </a:extLst>
                </a:gridCol>
                <a:gridCol w="740664">
                  <a:extLst>
                    <a:ext uri="{9D8B030D-6E8A-4147-A177-3AD203B41FA5}">
                      <a16:colId xmlns:a16="http://schemas.microsoft.com/office/drawing/2014/main" val="3800745789"/>
                    </a:ext>
                  </a:extLst>
                </a:gridCol>
                <a:gridCol w="740664">
                  <a:extLst>
                    <a:ext uri="{9D8B030D-6E8A-4147-A177-3AD203B41FA5}">
                      <a16:colId xmlns:a16="http://schemas.microsoft.com/office/drawing/2014/main" val="131569151"/>
                    </a:ext>
                  </a:extLst>
                </a:gridCol>
                <a:gridCol w="740664">
                  <a:extLst>
                    <a:ext uri="{9D8B030D-6E8A-4147-A177-3AD203B41FA5}">
                      <a16:colId xmlns:a16="http://schemas.microsoft.com/office/drawing/2014/main" val="3194457429"/>
                    </a:ext>
                  </a:extLst>
                </a:gridCol>
                <a:gridCol w="740664">
                  <a:extLst>
                    <a:ext uri="{9D8B030D-6E8A-4147-A177-3AD203B41FA5}">
                      <a16:colId xmlns:a16="http://schemas.microsoft.com/office/drawing/2014/main" val="2698918809"/>
                    </a:ext>
                  </a:extLst>
                </a:gridCol>
                <a:gridCol w="740664">
                  <a:extLst>
                    <a:ext uri="{9D8B030D-6E8A-4147-A177-3AD203B41FA5}">
                      <a16:colId xmlns:a16="http://schemas.microsoft.com/office/drawing/2014/main" val="3777962075"/>
                    </a:ext>
                  </a:extLst>
                </a:gridCol>
                <a:gridCol w="740664">
                  <a:extLst>
                    <a:ext uri="{9D8B030D-6E8A-4147-A177-3AD203B41FA5}">
                      <a16:colId xmlns:a16="http://schemas.microsoft.com/office/drawing/2014/main" val="2906339465"/>
                    </a:ext>
                  </a:extLst>
                </a:gridCol>
                <a:gridCol w="740664">
                  <a:extLst>
                    <a:ext uri="{9D8B030D-6E8A-4147-A177-3AD203B41FA5}">
                      <a16:colId xmlns:a16="http://schemas.microsoft.com/office/drawing/2014/main" val="2993340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4876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- 2020-02-17 12:00:35</a:t>
                      </a:r>
                      <a:r>
                        <a:rPr kumimoji="0" lang="en-US" sz="1000" b="0" i="0" u="none" strike="noStrike" kern="1200" cap="none" spc="0" normalizeH="0" baseline="0" noProof="0">
                          <a:ln>
                            <a:noFill/>
                          </a:ln>
                          <a:solidFill>
                            <a:prstClr val="black"/>
                          </a:solidFill>
                          <a:effectLst/>
                          <a:uLnTx/>
                          <a:uFillTx/>
                          <a:latin typeface="+mn-lt"/>
                          <a:ea typeface="+mn-ea"/>
                          <a:cs typeface="+mn-cs"/>
                        </a:rPr>
                        <a:t>
 We believe that children benefit from diversity and that all children deserve an excellent, child-centered education. At Nexus, you will see learners learning different languages and cultures in a supportive environment in and beyond the classroom. Learning a foreign language helps our learners see the world through different lenses. This week, Nexus will be hosting the Language and Culture Week to improve our learners' social adaptability within the community. As a start, let's learn how to say "hello" in different languages! 👋
#NexusInclusion #NexusLOTE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6384977"/>
                  </a:ext>
                </a:extLst>
              </a:tr>
            </a:tbl>
          </a:graphicData>
        </a:graphic>
      </p:graphicFrame>
      <p:sp>
        <p:nvSpPr>
          <p:cNvPr id="4" name="Text Placeholder 3">
            <a:extLst>
              <a:ext uri="{FF2B5EF4-FFF2-40B4-BE49-F238E27FC236}">
                <a16:creationId xmlns:a16="http://schemas.microsoft.com/office/drawing/2014/main" id="{685BFC17-4245-4C98-B52B-C2CF6E2BB1C1}"/>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624438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40A6A-92F1-4411-B684-E5E1C99415DC}"/>
              </a:ext>
            </a:extLst>
          </p:cNvPr>
          <p:cNvSpPr>
            <a:spLocks noGrp="1"/>
          </p:cNvSpPr>
          <p:nvPr>
            <p:ph type="title"/>
          </p:nvPr>
        </p:nvSpPr>
        <p:spPr/>
        <p:txBody>
          <a:bodyPr/>
          <a:lstStyle/>
          <a:p>
            <a:r>
              <a:rPr lang="en-US"/>
              <a:t>Facebook Own Posts Table | Nexus International School Malaysia - 12 of 22</a:t>
            </a:r>
          </a:p>
        </p:txBody>
      </p:sp>
      <p:graphicFrame>
        <p:nvGraphicFramePr>
          <p:cNvPr id="5" name="Table Placeholder 4">
            <a:extLst>
              <a:ext uri="{FF2B5EF4-FFF2-40B4-BE49-F238E27FC236}">
                <a16:creationId xmlns:a16="http://schemas.microsoft.com/office/drawing/2014/main" id="{2FADD749-986B-4DC8-A1C4-0FE928583EE1}"/>
              </a:ext>
            </a:extLst>
          </p:cNvPr>
          <p:cNvGraphicFramePr>
            <a:graphicFrameLocks noGrp="1"/>
          </p:cNvGraphicFramePr>
          <p:nvPr>
            <p:ph type="tbl" sz="quarter" idx="13"/>
            <p:extLst>
              <p:ext uri="{D42A27DB-BD31-4B8C-83A1-F6EECF244321}">
                <p14:modId xmlns:p14="http://schemas.microsoft.com/office/powerpoint/2010/main" val="1916244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59213223"/>
                    </a:ext>
                  </a:extLst>
                </a:gridCol>
                <a:gridCol w="740664">
                  <a:extLst>
                    <a:ext uri="{9D8B030D-6E8A-4147-A177-3AD203B41FA5}">
                      <a16:colId xmlns:a16="http://schemas.microsoft.com/office/drawing/2014/main" val="1956087474"/>
                    </a:ext>
                  </a:extLst>
                </a:gridCol>
                <a:gridCol w="740664">
                  <a:extLst>
                    <a:ext uri="{9D8B030D-6E8A-4147-A177-3AD203B41FA5}">
                      <a16:colId xmlns:a16="http://schemas.microsoft.com/office/drawing/2014/main" val="1346669957"/>
                    </a:ext>
                  </a:extLst>
                </a:gridCol>
                <a:gridCol w="740664">
                  <a:extLst>
                    <a:ext uri="{9D8B030D-6E8A-4147-A177-3AD203B41FA5}">
                      <a16:colId xmlns:a16="http://schemas.microsoft.com/office/drawing/2014/main" val="3642855400"/>
                    </a:ext>
                  </a:extLst>
                </a:gridCol>
                <a:gridCol w="740664">
                  <a:extLst>
                    <a:ext uri="{9D8B030D-6E8A-4147-A177-3AD203B41FA5}">
                      <a16:colId xmlns:a16="http://schemas.microsoft.com/office/drawing/2014/main" val="2374628654"/>
                    </a:ext>
                  </a:extLst>
                </a:gridCol>
                <a:gridCol w="740664">
                  <a:extLst>
                    <a:ext uri="{9D8B030D-6E8A-4147-A177-3AD203B41FA5}">
                      <a16:colId xmlns:a16="http://schemas.microsoft.com/office/drawing/2014/main" val="2849712555"/>
                    </a:ext>
                  </a:extLst>
                </a:gridCol>
                <a:gridCol w="740664">
                  <a:extLst>
                    <a:ext uri="{9D8B030D-6E8A-4147-A177-3AD203B41FA5}">
                      <a16:colId xmlns:a16="http://schemas.microsoft.com/office/drawing/2014/main" val="3282578068"/>
                    </a:ext>
                  </a:extLst>
                </a:gridCol>
                <a:gridCol w="740664">
                  <a:extLst>
                    <a:ext uri="{9D8B030D-6E8A-4147-A177-3AD203B41FA5}">
                      <a16:colId xmlns:a16="http://schemas.microsoft.com/office/drawing/2014/main" val="1427479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3262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- 2020-02-14 16:19:19</a:t>
                      </a:r>
                      <a:r>
                        <a:rPr kumimoji="0" lang="en-US" sz="1000" b="0" i="0" u="none" strike="noStrike" kern="1200" cap="none" spc="0" normalizeH="0" baseline="0" noProof="0">
                          <a:ln>
                            <a:noFill/>
                          </a:ln>
                          <a:solidFill>
                            <a:prstClr val="black"/>
                          </a:solidFill>
                          <a:effectLst/>
                          <a:uLnTx/>
                          <a:uFillTx/>
                          <a:latin typeface="+mn-lt"/>
                          <a:ea typeface="+mn-ea"/>
                          <a:cs typeface="+mn-cs"/>
                        </a:rPr>
                        <a:t>
 Today Nexus relaunched their personal goals. After working with learners, parents and teachers to review the goals and also taking into account the challenges our learners face in today's society — they have decided to introduce the goals of being kind, being responsible and being a critical thinker 👨‍🏫.
To engage the younger learners in school, Malaysian animals were also introduced to represent each goal. The next step will be for learners to develop stories around the animals. Look out for the animal models strategically placed around school to remind learners to practice the goals! ⭐️ #NexusMindset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3279109"/>
                  </a:ext>
                </a:extLst>
              </a:tr>
            </a:tbl>
          </a:graphicData>
        </a:graphic>
      </p:graphicFrame>
      <p:sp>
        <p:nvSpPr>
          <p:cNvPr id="4" name="Text Placeholder 3">
            <a:extLst>
              <a:ext uri="{FF2B5EF4-FFF2-40B4-BE49-F238E27FC236}">
                <a16:creationId xmlns:a16="http://schemas.microsoft.com/office/drawing/2014/main" id="{4E9D606B-8568-4E72-A6C1-E5A0D953EA62}"/>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452557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5958C-42F4-49C6-B5C3-FD43DFB708A1}"/>
              </a:ext>
            </a:extLst>
          </p:cNvPr>
          <p:cNvSpPr>
            <a:spLocks noGrp="1"/>
          </p:cNvSpPr>
          <p:nvPr>
            <p:ph type="title"/>
          </p:nvPr>
        </p:nvSpPr>
        <p:spPr/>
        <p:txBody>
          <a:bodyPr/>
          <a:lstStyle/>
          <a:p>
            <a:r>
              <a:rPr lang="en-US"/>
              <a:t>Facebook Own Posts Table | Nexus International School Malaysia - 13 of 22</a:t>
            </a:r>
          </a:p>
        </p:txBody>
      </p:sp>
      <p:graphicFrame>
        <p:nvGraphicFramePr>
          <p:cNvPr id="5" name="Table Placeholder 4">
            <a:extLst>
              <a:ext uri="{FF2B5EF4-FFF2-40B4-BE49-F238E27FC236}">
                <a16:creationId xmlns:a16="http://schemas.microsoft.com/office/drawing/2014/main" id="{8FC8C126-D432-46AB-A75E-FF0FA16B99AB}"/>
              </a:ext>
            </a:extLst>
          </p:cNvPr>
          <p:cNvGraphicFramePr>
            <a:graphicFrameLocks noGrp="1"/>
          </p:cNvGraphicFramePr>
          <p:nvPr>
            <p:ph type="tbl" sz="quarter" idx="13"/>
            <p:extLst>
              <p:ext uri="{D42A27DB-BD31-4B8C-83A1-F6EECF244321}">
                <p14:modId xmlns:p14="http://schemas.microsoft.com/office/powerpoint/2010/main" val="265946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33143813"/>
                    </a:ext>
                  </a:extLst>
                </a:gridCol>
                <a:gridCol w="740664">
                  <a:extLst>
                    <a:ext uri="{9D8B030D-6E8A-4147-A177-3AD203B41FA5}">
                      <a16:colId xmlns:a16="http://schemas.microsoft.com/office/drawing/2014/main" val="631343619"/>
                    </a:ext>
                  </a:extLst>
                </a:gridCol>
                <a:gridCol w="740664">
                  <a:extLst>
                    <a:ext uri="{9D8B030D-6E8A-4147-A177-3AD203B41FA5}">
                      <a16:colId xmlns:a16="http://schemas.microsoft.com/office/drawing/2014/main" val="109346435"/>
                    </a:ext>
                  </a:extLst>
                </a:gridCol>
                <a:gridCol w="740664">
                  <a:extLst>
                    <a:ext uri="{9D8B030D-6E8A-4147-A177-3AD203B41FA5}">
                      <a16:colId xmlns:a16="http://schemas.microsoft.com/office/drawing/2014/main" val="475067158"/>
                    </a:ext>
                  </a:extLst>
                </a:gridCol>
                <a:gridCol w="740664">
                  <a:extLst>
                    <a:ext uri="{9D8B030D-6E8A-4147-A177-3AD203B41FA5}">
                      <a16:colId xmlns:a16="http://schemas.microsoft.com/office/drawing/2014/main" val="3670970201"/>
                    </a:ext>
                  </a:extLst>
                </a:gridCol>
                <a:gridCol w="740664">
                  <a:extLst>
                    <a:ext uri="{9D8B030D-6E8A-4147-A177-3AD203B41FA5}">
                      <a16:colId xmlns:a16="http://schemas.microsoft.com/office/drawing/2014/main" val="2701388678"/>
                    </a:ext>
                  </a:extLst>
                </a:gridCol>
                <a:gridCol w="740664">
                  <a:extLst>
                    <a:ext uri="{9D8B030D-6E8A-4147-A177-3AD203B41FA5}">
                      <a16:colId xmlns:a16="http://schemas.microsoft.com/office/drawing/2014/main" val="2297480254"/>
                    </a:ext>
                  </a:extLst>
                </a:gridCol>
                <a:gridCol w="740664">
                  <a:extLst>
                    <a:ext uri="{9D8B030D-6E8A-4147-A177-3AD203B41FA5}">
                      <a16:colId xmlns:a16="http://schemas.microsoft.com/office/drawing/2014/main" val="4270759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464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- 2020-02-13 18:00:27</a:t>
                      </a:r>
                      <a:r>
                        <a:rPr kumimoji="0" lang="en-US" sz="1000" b="0" i="0" u="none" strike="noStrike" kern="1200" cap="none" spc="0" normalizeH="0" baseline="0" noProof="0">
                          <a:ln>
                            <a:noFill/>
                          </a:ln>
                          <a:solidFill>
                            <a:prstClr val="black"/>
                          </a:solidFill>
                          <a:effectLst/>
                          <a:uLnTx/>
                          <a:uFillTx/>
                          <a:latin typeface="+mn-lt"/>
                          <a:ea typeface="+mn-ea"/>
                          <a:cs typeface="+mn-cs"/>
                        </a:rPr>
                        <a:t>
 At Nexus International School, we use educational apps to give learners a more fun and engaging way of learning in the classroom. Read more to find out other benefits this modern approach can offer to enhance the quality of your child's education! 📚 🌟  #NexusInnovation #NexusTrivia
Read more at our #NexusBlog: https://bit.ly/39wptJs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4383273"/>
                  </a:ext>
                </a:extLst>
              </a:tr>
            </a:tbl>
          </a:graphicData>
        </a:graphic>
      </p:graphicFrame>
      <p:sp>
        <p:nvSpPr>
          <p:cNvPr id="4" name="Text Placeholder 3">
            <a:extLst>
              <a:ext uri="{FF2B5EF4-FFF2-40B4-BE49-F238E27FC236}">
                <a16:creationId xmlns:a16="http://schemas.microsoft.com/office/drawing/2014/main" id="{9A2DF115-7DEF-4941-9FEE-86CF36FA0183}"/>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079486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A3FC1-AF21-42FB-A9FF-75389AF75C82}"/>
              </a:ext>
            </a:extLst>
          </p:cNvPr>
          <p:cNvSpPr>
            <a:spLocks noGrp="1"/>
          </p:cNvSpPr>
          <p:nvPr>
            <p:ph type="title"/>
          </p:nvPr>
        </p:nvSpPr>
        <p:spPr/>
        <p:txBody>
          <a:bodyPr/>
          <a:lstStyle/>
          <a:p>
            <a:r>
              <a:rPr lang="en-US"/>
              <a:t>Facebook Own Posts Table | Nexus International School Malaysia - 14 of 22</a:t>
            </a:r>
          </a:p>
        </p:txBody>
      </p:sp>
      <p:graphicFrame>
        <p:nvGraphicFramePr>
          <p:cNvPr id="5" name="Table Placeholder 4">
            <a:extLst>
              <a:ext uri="{FF2B5EF4-FFF2-40B4-BE49-F238E27FC236}">
                <a16:creationId xmlns:a16="http://schemas.microsoft.com/office/drawing/2014/main" id="{8A90821D-9FC6-48E5-AB8B-93918147EEFD}"/>
              </a:ext>
            </a:extLst>
          </p:cNvPr>
          <p:cNvGraphicFramePr>
            <a:graphicFrameLocks noGrp="1"/>
          </p:cNvGraphicFramePr>
          <p:nvPr>
            <p:ph type="tbl" sz="quarter" idx="13"/>
            <p:extLst>
              <p:ext uri="{D42A27DB-BD31-4B8C-83A1-F6EECF244321}">
                <p14:modId xmlns:p14="http://schemas.microsoft.com/office/powerpoint/2010/main" val="3044799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75098175"/>
                    </a:ext>
                  </a:extLst>
                </a:gridCol>
                <a:gridCol w="740664">
                  <a:extLst>
                    <a:ext uri="{9D8B030D-6E8A-4147-A177-3AD203B41FA5}">
                      <a16:colId xmlns:a16="http://schemas.microsoft.com/office/drawing/2014/main" val="2804032774"/>
                    </a:ext>
                  </a:extLst>
                </a:gridCol>
                <a:gridCol w="740664">
                  <a:extLst>
                    <a:ext uri="{9D8B030D-6E8A-4147-A177-3AD203B41FA5}">
                      <a16:colId xmlns:a16="http://schemas.microsoft.com/office/drawing/2014/main" val="386857424"/>
                    </a:ext>
                  </a:extLst>
                </a:gridCol>
                <a:gridCol w="740664">
                  <a:extLst>
                    <a:ext uri="{9D8B030D-6E8A-4147-A177-3AD203B41FA5}">
                      <a16:colId xmlns:a16="http://schemas.microsoft.com/office/drawing/2014/main" val="791466259"/>
                    </a:ext>
                  </a:extLst>
                </a:gridCol>
                <a:gridCol w="740664">
                  <a:extLst>
                    <a:ext uri="{9D8B030D-6E8A-4147-A177-3AD203B41FA5}">
                      <a16:colId xmlns:a16="http://schemas.microsoft.com/office/drawing/2014/main" val="3107313808"/>
                    </a:ext>
                  </a:extLst>
                </a:gridCol>
                <a:gridCol w="740664">
                  <a:extLst>
                    <a:ext uri="{9D8B030D-6E8A-4147-A177-3AD203B41FA5}">
                      <a16:colId xmlns:a16="http://schemas.microsoft.com/office/drawing/2014/main" val="1002664354"/>
                    </a:ext>
                  </a:extLst>
                </a:gridCol>
                <a:gridCol w="740664">
                  <a:extLst>
                    <a:ext uri="{9D8B030D-6E8A-4147-A177-3AD203B41FA5}">
                      <a16:colId xmlns:a16="http://schemas.microsoft.com/office/drawing/2014/main" val="207280497"/>
                    </a:ext>
                  </a:extLst>
                </a:gridCol>
                <a:gridCol w="740664">
                  <a:extLst>
                    <a:ext uri="{9D8B030D-6E8A-4147-A177-3AD203B41FA5}">
                      <a16:colId xmlns:a16="http://schemas.microsoft.com/office/drawing/2014/main" val="3279778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6073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- 2020-02-12 15:16:58</a:t>
                      </a:r>
                      <a:r>
                        <a:rPr kumimoji="0" lang="en-US" sz="1000" b="0" i="0" u="none" strike="noStrike" kern="1200" cap="none" spc="0" normalizeH="0" baseline="0" noProof="0">
                          <a:ln>
                            <a:noFill/>
                          </a:ln>
                          <a:solidFill>
                            <a:prstClr val="black"/>
                          </a:solidFill>
                          <a:effectLst/>
                          <a:uLnTx/>
                          <a:uFillTx/>
                          <a:latin typeface="+mn-lt"/>
                          <a:ea typeface="+mn-ea"/>
                          <a:cs typeface="+mn-cs"/>
                        </a:rPr>
                        <a:t>
 We were extremely proud of our two Maths teams who competed in the AIMS Maths competition, along with 140 other learners from around Malaysia! Nexus came 5th and 6th place out of a total of 36 teams! There were a variety of challenges including mental maths, calculations, ken-ken puzzles, relays, and a real-world maths trail 👩‍🏫
Ms. Rebecca was very impressed with the children's resilience facing tough challenges, their communication in teams and how respectful they were to other learners and teachers. Congratulations #NexusTalents - you've made us all proud!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9749670"/>
                  </a:ext>
                </a:extLst>
              </a:tr>
            </a:tbl>
          </a:graphicData>
        </a:graphic>
      </p:graphicFrame>
      <p:sp>
        <p:nvSpPr>
          <p:cNvPr id="4" name="Text Placeholder 3">
            <a:extLst>
              <a:ext uri="{FF2B5EF4-FFF2-40B4-BE49-F238E27FC236}">
                <a16:creationId xmlns:a16="http://schemas.microsoft.com/office/drawing/2014/main" id="{D560286D-38B7-4052-8535-2A11C79F967B}"/>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475384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63298-54D8-46DE-8A8A-BC7A15401C4C}"/>
              </a:ext>
            </a:extLst>
          </p:cNvPr>
          <p:cNvSpPr>
            <a:spLocks noGrp="1"/>
          </p:cNvSpPr>
          <p:nvPr>
            <p:ph type="title"/>
          </p:nvPr>
        </p:nvSpPr>
        <p:spPr/>
        <p:txBody>
          <a:bodyPr/>
          <a:lstStyle/>
          <a:p>
            <a:r>
              <a:rPr lang="en-US"/>
              <a:t>Facebook Own Posts Table | Nexus International School Malaysia - 15 of 22</a:t>
            </a:r>
          </a:p>
        </p:txBody>
      </p:sp>
      <p:graphicFrame>
        <p:nvGraphicFramePr>
          <p:cNvPr id="5" name="Table Placeholder 4">
            <a:extLst>
              <a:ext uri="{FF2B5EF4-FFF2-40B4-BE49-F238E27FC236}">
                <a16:creationId xmlns:a16="http://schemas.microsoft.com/office/drawing/2014/main" id="{4AE55DF9-A7B7-4626-B971-34901D3E107C}"/>
              </a:ext>
            </a:extLst>
          </p:cNvPr>
          <p:cNvGraphicFramePr>
            <a:graphicFrameLocks noGrp="1"/>
          </p:cNvGraphicFramePr>
          <p:nvPr>
            <p:ph type="tbl" sz="quarter" idx="13"/>
            <p:extLst>
              <p:ext uri="{D42A27DB-BD31-4B8C-83A1-F6EECF244321}">
                <p14:modId xmlns:p14="http://schemas.microsoft.com/office/powerpoint/2010/main" val="1617323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84230729"/>
                    </a:ext>
                  </a:extLst>
                </a:gridCol>
                <a:gridCol w="740664">
                  <a:extLst>
                    <a:ext uri="{9D8B030D-6E8A-4147-A177-3AD203B41FA5}">
                      <a16:colId xmlns:a16="http://schemas.microsoft.com/office/drawing/2014/main" val="4198576752"/>
                    </a:ext>
                  </a:extLst>
                </a:gridCol>
                <a:gridCol w="740664">
                  <a:extLst>
                    <a:ext uri="{9D8B030D-6E8A-4147-A177-3AD203B41FA5}">
                      <a16:colId xmlns:a16="http://schemas.microsoft.com/office/drawing/2014/main" val="2781998100"/>
                    </a:ext>
                  </a:extLst>
                </a:gridCol>
                <a:gridCol w="740664">
                  <a:extLst>
                    <a:ext uri="{9D8B030D-6E8A-4147-A177-3AD203B41FA5}">
                      <a16:colId xmlns:a16="http://schemas.microsoft.com/office/drawing/2014/main" val="1217825442"/>
                    </a:ext>
                  </a:extLst>
                </a:gridCol>
                <a:gridCol w="740664">
                  <a:extLst>
                    <a:ext uri="{9D8B030D-6E8A-4147-A177-3AD203B41FA5}">
                      <a16:colId xmlns:a16="http://schemas.microsoft.com/office/drawing/2014/main" val="2207463560"/>
                    </a:ext>
                  </a:extLst>
                </a:gridCol>
                <a:gridCol w="740664">
                  <a:extLst>
                    <a:ext uri="{9D8B030D-6E8A-4147-A177-3AD203B41FA5}">
                      <a16:colId xmlns:a16="http://schemas.microsoft.com/office/drawing/2014/main" val="445519664"/>
                    </a:ext>
                  </a:extLst>
                </a:gridCol>
                <a:gridCol w="740664">
                  <a:extLst>
                    <a:ext uri="{9D8B030D-6E8A-4147-A177-3AD203B41FA5}">
                      <a16:colId xmlns:a16="http://schemas.microsoft.com/office/drawing/2014/main" val="570659810"/>
                    </a:ext>
                  </a:extLst>
                </a:gridCol>
                <a:gridCol w="740664">
                  <a:extLst>
                    <a:ext uri="{9D8B030D-6E8A-4147-A177-3AD203B41FA5}">
                      <a16:colId xmlns:a16="http://schemas.microsoft.com/office/drawing/2014/main" val="2656271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569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- 2020-02-11 13:54:42</a:t>
                      </a:r>
                      <a:r>
                        <a:rPr kumimoji="0" lang="en-US" sz="1000" b="0" i="0" u="none" strike="noStrike" kern="1200" cap="none" spc="0" normalizeH="0" baseline="0" noProof="0">
                          <a:ln>
                            <a:noFill/>
                          </a:ln>
                          <a:solidFill>
                            <a:prstClr val="black"/>
                          </a:solidFill>
                          <a:effectLst/>
                          <a:uLnTx/>
                          <a:uFillTx/>
                          <a:latin typeface="+mn-lt"/>
                          <a:ea typeface="+mn-ea"/>
                          <a:cs typeface="+mn-cs"/>
                        </a:rPr>
                        <a:t>
 Students of Nexus International School Malaysia, as well as parents and friends, came together recently to promote and take action towards sustainability during the 5th Nexus Global Goals Action Day. They participated in one of the 24 activities that happened concurrently within and outside the school.
These activities were in line with the United Nations sustainable development goals (UNSDG) which is a shared blueprint for peace and prosperity for people and our planet Earth.Among the activities were planting an edible garden, conducting global goals language workshop and auditing energy consumption. #NexusCares
__
📖 Read more here: https://bit.ly/2Hemo4Q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9279599"/>
                  </a:ext>
                </a:extLst>
              </a:tr>
            </a:tbl>
          </a:graphicData>
        </a:graphic>
      </p:graphicFrame>
      <p:sp>
        <p:nvSpPr>
          <p:cNvPr id="4" name="Text Placeholder 3">
            <a:extLst>
              <a:ext uri="{FF2B5EF4-FFF2-40B4-BE49-F238E27FC236}">
                <a16:creationId xmlns:a16="http://schemas.microsoft.com/office/drawing/2014/main" id="{2657E8C0-1324-458D-87D0-28893BCAC378}"/>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730787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4245F-9A44-40E7-8ECE-A744155FEEBE}"/>
              </a:ext>
            </a:extLst>
          </p:cNvPr>
          <p:cNvSpPr>
            <a:spLocks noGrp="1"/>
          </p:cNvSpPr>
          <p:nvPr>
            <p:ph type="title"/>
          </p:nvPr>
        </p:nvSpPr>
        <p:spPr/>
        <p:txBody>
          <a:bodyPr/>
          <a:lstStyle/>
          <a:p>
            <a:r>
              <a:rPr lang="en-US"/>
              <a:t>Facebook Own Posts Table | Nexus International School Malaysia - 16 of 22</a:t>
            </a:r>
          </a:p>
        </p:txBody>
      </p:sp>
      <p:graphicFrame>
        <p:nvGraphicFramePr>
          <p:cNvPr id="5" name="Table Placeholder 4">
            <a:extLst>
              <a:ext uri="{FF2B5EF4-FFF2-40B4-BE49-F238E27FC236}">
                <a16:creationId xmlns:a16="http://schemas.microsoft.com/office/drawing/2014/main" id="{E8898602-6B21-4A84-89C5-75868229BE37}"/>
              </a:ext>
            </a:extLst>
          </p:cNvPr>
          <p:cNvGraphicFramePr>
            <a:graphicFrameLocks noGrp="1"/>
          </p:cNvGraphicFramePr>
          <p:nvPr>
            <p:ph type="tbl" sz="quarter" idx="13"/>
            <p:extLst>
              <p:ext uri="{D42A27DB-BD31-4B8C-83A1-F6EECF244321}">
                <p14:modId xmlns:p14="http://schemas.microsoft.com/office/powerpoint/2010/main" val="1325415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7887551"/>
                    </a:ext>
                  </a:extLst>
                </a:gridCol>
                <a:gridCol w="740664">
                  <a:extLst>
                    <a:ext uri="{9D8B030D-6E8A-4147-A177-3AD203B41FA5}">
                      <a16:colId xmlns:a16="http://schemas.microsoft.com/office/drawing/2014/main" val="1723981066"/>
                    </a:ext>
                  </a:extLst>
                </a:gridCol>
                <a:gridCol w="740664">
                  <a:extLst>
                    <a:ext uri="{9D8B030D-6E8A-4147-A177-3AD203B41FA5}">
                      <a16:colId xmlns:a16="http://schemas.microsoft.com/office/drawing/2014/main" val="3461446312"/>
                    </a:ext>
                  </a:extLst>
                </a:gridCol>
                <a:gridCol w="740664">
                  <a:extLst>
                    <a:ext uri="{9D8B030D-6E8A-4147-A177-3AD203B41FA5}">
                      <a16:colId xmlns:a16="http://schemas.microsoft.com/office/drawing/2014/main" val="2950621502"/>
                    </a:ext>
                  </a:extLst>
                </a:gridCol>
                <a:gridCol w="740664">
                  <a:extLst>
                    <a:ext uri="{9D8B030D-6E8A-4147-A177-3AD203B41FA5}">
                      <a16:colId xmlns:a16="http://schemas.microsoft.com/office/drawing/2014/main" val="3066310187"/>
                    </a:ext>
                  </a:extLst>
                </a:gridCol>
                <a:gridCol w="740664">
                  <a:extLst>
                    <a:ext uri="{9D8B030D-6E8A-4147-A177-3AD203B41FA5}">
                      <a16:colId xmlns:a16="http://schemas.microsoft.com/office/drawing/2014/main" val="3682628010"/>
                    </a:ext>
                  </a:extLst>
                </a:gridCol>
                <a:gridCol w="740664">
                  <a:extLst>
                    <a:ext uri="{9D8B030D-6E8A-4147-A177-3AD203B41FA5}">
                      <a16:colId xmlns:a16="http://schemas.microsoft.com/office/drawing/2014/main" val="1811576171"/>
                    </a:ext>
                  </a:extLst>
                </a:gridCol>
                <a:gridCol w="740664">
                  <a:extLst>
                    <a:ext uri="{9D8B030D-6E8A-4147-A177-3AD203B41FA5}">
                      <a16:colId xmlns:a16="http://schemas.microsoft.com/office/drawing/2014/main" val="3977573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069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- 2020-02-11 12:00:54</a:t>
                      </a:r>
                      <a:r>
                        <a:rPr kumimoji="0" lang="en-US" sz="1000" b="0" i="0" u="none" strike="noStrike" kern="1200" cap="none" spc="0" normalizeH="0" baseline="0" noProof="0">
                          <a:ln>
                            <a:noFill/>
                          </a:ln>
                          <a:solidFill>
                            <a:prstClr val="black"/>
                          </a:solidFill>
                          <a:effectLst/>
                          <a:uLnTx/>
                          <a:uFillTx/>
                          <a:latin typeface="+mn-lt"/>
                          <a:ea typeface="+mn-ea"/>
                          <a:cs typeface="+mn-cs"/>
                        </a:rPr>
                        <a:t>
 With the news about spreading of the Coronavirus throughout the world and the recent Influenza outbreak in Malaysia, many of you may be looking out on ways to help boost your immunity. Here are some useful tips that you can quickly integrate into your daily routine for your children and yourself. #NexusTrivia
Read more at our #NexusBlog: https://bit.ly/3bsxBNa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6736203"/>
                  </a:ext>
                </a:extLst>
              </a:tr>
            </a:tbl>
          </a:graphicData>
        </a:graphic>
      </p:graphicFrame>
      <p:sp>
        <p:nvSpPr>
          <p:cNvPr id="4" name="Text Placeholder 3">
            <a:extLst>
              <a:ext uri="{FF2B5EF4-FFF2-40B4-BE49-F238E27FC236}">
                <a16:creationId xmlns:a16="http://schemas.microsoft.com/office/drawing/2014/main" id="{E7631C15-5D79-4439-A5EB-033C123A2045}"/>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161532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2530B-53EF-431A-B377-88AC82989DF8}"/>
              </a:ext>
            </a:extLst>
          </p:cNvPr>
          <p:cNvSpPr>
            <a:spLocks noGrp="1"/>
          </p:cNvSpPr>
          <p:nvPr>
            <p:ph type="title"/>
          </p:nvPr>
        </p:nvSpPr>
        <p:spPr/>
        <p:txBody>
          <a:bodyPr/>
          <a:lstStyle/>
          <a:p>
            <a:r>
              <a:rPr lang="en-US"/>
              <a:t>Facebook Own Posts Table | Nexus International School Malaysia - 17 of 22</a:t>
            </a:r>
          </a:p>
        </p:txBody>
      </p:sp>
      <p:graphicFrame>
        <p:nvGraphicFramePr>
          <p:cNvPr id="5" name="Table Placeholder 4">
            <a:extLst>
              <a:ext uri="{FF2B5EF4-FFF2-40B4-BE49-F238E27FC236}">
                <a16:creationId xmlns:a16="http://schemas.microsoft.com/office/drawing/2014/main" id="{F40B2955-B81E-4F6F-BC1E-688DFD119624}"/>
              </a:ext>
            </a:extLst>
          </p:cNvPr>
          <p:cNvGraphicFramePr>
            <a:graphicFrameLocks noGrp="1"/>
          </p:cNvGraphicFramePr>
          <p:nvPr>
            <p:ph type="tbl" sz="quarter" idx="13"/>
            <p:extLst>
              <p:ext uri="{D42A27DB-BD31-4B8C-83A1-F6EECF244321}">
                <p14:modId xmlns:p14="http://schemas.microsoft.com/office/powerpoint/2010/main" val="561532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31739853"/>
                    </a:ext>
                  </a:extLst>
                </a:gridCol>
                <a:gridCol w="740664">
                  <a:extLst>
                    <a:ext uri="{9D8B030D-6E8A-4147-A177-3AD203B41FA5}">
                      <a16:colId xmlns:a16="http://schemas.microsoft.com/office/drawing/2014/main" val="4158628680"/>
                    </a:ext>
                  </a:extLst>
                </a:gridCol>
                <a:gridCol w="740664">
                  <a:extLst>
                    <a:ext uri="{9D8B030D-6E8A-4147-A177-3AD203B41FA5}">
                      <a16:colId xmlns:a16="http://schemas.microsoft.com/office/drawing/2014/main" val="1605411194"/>
                    </a:ext>
                  </a:extLst>
                </a:gridCol>
                <a:gridCol w="740664">
                  <a:extLst>
                    <a:ext uri="{9D8B030D-6E8A-4147-A177-3AD203B41FA5}">
                      <a16:colId xmlns:a16="http://schemas.microsoft.com/office/drawing/2014/main" val="536299959"/>
                    </a:ext>
                  </a:extLst>
                </a:gridCol>
                <a:gridCol w="740664">
                  <a:extLst>
                    <a:ext uri="{9D8B030D-6E8A-4147-A177-3AD203B41FA5}">
                      <a16:colId xmlns:a16="http://schemas.microsoft.com/office/drawing/2014/main" val="806415481"/>
                    </a:ext>
                  </a:extLst>
                </a:gridCol>
                <a:gridCol w="740664">
                  <a:extLst>
                    <a:ext uri="{9D8B030D-6E8A-4147-A177-3AD203B41FA5}">
                      <a16:colId xmlns:a16="http://schemas.microsoft.com/office/drawing/2014/main" val="1939870673"/>
                    </a:ext>
                  </a:extLst>
                </a:gridCol>
                <a:gridCol w="740664">
                  <a:extLst>
                    <a:ext uri="{9D8B030D-6E8A-4147-A177-3AD203B41FA5}">
                      <a16:colId xmlns:a16="http://schemas.microsoft.com/office/drawing/2014/main" val="3537205873"/>
                    </a:ext>
                  </a:extLst>
                </a:gridCol>
                <a:gridCol w="740664">
                  <a:extLst>
                    <a:ext uri="{9D8B030D-6E8A-4147-A177-3AD203B41FA5}">
                      <a16:colId xmlns:a16="http://schemas.microsoft.com/office/drawing/2014/main" val="950083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0564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- 2020-02-10 15:20:50</a:t>
                      </a:r>
                      <a:r>
                        <a:rPr kumimoji="0" lang="en-US" sz="1000" b="0" i="0" u="none" strike="noStrike" kern="1200" cap="none" spc="0" normalizeH="0" baseline="0" noProof="0">
                          <a:ln>
                            <a:noFill/>
                          </a:ln>
                          <a:solidFill>
                            <a:prstClr val="black"/>
                          </a:solidFill>
                          <a:effectLst/>
                          <a:uLnTx/>
                          <a:uFillTx/>
                          <a:latin typeface="+mn-lt"/>
                          <a:ea typeface="+mn-ea"/>
                          <a:cs typeface="+mn-cs"/>
                        </a:rPr>
                        <a:t>
 Our Nexus Eco-Club learners have been using the Pl@nt Net app to identify the different plant species around the Nexus grounds. It is a user-friendly app in which they take a photo and use the app to help identify the plant species 🌸
The learners had enormous amounts of fun identifying the different flowers and vegetables growing in the school garden. They also spotted a few cucumbers that were ready for eating and extracted the seeds to plant at a later date. Well done #NexusLearners! 🌿 #NexusInnovation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7851921"/>
                  </a:ext>
                </a:extLst>
              </a:tr>
            </a:tbl>
          </a:graphicData>
        </a:graphic>
      </p:graphicFrame>
      <p:sp>
        <p:nvSpPr>
          <p:cNvPr id="4" name="Text Placeholder 3">
            <a:extLst>
              <a:ext uri="{FF2B5EF4-FFF2-40B4-BE49-F238E27FC236}">
                <a16:creationId xmlns:a16="http://schemas.microsoft.com/office/drawing/2014/main" id="{720F95CF-DBBD-4383-9C6F-43302DE0921E}"/>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674469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85D70-E145-49DD-B919-CA241E1AB17B}"/>
              </a:ext>
            </a:extLst>
          </p:cNvPr>
          <p:cNvSpPr>
            <a:spLocks noGrp="1"/>
          </p:cNvSpPr>
          <p:nvPr>
            <p:ph type="title"/>
          </p:nvPr>
        </p:nvSpPr>
        <p:spPr/>
        <p:txBody>
          <a:bodyPr/>
          <a:lstStyle/>
          <a:p>
            <a:r>
              <a:rPr lang="en-US"/>
              <a:t>Facebook Own Posts Table | Nexus International School Malaysia - 18 of 22</a:t>
            </a:r>
          </a:p>
        </p:txBody>
      </p:sp>
      <p:graphicFrame>
        <p:nvGraphicFramePr>
          <p:cNvPr id="5" name="Table Placeholder 4">
            <a:extLst>
              <a:ext uri="{FF2B5EF4-FFF2-40B4-BE49-F238E27FC236}">
                <a16:creationId xmlns:a16="http://schemas.microsoft.com/office/drawing/2014/main" id="{1DED0F8D-C07E-4771-9FD7-39D2010C4ECB}"/>
              </a:ext>
            </a:extLst>
          </p:cNvPr>
          <p:cNvGraphicFramePr>
            <a:graphicFrameLocks noGrp="1"/>
          </p:cNvGraphicFramePr>
          <p:nvPr>
            <p:ph type="tbl" sz="quarter" idx="13"/>
            <p:extLst>
              <p:ext uri="{D42A27DB-BD31-4B8C-83A1-F6EECF244321}">
                <p14:modId xmlns:p14="http://schemas.microsoft.com/office/powerpoint/2010/main" val="66628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39643626"/>
                    </a:ext>
                  </a:extLst>
                </a:gridCol>
                <a:gridCol w="740664">
                  <a:extLst>
                    <a:ext uri="{9D8B030D-6E8A-4147-A177-3AD203B41FA5}">
                      <a16:colId xmlns:a16="http://schemas.microsoft.com/office/drawing/2014/main" val="818349441"/>
                    </a:ext>
                  </a:extLst>
                </a:gridCol>
                <a:gridCol w="740664">
                  <a:extLst>
                    <a:ext uri="{9D8B030D-6E8A-4147-A177-3AD203B41FA5}">
                      <a16:colId xmlns:a16="http://schemas.microsoft.com/office/drawing/2014/main" val="1035720128"/>
                    </a:ext>
                  </a:extLst>
                </a:gridCol>
                <a:gridCol w="740664">
                  <a:extLst>
                    <a:ext uri="{9D8B030D-6E8A-4147-A177-3AD203B41FA5}">
                      <a16:colId xmlns:a16="http://schemas.microsoft.com/office/drawing/2014/main" val="4278743937"/>
                    </a:ext>
                  </a:extLst>
                </a:gridCol>
                <a:gridCol w="740664">
                  <a:extLst>
                    <a:ext uri="{9D8B030D-6E8A-4147-A177-3AD203B41FA5}">
                      <a16:colId xmlns:a16="http://schemas.microsoft.com/office/drawing/2014/main" val="3856260885"/>
                    </a:ext>
                  </a:extLst>
                </a:gridCol>
                <a:gridCol w="740664">
                  <a:extLst>
                    <a:ext uri="{9D8B030D-6E8A-4147-A177-3AD203B41FA5}">
                      <a16:colId xmlns:a16="http://schemas.microsoft.com/office/drawing/2014/main" val="1280222735"/>
                    </a:ext>
                  </a:extLst>
                </a:gridCol>
                <a:gridCol w="740664">
                  <a:extLst>
                    <a:ext uri="{9D8B030D-6E8A-4147-A177-3AD203B41FA5}">
                      <a16:colId xmlns:a16="http://schemas.microsoft.com/office/drawing/2014/main" val="1451007466"/>
                    </a:ext>
                  </a:extLst>
                </a:gridCol>
                <a:gridCol w="740664">
                  <a:extLst>
                    <a:ext uri="{9D8B030D-6E8A-4147-A177-3AD203B41FA5}">
                      <a16:colId xmlns:a16="http://schemas.microsoft.com/office/drawing/2014/main" val="2356679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459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- 2020-02-06 11:36:44</a:t>
                      </a:r>
                      <a:r>
                        <a:rPr kumimoji="0" lang="en-US" sz="1000" b="0" i="0" u="none" strike="noStrike" kern="1200" cap="none" spc="0" normalizeH="0" baseline="0" noProof="0">
                          <a:ln>
                            <a:noFill/>
                          </a:ln>
                          <a:solidFill>
                            <a:prstClr val="black"/>
                          </a:solidFill>
                          <a:effectLst/>
                          <a:uLnTx/>
                          <a:uFillTx/>
                          <a:latin typeface="+mn-lt"/>
                          <a:ea typeface="+mn-ea"/>
                          <a:cs typeface="+mn-cs"/>
                        </a:rPr>
                        <a:t>
 Year 8 learners recently performed Shakespeare's "The Merchant of Venice" in an innovative promenade performance around the Nexus campus, following the study of the text in their English lessons. They were supported by an appreciative audience of parents, teachers and other learners, impressed by some great performances and excellent teamwork by all involved 👏 
#NexusFamily #NexusRelationships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838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- 2020-01-26 12:00:00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prosperous and joyous Chinese New Year from all of us at Nexus International School Malaysia! Enjoy this drone video taken during of our recent Chinese New Year celebration.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4441827"/>
                  </a:ext>
                </a:extLst>
              </a:tr>
            </a:tbl>
          </a:graphicData>
        </a:graphic>
      </p:graphicFrame>
      <p:sp>
        <p:nvSpPr>
          <p:cNvPr id="4" name="Text Placeholder 3">
            <a:extLst>
              <a:ext uri="{FF2B5EF4-FFF2-40B4-BE49-F238E27FC236}">
                <a16:creationId xmlns:a16="http://schemas.microsoft.com/office/drawing/2014/main" id="{8A4C6110-126F-4E4C-9BCC-FCB868C88987}"/>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51945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123DB-86D6-4C40-A98C-243ACF56B46F}"/>
              </a:ext>
            </a:extLst>
          </p:cNvPr>
          <p:cNvSpPr>
            <a:spLocks noGrp="1"/>
          </p:cNvSpPr>
          <p:nvPr>
            <p:ph type="title"/>
          </p:nvPr>
        </p:nvSpPr>
        <p:spPr/>
        <p:txBody>
          <a:bodyPr/>
          <a:lstStyle/>
          <a:p>
            <a:r>
              <a:rPr lang="en-US"/>
              <a:t>Facebook Own Posts Table | Nexus International School Malaysia - 19 of 22</a:t>
            </a:r>
          </a:p>
        </p:txBody>
      </p:sp>
      <p:graphicFrame>
        <p:nvGraphicFramePr>
          <p:cNvPr id="5" name="Table Placeholder 4">
            <a:extLst>
              <a:ext uri="{FF2B5EF4-FFF2-40B4-BE49-F238E27FC236}">
                <a16:creationId xmlns:a16="http://schemas.microsoft.com/office/drawing/2014/main" id="{0C6698B6-5363-4001-A3BA-FF505E8F0F5F}"/>
              </a:ext>
            </a:extLst>
          </p:cNvPr>
          <p:cNvGraphicFramePr>
            <a:graphicFrameLocks noGrp="1"/>
          </p:cNvGraphicFramePr>
          <p:nvPr>
            <p:ph type="tbl" sz="quarter" idx="13"/>
            <p:extLst>
              <p:ext uri="{D42A27DB-BD31-4B8C-83A1-F6EECF244321}">
                <p14:modId xmlns:p14="http://schemas.microsoft.com/office/powerpoint/2010/main" val="486893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85245002"/>
                    </a:ext>
                  </a:extLst>
                </a:gridCol>
                <a:gridCol w="740664">
                  <a:extLst>
                    <a:ext uri="{9D8B030D-6E8A-4147-A177-3AD203B41FA5}">
                      <a16:colId xmlns:a16="http://schemas.microsoft.com/office/drawing/2014/main" val="365195482"/>
                    </a:ext>
                  </a:extLst>
                </a:gridCol>
                <a:gridCol w="740664">
                  <a:extLst>
                    <a:ext uri="{9D8B030D-6E8A-4147-A177-3AD203B41FA5}">
                      <a16:colId xmlns:a16="http://schemas.microsoft.com/office/drawing/2014/main" val="3454748537"/>
                    </a:ext>
                  </a:extLst>
                </a:gridCol>
                <a:gridCol w="740664">
                  <a:extLst>
                    <a:ext uri="{9D8B030D-6E8A-4147-A177-3AD203B41FA5}">
                      <a16:colId xmlns:a16="http://schemas.microsoft.com/office/drawing/2014/main" val="1257708694"/>
                    </a:ext>
                  </a:extLst>
                </a:gridCol>
                <a:gridCol w="740664">
                  <a:extLst>
                    <a:ext uri="{9D8B030D-6E8A-4147-A177-3AD203B41FA5}">
                      <a16:colId xmlns:a16="http://schemas.microsoft.com/office/drawing/2014/main" val="2347615017"/>
                    </a:ext>
                  </a:extLst>
                </a:gridCol>
                <a:gridCol w="740664">
                  <a:extLst>
                    <a:ext uri="{9D8B030D-6E8A-4147-A177-3AD203B41FA5}">
                      <a16:colId xmlns:a16="http://schemas.microsoft.com/office/drawing/2014/main" val="2867414942"/>
                    </a:ext>
                  </a:extLst>
                </a:gridCol>
                <a:gridCol w="740664">
                  <a:extLst>
                    <a:ext uri="{9D8B030D-6E8A-4147-A177-3AD203B41FA5}">
                      <a16:colId xmlns:a16="http://schemas.microsoft.com/office/drawing/2014/main" val="1645208063"/>
                    </a:ext>
                  </a:extLst>
                </a:gridCol>
                <a:gridCol w="740664">
                  <a:extLst>
                    <a:ext uri="{9D8B030D-6E8A-4147-A177-3AD203B41FA5}">
                      <a16:colId xmlns:a16="http://schemas.microsoft.com/office/drawing/2014/main" val="913735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773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- 2020-01-25 09:00:00</a:t>
                      </a:r>
                      <a:r>
                        <a:rPr kumimoji="0" lang="en-US" sz="1000" b="0" i="0" u="none" strike="noStrike" kern="1200" cap="none" spc="0" normalizeH="0" baseline="0" noProof="0">
                          <a:ln>
                            <a:noFill/>
                          </a:ln>
                          <a:solidFill>
                            <a:prstClr val="black"/>
                          </a:solidFill>
                          <a:effectLst/>
                          <a:uLnTx/>
                          <a:uFillTx/>
                          <a:latin typeface="+mn-lt"/>
                          <a:ea typeface="+mn-ea"/>
                          <a:cs typeface="+mn-cs"/>
                        </a:rPr>
                        <a:t>
 We bring you the Nexus Lunar celebration, the coming together of the whole school to celebrate diversity. Amazing performances by our learners during the joyous celebration. Gong Xi Fa Cai!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7813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- 2020-01-24 18:00:12</a:t>
                      </a:r>
                      <a:r>
                        <a:rPr kumimoji="0" lang="en-US" sz="1000" b="0" i="0" u="none" strike="noStrike" kern="1200" cap="none" spc="0" normalizeH="0" baseline="0" noProof="0">
                          <a:ln>
                            <a:noFill/>
                          </a:ln>
                          <a:solidFill>
                            <a:prstClr val="black"/>
                          </a:solidFill>
                          <a:effectLst/>
                          <a:uLnTx/>
                          <a:uFillTx/>
                          <a:latin typeface="+mn-lt"/>
                          <a:ea typeface="+mn-ea"/>
                          <a:cs typeface="+mn-cs"/>
                        </a:rPr>
                        <a:t>
 In the spirit of embracing diversity and challenging minds, we bring you 5 things to avoid, based on traditional Chinese practices, to bring more "huat" to your brand new year! Are there any other superstitions we missed out? Tell us in the comment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1011145"/>
                  </a:ext>
                </a:extLst>
              </a:tr>
            </a:tbl>
          </a:graphicData>
        </a:graphic>
      </p:graphicFrame>
      <p:sp>
        <p:nvSpPr>
          <p:cNvPr id="4" name="Text Placeholder 3">
            <a:extLst>
              <a:ext uri="{FF2B5EF4-FFF2-40B4-BE49-F238E27FC236}">
                <a16:creationId xmlns:a16="http://schemas.microsoft.com/office/drawing/2014/main" id="{7CC8BFF2-4BB4-4758-B4E0-65C6C8E349A3}"/>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2971304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986EB-C10A-4D95-8B47-39746B0245E7}"/>
              </a:ext>
            </a:extLst>
          </p:cNvPr>
          <p:cNvSpPr>
            <a:spLocks noGrp="1"/>
          </p:cNvSpPr>
          <p:nvPr>
            <p:ph type="title"/>
          </p:nvPr>
        </p:nvSpPr>
        <p:spPr/>
        <p:txBody>
          <a:bodyPr/>
          <a:lstStyle/>
          <a:p>
            <a:r>
              <a:rPr lang="en-US"/>
              <a:t>Facebook Own Posts Table | Nexus International School Malaysia - 20 of 22</a:t>
            </a:r>
          </a:p>
        </p:txBody>
      </p:sp>
      <p:graphicFrame>
        <p:nvGraphicFramePr>
          <p:cNvPr id="5" name="Table Placeholder 4">
            <a:extLst>
              <a:ext uri="{FF2B5EF4-FFF2-40B4-BE49-F238E27FC236}">
                <a16:creationId xmlns:a16="http://schemas.microsoft.com/office/drawing/2014/main" id="{86E16F26-9BE8-4B72-9822-4169A861E790}"/>
              </a:ext>
            </a:extLst>
          </p:cNvPr>
          <p:cNvGraphicFramePr>
            <a:graphicFrameLocks noGrp="1"/>
          </p:cNvGraphicFramePr>
          <p:nvPr>
            <p:ph type="tbl" sz="quarter" idx="13"/>
            <p:extLst>
              <p:ext uri="{D42A27DB-BD31-4B8C-83A1-F6EECF244321}">
                <p14:modId xmlns:p14="http://schemas.microsoft.com/office/powerpoint/2010/main" val="1234303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42743303"/>
                    </a:ext>
                  </a:extLst>
                </a:gridCol>
                <a:gridCol w="740664">
                  <a:extLst>
                    <a:ext uri="{9D8B030D-6E8A-4147-A177-3AD203B41FA5}">
                      <a16:colId xmlns:a16="http://schemas.microsoft.com/office/drawing/2014/main" val="889040998"/>
                    </a:ext>
                  </a:extLst>
                </a:gridCol>
                <a:gridCol w="740664">
                  <a:extLst>
                    <a:ext uri="{9D8B030D-6E8A-4147-A177-3AD203B41FA5}">
                      <a16:colId xmlns:a16="http://schemas.microsoft.com/office/drawing/2014/main" val="2532043074"/>
                    </a:ext>
                  </a:extLst>
                </a:gridCol>
                <a:gridCol w="740664">
                  <a:extLst>
                    <a:ext uri="{9D8B030D-6E8A-4147-A177-3AD203B41FA5}">
                      <a16:colId xmlns:a16="http://schemas.microsoft.com/office/drawing/2014/main" val="2180913171"/>
                    </a:ext>
                  </a:extLst>
                </a:gridCol>
                <a:gridCol w="740664">
                  <a:extLst>
                    <a:ext uri="{9D8B030D-6E8A-4147-A177-3AD203B41FA5}">
                      <a16:colId xmlns:a16="http://schemas.microsoft.com/office/drawing/2014/main" val="2796053342"/>
                    </a:ext>
                  </a:extLst>
                </a:gridCol>
                <a:gridCol w="740664">
                  <a:extLst>
                    <a:ext uri="{9D8B030D-6E8A-4147-A177-3AD203B41FA5}">
                      <a16:colId xmlns:a16="http://schemas.microsoft.com/office/drawing/2014/main" val="315580776"/>
                    </a:ext>
                  </a:extLst>
                </a:gridCol>
                <a:gridCol w="740664">
                  <a:extLst>
                    <a:ext uri="{9D8B030D-6E8A-4147-A177-3AD203B41FA5}">
                      <a16:colId xmlns:a16="http://schemas.microsoft.com/office/drawing/2014/main" val="75569515"/>
                    </a:ext>
                  </a:extLst>
                </a:gridCol>
                <a:gridCol w="740664">
                  <a:extLst>
                    <a:ext uri="{9D8B030D-6E8A-4147-A177-3AD203B41FA5}">
                      <a16:colId xmlns:a16="http://schemas.microsoft.com/office/drawing/2014/main" val="2454454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518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- 2020-01-24 14:50:32</a:t>
                      </a:r>
                      <a:r>
                        <a:rPr kumimoji="0" lang="en-US" sz="1000" b="0" i="0" u="none" strike="noStrike" kern="1200" cap="none" spc="0" normalizeH="0" baseline="0" noProof="0">
                          <a:ln>
                            <a:noFill/>
                          </a:ln>
                          <a:solidFill>
                            <a:prstClr val="black"/>
                          </a:solidFill>
                          <a:effectLst/>
                          <a:uLnTx/>
                          <a:uFillTx/>
                          <a:latin typeface="+mn-lt"/>
                          <a:ea typeface="+mn-ea"/>
                          <a:cs typeface="+mn-cs"/>
                        </a:rPr>
                        <a:t>
 Our IBDP learners organised a Charity Week for secondary learners to raise funds for the United World Schools charity before the Christmas break last year and continued their efforts this year by hosting a charitable Festive Fair last Friday. Nexus has partnered with a school in Cambodia and all funds raised from events go directly to them. 
Many exciting activities were happening during the event such as Pin the Tail on Dino, Fishing Out Ducks, Prize Pong, Face Painting, and many more. At Nexus, we are committed to play an active role in our community and help others. We hope that our learners' efforts will transform lives through 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094633"/>
                  </a:ext>
                </a:extLst>
              </a:tr>
            </a:tbl>
          </a:graphicData>
        </a:graphic>
      </p:graphicFrame>
      <p:sp>
        <p:nvSpPr>
          <p:cNvPr id="4" name="Text Placeholder 3">
            <a:extLst>
              <a:ext uri="{FF2B5EF4-FFF2-40B4-BE49-F238E27FC236}">
                <a16:creationId xmlns:a16="http://schemas.microsoft.com/office/drawing/2014/main" id="{DD0DF9E2-5748-4033-83CD-F3049EBCD5EF}"/>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1500712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58167-A863-4C10-A4A0-EDF9AE807FEE}"/>
              </a:ext>
            </a:extLst>
          </p:cNvPr>
          <p:cNvSpPr>
            <a:spLocks noGrp="1"/>
          </p:cNvSpPr>
          <p:nvPr>
            <p:ph type="title"/>
          </p:nvPr>
        </p:nvSpPr>
        <p:spPr/>
        <p:txBody>
          <a:bodyPr/>
          <a:lstStyle/>
          <a:p>
            <a:r>
              <a:rPr lang="en-US"/>
              <a:t>Facebook Own Posts Table | Nexus International School Malaysia - 21 of 22</a:t>
            </a:r>
          </a:p>
        </p:txBody>
      </p:sp>
      <p:graphicFrame>
        <p:nvGraphicFramePr>
          <p:cNvPr id="5" name="Table Placeholder 4">
            <a:extLst>
              <a:ext uri="{FF2B5EF4-FFF2-40B4-BE49-F238E27FC236}">
                <a16:creationId xmlns:a16="http://schemas.microsoft.com/office/drawing/2014/main" id="{45F41725-4EE3-4C75-94D7-B7FDD88888BF}"/>
              </a:ext>
            </a:extLst>
          </p:cNvPr>
          <p:cNvGraphicFramePr>
            <a:graphicFrameLocks noGrp="1"/>
          </p:cNvGraphicFramePr>
          <p:nvPr>
            <p:ph type="tbl" sz="quarter" idx="13"/>
            <p:extLst>
              <p:ext uri="{D42A27DB-BD31-4B8C-83A1-F6EECF244321}">
                <p14:modId xmlns:p14="http://schemas.microsoft.com/office/powerpoint/2010/main" val="654213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27225633"/>
                    </a:ext>
                  </a:extLst>
                </a:gridCol>
                <a:gridCol w="740664">
                  <a:extLst>
                    <a:ext uri="{9D8B030D-6E8A-4147-A177-3AD203B41FA5}">
                      <a16:colId xmlns:a16="http://schemas.microsoft.com/office/drawing/2014/main" val="3096662445"/>
                    </a:ext>
                  </a:extLst>
                </a:gridCol>
                <a:gridCol w="740664">
                  <a:extLst>
                    <a:ext uri="{9D8B030D-6E8A-4147-A177-3AD203B41FA5}">
                      <a16:colId xmlns:a16="http://schemas.microsoft.com/office/drawing/2014/main" val="982853257"/>
                    </a:ext>
                  </a:extLst>
                </a:gridCol>
                <a:gridCol w="740664">
                  <a:extLst>
                    <a:ext uri="{9D8B030D-6E8A-4147-A177-3AD203B41FA5}">
                      <a16:colId xmlns:a16="http://schemas.microsoft.com/office/drawing/2014/main" val="2489257244"/>
                    </a:ext>
                  </a:extLst>
                </a:gridCol>
                <a:gridCol w="740664">
                  <a:extLst>
                    <a:ext uri="{9D8B030D-6E8A-4147-A177-3AD203B41FA5}">
                      <a16:colId xmlns:a16="http://schemas.microsoft.com/office/drawing/2014/main" val="2804062611"/>
                    </a:ext>
                  </a:extLst>
                </a:gridCol>
                <a:gridCol w="740664">
                  <a:extLst>
                    <a:ext uri="{9D8B030D-6E8A-4147-A177-3AD203B41FA5}">
                      <a16:colId xmlns:a16="http://schemas.microsoft.com/office/drawing/2014/main" val="2124096311"/>
                    </a:ext>
                  </a:extLst>
                </a:gridCol>
                <a:gridCol w="740664">
                  <a:extLst>
                    <a:ext uri="{9D8B030D-6E8A-4147-A177-3AD203B41FA5}">
                      <a16:colId xmlns:a16="http://schemas.microsoft.com/office/drawing/2014/main" val="2889466594"/>
                    </a:ext>
                  </a:extLst>
                </a:gridCol>
                <a:gridCol w="740664">
                  <a:extLst>
                    <a:ext uri="{9D8B030D-6E8A-4147-A177-3AD203B41FA5}">
                      <a16:colId xmlns:a16="http://schemas.microsoft.com/office/drawing/2014/main" val="609075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562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- 2020-01-23 18:32:33</a:t>
                      </a:r>
                      <a:r>
                        <a:rPr kumimoji="0" lang="en-US" sz="1000" b="0" i="0" u="none" strike="noStrike" kern="1200" cap="none" spc="0" normalizeH="0" baseline="0" noProof="0">
                          <a:ln>
                            <a:noFill/>
                          </a:ln>
                          <a:solidFill>
                            <a:prstClr val="black"/>
                          </a:solidFill>
                          <a:effectLst/>
                          <a:uLnTx/>
                          <a:uFillTx/>
                          <a:latin typeface="+mn-lt"/>
                          <a:ea typeface="+mn-ea"/>
                          <a:cs typeface="+mn-cs"/>
                        </a:rPr>
                        <a:t>
 Today, Nexus hosted a Lunar New Year celebration to welcome the new year's arrival. Signifying good fortune and happiness, the learners brightened up the school in their best red and gold outfits. We enjoyed the exciting traditional drum performance, enthusiastic lion dance, array of scrumptious Chinese delights and wonderful performances by our learners. We hope that everyone had a rat-tastic time today at Nexus!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1470761"/>
                  </a:ext>
                </a:extLst>
              </a:tr>
            </a:tbl>
          </a:graphicData>
        </a:graphic>
      </p:graphicFrame>
      <p:sp>
        <p:nvSpPr>
          <p:cNvPr id="4" name="Text Placeholder 3">
            <a:extLst>
              <a:ext uri="{FF2B5EF4-FFF2-40B4-BE49-F238E27FC236}">
                <a16:creationId xmlns:a16="http://schemas.microsoft.com/office/drawing/2014/main" id="{4A603545-9EAE-4029-8024-8F5A85350C25}"/>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8355006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58955-65C6-457E-8324-138BE1680905}"/>
              </a:ext>
            </a:extLst>
          </p:cNvPr>
          <p:cNvSpPr>
            <a:spLocks noGrp="1"/>
          </p:cNvSpPr>
          <p:nvPr>
            <p:ph type="title"/>
          </p:nvPr>
        </p:nvSpPr>
        <p:spPr/>
        <p:txBody>
          <a:bodyPr/>
          <a:lstStyle/>
          <a:p>
            <a:r>
              <a:rPr lang="en-US"/>
              <a:t>Facebook Own Posts Table | Nexus International School Malaysia - 22 of 22</a:t>
            </a:r>
          </a:p>
        </p:txBody>
      </p:sp>
      <p:graphicFrame>
        <p:nvGraphicFramePr>
          <p:cNvPr id="5" name="Table Placeholder 4">
            <a:extLst>
              <a:ext uri="{FF2B5EF4-FFF2-40B4-BE49-F238E27FC236}">
                <a16:creationId xmlns:a16="http://schemas.microsoft.com/office/drawing/2014/main" id="{3098E71B-70B5-4F8E-9299-916B34ADAD80}"/>
              </a:ext>
            </a:extLst>
          </p:cNvPr>
          <p:cNvGraphicFramePr>
            <a:graphicFrameLocks noGrp="1"/>
          </p:cNvGraphicFramePr>
          <p:nvPr>
            <p:ph type="tbl" sz="quarter" idx="13"/>
            <p:extLst>
              <p:ext uri="{D42A27DB-BD31-4B8C-83A1-F6EECF244321}">
                <p14:modId xmlns:p14="http://schemas.microsoft.com/office/powerpoint/2010/main" val="3169076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93722665"/>
                    </a:ext>
                  </a:extLst>
                </a:gridCol>
                <a:gridCol w="740664">
                  <a:extLst>
                    <a:ext uri="{9D8B030D-6E8A-4147-A177-3AD203B41FA5}">
                      <a16:colId xmlns:a16="http://schemas.microsoft.com/office/drawing/2014/main" val="3158198514"/>
                    </a:ext>
                  </a:extLst>
                </a:gridCol>
                <a:gridCol w="740664">
                  <a:extLst>
                    <a:ext uri="{9D8B030D-6E8A-4147-A177-3AD203B41FA5}">
                      <a16:colId xmlns:a16="http://schemas.microsoft.com/office/drawing/2014/main" val="2126851278"/>
                    </a:ext>
                  </a:extLst>
                </a:gridCol>
                <a:gridCol w="740664">
                  <a:extLst>
                    <a:ext uri="{9D8B030D-6E8A-4147-A177-3AD203B41FA5}">
                      <a16:colId xmlns:a16="http://schemas.microsoft.com/office/drawing/2014/main" val="2251444900"/>
                    </a:ext>
                  </a:extLst>
                </a:gridCol>
                <a:gridCol w="740664">
                  <a:extLst>
                    <a:ext uri="{9D8B030D-6E8A-4147-A177-3AD203B41FA5}">
                      <a16:colId xmlns:a16="http://schemas.microsoft.com/office/drawing/2014/main" val="2066070566"/>
                    </a:ext>
                  </a:extLst>
                </a:gridCol>
                <a:gridCol w="740664">
                  <a:extLst>
                    <a:ext uri="{9D8B030D-6E8A-4147-A177-3AD203B41FA5}">
                      <a16:colId xmlns:a16="http://schemas.microsoft.com/office/drawing/2014/main" val="3683894755"/>
                    </a:ext>
                  </a:extLst>
                </a:gridCol>
                <a:gridCol w="740664">
                  <a:extLst>
                    <a:ext uri="{9D8B030D-6E8A-4147-A177-3AD203B41FA5}">
                      <a16:colId xmlns:a16="http://schemas.microsoft.com/office/drawing/2014/main" val="2849312295"/>
                    </a:ext>
                  </a:extLst>
                </a:gridCol>
                <a:gridCol w="740664">
                  <a:extLst>
                    <a:ext uri="{9D8B030D-6E8A-4147-A177-3AD203B41FA5}">
                      <a16:colId xmlns:a16="http://schemas.microsoft.com/office/drawing/2014/main" val="1581286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1572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- 2020-01-21 15:32:24</a:t>
                      </a:r>
                      <a:r>
                        <a:rPr kumimoji="0" lang="en-US" sz="1000" b="0" i="0" u="none" strike="noStrike" kern="1200" cap="none" spc="0" normalizeH="0" baseline="0" noProof="0">
                          <a:ln>
                            <a:noFill/>
                          </a:ln>
                          <a:solidFill>
                            <a:prstClr val="black"/>
                          </a:solidFill>
                          <a:effectLst/>
                          <a:uLnTx/>
                          <a:uFillTx/>
                          <a:latin typeface="+mn-lt"/>
                          <a:ea typeface="+mn-ea"/>
                          <a:cs typeface="+mn-cs"/>
                        </a:rPr>
                        <a:t>
 Nexus International School Head of Secondary, Morag McCrorie along with our principal, David Griffiths and other academic leaders conducted a parent workshop on the philosophy of learning in Secondary and how the Nexus Secondary School approach develops the fundamental knowledge skills and understanding which then enables learners to be successful in Middle School, IGCSE and IB.
At Nexus, we allow learners to achieve academic success and become globally responsible citizens. Our teachers will ensure progress for all learners and we practice education beyond the curriculum.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8420184"/>
                  </a:ext>
                </a:extLst>
              </a:tr>
            </a:tbl>
          </a:graphicData>
        </a:graphic>
      </p:graphicFrame>
      <p:sp>
        <p:nvSpPr>
          <p:cNvPr id="4" name="Text Placeholder 3">
            <a:extLst>
              <a:ext uri="{FF2B5EF4-FFF2-40B4-BE49-F238E27FC236}">
                <a16:creationId xmlns:a16="http://schemas.microsoft.com/office/drawing/2014/main" id="{BEFBBE26-4A93-457C-8014-C2D2A7DDD4F1}"/>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9543149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37414-E333-4BF7-A9E3-152D2C4F7333}"/>
              </a:ext>
            </a:extLst>
          </p:cNvPr>
          <p:cNvSpPr>
            <a:spLocks noGrp="1"/>
          </p:cNvSpPr>
          <p:nvPr>
            <p:ph type="title"/>
          </p:nvPr>
        </p:nvSpPr>
        <p:spPr/>
        <p:txBody>
          <a:bodyPr/>
          <a:lstStyle/>
          <a:p>
            <a:r>
              <a:rPr lang="en-US"/>
              <a:t>Facebook Custom Reach (Collumn Chart) | Nexus International School Malaysia</a:t>
            </a:r>
          </a:p>
        </p:txBody>
      </p:sp>
      <p:graphicFrame>
        <p:nvGraphicFramePr>
          <p:cNvPr id="6" name="Chart Placeholder 5">
            <a:extLst>
              <a:ext uri="{FF2B5EF4-FFF2-40B4-BE49-F238E27FC236}">
                <a16:creationId xmlns:a16="http://schemas.microsoft.com/office/drawing/2014/main" id="{A59A4D13-9E21-458C-9743-DB9F49D52FAA}"/>
              </a:ext>
            </a:extLst>
          </p:cNvPr>
          <p:cNvGraphicFramePr>
            <a:graphicFrameLocks noGrp="1"/>
          </p:cNvGraphicFramePr>
          <p:nvPr>
            <p:ph type="chart" sz="quarter" idx="13"/>
            <p:extLst>
              <p:ext uri="{D42A27DB-BD31-4B8C-83A1-F6EECF244321}">
                <p14:modId xmlns:p14="http://schemas.microsoft.com/office/powerpoint/2010/main" val="3140880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7D5E21-525C-49B0-9758-8C07F0418C20}"/>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D65A1B5B-785F-4819-A613-27F0593268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05113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1470</Words>
  <Application>Microsoft Office PowerPoint</Application>
  <PresentationFormat>On-screen Show (4:3)</PresentationFormat>
  <Paragraphs>615</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Nexus Malaysia </vt:lpstr>
      <vt:lpstr>Facebook Key Metrics Table | Nexus International School Malaysia</vt:lpstr>
      <vt:lpstr>Facebook Fans Total | Nexus International School Malaysia</vt:lpstr>
      <vt:lpstr>Facebook Fan Demographics | Nexus International School Malaysia</vt:lpstr>
      <vt:lpstr>Facebook Fans By City Table | Nexus International School Malaysia - 1 of 3</vt:lpstr>
      <vt:lpstr>Facebook Fans By City Table | Nexus International School Malaysia - 2 of 3</vt:lpstr>
      <vt:lpstr>Facebook Fans By City Table | Nexus International School Malaysia - 3 of 3</vt:lpstr>
      <vt:lpstr>Facebook Reach | Nexus International School Malaysia</vt:lpstr>
      <vt:lpstr>Facebook Page Views | Nexus International School Malaysia</vt:lpstr>
      <vt:lpstr>Facebook Engaged Users | Nexus International School Malaysia</vt:lpstr>
      <vt:lpstr>Facebook Interaction Rate | Nexus International School Malaysia</vt:lpstr>
      <vt:lpstr>Facebook Interactions Distribution | Nexus International School Malaysia</vt:lpstr>
      <vt:lpstr>Facebook Interaction Rate By Weekday | Nexus International School Malaysia</vt:lpstr>
      <vt:lpstr>Facebook (FB) Custom Own Posts Table (new) | Nexus International School Malaysia - 1 of 3</vt:lpstr>
      <vt:lpstr>Facebook (FB) Custom Own Posts Table (new) | Nexus International School Malaysia - 2 of 3</vt:lpstr>
      <vt:lpstr>Facebook (FB) Custom Own Posts Table (new) | Nexus International School Malaysia - 3 of 3</vt:lpstr>
      <vt:lpstr>Facebook Own Posts Table | Nexus International School Malaysia - 1 of 22</vt:lpstr>
      <vt:lpstr>Facebook Own Posts Table | Nexus International School Malaysia - 2 of 22</vt:lpstr>
      <vt:lpstr>Facebook Own Posts Table | Nexus International School Malaysia - 3 of 22</vt:lpstr>
      <vt:lpstr>Facebook Own Posts Table | Nexus International School Malaysia - 4 of 22</vt:lpstr>
      <vt:lpstr>Facebook Own Posts Table | Nexus International School Malaysia - 5 of 22</vt:lpstr>
      <vt:lpstr>Facebook Own Posts Table | Nexus International School Malaysia - 6 of 22</vt:lpstr>
      <vt:lpstr>Facebook Own Posts Table | Nexus International School Malaysia - 7 of 22</vt:lpstr>
      <vt:lpstr>Facebook Own Posts Table | Nexus International School Malaysia - 8 of 22</vt:lpstr>
      <vt:lpstr>Facebook Own Posts Table | Nexus International School Malaysia - 9 of 22</vt:lpstr>
      <vt:lpstr>Facebook Own Posts Table | Nexus International School Malaysia - 10 of 22</vt:lpstr>
      <vt:lpstr>Facebook Own Posts Table | Nexus International School Malaysia - 11 of 22</vt:lpstr>
      <vt:lpstr>Facebook Own Posts Table | Nexus International School Malaysia - 12 of 22</vt:lpstr>
      <vt:lpstr>Facebook Own Posts Table | Nexus International School Malaysia - 13 of 22</vt:lpstr>
      <vt:lpstr>Facebook Own Posts Table | Nexus International School Malaysia - 14 of 22</vt:lpstr>
      <vt:lpstr>Facebook Own Posts Table | Nexus International School Malaysia - 15 of 22</vt:lpstr>
      <vt:lpstr>Facebook Own Posts Table | Nexus International School Malaysia - 16 of 22</vt:lpstr>
      <vt:lpstr>Facebook Own Posts Table | Nexus International School Malaysia - 17 of 22</vt:lpstr>
      <vt:lpstr>Facebook Own Posts Table | Nexus International School Malaysia - 18 of 22</vt:lpstr>
      <vt:lpstr>Facebook Own Posts Table | Nexus International School Malaysia - 19 of 22</vt:lpstr>
      <vt:lpstr>Facebook Own Posts Table | Nexus International School Malaysia - 20 of 22</vt:lpstr>
      <vt:lpstr>Facebook Own Posts Table | Nexus International School Malaysia - 21 of 22</vt:lpstr>
      <vt:lpstr>Facebook Own Posts Table | Nexus International School Malaysia - 22 of 22</vt:lpstr>
      <vt:lpstr>Facebook Custom Reach (Collumn Chart) | Nexus International School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Nexus Malaysia </dc:title>
  <dc:creator>Frederik Peiniger</dc:creator>
  <cp:lastModifiedBy>Frederik Peiniger</cp:lastModifiedBy>
  <cp:revision>1</cp:revision>
  <dcterms:created xsi:type="dcterms:W3CDTF">2020-03-11T09:59:44Z</dcterms:created>
  <dcterms:modified xsi:type="dcterms:W3CDTF">2020-03-11T10:00:41Z</dcterms:modified>
</cp:coreProperties>
</file>