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Search</c:v>
                </c:pt>
                <c:pt idx="2">
                  <c:v>Page Suggestions</c:v>
                </c:pt>
                <c:pt idx="3">
                  <c:v>Restored Likes from Reactivated Accounts</c:v>
                </c:pt>
                <c:pt idx="4">
                  <c:v>Other</c:v>
                </c:pt>
                <c:pt idx="5">
                  <c:v>News Feed</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95</c:v>
                </c:pt>
                <c:pt idx="1">
                  <c:v>17</c:v>
                </c:pt>
                <c:pt idx="2">
                  <c:v>13</c:v>
                </c:pt>
                <c:pt idx="3">
                  <c:v>10</c:v>
                </c:pt>
                <c:pt idx="4">
                  <c:v>7</c:v>
                </c:pt>
                <c:pt idx="5">
                  <c:v>6</c:v>
                </c:pt>
                <c:pt idx="6">
                  <c:v>-11</c:v>
                </c:pt>
                <c:pt idx="7">
                  <c:v>-13</c:v>
                </c:pt>
                <c:pt idx="8">
                  <c:v>-16</c:v>
                </c:pt>
              </c:numCache>
            </c:numRef>
          </c:val>
          <c:extLst>
            <c:ext xmlns:c16="http://schemas.microsoft.com/office/drawing/2014/chart" uri="{C3380CC4-5D6E-409C-BE32-E72D297353CC}">
              <c16:uniqueId val="{00000000-B609-4407-8213-F958509C9BB4}"/>
            </c:ext>
          </c:extLst>
        </c:ser>
        <c:dLbls>
          <c:showLegendKey val="0"/>
          <c:showVal val="0"/>
          <c:showCatName val="0"/>
          <c:showSerName val="0"/>
          <c:showPercent val="0"/>
          <c:showBubbleSize val="0"/>
        </c:dLbls>
        <c:gapWidth val="219"/>
        <c:overlap val="-27"/>
        <c:axId val="181106816"/>
        <c:axId val="181109440"/>
      </c:barChart>
      <c:catAx>
        <c:axId val="18110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09440"/>
        <c:crosses val="autoZero"/>
        <c:auto val="1"/>
        <c:lblAlgn val="ctr"/>
        <c:lblOffset val="100"/>
        <c:noMultiLvlLbl val="0"/>
      </c:catAx>
      <c:valAx>
        <c:axId val="18110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0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0</c:v>
                </c:pt>
                <c:pt idx="1">
                  <c:v>0</c:v>
                </c:pt>
                <c:pt idx="2">
                  <c:v>0</c:v>
                </c:pt>
                <c:pt idx="3">
                  <c:v>0</c:v>
                </c:pt>
                <c:pt idx="4">
                  <c:v>0</c:v>
                </c:pt>
                <c:pt idx="5">
                  <c:v>11</c:v>
                </c:pt>
                <c:pt idx="6">
                  <c:v>0</c:v>
                </c:pt>
                <c:pt idx="7">
                  <c:v>0</c:v>
                </c:pt>
                <c:pt idx="8">
                  <c:v>0</c:v>
                </c:pt>
                <c:pt idx="9">
                  <c:v>26</c:v>
                </c:pt>
                <c:pt idx="10">
                  <c:v>0</c:v>
                </c:pt>
                <c:pt idx="11">
                  <c:v>0</c:v>
                </c:pt>
                <c:pt idx="12">
                  <c:v>15</c:v>
                </c:pt>
                <c:pt idx="13">
                  <c:v>42</c:v>
                </c:pt>
                <c:pt idx="14">
                  <c:v>16</c:v>
                </c:pt>
                <c:pt idx="15">
                  <c:v>0</c:v>
                </c:pt>
                <c:pt idx="16">
                  <c:v>26</c:v>
                </c:pt>
                <c:pt idx="17">
                  <c:v>0</c:v>
                </c:pt>
                <c:pt idx="18">
                  <c:v>0</c:v>
                </c:pt>
                <c:pt idx="19">
                  <c:v>40</c:v>
                </c:pt>
                <c:pt idx="20">
                  <c:v>33</c:v>
                </c:pt>
                <c:pt idx="21">
                  <c:v>0</c:v>
                </c:pt>
                <c:pt idx="22">
                  <c:v>56</c:v>
                </c:pt>
                <c:pt idx="23">
                  <c:v>9</c:v>
                </c:pt>
                <c:pt idx="24">
                  <c:v>34</c:v>
                </c:pt>
                <c:pt idx="25">
                  <c:v>40</c:v>
                </c:pt>
                <c:pt idx="26">
                  <c:v>0</c:v>
                </c:pt>
                <c:pt idx="27">
                  <c:v>0</c:v>
                </c:pt>
                <c:pt idx="28">
                  <c:v>0</c:v>
                </c:pt>
                <c:pt idx="29">
                  <c:v>0</c:v>
                </c:pt>
                <c:pt idx="30">
                  <c:v>0</c:v>
                </c:pt>
                <c:pt idx="31">
                  <c:v>0</c:v>
                </c:pt>
                <c:pt idx="32">
                  <c:v>0</c:v>
                </c:pt>
                <c:pt idx="33">
                  <c:v>0</c:v>
                </c:pt>
                <c:pt idx="34">
                  <c:v>0</c:v>
                </c:pt>
                <c:pt idx="35">
                  <c:v>0</c:v>
                </c:pt>
                <c:pt idx="36">
                  <c:v>31</c:v>
                </c:pt>
                <c:pt idx="37">
                  <c:v>0</c:v>
                </c:pt>
                <c:pt idx="38">
                  <c:v>0</c:v>
                </c:pt>
                <c:pt idx="39">
                  <c:v>0</c:v>
                </c:pt>
                <c:pt idx="40">
                  <c:v>29</c:v>
                </c:pt>
                <c:pt idx="41">
                  <c:v>15</c:v>
                </c:pt>
                <c:pt idx="42">
                  <c:v>42</c:v>
                </c:pt>
                <c:pt idx="43">
                  <c:v>1</c:v>
                </c:pt>
                <c:pt idx="44">
                  <c:v>20</c:v>
                </c:pt>
                <c:pt idx="45">
                  <c:v>0</c:v>
                </c:pt>
                <c:pt idx="46">
                  <c:v>0</c:v>
                </c:pt>
                <c:pt idx="47">
                  <c:v>31</c:v>
                </c:pt>
                <c:pt idx="48">
                  <c:v>0</c:v>
                </c:pt>
                <c:pt idx="49">
                  <c:v>27</c:v>
                </c:pt>
                <c:pt idx="50">
                  <c:v>32</c:v>
                </c:pt>
                <c:pt idx="51">
                  <c:v>0</c:v>
                </c:pt>
                <c:pt idx="52">
                  <c:v>0</c:v>
                </c:pt>
                <c:pt idx="53">
                  <c:v>0</c:v>
                </c:pt>
                <c:pt idx="54">
                  <c:v>20</c:v>
                </c:pt>
                <c:pt idx="55">
                  <c:v>13</c:v>
                </c:pt>
                <c:pt idx="56">
                  <c:v>7</c:v>
                </c:pt>
                <c:pt idx="57">
                  <c:v>0</c:v>
                </c:pt>
                <c:pt idx="58">
                  <c:v>29</c:v>
                </c:pt>
                <c:pt idx="59">
                  <c:v>13</c:v>
                </c:pt>
              </c:numCache>
            </c:numRef>
          </c:val>
          <c:smooth val="0"/>
          <c:extLst>
            <c:ext xmlns:c16="http://schemas.microsoft.com/office/drawing/2014/chart" uri="{C3380CC4-5D6E-409C-BE32-E72D297353CC}">
              <c16:uniqueId val="{00000000-2BB6-49AF-B30A-0E0350D81E1B}"/>
            </c:ext>
          </c:extLst>
        </c:ser>
        <c:dLbls>
          <c:showLegendKey val="0"/>
          <c:showVal val="0"/>
          <c:showCatName val="0"/>
          <c:showSerName val="0"/>
          <c:showPercent val="0"/>
          <c:showBubbleSize val="0"/>
        </c:dLbls>
        <c:smooth val="0"/>
        <c:axId val="181110752"/>
        <c:axId val="181103536"/>
      </c:lineChart>
      <c:dateAx>
        <c:axId val="18111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03536"/>
        <c:crosses val="autoZero"/>
        <c:auto val="1"/>
        <c:lblOffset val="100"/>
        <c:baseTimeUnit val="days"/>
      </c:dateAx>
      <c:valAx>
        <c:axId val="18110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59</c:v>
                </c:pt>
                <c:pt idx="1">
                  <c:v>1044</c:v>
                </c:pt>
                <c:pt idx="2">
                  <c:v>1888</c:v>
                </c:pt>
                <c:pt idx="3">
                  <c:v>1399</c:v>
                </c:pt>
                <c:pt idx="4">
                  <c:v>589</c:v>
                </c:pt>
                <c:pt idx="5">
                  <c:v>161</c:v>
                </c:pt>
                <c:pt idx="6">
                  <c:v>69</c:v>
                </c:pt>
              </c:numCache>
            </c:numRef>
          </c:val>
          <c:extLst>
            <c:ext xmlns:c16="http://schemas.microsoft.com/office/drawing/2014/chart" uri="{C3380CC4-5D6E-409C-BE32-E72D297353CC}">
              <c16:uniqueId val="{00000000-AAED-48A8-BEF1-06CC379F0FC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839</c:v>
                </c:pt>
                <c:pt idx="2">
                  <c:v>2016</c:v>
                </c:pt>
                <c:pt idx="3">
                  <c:v>2618</c:v>
                </c:pt>
                <c:pt idx="4">
                  <c:v>893</c:v>
                </c:pt>
                <c:pt idx="5">
                  <c:v>185</c:v>
                </c:pt>
                <c:pt idx="6">
                  <c:v>88</c:v>
                </c:pt>
              </c:numCache>
            </c:numRef>
          </c:val>
          <c:extLst>
            <c:ext xmlns:c16="http://schemas.microsoft.com/office/drawing/2014/chart" uri="{C3380CC4-5D6E-409C-BE32-E72D297353CC}">
              <c16:uniqueId val="{00000001-AAED-48A8-BEF1-06CC379F0FCE}"/>
            </c:ext>
          </c:extLst>
        </c:ser>
        <c:dLbls>
          <c:showLegendKey val="0"/>
          <c:showVal val="0"/>
          <c:showCatName val="0"/>
          <c:showSerName val="0"/>
          <c:showPercent val="0"/>
          <c:showBubbleSize val="0"/>
        </c:dLbls>
        <c:gapWidth val="219"/>
        <c:overlap val="-27"/>
        <c:axId val="303436632"/>
        <c:axId val="303434992"/>
      </c:barChart>
      <c:catAx>
        <c:axId val="30343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4992"/>
        <c:crosses val="autoZero"/>
        <c:auto val="1"/>
        <c:lblAlgn val="ctr"/>
        <c:lblOffset val="100"/>
        <c:noMultiLvlLbl val="0"/>
      </c:catAx>
      <c:valAx>
        <c:axId val="30343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0.194776751717329</c:v>
                </c:pt>
                <c:pt idx="1">
                  <c:v>0.29120843913634997</c:v>
                </c:pt>
                <c:pt idx="2">
                  <c:v>0.19686628771362799</c:v>
                </c:pt>
                <c:pt idx="3">
                  <c:v>0.15695670296646799</c:v>
                </c:pt>
              </c:numCache>
            </c:numRef>
          </c:val>
          <c:extLst>
            <c:ext xmlns:c16="http://schemas.microsoft.com/office/drawing/2014/chart" uri="{C3380CC4-5D6E-409C-BE32-E72D297353CC}">
              <c16:uniqueId val="{00000000-2B23-4B8E-9447-823C39451C45}"/>
            </c:ext>
          </c:extLst>
        </c:ser>
        <c:dLbls>
          <c:showLegendKey val="0"/>
          <c:showVal val="0"/>
          <c:showCatName val="0"/>
          <c:showSerName val="0"/>
          <c:showPercent val="0"/>
          <c:showBubbleSize val="0"/>
        </c:dLbls>
        <c:gapWidth val="219"/>
        <c:overlap val="-27"/>
        <c:axId val="303437944"/>
        <c:axId val="303431056"/>
      </c:barChart>
      <c:catAx>
        <c:axId val="30343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1056"/>
        <c:crosses val="autoZero"/>
        <c:auto val="1"/>
        <c:lblAlgn val="ctr"/>
        <c:lblOffset val="100"/>
        <c:noMultiLvlLbl val="0"/>
      </c:catAx>
      <c:valAx>
        <c:axId val="30343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826</c:v>
                </c:pt>
              </c:numCache>
            </c:numRef>
          </c:val>
          <c:extLst>
            <c:ext xmlns:c16="http://schemas.microsoft.com/office/drawing/2014/chart" uri="{C3380CC4-5D6E-409C-BE32-E72D297353CC}">
              <c16:uniqueId val="{00000000-088E-4A67-A20F-9A0E257ABCD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47</c:v>
                </c:pt>
              </c:numCache>
            </c:numRef>
          </c:val>
          <c:extLst>
            <c:ext xmlns:c16="http://schemas.microsoft.com/office/drawing/2014/chart" uri="{C3380CC4-5D6E-409C-BE32-E72D297353CC}">
              <c16:uniqueId val="{00000001-088E-4A67-A20F-9A0E257ABCD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88E-4A67-A20F-9A0E257ABCD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3</c:v>
                </c:pt>
              </c:numCache>
            </c:numRef>
          </c:val>
          <c:extLst>
            <c:ext xmlns:c16="http://schemas.microsoft.com/office/drawing/2014/chart" uri="{C3380CC4-5D6E-409C-BE32-E72D297353CC}">
              <c16:uniqueId val="{00000003-088E-4A67-A20F-9A0E257ABCD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088E-4A67-A20F-9A0E257ABCD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88E-4A67-A20F-9A0E257ABCD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088E-4A67-A20F-9A0E257ABCD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47</c:v>
                </c:pt>
              </c:numCache>
            </c:numRef>
          </c:val>
          <c:extLst>
            <c:ext xmlns:c16="http://schemas.microsoft.com/office/drawing/2014/chart" uri="{C3380CC4-5D6E-409C-BE32-E72D297353CC}">
              <c16:uniqueId val="{00000007-088E-4A67-A20F-9A0E257ABCD8}"/>
            </c:ext>
          </c:extLst>
        </c:ser>
        <c:dLbls>
          <c:showLegendKey val="0"/>
          <c:showVal val="0"/>
          <c:showCatName val="0"/>
          <c:showSerName val="0"/>
          <c:showPercent val="0"/>
          <c:showBubbleSize val="0"/>
        </c:dLbls>
        <c:gapWidth val="150"/>
        <c:overlap val="100"/>
        <c:axId val="370981248"/>
        <c:axId val="370986168"/>
      </c:barChart>
      <c:catAx>
        <c:axId val="37098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86168"/>
        <c:crosses val="autoZero"/>
        <c:auto val="1"/>
        <c:lblAlgn val="ctr"/>
        <c:lblOffset val="100"/>
        <c:noMultiLvlLbl val="0"/>
      </c:catAx>
      <c:valAx>
        <c:axId val="37098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8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Sheet1!$A$2:$A$61</c:f>
              <c:numCache>
                <c:formatCode>m/d/yyyy</c:formatCode>
                <c:ptCount val="60"/>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numCache>
            </c:numRef>
          </c:cat>
          <c:val>
            <c:numRef>
              <c:f>Sheet1!$B$2:$B$61</c:f>
              <c:numCache>
                <c:formatCode>General</c:formatCode>
                <c:ptCount val="60"/>
                <c:pt idx="0">
                  <c:v>33012</c:v>
                </c:pt>
                <c:pt idx="1">
                  <c:v>33099</c:v>
                </c:pt>
                <c:pt idx="2">
                  <c:v>27482</c:v>
                </c:pt>
                <c:pt idx="3">
                  <c:v>30663</c:v>
                </c:pt>
                <c:pt idx="4">
                  <c:v>29477</c:v>
                </c:pt>
                <c:pt idx="5">
                  <c:v>30983</c:v>
                </c:pt>
                <c:pt idx="6">
                  <c:v>38391</c:v>
                </c:pt>
                <c:pt idx="7">
                  <c:v>34164</c:v>
                </c:pt>
                <c:pt idx="8">
                  <c:v>31854</c:v>
                </c:pt>
                <c:pt idx="9">
                  <c:v>31929</c:v>
                </c:pt>
                <c:pt idx="10">
                  <c:v>29525</c:v>
                </c:pt>
                <c:pt idx="11">
                  <c:v>28980</c:v>
                </c:pt>
                <c:pt idx="12">
                  <c:v>32945</c:v>
                </c:pt>
                <c:pt idx="13">
                  <c:v>48470</c:v>
                </c:pt>
                <c:pt idx="14">
                  <c:v>40268</c:v>
                </c:pt>
                <c:pt idx="15">
                  <c:v>31043</c:v>
                </c:pt>
                <c:pt idx="16">
                  <c:v>35027</c:v>
                </c:pt>
                <c:pt idx="17">
                  <c:v>38643</c:v>
                </c:pt>
                <c:pt idx="18">
                  <c:v>41438</c:v>
                </c:pt>
                <c:pt idx="19">
                  <c:v>38666</c:v>
                </c:pt>
                <c:pt idx="20">
                  <c:v>22261</c:v>
                </c:pt>
                <c:pt idx="21">
                  <c:v>2535</c:v>
                </c:pt>
                <c:pt idx="22">
                  <c:v>1837</c:v>
                </c:pt>
                <c:pt idx="23">
                  <c:v>7950</c:v>
                </c:pt>
                <c:pt idx="24">
                  <c:v>19671</c:v>
                </c:pt>
                <c:pt idx="25">
                  <c:v>25452</c:v>
                </c:pt>
                <c:pt idx="26">
                  <c:v>42968</c:v>
                </c:pt>
                <c:pt idx="27">
                  <c:v>24428</c:v>
                </c:pt>
                <c:pt idx="28">
                  <c:v>10483</c:v>
                </c:pt>
                <c:pt idx="29">
                  <c:v>16904</c:v>
                </c:pt>
                <c:pt idx="30">
                  <c:v>17519</c:v>
                </c:pt>
                <c:pt idx="31">
                  <c:v>17129</c:v>
                </c:pt>
                <c:pt idx="32">
                  <c:v>17211</c:v>
                </c:pt>
                <c:pt idx="33">
                  <c:v>20973</c:v>
                </c:pt>
                <c:pt idx="34">
                  <c:v>19009</c:v>
                </c:pt>
                <c:pt idx="35">
                  <c:v>17484</c:v>
                </c:pt>
                <c:pt idx="36">
                  <c:v>19420</c:v>
                </c:pt>
                <c:pt idx="37">
                  <c:v>18942</c:v>
                </c:pt>
                <c:pt idx="38">
                  <c:v>15742</c:v>
                </c:pt>
                <c:pt idx="39">
                  <c:v>17905</c:v>
                </c:pt>
                <c:pt idx="40">
                  <c:v>16230</c:v>
                </c:pt>
                <c:pt idx="41">
                  <c:v>41026</c:v>
                </c:pt>
                <c:pt idx="42">
                  <c:v>18902</c:v>
                </c:pt>
                <c:pt idx="43">
                  <c:v>18601</c:v>
                </c:pt>
                <c:pt idx="44">
                  <c:v>60999</c:v>
                </c:pt>
                <c:pt idx="45">
                  <c:v>27826</c:v>
                </c:pt>
                <c:pt idx="46">
                  <c:v>17074</c:v>
                </c:pt>
                <c:pt idx="47">
                  <c:v>21445</c:v>
                </c:pt>
                <c:pt idx="48">
                  <c:v>39162</c:v>
                </c:pt>
                <c:pt idx="49">
                  <c:v>14224</c:v>
                </c:pt>
                <c:pt idx="50">
                  <c:v>33161</c:v>
                </c:pt>
                <c:pt idx="51">
                  <c:v>23438</c:v>
                </c:pt>
                <c:pt idx="52">
                  <c:v>17926</c:v>
                </c:pt>
                <c:pt idx="53">
                  <c:v>15934</c:v>
                </c:pt>
                <c:pt idx="54">
                  <c:v>20895</c:v>
                </c:pt>
                <c:pt idx="55">
                  <c:v>48496</c:v>
                </c:pt>
                <c:pt idx="56">
                  <c:v>27275</c:v>
                </c:pt>
                <c:pt idx="57">
                  <c:v>20068</c:v>
                </c:pt>
                <c:pt idx="58">
                  <c:v>32177</c:v>
                </c:pt>
                <c:pt idx="59">
                  <c:v>31114</c:v>
                </c:pt>
              </c:numCache>
            </c:numRef>
          </c:val>
          <c:smooth val="0"/>
          <c:extLst>
            <c:ext xmlns:c16="http://schemas.microsoft.com/office/drawing/2014/chart" uri="{C3380CC4-5D6E-409C-BE32-E72D297353CC}">
              <c16:uniqueId val="{00000000-3E91-4EDE-A320-2C17801E002F}"/>
            </c:ext>
          </c:extLst>
        </c:ser>
        <c:dLbls>
          <c:showLegendKey val="0"/>
          <c:showVal val="0"/>
          <c:showCatName val="0"/>
          <c:showSerName val="0"/>
          <c:showPercent val="0"/>
          <c:showBubbleSize val="0"/>
        </c:dLbls>
        <c:smooth val="0"/>
        <c:axId val="370983216"/>
        <c:axId val="370979280"/>
      </c:lineChart>
      <c:dateAx>
        <c:axId val="37098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79280"/>
        <c:crosses val="autoZero"/>
        <c:auto val="1"/>
        <c:lblOffset val="100"/>
        <c:baseTimeUnit val="days"/>
      </c:dateAx>
      <c:valAx>
        <c:axId val="37097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8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79B0-C708-4892-8333-CEB644F49C5D}"/>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E367132D-5E60-45F0-BA1C-A39D090EEE0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814813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E3027-5532-4F2B-B1F3-355360F5746E}"/>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212F9D77-302F-4338-A0E1-9BF90C46F3FA}"/>
              </a:ext>
            </a:extLst>
          </p:cNvPr>
          <p:cNvGraphicFramePr>
            <a:graphicFrameLocks noGrp="1"/>
          </p:cNvGraphicFramePr>
          <p:nvPr>
            <p:ph type="tbl" sz="quarter" idx="13"/>
            <p:extLst>
              <p:ext uri="{D42A27DB-BD31-4B8C-83A1-F6EECF244321}">
                <p14:modId xmlns:p14="http://schemas.microsoft.com/office/powerpoint/2010/main" val="420450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00272353"/>
                    </a:ext>
                  </a:extLst>
                </a:gridCol>
                <a:gridCol w="493776">
                  <a:extLst>
                    <a:ext uri="{9D8B030D-6E8A-4147-A177-3AD203B41FA5}">
                      <a16:colId xmlns:a16="http://schemas.microsoft.com/office/drawing/2014/main" val="2714150491"/>
                    </a:ext>
                  </a:extLst>
                </a:gridCol>
                <a:gridCol w="246888">
                  <a:extLst>
                    <a:ext uri="{9D8B030D-6E8A-4147-A177-3AD203B41FA5}">
                      <a16:colId xmlns:a16="http://schemas.microsoft.com/office/drawing/2014/main" val="4106892743"/>
                    </a:ext>
                  </a:extLst>
                </a:gridCol>
                <a:gridCol w="246888">
                  <a:extLst>
                    <a:ext uri="{9D8B030D-6E8A-4147-A177-3AD203B41FA5}">
                      <a16:colId xmlns:a16="http://schemas.microsoft.com/office/drawing/2014/main" val="2542636913"/>
                    </a:ext>
                  </a:extLst>
                </a:gridCol>
                <a:gridCol w="246888">
                  <a:extLst>
                    <a:ext uri="{9D8B030D-6E8A-4147-A177-3AD203B41FA5}">
                      <a16:colId xmlns:a16="http://schemas.microsoft.com/office/drawing/2014/main" val="918415410"/>
                    </a:ext>
                  </a:extLst>
                </a:gridCol>
                <a:gridCol w="246888">
                  <a:extLst>
                    <a:ext uri="{9D8B030D-6E8A-4147-A177-3AD203B41FA5}">
                      <a16:colId xmlns:a16="http://schemas.microsoft.com/office/drawing/2014/main" val="586076296"/>
                    </a:ext>
                  </a:extLst>
                </a:gridCol>
                <a:gridCol w="246888">
                  <a:extLst>
                    <a:ext uri="{9D8B030D-6E8A-4147-A177-3AD203B41FA5}">
                      <a16:colId xmlns:a16="http://schemas.microsoft.com/office/drawing/2014/main" val="66792529"/>
                    </a:ext>
                  </a:extLst>
                </a:gridCol>
                <a:gridCol w="246888">
                  <a:extLst>
                    <a:ext uri="{9D8B030D-6E8A-4147-A177-3AD203B41FA5}">
                      <a16:colId xmlns:a16="http://schemas.microsoft.com/office/drawing/2014/main" val="3217582398"/>
                    </a:ext>
                  </a:extLst>
                </a:gridCol>
                <a:gridCol w="246888">
                  <a:extLst>
                    <a:ext uri="{9D8B030D-6E8A-4147-A177-3AD203B41FA5}">
                      <a16:colId xmlns:a16="http://schemas.microsoft.com/office/drawing/2014/main" val="270863786"/>
                    </a:ext>
                  </a:extLst>
                </a:gridCol>
                <a:gridCol w="246888">
                  <a:extLst>
                    <a:ext uri="{9D8B030D-6E8A-4147-A177-3AD203B41FA5}">
                      <a16:colId xmlns:a16="http://schemas.microsoft.com/office/drawing/2014/main" val="3751742792"/>
                    </a:ext>
                  </a:extLst>
                </a:gridCol>
                <a:gridCol w="246888">
                  <a:extLst>
                    <a:ext uri="{9D8B030D-6E8A-4147-A177-3AD203B41FA5}">
                      <a16:colId xmlns:a16="http://schemas.microsoft.com/office/drawing/2014/main" val="4111227558"/>
                    </a:ext>
                  </a:extLst>
                </a:gridCol>
                <a:gridCol w="246888">
                  <a:extLst>
                    <a:ext uri="{9D8B030D-6E8A-4147-A177-3AD203B41FA5}">
                      <a16:colId xmlns:a16="http://schemas.microsoft.com/office/drawing/2014/main" val="3555380233"/>
                    </a:ext>
                  </a:extLst>
                </a:gridCol>
                <a:gridCol w="246888">
                  <a:extLst>
                    <a:ext uri="{9D8B030D-6E8A-4147-A177-3AD203B41FA5}">
                      <a16:colId xmlns:a16="http://schemas.microsoft.com/office/drawing/2014/main" val="3073198560"/>
                    </a:ext>
                  </a:extLst>
                </a:gridCol>
                <a:gridCol w="246888">
                  <a:extLst>
                    <a:ext uri="{9D8B030D-6E8A-4147-A177-3AD203B41FA5}">
                      <a16:colId xmlns:a16="http://schemas.microsoft.com/office/drawing/2014/main" val="3937952596"/>
                    </a:ext>
                  </a:extLst>
                </a:gridCol>
                <a:gridCol w="246888">
                  <a:extLst>
                    <a:ext uri="{9D8B030D-6E8A-4147-A177-3AD203B41FA5}">
                      <a16:colId xmlns:a16="http://schemas.microsoft.com/office/drawing/2014/main" val="1535248121"/>
                    </a:ext>
                  </a:extLst>
                </a:gridCol>
                <a:gridCol w="246888">
                  <a:extLst>
                    <a:ext uri="{9D8B030D-6E8A-4147-A177-3AD203B41FA5}">
                      <a16:colId xmlns:a16="http://schemas.microsoft.com/office/drawing/2014/main" val="1307770874"/>
                    </a:ext>
                  </a:extLst>
                </a:gridCol>
                <a:gridCol w="246888">
                  <a:extLst>
                    <a:ext uri="{9D8B030D-6E8A-4147-A177-3AD203B41FA5}">
                      <a16:colId xmlns:a16="http://schemas.microsoft.com/office/drawing/2014/main" val="1096990741"/>
                    </a:ext>
                  </a:extLst>
                </a:gridCol>
                <a:gridCol w="246888">
                  <a:extLst>
                    <a:ext uri="{9D8B030D-6E8A-4147-A177-3AD203B41FA5}">
                      <a16:colId xmlns:a16="http://schemas.microsoft.com/office/drawing/2014/main" val="2949421451"/>
                    </a:ext>
                  </a:extLst>
                </a:gridCol>
                <a:gridCol w="246888">
                  <a:extLst>
                    <a:ext uri="{9D8B030D-6E8A-4147-A177-3AD203B41FA5}">
                      <a16:colId xmlns:a16="http://schemas.microsoft.com/office/drawing/2014/main" val="1975210015"/>
                    </a:ext>
                  </a:extLst>
                </a:gridCol>
                <a:gridCol w="246888">
                  <a:extLst>
                    <a:ext uri="{9D8B030D-6E8A-4147-A177-3AD203B41FA5}">
                      <a16:colId xmlns:a16="http://schemas.microsoft.com/office/drawing/2014/main" val="124572892"/>
                    </a:ext>
                  </a:extLst>
                </a:gridCol>
                <a:gridCol w="246888">
                  <a:extLst>
                    <a:ext uri="{9D8B030D-6E8A-4147-A177-3AD203B41FA5}">
                      <a16:colId xmlns:a16="http://schemas.microsoft.com/office/drawing/2014/main" val="1074305973"/>
                    </a:ext>
                  </a:extLst>
                </a:gridCol>
                <a:gridCol w="246888">
                  <a:extLst>
                    <a:ext uri="{9D8B030D-6E8A-4147-A177-3AD203B41FA5}">
                      <a16:colId xmlns:a16="http://schemas.microsoft.com/office/drawing/2014/main" val="1335320003"/>
                    </a:ext>
                  </a:extLst>
                </a:gridCol>
                <a:gridCol w="246888">
                  <a:extLst>
                    <a:ext uri="{9D8B030D-6E8A-4147-A177-3AD203B41FA5}">
                      <a16:colId xmlns:a16="http://schemas.microsoft.com/office/drawing/2014/main" val="20908525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2647278"/>
                  </a:ext>
                </a:extLst>
              </a:tr>
              <a:tr h="370840">
                <a:tc>
                  <a:txBody>
                    <a:bodyPr/>
                    <a:lstStyle/>
                    <a:p>
                      <a:r>
                        <a:rPr lang="en-US" sz="1000"/>
                        <a:t>Nexus International School Malaysia</a:t>
                      </a:r>
                    </a:p>
                  </a:txBody>
                  <a:tcPr/>
                </a:tc>
                <a:tc>
                  <a:txBody>
                    <a:bodyPr/>
                    <a:lstStyle/>
                    <a:p>
                      <a:r>
                        <a:rPr lang="en-US" sz="1000"/>
                        <a:t>11995</a:t>
                      </a:r>
                    </a:p>
                  </a:txBody>
                  <a:tcPr/>
                </a:tc>
                <a:tc>
                  <a:txBody>
                    <a:bodyPr/>
                    <a:lstStyle/>
                    <a:p>
                      <a:r>
                        <a:rPr lang="en-US" sz="1000"/>
                        <a:t>85</a:t>
                      </a:r>
                    </a:p>
                  </a:txBody>
                  <a:tcPr/>
                </a:tc>
                <a:tc>
                  <a:txBody>
                    <a:bodyPr/>
                    <a:lstStyle/>
                    <a:p>
                      <a:r>
                        <a:rPr lang="en-US" sz="1000"/>
                        <a:t>38</a:t>
                      </a:r>
                    </a:p>
                  </a:txBody>
                  <a:tcPr/>
                </a:tc>
                <a:tc>
                  <a:txBody>
                    <a:bodyPr/>
                    <a:lstStyle/>
                    <a:p>
                      <a:r>
                        <a:rPr lang="en-US" sz="1000"/>
                        <a:t>6</a:t>
                      </a:r>
                    </a:p>
                  </a:txBody>
                  <a:tcPr/>
                </a:tc>
                <a:tc>
                  <a:txBody>
                    <a:bodyPr/>
                    <a:lstStyle/>
                    <a:p>
                      <a:r>
                        <a:rPr lang="en-US" sz="1000"/>
                        <a:t>11</a:t>
                      </a:r>
                    </a:p>
                  </a:txBody>
                  <a:tcPr/>
                </a:tc>
                <a:tc>
                  <a:txBody>
                    <a:bodyPr/>
                    <a:lstStyle/>
                    <a:p>
                      <a:r>
                        <a:rPr lang="en-US" sz="1000"/>
                        <a:t>0</a:t>
                      </a:r>
                    </a:p>
                  </a:txBody>
                  <a:tcPr/>
                </a:tc>
                <a:tc>
                  <a:txBody>
                    <a:bodyPr/>
                    <a:lstStyle/>
                    <a:p>
                      <a:r>
                        <a:rPr lang="en-US" sz="1000"/>
                        <a:t>4</a:t>
                      </a:r>
                    </a:p>
                  </a:txBody>
                  <a:tcPr/>
                </a:tc>
                <a:tc>
                  <a:txBody>
                    <a:bodyPr/>
                    <a:lstStyle/>
                    <a:p>
                      <a:r>
                        <a:rPr lang="en-US" sz="1000"/>
                        <a:t>876</a:t>
                      </a:r>
                    </a:p>
                  </a:txBody>
                  <a:tcPr/>
                </a:tc>
                <a:tc>
                  <a:txBody>
                    <a:bodyPr/>
                    <a:lstStyle/>
                    <a:p>
                      <a:r>
                        <a:rPr lang="en-US" sz="1000"/>
                        <a:t>0</a:t>
                      </a:r>
                    </a:p>
                  </a:txBody>
                  <a:tcPr/>
                </a:tc>
                <a:tc>
                  <a:txBody>
                    <a:bodyPr/>
                    <a:lstStyle/>
                    <a:p>
                      <a:r>
                        <a:rPr lang="en-US" sz="1000"/>
                        <a:t>826</a:t>
                      </a:r>
                    </a:p>
                  </a:txBody>
                  <a:tcPr/>
                </a:tc>
                <a:tc>
                  <a:txBody>
                    <a:bodyPr/>
                    <a:lstStyle/>
                    <a:p>
                      <a:r>
                        <a:rPr lang="en-US" sz="1000"/>
                        <a:t>47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47</a:t>
                      </a:r>
                    </a:p>
                  </a:txBody>
                  <a:tcPr/>
                </a:tc>
                <a:tc>
                  <a:txBody>
                    <a:bodyPr/>
                    <a:lstStyle/>
                    <a:p>
                      <a:r>
                        <a:rPr lang="en-US" sz="1000"/>
                        <a:t>939</a:t>
                      </a:r>
                    </a:p>
                  </a:txBody>
                  <a:tcPr/>
                </a:tc>
                <a:tc>
                  <a:txBody>
                    <a:bodyPr/>
                    <a:lstStyle/>
                    <a:p>
                      <a:r>
                        <a:rPr lang="en-US" sz="1000"/>
                        <a:t>0</a:t>
                      </a:r>
                    </a:p>
                  </a:txBody>
                  <a:tcPr/>
                </a:tc>
                <a:tc>
                  <a:txBody>
                    <a:bodyPr/>
                    <a:lstStyle/>
                    <a:p>
                      <a:r>
                        <a:rPr lang="en-US" sz="1000"/>
                        <a:t>0</a:t>
                      </a:r>
                    </a:p>
                  </a:txBody>
                  <a:tcPr/>
                </a:tc>
                <a:tc>
                  <a:txBody>
                    <a:bodyPr/>
                    <a:lstStyle/>
                    <a:p>
                      <a:r>
                        <a:rPr lang="en-US" sz="1000"/>
                        <a:t>0.2067 %</a:t>
                      </a:r>
                    </a:p>
                  </a:txBody>
                  <a:tcPr/>
                </a:tc>
                <a:tc>
                  <a:txBody>
                    <a:bodyPr/>
                    <a:lstStyle/>
                    <a:p>
                      <a:r>
                        <a:rPr lang="en-US" sz="1000"/>
                        <a:t>0.0 %</a:t>
                      </a:r>
                    </a:p>
                  </a:txBody>
                  <a:tcPr/>
                </a:tc>
                <a:extLst>
                  <a:ext uri="{0D108BD9-81ED-4DB2-BD59-A6C34878D82A}">
                    <a16:rowId xmlns:a16="http://schemas.microsoft.com/office/drawing/2014/main" val="3441594179"/>
                  </a:ext>
                </a:extLst>
              </a:tr>
            </a:tbl>
          </a:graphicData>
        </a:graphic>
      </p:graphicFrame>
      <p:sp>
        <p:nvSpPr>
          <p:cNvPr id="4" name="Text Placeholder 3">
            <a:extLst>
              <a:ext uri="{FF2B5EF4-FFF2-40B4-BE49-F238E27FC236}">
                <a16:creationId xmlns:a16="http://schemas.microsoft.com/office/drawing/2014/main" id="{3A6CF3D5-0208-4B7E-B745-EC3240BDFF21}"/>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2991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4F999-A2DC-4C9E-9BF0-1BA2E35D3F12}"/>
              </a:ext>
            </a:extLst>
          </p:cNvPr>
          <p:cNvSpPr>
            <a:spLocks noGrp="1"/>
          </p:cNvSpPr>
          <p:nvPr>
            <p:ph type="title"/>
          </p:nvPr>
        </p:nvSpPr>
        <p:spPr/>
        <p:txBody>
          <a:bodyPr/>
          <a:lstStyle/>
          <a:p>
            <a:r>
              <a:rPr lang="en-US"/>
              <a:t>Facebook Fans Change by Like/Unlike Source | Nexus International School Malaysia</a:t>
            </a:r>
          </a:p>
        </p:txBody>
      </p:sp>
      <p:graphicFrame>
        <p:nvGraphicFramePr>
          <p:cNvPr id="6" name="Chart Placeholder 5">
            <a:extLst>
              <a:ext uri="{FF2B5EF4-FFF2-40B4-BE49-F238E27FC236}">
                <a16:creationId xmlns:a16="http://schemas.microsoft.com/office/drawing/2014/main" id="{91AC8873-1420-47EB-96A3-8AFCF442F50C}"/>
              </a:ext>
            </a:extLst>
          </p:cNvPr>
          <p:cNvGraphicFramePr>
            <a:graphicFrameLocks noGrp="1"/>
          </p:cNvGraphicFramePr>
          <p:nvPr>
            <p:ph type="chart" sz="quarter" idx="13"/>
            <p:extLst>
              <p:ext uri="{D42A27DB-BD31-4B8C-83A1-F6EECF244321}">
                <p14:modId xmlns:p14="http://schemas.microsoft.com/office/powerpoint/2010/main" val="2488456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19BC53-071B-43D0-B15B-F213FB901B0E}"/>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C52D0ADE-2D28-43F0-AE5E-3BD8C8184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13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02489-7A38-4B5B-A547-650E484B888C}"/>
              </a:ext>
            </a:extLst>
          </p:cNvPr>
          <p:cNvSpPr>
            <a:spLocks noGrp="1"/>
          </p:cNvSpPr>
          <p:nvPr>
            <p:ph type="title"/>
          </p:nvPr>
        </p:nvSpPr>
        <p:spPr/>
        <p:txBody>
          <a:bodyPr/>
          <a:lstStyle/>
          <a:p>
            <a:r>
              <a:rPr lang="en-US"/>
              <a:t>Facebook Average Interactions Per Post | Nexus International School Malaysia</a:t>
            </a:r>
          </a:p>
        </p:txBody>
      </p:sp>
      <p:graphicFrame>
        <p:nvGraphicFramePr>
          <p:cNvPr id="6" name="Chart Placeholder 5">
            <a:extLst>
              <a:ext uri="{FF2B5EF4-FFF2-40B4-BE49-F238E27FC236}">
                <a16:creationId xmlns:a16="http://schemas.microsoft.com/office/drawing/2014/main" id="{BC63AAEB-2A7A-49C8-A470-F8DD20D24B85}"/>
              </a:ext>
            </a:extLst>
          </p:cNvPr>
          <p:cNvGraphicFramePr>
            <a:graphicFrameLocks noGrp="1"/>
          </p:cNvGraphicFramePr>
          <p:nvPr>
            <p:ph type="chart" sz="quarter" idx="13"/>
            <p:extLst>
              <p:ext uri="{D42A27DB-BD31-4B8C-83A1-F6EECF244321}">
                <p14:modId xmlns:p14="http://schemas.microsoft.com/office/powerpoint/2010/main" val="3136010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9EC15-DF60-49F7-BA38-97307CBC6442}"/>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2F497E8A-83A7-4266-80DD-DD1984D21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916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75540-D8A3-431B-B087-6F767153023D}"/>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7437EABB-0EF7-471E-A112-06ABB606235B}"/>
              </a:ext>
            </a:extLst>
          </p:cNvPr>
          <p:cNvGraphicFramePr>
            <a:graphicFrameLocks noGrp="1"/>
          </p:cNvGraphicFramePr>
          <p:nvPr>
            <p:ph type="chart" sz="quarter" idx="13"/>
            <p:extLst>
              <p:ext uri="{D42A27DB-BD31-4B8C-83A1-F6EECF244321}">
                <p14:modId xmlns:p14="http://schemas.microsoft.com/office/powerpoint/2010/main" val="1334864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2CC10E-8601-48BC-A772-23957E0102B0}"/>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7F1FA319-63E0-47F4-8440-438FDFBDD5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58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39C3-3906-48AD-9A66-DC39A77952BA}"/>
              </a:ext>
            </a:extLst>
          </p:cNvPr>
          <p:cNvSpPr>
            <a:spLocks noGrp="1"/>
          </p:cNvSpPr>
          <p:nvPr>
            <p:ph type="title"/>
          </p:nvPr>
        </p:nvSpPr>
        <p:spPr/>
        <p:txBody>
          <a:bodyPr/>
          <a:lstStyle/>
          <a:p>
            <a:r>
              <a:rPr lang="en-US"/>
              <a:t>Facebook Interaction Rate By Post Type | Nexus International School Malaysia</a:t>
            </a:r>
          </a:p>
        </p:txBody>
      </p:sp>
      <p:graphicFrame>
        <p:nvGraphicFramePr>
          <p:cNvPr id="6" name="Chart Placeholder 5">
            <a:extLst>
              <a:ext uri="{FF2B5EF4-FFF2-40B4-BE49-F238E27FC236}">
                <a16:creationId xmlns:a16="http://schemas.microsoft.com/office/drawing/2014/main" id="{D34E5326-D522-4A93-8F52-9411BE7CF4BB}"/>
              </a:ext>
            </a:extLst>
          </p:cNvPr>
          <p:cNvGraphicFramePr>
            <a:graphicFrameLocks noGrp="1"/>
          </p:cNvGraphicFramePr>
          <p:nvPr>
            <p:ph type="chart" sz="quarter" idx="13"/>
            <p:extLst>
              <p:ext uri="{D42A27DB-BD31-4B8C-83A1-F6EECF244321}">
                <p14:modId xmlns:p14="http://schemas.microsoft.com/office/powerpoint/2010/main" val="2980358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C26AB-1D13-4AF0-801C-B1B1622B0483}"/>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25DEC012-DA06-4828-BC0F-5AEC8DC57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6376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7311-4CFC-4F38-86D9-57DA06D032BD}"/>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64997092-D005-497F-BB22-43AF26D8721D}"/>
              </a:ext>
            </a:extLst>
          </p:cNvPr>
          <p:cNvGraphicFramePr>
            <a:graphicFrameLocks noGrp="1"/>
          </p:cNvGraphicFramePr>
          <p:nvPr>
            <p:ph type="tbl" sz="quarter" idx="13"/>
            <p:extLst>
              <p:ext uri="{D42A27DB-BD31-4B8C-83A1-F6EECF244321}">
                <p14:modId xmlns:p14="http://schemas.microsoft.com/office/powerpoint/2010/main" val="24793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47794854"/>
                    </a:ext>
                  </a:extLst>
                </a:gridCol>
                <a:gridCol w="1645920">
                  <a:extLst>
                    <a:ext uri="{9D8B030D-6E8A-4147-A177-3AD203B41FA5}">
                      <a16:colId xmlns:a16="http://schemas.microsoft.com/office/drawing/2014/main" val="4251807097"/>
                    </a:ext>
                  </a:extLst>
                </a:gridCol>
                <a:gridCol w="1645920">
                  <a:extLst>
                    <a:ext uri="{9D8B030D-6E8A-4147-A177-3AD203B41FA5}">
                      <a16:colId xmlns:a16="http://schemas.microsoft.com/office/drawing/2014/main" val="226808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2482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extLst>
                  <a:ext uri="{0D108BD9-81ED-4DB2-BD59-A6C34878D82A}">
                    <a16:rowId xmlns:a16="http://schemas.microsoft.com/office/drawing/2014/main" val="232623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38916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14071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85990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5979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79907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1867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64289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9559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99920945"/>
                  </a:ext>
                </a:extLst>
              </a:tr>
            </a:tbl>
          </a:graphicData>
        </a:graphic>
      </p:graphicFrame>
      <p:sp>
        <p:nvSpPr>
          <p:cNvPr id="4" name="Text Placeholder 3">
            <a:extLst>
              <a:ext uri="{FF2B5EF4-FFF2-40B4-BE49-F238E27FC236}">
                <a16:creationId xmlns:a16="http://schemas.microsoft.com/office/drawing/2014/main" id="{3D926C5B-6C00-4A79-B9E4-D87F89030EA0}"/>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895138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A6CE-7EBF-4FF6-A07B-68DDD23E3303}"/>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63A6D73A-4E29-4A68-A09F-64436B84EC47}"/>
              </a:ext>
            </a:extLst>
          </p:cNvPr>
          <p:cNvGraphicFramePr>
            <a:graphicFrameLocks noGrp="1"/>
          </p:cNvGraphicFramePr>
          <p:nvPr>
            <p:ph type="tbl" sz="quarter" idx="13"/>
            <p:extLst>
              <p:ext uri="{D42A27DB-BD31-4B8C-83A1-F6EECF244321}">
                <p14:modId xmlns:p14="http://schemas.microsoft.com/office/powerpoint/2010/main" val="308135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7163371"/>
                    </a:ext>
                  </a:extLst>
                </a:gridCol>
                <a:gridCol w="1645920">
                  <a:extLst>
                    <a:ext uri="{9D8B030D-6E8A-4147-A177-3AD203B41FA5}">
                      <a16:colId xmlns:a16="http://schemas.microsoft.com/office/drawing/2014/main" val="455560827"/>
                    </a:ext>
                  </a:extLst>
                </a:gridCol>
                <a:gridCol w="1645920">
                  <a:extLst>
                    <a:ext uri="{9D8B030D-6E8A-4147-A177-3AD203B41FA5}">
                      <a16:colId xmlns:a16="http://schemas.microsoft.com/office/drawing/2014/main" val="2271754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7289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21589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4349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6809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45045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3789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1949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9466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4051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1403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58983700"/>
                  </a:ext>
                </a:extLst>
              </a:tr>
            </a:tbl>
          </a:graphicData>
        </a:graphic>
      </p:graphicFrame>
      <p:sp>
        <p:nvSpPr>
          <p:cNvPr id="4" name="Text Placeholder 3">
            <a:extLst>
              <a:ext uri="{FF2B5EF4-FFF2-40B4-BE49-F238E27FC236}">
                <a16:creationId xmlns:a16="http://schemas.microsoft.com/office/drawing/2014/main" id="{ED0078B7-F9D2-425F-A7AC-A121CD617DED}"/>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87901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BB0D8-CEF9-4BA1-B918-6E3A754CDC0D}"/>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4A44E79F-CAFE-4AF7-AEF3-7E26153840E3}"/>
              </a:ext>
            </a:extLst>
          </p:cNvPr>
          <p:cNvGraphicFramePr>
            <a:graphicFrameLocks noGrp="1"/>
          </p:cNvGraphicFramePr>
          <p:nvPr>
            <p:ph type="tbl" sz="quarter" idx="13"/>
            <p:extLst>
              <p:ext uri="{D42A27DB-BD31-4B8C-83A1-F6EECF244321}">
                <p14:modId xmlns:p14="http://schemas.microsoft.com/office/powerpoint/2010/main" val="233374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72590019"/>
                    </a:ext>
                  </a:extLst>
                </a:gridCol>
                <a:gridCol w="1645920">
                  <a:extLst>
                    <a:ext uri="{9D8B030D-6E8A-4147-A177-3AD203B41FA5}">
                      <a16:colId xmlns:a16="http://schemas.microsoft.com/office/drawing/2014/main" val="4286799998"/>
                    </a:ext>
                  </a:extLst>
                </a:gridCol>
                <a:gridCol w="1645920">
                  <a:extLst>
                    <a:ext uri="{9D8B030D-6E8A-4147-A177-3AD203B41FA5}">
                      <a16:colId xmlns:a16="http://schemas.microsoft.com/office/drawing/2014/main" val="244071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9169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6362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3573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01603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51470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323729742"/>
                  </a:ext>
                </a:extLst>
              </a:tr>
            </a:tbl>
          </a:graphicData>
        </a:graphic>
      </p:graphicFrame>
      <p:sp>
        <p:nvSpPr>
          <p:cNvPr id="4" name="Text Placeholder 3">
            <a:extLst>
              <a:ext uri="{FF2B5EF4-FFF2-40B4-BE49-F238E27FC236}">
                <a16:creationId xmlns:a16="http://schemas.microsoft.com/office/drawing/2014/main" id="{247A534F-9D4C-4762-B909-6CC8EF867B4F}"/>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552540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B191-CADA-4F8D-8CDC-FBAAC415944D}"/>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A203CE8A-8489-4F2D-AE29-B1FEA99C5B41}"/>
              </a:ext>
            </a:extLst>
          </p:cNvPr>
          <p:cNvGraphicFramePr>
            <a:graphicFrameLocks noGrp="1"/>
          </p:cNvGraphicFramePr>
          <p:nvPr>
            <p:ph type="chart" sz="quarter" idx="13"/>
            <p:extLst>
              <p:ext uri="{D42A27DB-BD31-4B8C-83A1-F6EECF244321}">
                <p14:modId xmlns:p14="http://schemas.microsoft.com/office/powerpoint/2010/main" val="533598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F83796-D6B9-470B-9BDF-2172BCCF2512}"/>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20FDCE27-5298-49D1-AF86-0A4772E3F4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670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24BC-5C8F-4C9E-BFAC-AC2C07E924CE}"/>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9D1DE79E-642F-45F8-9E35-5D618DEC4DBB}"/>
              </a:ext>
            </a:extLst>
          </p:cNvPr>
          <p:cNvGraphicFramePr>
            <a:graphicFrameLocks noGrp="1"/>
          </p:cNvGraphicFramePr>
          <p:nvPr>
            <p:ph type="chart" sz="quarter" idx="13"/>
            <p:extLst>
              <p:ext uri="{D42A27DB-BD31-4B8C-83A1-F6EECF244321}">
                <p14:modId xmlns:p14="http://schemas.microsoft.com/office/powerpoint/2010/main" val="611480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EA976-4063-40CD-8A83-95F588BE0EB0}"/>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95849684-84A9-4173-A233-F6CC73D740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437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49EF1-C3ED-4266-9B2F-C42F487CE1B2}"/>
              </a:ext>
            </a:extLst>
          </p:cNvPr>
          <p:cNvSpPr>
            <a:spLocks noGrp="1"/>
          </p:cNvSpPr>
          <p:nvPr>
            <p:ph type="title"/>
          </p:nvPr>
        </p:nvSpPr>
        <p:spPr/>
        <p:txBody>
          <a:bodyPr/>
          <a:lstStyle/>
          <a:p>
            <a:r>
              <a:rPr lang="en-US"/>
              <a:t>Facebook Own Posts Table | Nexus International School Malaysia - 1 of 26</a:t>
            </a:r>
          </a:p>
        </p:txBody>
      </p:sp>
      <p:graphicFrame>
        <p:nvGraphicFramePr>
          <p:cNvPr id="5" name="Table Placeholder 4">
            <a:extLst>
              <a:ext uri="{FF2B5EF4-FFF2-40B4-BE49-F238E27FC236}">
                <a16:creationId xmlns:a16="http://schemas.microsoft.com/office/drawing/2014/main" id="{464F3E9B-D307-4FBB-A945-04B8B37C83EE}"/>
              </a:ext>
            </a:extLst>
          </p:cNvPr>
          <p:cNvGraphicFramePr>
            <a:graphicFrameLocks noGrp="1"/>
          </p:cNvGraphicFramePr>
          <p:nvPr>
            <p:ph type="tbl" sz="quarter" idx="13"/>
            <p:extLst>
              <p:ext uri="{D42A27DB-BD31-4B8C-83A1-F6EECF244321}">
                <p14:modId xmlns:p14="http://schemas.microsoft.com/office/powerpoint/2010/main" val="339012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31876582"/>
                    </a:ext>
                  </a:extLst>
                </a:gridCol>
                <a:gridCol w="822960">
                  <a:extLst>
                    <a:ext uri="{9D8B030D-6E8A-4147-A177-3AD203B41FA5}">
                      <a16:colId xmlns:a16="http://schemas.microsoft.com/office/drawing/2014/main" val="1758207689"/>
                    </a:ext>
                  </a:extLst>
                </a:gridCol>
                <a:gridCol w="329184">
                  <a:extLst>
                    <a:ext uri="{9D8B030D-6E8A-4147-A177-3AD203B41FA5}">
                      <a16:colId xmlns:a16="http://schemas.microsoft.com/office/drawing/2014/main" val="3119904261"/>
                    </a:ext>
                  </a:extLst>
                </a:gridCol>
                <a:gridCol w="208280">
                  <a:extLst>
                    <a:ext uri="{9D8B030D-6E8A-4147-A177-3AD203B41FA5}">
                      <a16:colId xmlns:a16="http://schemas.microsoft.com/office/drawing/2014/main" val="999535214"/>
                    </a:ext>
                  </a:extLst>
                </a:gridCol>
                <a:gridCol w="208280">
                  <a:extLst>
                    <a:ext uri="{9D8B030D-6E8A-4147-A177-3AD203B41FA5}">
                      <a16:colId xmlns:a16="http://schemas.microsoft.com/office/drawing/2014/main" val="2240179627"/>
                    </a:ext>
                  </a:extLst>
                </a:gridCol>
                <a:gridCol w="208280">
                  <a:extLst>
                    <a:ext uri="{9D8B030D-6E8A-4147-A177-3AD203B41FA5}">
                      <a16:colId xmlns:a16="http://schemas.microsoft.com/office/drawing/2014/main" val="3338133653"/>
                    </a:ext>
                  </a:extLst>
                </a:gridCol>
                <a:gridCol w="208280">
                  <a:extLst>
                    <a:ext uri="{9D8B030D-6E8A-4147-A177-3AD203B41FA5}">
                      <a16:colId xmlns:a16="http://schemas.microsoft.com/office/drawing/2014/main" val="579549399"/>
                    </a:ext>
                  </a:extLst>
                </a:gridCol>
                <a:gridCol w="208280">
                  <a:extLst>
                    <a:ext uri="{9D8B030D-6E8A-4147-A177-3AD203B41FA5}">
                      <a16:colId xmlns:a16="http://schemas.microsoft.com/office/drawing/2014/main" val="3067728647"/>
                    </a:ext>
                  </a:extLst>
                </a:gridCol>
                <a:gridCol w="208280">
                  <a:extLst>
                    <a:ext uri="{9D8B030D-6E8A-4147-A177-3AD203B41FA5}">
                      <a16:colId xmlns:a16="http://schemas.microsoft.com/office/drawing/2014/main" val="2274393606"/>
                    </a:ext>
                  </a:extLst>
                </a:gridCol>
                <a:gridCol w="208280">
                  <a:extLst>
                    <a:ext uri="{9D8B030D-6E8A-4147-A177-3AD203B41FA5}">
                      <a16:colId xmlns:a16="http://schemas.microsoft.com/office/drawing/2014/main" val="1827784795"/>
                    </a:ext>
                  </a:extLst>
                </a:gridCol>
                <a:gridCol w="208280">
                  <a:extLst>
                    <a:ext uri="{9D8B030D-6E8A-4147-A177-3AD203B41FA5}">
                      <a16:colId xmlns:a16="http://schemas.microsoft.com/office/drawing/2014/main" val="2531954358"/>
                    </a:ext>
                  </a:extLst>
                </a:gridCol>
                <a:gridCol w="208280">
                  <a:extLst>
                    <a:ext uri="{9D8B030D-6E8A-4147-A177-3AD203B41FA5}">
                      <a16:colId xmlns:a16="http://schemas.microsoft.com/office/drawing/2014/main" val="2435771425"/>
                    </a:ext>
                  </a:extLst>
                </a:gridCol>
                <a:gridCol w="208280">
                  <a:extLst>
                    <a:ext uri="{9D8B030D-6E8A-4147-A177-3AD203B41FA5}">
                      <a16:colId xmlns:a16="http://schemas.microsoft.com/office/drawing/2014/main" val="1780568785"/>
                    </a:ext>
                  </a:extLst>
                </a:gridCol>
                <a:gridCol w="208280">
                  <a:extLst>
                    <a:ext uri="{9D8B030D-6E8A-4147-A177-3AD203B41FA5}">
                      <a16:colId xmlns:a16="http://schemas.microsoft.com/office/drawing/2014/main" val="2753912727"/>
                    </a:ext>
                  </a:extLst>
                </a:gridCol>
                <a:gridCol w="208280">
                  <a:extLst>
                    <a:ext uri="{9D8B030D-6E8A-4147-A177-3AD203B41FA5}">
                      <a16:colId xmlns:a16="http://schemas.microsoft.com/office/drawing/2014/main" val="2665228931"/>
                    </a:ext>
                  </a:extLst>
                </a:gridCol>
                <a:gridCol w="208280">
                  <a:extLst>
                    <a:ext uri="{9D8B030D-6E8A-4147-A177-3AD203B41FA5}">
                      <a16:colId xmlns:a16="http://schemas.microsoft.com/office/drawing/2014/main" val="1693051453"/>
                    </a:ext>
                  </a:extLst>
                </a:gridCol>
                <a:gridCol w="208280">
                  <a:extLst>
                    <a:ext uri="{9D8B030D-6E8A-4147-A177-3AD203B41FA5}">
                      <a16:colId xmlns:a16="http://schemas.microsoft.com/office/drawing/2014/main" val="2073338163"/>
                    </a:ext>
                  </a:extLst>
                </a:gridCol>
                <a:gridCol w="208280">
                  <a:extLst>
                    <a:ext uri="{9D8B030D-6E8A-4147-A177-3AD203B41FA5}">
                      <a16:colId xmlns:a16="http://schemas.microsoft.com/office/drawing/2014/main" val="2558910302"/>
                    </a:ext>
                  </a:extLst>
                </a:gridCol>
                <a:gridCol w="208280">
                  <a:extLst>
                    <a:ext uri="{9D8B030D-6E8A-4147-A177-3AD203B41FA5}">
                      <a16:colId xmlns:a16="http://schemas.microsoft.com/office/drawing/2014/main" val="1750972602"/>
                    </a:ext>
                  </a:extLst>
                </a:gridCol>
                <a:gridCol w="208280">
                  <a:extLst>
                    <a:ext uri="{9D8B030D-6E8A-4147-A177-3AD203B41FA5}">
                      <a16:colId xmlns:a16="http://schemas.microsoft.com/office/drawing/2014/main" val="2720068325"/>
                    </a:ext>
                  </a:extLst>
                </a:gridCol>
                <a:gridCol w="208280">
                  <a:extLst>
                    <a:ext uri="{9D8B030D-6E8A-4147-A177-3AD203B41FA5}">
                      <a16:colId xmlns:a16="http://schemas.microsoft.com/office/drawing/2014/main" val="3436152155"/>
                    </a:ext>
                  </a:extLst>
                </a:gridCol>
                <a:gridCol w="208280">
                  <a:extLst>
                    <a:ext uri="{9D8B030D-6E8A-4147-A177-3AD203B41FA5}">
                      <a16:colId xmlns:a16="http://schemas.microsoft.com/office/drawing/2014/main" val="4031763493"/>
                    </a:ext>
                  </a:extLst>
                </a:gridCol>
                <a:gridCol w="208280">
                  <a:extLst>
                    <a:ext uri="{9D8B030D-6E8A-4147-A177-3AD203B41FA5}">
                      <a16:colId xmlns:a16="http://schemas.microsoft.com/office/drawing/2014/main" val="1065992062"/>
                    </a:ext>
                  </a:extLst>
                </a:gridCol>
                <a:gridCol w="208280">
                  <a:extLst>
                    <a:ext uri="{9D8B030D-6E8A-4147-A177-3AD203B41FA5}">
                      <a16:colId xmlns:a16="http://schemas.microsoft.com/office/drawing/2014/main" val="1460136237"/>
                    </a:ext>
                  </a:extLst>
                </a:gridCol>
                <a:gridCol w="208280">
                  <a:extLst>
                    <a:ext uri="{9D8B030D-6E8A-4147-A177-3AD203B41FA5}">
                      <a16:colId xmlns:a16="http://schemas.microsoft.com/office/drawing/2014/main" val="115123394"/>
                    </a:ext>
                  </a:extLst>
                </a:gridCol>
                <a:gridCol w="208280">
                  <a:extLst>
                    <a:ext uri="{9D8B030D-6E8A-4147-A177-3AD203B41FA5}">
                      <a16:colId xmlns:a16="http://schemas.microsoft.com/office/drawing/2014/main" val="2186397661"/>
                    </a:ext>
                  </a:extLst>
                </a:gridCol>
                <a:gridCol w="208280">
                  <a:extLst>
                    <a:ext uri="{9D8B030D-6E8A-4147-A177-3AD203B41FA5}">
                      <a16:colId xmlns:a16="http://schemas.microsoft.com/office/drawing/2014/main" val="3230944672"/>
                    </a:ext>
                  </a:extLst>
                </a:gridCol>
                <a:gridCol w="208280">
                  <a:extLst>
                    <a:ext uri="{9D8B030D-6E8A-4147-A177-3AD203B41FA5}">
                      <a16:colId xmlns:a16="http://schemas.microsoft.com/office/drawing/2014/main" val="3216476210"/>
                    </a:ext>
                  </a:extLst>
                </a:gridCol>
                <a:gridCol w="208280">
                  <a:extLst>
                    <a:ext uri="{9D8B030D-6E8A-4147-A177-3AD203B41FA5}">
                      <a16:colId xmlns:a16="http://schemas.microsoft.com/office/drawing/2014/main" val="417029644"/>
                    </a:ext>
                  </a:extLst>
                </a:gridCol>
                <a:gridCol w="208280">
                  <a:extLst>
                    <a:ext uri="{9D8B030D-6E8A-4147-A177-3AD203B41FA5}">
                      <a16:colId xmlns:a16="http://schemas.microsoft.com/office/drawing/2014/main" val="4247681049"/>
                    </a:ext>
                  </a:extLst>
                </a:gridCol>
                <a:gridCol w="208280">
                  <a:extLst>
                    <a:ext uri="{9D8B030D-6E8A-4147-A177-3AD203B41FA5}">
                      <a16:colId xmlns:a16="http://schemas.microsoft.com/office/drawing/2014/main" val="2170063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10043586"/>
                  </a:ext>
                </a:extLst>
              </a:tr>
            </a:tbl>
          </a:graphicData>
        </a:graphic>
      </p:graphicFrame>
      <p:sp>
        <p:nvSpPr>
          <p:cNvPr id="4" name="Text Placeholder 3">
            <a:extLst>
              <a:ext uri="{FF2B5EF4-FFF2-40B4-BE49-F238E27FC236}">
                <a16:creationId xmlns:a16="http://schemas.microsoft.com/office/drawing/2014/main" id="{34F097DA-C909-4B29-A4C6-DBD88639D46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262283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0CF5D-B750-40B5-8EF3-EB04B082B943}"/>
              </a:ext>
            </a:extLst>
          </p:cNvPr>
          <p:cNvSpPr>
            <a:spLocks noGrp="1"/>
          </p:cNvSpPr>
          <p:nvPr>
            <p:ph type="title"/>
          </p:nvPr>
        </p:nvSpPr>
        <p:spPr/>
        <p:txBody>
          <a:bodyPr/>
          <a:lstStyle/>
          <a:p>
            <a:r>
              <a:rPr lang="en-US"/>
              <a:t>Facebook Own Posts Table | Nexus International School Malaysia - 2 of 26</a:t>
            </a:r>
          </a:p>
        </p:txBody>
      </p:sp>
      <p:graphicFrame>
        <p:nvGraphicFramePr>
          <p:cNvPr id="5" name="Table Placeholder 4">
            <a:extLst>
              <a:ext uri="{FF2B5EF4-FFF2-40B4-BE49-F238E27FC236}">
                <a16:creationId xmlns:a16="http://schemas.microsoft.com/office/drawing/2014/main" id="{5C33185A-26BB-4A4E-8BDF-927519F4B9FD}"/>
              </a:ext>
            </a:extLst>
          </p:cNvPr>
          <p:cNvGraphicFramePr>
            <a:graphicFrameLocks noGrp="1"/>
          </p:cNvGraphicFramePr>
          <p:nvPr>
            <p:ph type="tbl" sz="quarter" idx="13"/>
            <p:extLst>
              <p:ext uri="{D42A27DB-BD31-4B8C-83A1-F6EECF244321}">
                <p14:modId xmlns:p14="http://schemas.microsoft.com/office/powerpoint/2010/main" val="72429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9739566"/>
                    </a:ext>
                  </a:extLst>
                </a:gridCol>
                <a:gridCol w="822960">
                  <a:extLst>
                    <a:ext uri="{9D8B030D-6E8A-4147-A177-3AD203B41FA5}">
                      <a16:colId xmlns:a16="http://schemas.microsoft.com/office/drawing/2014/main" val="1286937628"/>
                    </a:ext>
                  </a:extLst>
                </a:gridCol>
                <a:gridCol w="329184">
                  <a:extLst>
                    <a:ext uri="{9D8B030D-6E8A-4147-A177-3AD203B41FA5}">
                      <a16:colId xmlns:a16="http://schemas.microsoft.com/office/drawing/2014/main" val="3934291244"/>
                    </a:ext>
                  </a:extLst>
                </a:gridCol>
                <a:gridCol w="208280">
                  <a:extLst>
                    <a:ext uri="{9D8B030D-6E8A-4147-A177-3AD203B41FA5}">
                      <a16:colId xmlns:a16="http://schemas.microsoft.com/office/drawing/2014/main" val="1675873665"/>
                    </a:ext>
                  </a:extLst>
                </a:gridCol>
                <a:gridCol w="208280">
                  <a:extLst>
                    <a:ext uri="{9D8B030D-6E8A-4147-A177-3AD203B41FA5}">
                      <a16:colId xmlns:a16="http://schemas.microsoft.com/office/drawing/2014/main" val="1315772363"/>
                    </a:ext>
                  </a:extLst>
                </a:gridCol>
                <a:gridCol w="208280">
                  <a:extLst>
                    <a:ext uri="{9D8B030D-6E8A-4147-A177-3AD203B41FA5}">
                      <a16:colId xmlns:a16="http://schemas.microsoft.com/office/drawing/2014/main" val="1901862155"/>
                    </a:ext>
                  </a:extLst>
                </a:gridCol>
                <a:gridCol w="208280">
                  <a:extLst>
                    <a:ext uri="{9D8B030D-6E8A-4147-A177-3AD203B41FA5}">
                      <a16:colId xmlns:a16="http://schemas.microsoft.com/office/drawing/2014/main" val="2587614411"/>
                    </a:ext>
                  </a:extLst>
                </a:gridCol>
                <a:gridCol w="208280">
                  <a:extLst>
                    <a:ext uri="{9D8B030D-6E8A-4147-A177-3AD203B41FA5}">
                      <a16:colId xmlns:a16="http://schemas.microsoft.com/office/drawing/2014/main" val="284742011"/>
                    </a:ext>
                  </a:extLst>
                </a:gridCol>
                <a:gridCol w="208280">
                  <a:extLst>
                    <a:ext uri="{9D8B030D-6E8A-4147-A177-3AD203B41FA5}">
                      <a16:colId xmlns:a16="http://schemas.microsoft.com/office/drawing/2014/main" val="253419223"/>
                    </a:ext>
                  </a:extLst>
                </a:gridCol>
                <a:gridCol w="208280">
                  <a:extLst>
                    <a:ext uri="{9D8B030D-6E8A-4147-A177-3AD203B41FA5}">
                      <a16:colId xmlns:a16="http://schemas.microsoft.com/office/drawing/2014/main" val="2770500645"/>
                    </a:ext>
                  </a:extLst>
                </a:gridCol>
                <a:gridCol w="208280">
                  <a:extLst>
                    <a:ext uri="{9D8B030D-6E8A-4147-A177-3AD203B41FA5}">
                      <a16:colId xmlns:a16="http://schemas.microsoft.com/office/drawing/2014/main" val="3538620474"/>
                    </a:ext>
                  </a:extLst>
                </a:gridCol>
                <a:gridCol w="208280">
                  <a:extLst>
                    <a:ext uri="{9D8B030D-6E8A-4147-A177-3AD203B41FA5}">
                      <a16:colId xmlns:a16="http://schemas.microsoft.com/office/drawing/2014/main" val="1903599516"/>
                    </a:ext>
                  </a:extLst>
                </a:gridCol>
                <a:gridCol w="208280">
                  <a:extLst>
                    <a:ext uri="{9D8B030D-6E8A-4147-A177-3AD203B41FA5}">
                      <a16:colId xmlns:a16="http://schemas.microsoft.com/office/drawing/2014/main" val="4289467516"/>
                    </a:ext>
                  </a:extLst>
                </a:gridCol>
                <a:gridCol w="208280">
                  <a:extLst>
                    <a:ext uri="{9D8B030D-6E8A-4147-A177-3AD203B41FA5}">
                      <a16:colId xmlns:a16="http://schemas.microsoft.com/office/drawing/2014/main" val="923643558"/>
                    </a:ext>
                  </a:extLst>
                </a:gridCol>
                <a:gridCol w="208280">
                  <a:extLst>
                    <a:ext uri="{9D8B030D-6E8A-4147-A177-3AD203B41FA5}">
                      <a16:colId xmlns:a16="http://schemas.microsoft.com/office/drawing/2014/main" val="1527537278"/>
                    </a:ext>
                  </a:extLst>
                </a:gridCol>
                <a:gridCol w="208280">
                  <a:extLst>
                    <a:ext uri="{9D8B030D-6E8A-4147-A177-3AD203B41FA5}">
                      <a16:colId xmlns:a16="http://schemas.microsoft.com/office/drawing/2014/main" val="2862197836"/>
                    </a:ext>
                  </a:extLst>
                </a:gridCol>
                <a:gridCol w="208280">
                  <a:extLst>
                    <a:ext uri="{9D8B030D-6E8A-4147-A177-3AD203B41FA5}">
                      <a16:colId xmlns:a16="http://schemas.microsoft.com/office/drawing/2014/main" val="95561898"/>
                    </a:ext>
                  </a:extLst>
                </a:gridCol>
                <a:gridCol w="208280">
                  <a:extLst>
                    <a:ext uri="{9D8B030D-6E8A-4147-A177-3AD203B41FA5}">
                      <a16:colId xmlns:a16="http://schemas.microsoft.com/office/drawing/2014/main" val="3463698918"/>
                    </a:ext>
                  </a:extLst>
                </a:gridCol>
                <a:gridCol w="208280">
                  <a:extLst>
                    <a:ext uri="{9D8B030D-6E8A-4147-A177-3AD203B41FA5}">
                      <a16:colId xmlns:a16="http://schemas.microsoft.com/office/drawing/2014/main" val="3513933897"/>
                    </a:ext>
                  </a:extLst>
                </a:gridCol>
                <a:gridCol w="208280">
                  <a:extLst>
                    <a:ext uri="{9D8B030D-6E8A-4147-A177-3AD203B41FA5}">
                      <a16:colId xmlns:a16="http://schemas.microsoft.com/office/drawing/2014/main" val="4071480485"/>
                    </a:ext>
                  </a:extLst>
                </a:gridCol>
                <a:gridCol w="208280">
                  <a:extLst>
                    <a:ext uri="{9D8B030D-6E8A-4147-A177-3AD203B41FA5}">
                      <a16:colId xmlns:a16="http://schemas.microsoft.com/office/drawing/2014/main" val="2167221267"/>
                    </a:ext>
                  </a:extLst>
                </a:gridCol>
                <a:gridCol w="208280">
                  <a:extLst>
                    <a:ext uri="{9D8B030D-6E8A-4147-A177-3AD203B41FA5}">
                      <a16:colId xmlns:a16="http://schemas.microsoft.com/office/drawing/2014/main" val="3794557900"/>
                    </a:ext>
                  </a:extLst>
                </a:gridCol>
                <a:gridCol w="208280">
                  <a:extLst>
                    <a:ext uri="{9D8B030D-6E8A-4147-A177-3AD203B41FA5}">
                      <a16:colId xmlns:a16="http://schemas.microsoft.com/office/drawing/2014/main" val="2972651935"/>
                    </a:ext>
                  </a:extLst>
                </a:gridCol>
                <a:gridCol w="208280">
                  <a:extLst>
                    <a:ext uri="{9D8B030D-6E8A-4147-A177-3AD203B41FA5}">
                      <a16:colId xmlns:a16="http://schemas.microsoft.com/office/drawing/2014/main" val="8329140"/>
                    </a:ext>
                  </a:extLst>
                </a:gridCol>
                <a:gridCol w="208280">
                  <a:extLst>
                    <a:ext uri="{9D8B030D-6E8A-4147-A177-3AD203B41FA5}">
                      <a16:colId xmlns:a16="http://schemas.microsoft.com/office/drawing/2014/main" val="3454102292"/>
                    </a:ext>
                  </a:extLst>
                </a:gridCol>
                <a:gridCol w="208280">
                  <a:extLst>
                    <a:ext uri="{9D8B030D-6E8A-4147-A177-3AD203B41FA5}">
                      <a16:colId xmlns:a16="http://schemas.microsoft.com/office/drawing/2014/main" val="2180466933"/>
                    </a:ext>
                  </a:extLst>
                </a:gridCol>
                <a:gridCol w="208280">
                  <a:extLst>
                    <a:ext uri="{9D8B030D-6E8A-4147-A177-3AD203B41FA5}">
                      <a16:colId xmlns:a16="http://schemas.microsoft.com/office/drawing/2014/main" val="1925576439"/>
                    </a:ext>
                  </a:extLst>
                </a:gridCol>
                <a:gridCol w="208280">
                  <a:extLst>
                    <a:ext uri="{9D8B030D-6E8A-4147-A177-3AD203B41FA5}">
                      <a16:colId xmlns:a16="http://schemas.microsoft.com/office/drawing/2014/main" val="705841842"/>
                    </a:ext>
                  </a:extLst>
                </a:gridCol>
                <a:gridCol w="208280">
                  <a:extLst>
                    <a:ext uri="{9D8B030D-6E8A-4147-A177-3AD203B41FA5}">
                      <a16:colId xmlns:a16="http://schemas.microsoft.com/office/drawing/2014/main" val="2858090103"/>
                    </a:ext>
                  </a:extLst>
                </a:gridCol>
                <a:gridCol w="208280">
                  <a:extLst>
                    <a:ext uri="{9D8B030D-6E8A-4147-A177-3AD203B41FA5}">
                      <a16:colId xmlns:a16="http://schemas.microsoft.com/office/drawing/2014/main" val="3192064624"/>
                    </a:ext>
                  </a:extLst>
                </a:gridCol>
                <a:gridCol w="208280">
                  <a:extLst>
                    <a:ext uri="{9D8B030D-6E8A-4147-A177-3AD203B41FA5}">
                      <a16:colId xmlns:a16="http://schemas.microsoft.com/office/drawing/2014/main" val="1573854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879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- 2020-02-29 10:06:27</a:t>
                      </a:r>
                      <a:r>
                        <a:rPr kumimoji="0" lang="en-US" sz="1000" b="0" i="0" u="none" strike="noStrike" kern="1200" cap="none" spc="0" normalizeH="0" baseline="0" noProof="0">
                          <a:ln>
                            <a:noFill/>
                          </a:ln>
                          <a:solidFill>
                            <a:prstClr val="black"/>
                          </a:solidFill>
                          <a:effectLst/>
                          <a:uLnTx/>
                          <a:uFillTx/>
                          <a:latin typeface="+mn-lt"/>
                          <a:ea typeface="+mn-ea"/>
                          <a:cs typeface="+mn-cs"/>
                        </a:rPr>
                        <a:t>
 Here's a taster of our talented performers from the Soloist Concert 🎹 🎶  #SoloistConcert #NexusMusic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https://scontent.xx.fbcdn.net/v/t15.5256-10/s720x720/83902972_184231392883446_7870531873477230592_n.jpg?_nc_cat=101&amp;_nc_sid=f2c4d5&amp;_nc_ohc=yddLugF-XZYAX8B6BuA&amp;_nc_ht=scontent.xx&amp;_nc_tp=7&amp;oh=dcb7361ed6c02ea538c9358d6b87f14d&amp;oe=5EA48069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5850487"/>
                  </a:ext>
                </a:extLst>
              </a:tr>
            </a:tbl>
          </a:graphicData>
        </a:graphic>
      </p:graphicFrame>
      <p:sp>
        <p:nvSpPr>
          <p:cNvPr id="4" name="Text Placeholder 3">
            <a:extLst>
              <a:ext uri="{FF2B5EF4-FFF2-40B4-BE49-F238E27FC236}">
                <a16:creationId xmlns:a16="http://schemas.microsoft.com/office/drawing/2014/main" id="{9F995D6A-C073-451E-9987-BBD382F7B4EC}"/>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45703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4059-0B85-41A7-9D99-B4B757D6F4AD}"/>
              </a:ext>
            </a:extLst>
          </p:cNvPr>
          <p:cNvSpPr>
            <a:spLocks noGrp="1"/>
          </p:cNvSpPr>
          <p:nvPr>
            <p:ph type="title"/>
          </p:nvPr>
        </p:nvSpPr>
        <p:spPr/>
        <p:txBody>
          <a:bodyPr/>
          <a:lstStyle/>
          <a:p>
            <a:r>
              <a:rPr lang="en-US"/>
              <a:t>Facebook Own Posts Table | Nexus International School Malaysia - 3 of 26</a:t>
            </a:r>
          </a:p>
        </p:txBody>
      </p:sp>
      <p:graphicFrame>
        <p:nvGraphicFramePr>
          <p:cNvPr id="5" name="Table Placeholder 4">
            <a:extLst>
              <a:ext uri="{FF2B5EF4-FFF2-40B4-BE49-F238E27FC236}">
                <a16:creationId xmlns:a16="http://schemas.microsoft.com/office/drawing/2014/main" id="{6ECC6855-B23D-4E9A-B101-CFD12AC43685}"/>
              </a:ext>
            </a:extLst>
          </p:cNvPr>
          <p:cNvGraphicFramePr>
            <a:graphicFrameLocks noGrp="1"/>
          </p:cNvGraphicFramePr>
          <p:nvPr>
            <p:ph type="tbl" sz="quarter" idx="13"/>
            <p:extLst>
              <p:ext uri="{D42A27DB-BD31-4B8C-83A1-F6EECF244321}">
                <p14:modId xmlns:p14="http://schemas.microsoft.com/office/powerpoint/2010/main" val="1939748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30641600"/>
                    </a:ext>
                  </a:extLst>
                </a:gridCol>
                <a:gridCol w="822960">
                  <a:extLst>
                    <a:ext uri="{9D8B030D-6E8A-4147-A177-3AD203B41FA5}">
                      <a16:colId xmlns:a16="http://schemas.microsoft.com/office/drawing/2014/main" val="984835834"/>
                    </a:ext>
                  </a:extLst>
                </a:gridCol>
                <a:gridCol w="329184">
                  <a:extLst>
                    <a:ext uri="{9D8B030D-6E8A-4147-A177-3AD203B41FA5}">
                      <a16:colId xmlns:a16="http://schemas.microsoft.com/office/drawing/2014/main" val="2017922944"/>
                    </a:ext>
                  </a:extLst>
                </a:gridCol>
                <a:gridCol w="208280">
                  <a:extLst>
                    <a:ext uri="{9D8B030D-6E8A-4147-A177-3AD203B41FA5}">
                      <a16:colId xmlns:a16="http://schemas.microsoft.com/office/drawing/2014/main" val="3719457152"/>
                    </a:ext>
                  </a:extLst>
                </a:gridCol>
                <a:gridCol w="208280">
                  <a:extLst>
                    <a:ext uri="{9D8B030D-6E8A-4147-A177-3AD203B41FA5}">
                      <a16:colId xmlns:a16="http://schemas.microsoft.com/office/drawing/2014/main" val="3826948678"/>
                    </a:ext>
                  </a:extLst>
                </a:gridCol>
                <a:gridCol w="208280">
                  <a:extLst>
                    <a:ext uri="{9D8B030D-6E8A-4147-A177-3AD203B41FA5}">
                      <a16:colId xmlns:a16="http://schemas.microsoft.com/office/drawing/2014/main" val="985393210"/>
                    </a:ext>
                  </a:extLst>
                </a:gridCol>
                <a:gridCol w="208280">
                  <a:extLst>
                    <a:ext uri="{9D8B030D-6E8A-4147-A177-3AD203B41FA5}">
                      <a16:colId xmlns:a16="http://schemas.microsoft.com/office/drawing/2014/main" val="3355028861"/>
                    </a:ext>
                  </a:extLst>
                </a:gridCol>
                <a:gridCol w="208280">
                  <a:extLst>
                    <a:ext uri="{9D8B030D-6E8A-4147-A177-3AD203B41FA5}">
                      <a16:colId xmlns:a16="http://schemas.microsoft.com/office/drawing/2014/main" val="3359570887"/>
                    </a:ext>
                  </a:extLst>
                </a:gridCol>
                <a:gridCol w="208280">
                  <a:extLst>
                    <a:ext uri="{9D8B030D-6E8A-4147-A177-3AD203B41FA5}">
                      <a16:colId xmlns:a16="http://schemas.microsoft.com/office/drawing/2014/main" val="3333741598"/>
                    </a:ext>
                  </a:extLst>
                </a:gridCol>
                <a:gridCol w="208280">
                  <a:extLst>
                    <a:ext uri="{9D8B030D-6E8A-4147-A177-3AD203B41FA5}">
                      <a16:colId xmlns:a16="http://schemas.microsoft.com/office/drawing/2014/main" val="2825340060"/>
                    </a:ext>
                  </a:extLst>
                </a:gridCol>
                <a:gridCol w="208280">
                  <a:extLst>
                    <a:ext uri="{9D8B030D-6E8A-4147-A177-3AD203B41FA5}">
                      <a16:colId xmlns:a16="http://schemas.microsoft.com/office/drawing/2014/main" val="1089919004"/>
                    </a:ext>
                  </a:extLst>
                </a:gridCol>
                <a:gridCol w="208280">
                  <a:extLst>
                    <a:ext uri="{9D8B030D-6E8A-4147-A177-3AD203B41FA5}">
                      <a16:colId xmlns:a16="http://schemas.microsoft.com/office/drawing/2014/main" val="201883666"/>
                    </a:ext>
                  </a:extLst>
                </a:gridCol>
                <a:gridCol w="208280">
                  <a:extLst>
                    <a:ext uri="{9D8B030D-6E8A-4147-A177-3AD203B41FA5}">
                      <a16:colId xmlns:a16="http://schemas.microsoft.com/office/drawing/2014/main" val="3753994344"/>
                    </a:ext>
                  </a:extLst>
                </a:gridCol>
                <a:gridCol w="208280">
                  <a:extLst>
                    <a:ext uri="{9D8B030D-6E8A-4147-A177-3AD203B41FA5}">
                      <a16:colId xmlns:a16="http://schemas.microsoft.com/office/drawing/2014/main" val="3585482804"/>
                    </a:ext>
                  </a:extLst>
                </a:gridCol>
                <a:gridCol w="208280">
                  <a:extLst>
                    <a:ext uri="{9D8B030D-6E8A-4147-A177-3AD203B41FA5}">
                      <a16:colId xmlns:a16="http://schemas.microsoft.com/office/drawing/2014/main" val="2598637450"/>
                    </a:ext>
                  </a:extLst>
                </a:gridCol>
                <a:gridCol w="208280">
                  <a:extLst>
                    <a:ext uri="{9D8B030D-6E8A-4147-A177-3AD203B41FA5}">
                      <a16:colId xmlns:a16="http://schemas.microsoft.com/office/drawing/2014/main" val="916741796"/>
                    </a:ext>
                  </a:extLst>
                </a:gridCol>
                <a:gridCol w="208280">
                  <a:extLst>
                    <a:ext uri="{9D8B030D-6E8A-4147-A177-3AD203B41FA5}">
                      <a16:colId xmlns:a16="http://schemas.microsoft.com/office/drawing/2014/main" val="3305878952"/>
                    </a:ext>
                  </a:extLst>
                </a:gridCol>
                <a:gridCol w="208280">
                  <a:extLst>
                    <a:ext uri="{9D8B030D-6E8A-4147-A177-3AD203B41FA5}">
                      <a16:colId xmlns:a16="http://schemas.microsoft.com/office/drawing/2014/main" val="635007904"/>
                    </a:ext>
                  </a:extLst>
                </a:gridCol>
                <a:gridCol w="208280">
                  <a:extLst>
                    <a:ext uri="{9D8B030D-6E8A-4147-A177-3AD203B41FA5}">
                      <a16:colId xmlns:a16="http://schemas.microsoft.com/office/drawing/2014/main" val="877696016"/>
                    </a:ext>
                  </a:extLst>
                </a:gridCol>
                <a:gridCol w="208280">
                  <a:extLst>
                    <a:ext uri="{9D8B030D-6E8A-4147-A177-3AD203B41FA5}">
                      <a16:colId xmlns:a16="http://schemas.microsoft.com/office/drawing/2014/main" val="171008839"/>
                    </a:ext>
                  </a:extLst>
                </a:gridCol>
                <a:gridCol w="208280">
                  <a:extLst>
                    <a:ext uri="{9D8B030D-6E8A-4147-A177-3AD203B41FA5}">
                      <a16:colId xmlns:a16="http://schemas.microsoft.com/office/drawing/2014/main" val="252434484"/>
                    </a:ext>
                  </a:extLst>
                </a:gridCol>
                <a:gridCol w="208280">
                  <a:extLst>
                    <a:ext uri="{9D8B030D-6E8A-4147-A177-3AD203B41FA5}">
                      <a16:colId xmlns:a16="http://schemas.microsoft.com/office/drawing/2014/main" val="3226110332"/>
                    </a:ext>
                  </a:extLst>
                </a:gridCol>
                <a:gridCol w="208280">
                  <a:extLst>
                    <a:ext uri="{9D8B030D-6E8A-4147-A177-3AD203B41FA5}">
                      <a16:colId xmlns:a16="http://schemas.microsoft.com/office/drawing/2014/main" val="1878805714"/>
                    </a:ext>
                  </a:extLst>
                </a:gridCol>
                <a:gridCol w="208280">
                  <a:extLst>
                    <a:ext uri="{9D8B030D-6E8A-4147-A177-3AD203B41FA5}">
                      <a16:colId xmlns:a16="http://schemas.microsoft.com/office/drawing/2014/main" val="165197144"/>
                    </a:ext>
                  </a:extLst>
                </a:gridCol>
                <a:gridCol w="208280">
                  <a:extLst>
                    <a:ext uri="{9D8B030D-6E8A-4147-A177-3AD203B41FA5}">
                      <a16:colId xmlns:a16="http://schemas.microsoft.com/office/drawing/2014/main" val="1713805984"/>
                    </a:ext>
                  </a:extLst>
                </a:gridCol>
                <a:gridCol w="208280">
                  <a:extLst>
                    <a:ext uri="{9D8B030D-6E8A-4147-A177-3AD203B41FA5}">
                      <a16:colId xmlns:a16="http://schemas.microsoft.com/office/drawing/2014/main" val="1930220289"/>
                    </a:ext>
                  </a:extLst>
                </a:gridCol>
                <a:gridCol w="208280">
                  <a:extLst>
                    <a:ext uri="{9D8B030D-6E8A-4147-A177-3AD203B41FA5}">
                      <a16:colId xmlns:a16="http://schemas.microsoft.com/office/drawing/2014/main" val="1885929672"/>
                    </a:ext>
                  </a:extLst>
                </a:gridCol>
                <a:gridCol w="208280">
                  <a:extLst>
                    <a:ext uri="{9D8B030D-6E8A-4147-A177-3AD203B41FA5}">
                      <a16:colId xmlns:a16="http://schemas.microsoft.com/office/drawing/2014/main" val="4280542772"/>
                    </a:ext>
                  </a:extLst>
                </a:gridCol>
                <a:gridCol w="208280">
                  <a:extLst>
                    <a:ext uri="{9D8B030D-6E8A-4147-A177-3AD203B41FA5}">
                      <a16:colId xmlns:a16="http://schemas.microsoft.com/office/drawing/2014/main" val="1474896126"/>
                    </a:ext>
                  </a:extLst>
                </a:gridCol>
                <a:gridCol w="208280">
                  <a:extLst>
                    <a:ext uri="{9D8B030D-6E8A-4147-A177-3AD203B41FA5}">
                      <a16:colId xmlns:a16="http://schemas.microsoft.com/office/drawing/2014/main" val="3059060737"/>
                    </a:ext>
                  </a:extLst>
                </a:gridCol>
                <a:gridCol w="208280">
                  <a:extLst>
                    <a:ext uri="{9D8B030D-6E8A-4147-A177-3AD203B41FA5}">
                      <a16:colId xmlns:a16="http://schemas.microsoft.com/office/drawing/2014/main" val="381703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204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19:54:53</a:t>
                      </a:r>
                      <a:r>
                        <a:rPr kumimoji="0" lang="en-US" sz="1000" b="0" i="0" u="none" strike="noStrike" kern="1200" cap="none" spc="0" normalizeH="0" baseline="0" noProof="0">
                          <a:ln>
                            <a:noFill/>
                          </a:ln>
                          <a:solidFill>
                            <a:prstClr val="black"/>
                          </a:solidFill>
                          <a:effectLst/>
                          <a:uLnTx/>
                          <a:uFillTx/>
                          <a:latin typeface="+mn-lt"/>
                          <a:ea typeface="+mn-ea"/>
                          <a:cs typeface="+mn-cs"/>
                        </a:rPr>
                        <a:t>
 The Soloist Concert yesterday at Nexus International School Malaysia saw captivating performances! The learners have put up fantastic solo performances, which mesmerised the audience 🎶
We were treated to superb performances by all involved, including a solo piece from pianist, Kazuki Ozawa, Noah Morath who played Hatikah on the violin and many more 🎵
Learners clearly dedicated a great deal of time to preparing for performance. Congratulations to all performers yesterday. Last night was a spectacular night for us! 🎶
#NexusMindsets #NexusMusic #SoloistConcert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3509611"/>
                  </a:ext>
                </a:extLst>
              </a:tr>
            </a:tbl>
          </a:graphicData>
        </a:graphic>
      </p:graphicFrame>
      <p:sp>
        <p:nvSpPr>
          <p:cNvPr id="4" name="Text Placeholder 3">
            <a:extLst>
              <a:ext uri="{FF2B5EF4-FFF2-40B4-BE49-F238E27FC236}">
                <a16:creationId xmlns:a16="http://schemas.microsoft.com/office/drawing/2014/main" id="{2A0661C6-2242-4F11-974F-265F6854B6B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936555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B0636-A835-4C38-95C3-AC6DAB820895}"/>
              </a:ext>
            </a:extLst>
          </p:cNvPr>
          <p:cNvSpPr>
            <a:spLocks noGrp="1"/>
          </p:cNvSpPr>
          <p:nvPr>
            <p:ph type="title"/>
          </p:nvPr>
        </p:nvSpPr>
        <p:spPr/>
        <p:txBody>
          <a:bodyPr/>
          <a:lstStyle/>
          <a:p>
            <a:r>
              <a:rPr lang="en-US"/>
              <a:t>Facebook Own Posts Table | Nexus International School Malaysia - 4 of 26</a:t>
            </a:r>
          </a:p>
        </p:txBody>
      </p:sp>
      <p:graphicFrame>
        <p:nvGraphicFramePr>
          <p:cNvPr id="5" name="Table Placeholder 4">
            <a:extLst>
              <a:ext uri="{FF2B5EF4-FFF2-40B4-BE49-F238E27FC236}">
                <a16:creationId xmlns:a16="http://schemas.microsoft.com/office/drawing/2014/main" id="{EAA461E8-91E1-4B3D-98FF-BB8295F98796}"/>
              </a:ext>
            </a:extLst>
          </p:cNvPr>
          <p:cNvGraphicFramePr>
            <a:graphicFrameLocks noGrp="1"/>
          </p:cNvGraphicFramePr>
          <p:nvPr>
            <p:ph type="tbl" sz="quarter" idx="13"/>
            <p:extLst>
              <p:ext uri="{D42A27DB-BD31-4B8C-83A1-F6EECF244321}">
                <p14:modId xmlns:p14="http://schemas.microsoft.com/office/powerpoint/2010/main" val="349328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79539631"/>
                    </a:ext>
                  </a:extLst>
                </a:gridCol>
                <a:gridCol w="822960">
                  <a:extLst>
                    <a:ext uri="{9D8B030D-6E8A-4147-A177-3AD203B41FA5}">
                      <a16:colId xmlns:a16="http://schemas.microsoft.com/office/drawing/2014/main" val="1970663853"/>
                    </a:ext>
                  </a:extLst>
                </a:gridCol>
                <a:gridCol w="329184">
                  <a:extLst>
                    <a:ext uri="{9D8B030D-6E8A-4147-A177-3AD203B41FA5}">
                      <a16:colId xmlns:a16="http://schemas.microsoft.com/office/drawing/2014/main" val="2146773124"/>
                    </a:ext>
                  </a:extLst>
                </a:gridCol>
                <a:gridCol w="208280">
                  <a:extLst>
                    <a:ext uri="{9D8B030D-6E8A-4147-A177-3AD203B41FA5}">
                      <a16:colId xmlns:a16="http://schemas.microsoft.com/office/drawing/2014/main" val="3738401837"/>
                    </a:ext>
                  </a:extLst>
                </a:gridCol>
                <a:gridCol w="208280">
                  <a:extLst>
                    <a:ext uri="{9D8B030D-6E8A-4147-A177-3AD203B41FA5}">
                      <a16:colId xmlns:a16="http://schemas.microsoft.com/office/drawing/2014/main" val="1945062914"/>
                    </a:ext>
                  </a:extLst>
                </a:gridCol>
                <a:gridCol w="208280">
                  <a:extLst>
                    <a:ext uri="{9D8B030D-6E8A-4147-A177-3AD203B41FA5}">
                      <a16:colId xmlns:a16="http://schemas.microsoft.com/office/drawing/2014/main" val="1455823047"/>
                    </a:ext>
                  </a:extLst>
                </a:gridCol>
                <a:gridCol w="208280">
                  <a:extLst>
                    <a:ext uri="{9D8B030D-6E8A-4147-A177-3AD203B41FA5}">
                      <a16:colId xmlns:a16="http://schemas.microsoft.com/office/drawing/2014/main" val="3370855321"/>
                    </a:ext>
                  </a:extLst>
                </a:gridCol>
                <a:gridCol w="208280">
                  <a:extLst>
                    <a:ext uri="{9D8B030D-6E8A-4147-A177-3AD203B41FA5}">
                      <a16:colId xmlns:a16="http://schemas.microsoft.com/office/drawing/2014/main" val="1827319403"/>
                    </a:ext>
                  </a:extLst>
                </a:gridCol>
                <a:gridCol w="208280">
                  <a:extLst>
                    <a:ext uri="{9D8B030D-6E8A-4147-A177-3AD203B41FA5}">
                      <a16:colId xmlns:a16="http://schemas.microsoft.com/office/drawing/2014/main" val="3679180703"/>
                    </a:ext>
                  </a:extLst>
                </a:gridCol>
                <a:gridCol w="208280">
                  <a:extLst>
                    <a:ext uri="{9D8B030D-6E8A-4147-A177-3AD203B41FA5}">
                      <a16:colId xmlns:a16="http://schemas.microsoft.com/office/drawing/2014/main" val="1222091701"/>
                    </a:ext>
                  </a:extLst>
                </a:gridCol>
                <a:gridCol w="208280">
                  <a:extLst>
                    <a:ext uri="{9D8B030D-6E8A-4147-A177-3AD203B41FA5}">
                      <a16:colId xmlns:a16="http://schemas.microsoft.com/office/drawing/2014/main" val="2131371287"/>
                    </a:ext>
                  </a:extLst>
                </a:gridCol>
                <a:gridCol w="208280">
                  <a:extLst>
                    <a:ext uri="{9D8B030D-6E8A-4147-A177-3AD203B41FA5}">
                      <a16:colId xmlns:a16="http://schemas.microsoft.com/office/drawing/2014/main" val="2767646091"/>
                    </a:ext>
                  </a:extLst>
                </a:gridCol>
                <a:gridCol w="208280">
                  <a:extLst>
                    <a:ext uri="{9D8B030D-6E8A-4147-A177-3AD203B41FA5}">
                      <a16:colId xmlns:a16="http://schemas.microsoft.com/office/drawing/2014/main" val="2113218428"/>
                    </a:ext>
                  </a:extLst>
                </a:gridCol>
                <a:gridCol w="208280">
                  <a:extLst>
                    <a:ext uri="{9D8B030D-6E8A-4147-A177-3AD203B41FA5}">
                      <a16:colId xmlns:a16="http://schemas.microsoft.com/office/drawing/2014/main" val="3694783069"/>
                    </a:ext>
                  </a:extLst>
                </a:gridCol>
                <a:gridCol w="208280">
                  <a:extLst>
                    <a:ext uri="{9D8B030D-6E8A-4147-A177-3AD203B41FA5}">
                      <a16:colId xmlns:a16="http://schemas.microsoft.com/office/drawing/2014/main" val="926887240"/>
                    </a:ext>
                  </a:extLst>
                </a:gridCol>
                <a:gridCol w="208280">
                  <a:extLst>
                    <a:ext uri="{9D8B030D-6E8A-4147-A177-3AD203B41FA5}">
                      <a16:colId xmlns:a16="http://schemas.microsoft.com/office/drawing/2014/main" val="2862493102"/>
                    </a:ext>
                  </a:extLst>
                </a:gridCol>
                <a:gridCol w="208280">
                  <a:extLst>
                    <a:ext uri="{9D8B030D-6E8A-4147-A177-3AD203B41FA5}">
                      <a16:colId xmlns:a16="http://schemas.microsoft.com/office/drawing/2014/main" val="3393784144"/>
                    </a:ext>
                  </a:extLst>
                </a:gridCol>
                <a:gridCol w="208280">
                  <a:extLst>
                    <a:ext uri="{9D8B030D-6E8A-4147-A177-3AD203B41FA5}">
                      <a16:colId xmlns:a16="http://schemas.microsoft.com/office/drawing/2014/main" val="2596893569"/>
                    </a:ext>
                  </a:extLst>
                </a:gridCol>
                <a:gridCol w="208280">
                  <a:extLst>
                    <a:ext uri="{9D8B030D-6E8A-4147-A177-3AD203B41FA5}">
                      <a16:colId xmlns:a16="http://schemas.microsoft.com/office/drawing/2014/main" val="1617707844"/>
                    </a:ext>
                  </a:extLst>
                </a:gridCol>
                <a:gridCol w="208280">
                  <a:extLst>
                    <a:ext uri="{9D8B030D-6E8A-4147-A177-3AD203B41FA5}">
                      <a16:colId xmlns:a16="http://schemas.microsoft.com/office/drawing/2014/main" val="1997366051"/>
                    </a:ext>
                  </a:extLst>
                </a:gridCol>
                <a:gridCol w="208280">
                  <a:extLst>
                    <a:ext uri="{9D8B030D-6E8A-4147-A177-3AD203B41FA5}">
                      <a16:colId xmlns:a16="http://schemas.microsoft.com/office/drawing/2014/main" val="3809485307"/>
                    </a:ext>
                  </a:extLst>
                </a:gridCol>
                <a:gridCol w="208280">
                  <a:extLst>
                    <a:ext uri="{9D8B030D-6E8A-4147-A177-3AD203B41FA5}">
                      <a16:colId xmlns:a16="http://schemas.microsoft.com/office/drawing/2014/main" val="3767946637"/>
                    </a:ext>
                  </a:extLst>
                </a:gridCol>
                <a:gridCol w="208280">
                  <a:extLst>
                    <a:ext uri="{9D8B030D-6E8A-4147-A177-3AD203B41FA5}">
                      <a16:colId xmlns:a16="http://schemas.microsoft.com/office/drawing/2014/main" val="162115419"/>
                    </a:ext>
                  </a:extLst>
                </a:gridCol>
                <a:gridCol w="208280">
                  <a:extLst>
                    <a:ext uri="{9D8B030D-6E8A-4147-A177-3AD203B41FA5}">
                      <a16:colId xmlns:a16="http://schemas.microsoft.com/office/drawing/2014/main" val="3307684026"/>
                    </a:ext>
                  </a:extLst>
                </a:gridCol>
                <a:gridCol w="208280">
                  <a:extLst>
                    <a:ext uri="{9D8B030D-6E8A-4147-A177-3AD203B41FA5}">
                      <a16:colId xmlns:a16="http://schemas.microsoft.com/office/drawing/2014/main" val="3578074606"/>
                    </a:ext>
                  </a:extLst>
                </a:gridCol>
                <a:gridCol w="208280">
                  <a:extLst>
                    <a:ext uri="{9D8B030D-6E8A-4147-A177-3AD203B41FA5}">
                      <a16:colId xmlns:a16="http://schemas.microsoft.com/office/drawing/2014/main" val="4060447199"/>
                    </a:ext>
                  </a:extLst>
                </a:gridCol>
                <a:gridCol w="208280">
                  <a:extLst>
                    <a:ext uri="{9D8B030D-6E8A-4147-A177-3AD203B41FA5}">
                      <a16:colId xmlns:a16="http://schemas.microsoft.com/office/drawing/2014/main" val="3187187491"/>
                    </a:ext>
                  </a:extLst>
                </a:gridCol>
                <a:gridCol w="208280">
                  <a:extLst>
                    <a:ext uri="{9D8B030D-6E8A-4147-A177-3AD203B41FA5}">
                      <a16:colId xmlns:a16="http://schemas.microsoft.com/office/drawing/2014/main" val="3119679421"/>
                    </a:ext>
                  </a:extLst>
                </a:gridCol>
                <a:gridCol w="208280">
                  <a:extLst>
                    <a:ext uri="{9D8B030D-6E8A-4147-A177-3AD203B41FA5}">
                      <a16:colId xmlns:a16="http://schemas.microsoft.com/office/drawing/2014/main" val="3665792070"/>
                    </a:ext>
                  </a:extLst>
                </a:gridCol>
                <a:gridCol w="208280">
                  <a:extLst>
                    <a:ext uri="{9D8B030D-6E8A-4147-A177-3AD203B41FA5}">
                      <a16:colId xmlns:a16="http://schemas.microsoft.com/office/drawing/2014/main" val="1913636751"/>
                    </a:ext>
                  </a:extLst>
                </a:gridCol>
                <a:gridCol w="208280">
                  <a:extLst>
                    <a:ext uri="{9D8B030D-6E8A-4147-A177-3AD203B41FA5}">
                      <a16:colId xmlns:a16="http://schemas.microsoft.com/office/drawing/2014/main" val="298295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918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- 2020-02-28 16:57:23</a:t>
                      </a:r>
                      <a:r>
                        <a:rPr kumimoji="0" lang="en-US" sz="1000" b="0" i="0" u="none" strike="noStrike" kern="1200" cap="none" spc="0" normalizeH="0" baseline="0" noProof="0">
                          <a:ln>
                            <a:noFill/>
                          </a:ln>
                          <a:solidFill>
                            <a:prstClr val="black"/>
                          </a:solidFill>
                          <a:effectLst/>
                          <a:uLnTx/>
                          <a:uFillTx/>
                          <a:latin typeface="+mn-lt"/>
                          <a:ea typeface="+mn-ea"/>
                          <a:cs typeface="+mn-cs"/>
                        </a:rPr>
                        <a:t>
 Today was a monumental day for Year 4 - it was the Showcase Assembly! As the 'Exit Point' to the topic, Active Planet, learners proudly shared their learning from the last few weeks with a large audience ✨
Were you lucky enough to be there? If you were, you’ll now know all about the Ring of Fire! You’ll be able to take action if you are caught in an earthquake or a tsunami! And you’ll have been unlucky enough to hear some of Year 4’s ‘amazingly funny’ jokes! There was even a guest appearance from the Nexus Pantomime camel! 🐪 
We had great fun performing for the Nexus community today! Have a lovely weekend! 💛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2428503"/>
                  </a:ext>
                </a:extLst>
              </a:tr>
            </a:tbl>
          </a:graphicData>
        </a:graphic>
      </p:graphicFrame>
      <p:sp>
        <p:nvSpPr>
          <p:cNvPr id="4" name="Text Placeholder 3">
            <a:extLst>
              <a:ext uri="{FF2B5EF4-FFF2-40B4-BE49-F238E27FC236}">
                <a16:creationId xmlns:a16="http://schemas.microsoft.com/office/drawing/2014/main" id="{4440FDA2-C17E-431B-BCC8-F2040548B1EF}"/>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043072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A0DF-2ED2-430B-8EAC-B2498BEFC2F0}"/>
              </a:ext>
            </a:extLst>
          </p:cNvPr>
          <p:cNvSpPr>
            <a:spLocks noGrp="1"/>
          </p:cNvSpPr>
          <p:nvPr>
            <p:ph type="title"/>
          </p:nvPr>
        </p:nvSpPr>
        <p:spPr/>
        <p:txBody>
          <a:bodyPr/>
          <a:lstStyle/>
          <a:p>
            <a:r>
              <a:rPr lang="en-US"/>
              <a:t>Facebook Own Posts Table | Nexus International School Malaysia - 5 of 26</a:t>
            </a:r>
          </a:p>
        </p:txBody>
      </p:sp>
      <p:graphicFrame>
        <p:nvGraphicFramePr>
          <p:cNvPr id="5" name="Table Placeholder 4">
            <a:extLst>
              <a:ext uri="{FF2B5EF4-FFF2-40B4-BE49-F238E27FC236}">
                <a16:creationId xmlns:a16="http://schemas.microsoft.com/office/drawing/2014/main" id="{D84B8DD0-60D1-40F2-9F03-E90BEB8C1698}"/>
              </a:ext>
            </a:extLst>
          </p:cNvPr>
          <p:cNvGraphicFramePr>
            <a:graphicFrameLocks noGrp="1"/>
          </p:cNvGraphicFramePr>
          <p:nvPr>
            <p:ph type="tbl" sz="quarter" idx="13"/>
            <p:extLst>
              <p:ext uri="{D42A27DB-BD31-4B8C-83A1-F6EECF244321}">
                <p14:modId xmlns:p14="http://schemas.microsoft.com/office/powerpoint/2010/main" val="293122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30753766"/>
                    </a:ext>
                  </a:extLst>
                </a:gridCol>
                <a:gridCol w="822960">
                  <a:extLst>
                    <a:ext uri="{9D8B030D-6E8A-4147-A177-3AD203B41FA5}">
                      <a16:colId xmlns:a16="http://schemas.microsoft.com/office/drawing/2014/main" val="227692553"/>
                    </a:ext>
                  </a:extLst>
                </a:gridCol>
                <a:gridCol w="329184">
                  <a:extLst>
                    <a:ext uri="{9D8B030D-6E8A-4147-A177-3AD203B41FA5}">
                      <a16:colId xmlns:a16="http://schemas.microsoft.com/office/drawing/2014/main" val="2703207640"/>
                    </a:ext>
                  </a:extLst>
                </a:gridCol>
                <a:gridCol w="208280">
                  <a:extLst>
                    <a:ext uri="{9D8B030D-6E8A-4147-A177-3AD203B41FA5}">
                      <a16:colId xmlns:a16="http://schemas.microsoft.com/office/drawing/2014/main" val="3356483514"/>
                    </a:ext>
                  </a:extLst>
                </a:gridCol>
                <a:gridCol w="208280">
                  <a:extLst>
                    <a:ext uri="{9D8B030D-6E8A-4147-A177-3AD203B41FA5}">
                      <a16:colId xmlns:a16="http://schemas.microsoft.com/office/drawing/2014/main" val="772066719"/>
                    </a:ext>
                  </a:extLst>
                </a:gridCol>
                <a:gridCol w="208280">
                  <a:extLst>
                    <a:ext uri="{9D8B030D-6E8A-4147-A177-3AD203B41FA5}">
                      <a16:colId xmlns:a16="http://schemas.microsoft.com/office/drawing/2014/main" val="2807815291"/>
                    </a:ext>
                  </a:extLst>
                </a:gridCol>
                <a:gridCol w="208280">
                  <a:extLst>
                    <a:ext uri="{9D8B030D-6E8A-4147-A177-3AD203B41FA5}">
                      <a16:colId xmlns:a16="http://schemas.microsoft.com/office/drawing/2014/main" val="2892301498"/>
                    </a:ext>
                  </a:extLst>
                </a:gridCol>
                <a:gridCol w="208280">
                  <a:extLst>
                    <a:ext uri="{9D8B030D-6E8A-4147-A177-3AD203B41FA5}">
                      <a16:colId xmlns:a16="http://schemas.microsoft.com/office/drawing/2014/main" val="3954443672"/>
                    </a:ext>
                  </a:extLst>
                </a:gridCol>
                <a:gridCol w="208280">
                  <a:extLst>
                    <a:ext uri="{9D8B030D-6E8A-4147-A177-3AD203B41FA5}">
                      <a16:colId xmlns:a16="http://schemas.microsoft.com/office/drawing/2014/main" val="3793627311"/>
                    </a:ext>
                  </a:extLst>
                </a:gridCol>
                <a:gridCol w="208280">
                  <a:extLst>
                    <a:ext uri="{9D8B030D-6E8A-4147-A177-3AD203B41FA5}">
                      <a16:colId xmlns:a16="http://schemas.microsoft.com/office/drawing/2014/main" val="3724854554"/>
                    </a:ext>
                  </a:extLst>
                </a:gridCol>
                <a:gridCol w="208280">
                  <a:extLst>
                    <a:ext uri="{9D8B030D-6E8A-4147-A177-3AD203B41FA5}">
                      <a16:colId xmlns:a16="http://schemas.microsoft.com/office/drawing/2014/main" val="518265059"/>
                    </a:ext>
                  </a:extLst>
                </a:gridCol>
                <a:gridCol w="208280">
                  <a:extLst>
                    <a:ext uri="{9D8B030D-6E8A-4147-A177-3AD203B41FA5}">
                      <a16:colId xmlns:a16="http://schemas.microsoft.com/office/drawing/2014/main" val="4287558092"/>
                    </a:ext>
                  </a:extLst>
                </a:gridCol>
                <a:gridCol w="208280">
                  <a:extLst>
                    <a:ext uri="{9D8B030D-6E8A-4147-A177-3AD203B41FA5}">
                      <a16:colId xmlns:a16="http://schemas.microsoft.com/office/drawing/2014/main" val="1675223470"/>
                    </a:ext>
                  </a:extLst>
                </a:gridCol>
                <a:gridCol w="208280">
                  <a:extLst>
                    <a:ext uri="{9D8B030D-6E8A-4147-A177-3AD203B41FA5}">
                      <a16:colId xmlns:a16="http://schemas.microsoft.com/office/drawing/2014/main" val="2680232735"/>
                    </a:ext>
                  </a:extLst>
                </a:gridCol>
                <a:gridCol w="208280">
                  <a:extLst>
                    <a:ext uri="{9D8B030D-6E8A-4147-A177-3AD203B41FA5}">
                      <a16:colId xmlns:a16="http://schemas.microsoft.com/office/drawing/2014/main" val="3987384976"/>
                    </a:ext>
                  </a:extLst>
                </a:gridCol>
                <a:gridCol w="208280">
                  <a:extLst>
                    <a:ext uri="{9D8B030D-6E8A-4147-A177-3AD203B41FA5}">
                      <a16:colId xmlns:a16="http://schemas.microsoft.com/office/drawing/2014/main" val="2713437940"/>
                    </a:ext>
                  </a:extLst>
                </a:gridCol>
                <a:gridCol w="208280">
                  <a:extLst>
                    <a:ext uri="{9D8B030D-6E8A-4147-A177-3AD203B41FA5}">
                      <a16:colId xmlns:a16="http://schemas.microsoft.com/office/drawing/2014/main" val="3746181467"/>
                    </a:ext>
                  </a:extLst>
                </a:gridCol>
                <a:gridCol w="208280">
                  <a:extLst>
                    <a:ext uri="{9D8B030D-6E8A-4147-A177-3AD203B41FA5}">
                      <a16:colId xmlns:a16="http://schemas.microsoft.com/office/drawing/2014/main" val="3180261093"/>
                    </a:ext>
                  </a:extLst>
                </a:gridCol>
                <a:gridCol w="208280">
                  <a:extLst>
                    <a:ext uri="{9D8B030D-6E8A-4147-A177-3AD203B41FA5}">
                      <a16:colId xmlns:a16="http://schemas.microsoft.com/office/drawing/2014/main" val="1081366813"/>
                    </a:ext>
                  </a:extLst>
                </a:gridCol>
                <a:gridCol w="208280">
                  <a:extLst>
                    <a:ext uri="{9D8B030D-6E8A-4147-A177-3AD203B41FA5}">
                      <a16:colId xmlns:a16="http://schemas.microsoft.com/office/drawing/2014/main" val="426236557"/>
                    </a:ext>
                  </a:extLst>
                </a:gridCol>
                <a:gridCol w="208280">
                  <a:extLst>
                    <a:ext uri="{9D8B030D-6E8A-4147-A177-3AD203B41FA5}">
                      <a16:colId xmlns:a16="http://schemas.microsoft.com/office/drawing/2014/main" val="3091431241"/>
                    </a:ext>
                  </a:extLst>
                </a:gridCol>
                <a:gridCol w="208280">
                  <a:extLst>
                    <a:ext uri="{9D8B030D-6E8A-4147-A177-3AD203B41FA5}">
                      <a16:colId xmlns:a16="http://schemas.microsoft.com/office/drawing/2014/main" val="784637551"/>
                    </a:ext>
                  </a:extLst>
                </a:gridCol>
                <a:gridCol w="208280">
                  <a:extLst>
                    <a:ext uri="{9D8B030D-6E8A-4147-A177-3AD203B41FA5}">
                      <a16:colId xmlns:a16="http://schemas.microsoft.com/office/drawing/2014/main" val="1278198412"/>
                    </a:ext>
                  </a:extLst>
                </a:gridCol>
                <a:gridCol w="208280">
                  <a:extLst>
                    <a:ext uri="{9D8B030D-6E8A-4147-A177-3AD203B41FA5}">
                      <a16:colId xmlns:a16="http://schemas.microsoft.com/office/drawing/2014/main" val="1920549360"/>
                    </a:ext>
                  </a:extLst>
                </a:gridCol>
                <a:gridCol w="208280">
                  <a:extLst>
                    <a:ext uri="{9D8B030D-6E8A-4147-A177-3AD203B41FA5}">
                      <a16:colId xmlns:a16="http://schemas.microsoft.com/office/drawing/2014/main" val="544408305"/>
                    </a:ext>
                  </a:extLst>
                </a:gridCol>
                <a:gridCol w="208280">
                  <a:extLst>
                    <a:ext uri="{9D8B030D-6E8A-4147-A177-3AD203B41FA5}">
                      <a16:colId xmlns:a16="http://schemas.microsoft.com/office/drawing/2014/main" val="2613189066"/>
                    </a:ext>
                  </a:extLst>
                </a:gridCol>
                <a:gridCol w="208280">
                  <a:extLst>
                    <a:ext uri="{9D8B030D-6E8A-4147-A177-3AD203B41FA5}">
                      <a16:colId xmlns:a16="http://schemas.microsoft.com/office/drawing/2014/main" val="1519546228"/>
                    </a:ext>
                  </a:extLst>
                </a:gridCol>
                <a:gridCol w="208280">
                  <a:extLst>
                    <a:ext uri="{9D8B030D-6E8A-4147-A177-3AD203B41FA5}">
                      <a16:colId xmlns:a16="http://schemas.microsoft.com/office/drawing/2014/main" val="113591679"/>
                    </a:ext>
                  </a:extLst>
                </a:gridCol>
                <a:gridCol w="208280">
                  <a:extLst>
                    <a:ext uri="{9D8B030D-6E8A-4147-A177-3AD203B41FA5}">
                      <a16:colId xmlns:a16="http://schemas.microsoft.com/office/drawing/2014/main" val="2601343836"/>
                    </a:ext>
                  </a:extLst>
                </a:gridCol>
                <a:gridCol w="208280">
                  <a:extLst>
                    <a:ext uri="{9D8B030D-6E8A-4147-A177-3AD203B41FA5}">
                      <a16:colId xmlns:a16="http://schemas.microsoft.com/office/drawing/2014/main" val="725210667"/>
                    </a:ext>
                  </a:extLst>
                </a:gridCol>
                <a:gridCol w="208280">
                  <a:extLst>
                    <a:ext uri="{9D8B030D-6E8A-4147-A177-3AD203B41FA5}">
                      <a16:colId xmlns:a16="http://schemas.microsoft.com/office/drawing/2014/main" val="418106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974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- 2020-02-26 10:33:52</a:t>
                      </a:r>
                      <a:r>
                        <a:rPr kumimoji="0" lang="en-US" sz="1000" b="0" i="0" u="none" strike="noStrike" kern="1200" cap="none" spc="0" normalizeH="0" baseline="0" noProof="0">
                          <a:ln>
                            <a:noFill/>
                          </a:ln>
                          <a:solidFill>
                            <a:prstClr val="black"/>
                          </a:solidFill>
                          <a:effectLst/>
                          <a:uLnTx/>
                          <a:uFillTx/>
                          <a:latin typeface="+mn-lt"/>
                          <a:ea typeface="+mn-ea"/>
                          <a:cs typeface="+mn-cs"/>
                        </a:rPr>
                        <a:t>
 Special thanks to everyone who participated and donated during our recent charity events. We exceeded our RM5000 target and raised a whopping RM7749.80 during the Charity Week and Festive Fair! Well done to our IB learners for your amazing work in raising funds for the United World Schools ♥️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https://scontent.xx.fbcdn.net/v/t1.0-9/p720x720/88127485_3137309366289007_5552026222638137344_n.jpg?_nc_cat=109&amp;_nc_sid=110474&amp;_nc_ohc=HwXJL0S0kfsAX8CGMGy&amp;_nc_ht=scontent.xx&amp;_nc_tp=6&amp;oh=ef661c7999a0b5a741832da9f965df25&amp;oe=5E93814C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1447320"/>
                  </a:ext>
                </a:extLst>
              </a:tr>
            </a:tbl>
          </a:graphicData>
        </a:graphic>
      </p:graphicFrame>
      <p:sp>
        <p:nvSpPr>
          <p:cNvPr id="4" name="Text Placeholder 3">
            <a:extLst>
              <a:ext uri="{FF2B5EF4-FFF2-40B4-BE49-F238E27FC236}">
                <a16:creationId xmlns:a16="http://schemas.microsoft.com/office/drawing/2014/main" id="{2E37DC06-2286-4265-B298-6C3E34261FE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168029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4F46-1A46-43EB-B455-C69A81359510}"/>
              </a:ext>
            </a:extLst>
          </p:cNvPr>
          <p:cNvSpPr>
            <a:spLocks noGrp="1"/>
          </p:cNvSpPr>
          <p:nvPr>
            <p:ph type="title"/>
          </p:nvPr>
        </p:nvSpPr>
        <p:spPr/>
        <p:txBody>
          <a:bodyPr/>
          <a:lstStyle/>
          <a:p>
            <a:r>
              <a:rPr lang="en-US"/>
              <a:t>Facebook Own Posts Table | Nexus International School Malaysia - 6 of 26</a:t>
            </a:r>
          </a:p>
        </p:txBody>
      </p:sp>
      <p:graphicFrame>
        <p:nvGraphicFramePr>
          <p:cNvPr id="5" name="Table Placeholder 4">
            <a:extLst>
              <a:ext uri="{FF2B5EF4-FFF2-40B4-BE49-F238E27FC236}">
                <a16:creationId xmlns:a16="http://schemas.microsoft.com/office/drawing/2014/main" id="{9793517D-7F46-470D-BD6E-C791C1B02823}"/>
              </a:ext>
            </a:extLst>
          </p:cNvPr>
          <p:cNvGraphicFramePr>
            <a:graphicFrameLocks noGrp="1"/>
          </p:cNvGraphicFramePr>
          <p:nvPr>
            <p:ph type="tbl" sz="quarter" idx="13"/>
            <p:extLst>
              <p:ext uri="{D42A27DB-BD31-4B8C-83A1-F6EECF244321}">
                <p14:modId xmlns:p14="http://schemas.microsoft.com/office/powerpoint/2010/main" val="283628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6186637"/>
                    </a:ext>
                  </a:extLst>
                </a:gridCol>
                <a:gridCol w="822960">
                  <a:extLst>
                    <a:ext uri="{9D8B030D-6E8A-4147-A177-3AD203B41FA5}">
                      <a16:colId xmlns:a16="http://schemas.microsoft.com/office/drawing/2014/main" val="3009860944"/>
                    </a:ext>
                  </a:extLst>
                </a:gridCol>
                <a:gridCol w="329184">
                  <a:extLst>
                    <a:ext uri="{9D8B030D-6E8A-4147-A177-3AD203B41FA5}">
                      <a16:colId xmlns:a16="http://schemas.microsoft.com/office/drawing/2014/main" val="3257561654"/>
                    </a:ext>
                  </a:extLst>
                </a:gridCol>
                <a:gridCol w="208280">
                  <a:extLst>
                    <a:ext uri="{9D8B030D-6E8A-4147-A177-3AD203B41FA5}">
                      <a16:colId xmlns:a16="http://schemas.microsoft.com/office/drawing/2014/main" val="917929460"/>
                    </a:ext>
                  </a:extLst>
                </a:gridCol>
                <a:gridCol w="208280">
                  <a:extLst>
                    <a:ext uri="{9D8B030D-6E8A-4147-A177-3AD203B41FA5}">
                      <a16:colId xmlns:a16="http://schemas.microsoft.com/office/drawing/2014/main" val="2052354487"/>
                    </a:ext>
                  </a:extLst>
                </a:gridCol>
                <a:gridCol w="208280">
                  <a:extLst>
                    <a:ext uri="{9D8B030D-6E8A-4147-A177-3AD203B41FA5}">
                      <a16:colId xmlns:a16="http://schemas.microsoft.com/office/drawing/2014/main" val="2308992011"/>
                    </a:ext>
                  </a:extLst>
                </a:gridCol>
                <a:gridCol w="208280">
                  <a:extLst>
                    <a:ext uri="{9D8B030D-6E8A-4147-A177-3AD203B41FA5}">
                      <a16:colId xmlns:a16="http://schemas.microsoft.com/office/drawing/2014/main" val="4231822331"/>
                    </a:ext>
                  </a:extLst>
                </a:gridCol>
                <a:gridCol w="208280">
                  <a:extLst>
                    <a:ext uri="{9D8B030D-6E8A-4147-A177-3AD203B41FA5}">
                      <a16:colId xmlns:a16="http://schemas.microsoft.com/office/drawing/2014/main" val="972562902"/>
                    </a:ext>
                  </a:extLst>
                </a:gridCol>
                <a:gridCol w="208280">
                  <a:extLst>
                    <a:ext uri="{9D8B030D-6E8A-4147-A177-3AD203B41FA5}">
                      <a16:colId xmlns:a16="http://schemas.microsoft.com/office/drawing/2014/main" val="191284006"/>
                    </a:ext>
                  </a:extLst>
                </a:gridCol>
                <a:gridCol w="208280">
                  <a:extLst>
                    <a:ext uri="{9D8B030D-6E8A-4147-A177-3AD203B41FA5}">
                      <a16:colId xmlns:a16="http://schemas.microsoft.com/office/drawing/2014/main" val="3311729702"/>
                    </a:ext>
                  </a:extLst>
                </a:gridCol>
                <a:gridCol w="208280">
                  <a:extLst>
                    <a:ext uri="{9D8B030D-6E8A-4147-A177-3AD203B41FA5}">
                      <a16:colId xmlns:a16="http://schemas.microsoft.com/office/drawing/2014/main" val="2224813455"/>
                    </a:ext>
                  </a:extLst>
                </a:gridCol>
                <a:gridCol w="208280">
                  <a:extLst>
                    <a:ext uri="{9D8B030D-6E8A-4147-A177-3AD203B41FA5}">
                      <a16:colId xmlns:a16="http://schemas.microsoft.com/office/drawing/2014/main" val="1081031661"/>
                    </a:ext>
                  </a:extLst>
                </a:gridCol>
                <a:gridCol w="208280">
                  <a:extLst>
                    <a:ext uri="{9D8B030D-6E8A-4147-A177-3AD203B41FA5}">
                      <a16:colId xmlns:a16="http://schemas.microsoft.com/office/drawing/2014/main" val="3914521832"/>
                    </a:ext>
                  </a:extLst>
                </a:gridCol>
                <a:gridCol w="208280">
                  <a:extLst>
                    <a:ext uri="{9D8B030D-6E8A-4147-A177-3AD203B41FA5}">
                      <a16:colId xmlns:a16="http://schemas.microsoft.com/office/drawing/2014/main" val="2183681191"/>
                    </a:ext>
                  </a:extLst>
                </a:gridCol>
                <a:gridCol w="208280">
                  <a:extLst>
                    <a:ext uri="{9D8B030D-6E8A-4147-A177-3AD203B41FA5}">
                      <a16:colId xmlns:a16="http://schemas.microsoft.com/office/drawing/2014/main" val="323144054"/>
                    </a:ext>
                  </a:extLst>
                </a:gridCol>
                <a:gridCol w="208280">
                  <a:extLst>
                    <a:ext uri="{9D8B030D-6E8A-4147-A177-3AD203B41FA5}">
                      <a16:colId xmlns:a16="http://schemas.microsoft.com/office/drawing/2014/main" val="1385266133"/>
                    </a:ext>
                  </a:extLst>
                </a:gridCol>
                <a:gridCol w="208280">
                  <a:extLst>
                    <a:ext uri="{9D8B030D-6E8A-4147-A177-3AD203B41FA5}">
                      <a16:colId xmlns:a16="http://schemas.microsoft.com/office/drawing/2014/main" val="4109824914"/>
                    </a:ext>
                  </a:extLst>
                </a:gridCol>
                <a:gridCol w="208280">
                  <a:extLst>
                    <a:ext uri="{9D8B030D-6E8A-4147-A177-3AD203B41FA5}">
                      <a16:colId xmlns:a16="http://schemas.microsoft.com/office/drawing/2014/main" val="1183034063"/>
                    </a:ext>
                  </a:extLst>
                </a:gridCol>
                <a:gridCol w="208280">
                  <a:extLst>
                    <a:ext uri="{9D8B030D-6E8A-4147-A177-3AD203B41FA5}">
                      <a16:colId xmlns:a16="http://schemas.microsoft.com/office/drawing/2014/main" val="3497224587"/>
                    </a:ext>
                  </a:extLst>
                </a:gridCol>
                <a:gridCol w="208280">
                  <a:extLst>
                    <a:ext uri="{9D8B030D-6E8A-4147-A177-3AD203B41FA5}">
                      <a16:colId xmlns:a16="http://schemas.microsoft.com/office/drawing/2014/main" val="606048281"/>
                    </a:ext>
                  </a:extLst>
                </a:gridCol>
                <a:gridCol w="208280">
                  <a:extLst>
                    <a:ext uri="{9D8B030D-6E8A-4147-A177-3AD203B41FA5}">
                      <a16:colId xmlns:a16="http://schemas.microsoft.com/office/drawing/2014/main" val="708378476"/>
                    </a:ext>
                  </a:extLst>
                </a:gridCol>
                <a:gridCol w="208280">
                  <a:extLst>
                    <a:ext uri="{9D8B030D-6E8A-4147-A177-3AD203B41FA5}">
                      <a16:colId xmlns:a16="http://schemas.microsoft.com/office/drawing/2014/main" val="1171618006"/>
                    </a:ext>
                  </a:extLst>
                </a:gridCol>
                <a:gridCol w="208280">
                  <a:extLst>
                    <a:ext uri="{9D8B030D-6E8A-4147-A177-3AD203B41FA5}">
                      <a16:colId xmlns:a16="http://schemas.microsoft.com/office/drawing/2014/main" val="946734065"/>
                    </a:ext>
                  </a:extLst>
                </a:gridCol>
                <a:gridCol w="208280">
                  <a:extLst>
                    <a:ext uri="{9D8B030D-6E8A-4147-A177-3AD203B41FA5}">
                      <a16:colId xmlns:a16="http://schemas.microsoft.com/office/drawing/2014/main" val="2543437224"/>
                    </a:ext>
                  </a:extLst>
                </a:gridCol>
                <a:gridCol w="208280">
                  <a:extLst>
                    <a:ext uri="{9D8B030D-6E8A-4147-A177-3AD203B41FA5}">
                      <a16:colId xmlns:a16="http://schemas.microsoft.com/office/drawing/2014/main" val="2920698103"/>
                    </a:ext>
                  </a:extLst>
                </a:gridCol>
                <a:gridCol w="208280">
                  <a:extLst>
                    <a:ext uri="{9D8B030D-6E8A-4147-A177-3AD203B41FA5}">
                      <a16:colId xmlns:a16="http://schemas.microsoft.com/office/drawing/2014/main" val="3580486292"/>
                    </a:ext>
                  </a:extLst>
                </a:gridCol>
                <a:gridCol w="208280">
                  <a:extLst>
                    <a:ext uri="{9D8B030D-6E8A-4147-A177-3AD203B41FA5}">
                      <a16:colId xmlns:a16="http://schemas.microsoft.com/office/drawing/2014/main" val="3822785554"/>
                    </a:ext>
                  </a:extLst>
                </a:gridCol>
                <a:gridCol w="208280">
                  <a:extLst>
                    <a:ext uri="{9D8B030D-6E8A-4147-A177-3AD203B41FA5}">
                      <a16:colId xmlns:a16="http://schemas.microsoft.com/office/drawing/2014/main" val="1581210860"/>
                    </a:ext>
                  </a:extLst>
                </a:gridCol>
                <a:gridCol w="208280">
                  <a:extLst>
                    <a:ext uri="{9D8B030D-6E8A-4147-A177-3AD203B41FA5}">
                      <a16:colId xmlns:a16="http://schemas.microsoft.com/office/drawing/2014/main" val="3569654582"/>
                    </a:ext>
                  </a:extLst>
                </a:gridCol>
                <a:gridCol w="208280">
                  <a:extLst>
                    <a:ext uri="{9D8B030D-6E8A-4147-A177-3AD203B41FA5}">
                      <a16:colId xmlns:a16="http://schemas.microsoft.com/office/drawing/2014/main" val="1219926746"/>
                    </a:ext>
                  </a:extLst>
                </a:gridCol>
                <a:gridCol w="208280">
                  <a:extLst>
                    <a:ext uri="{9D8B030D-6E8A-4147-A177-3AD203B41FA5}">
                      <a16:colId xmlns:a16="http://schemas.microsoft.com/office/drawing/2014/main" val="149482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0496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- 2020-02-25 14:37:24</a:t>
                      </a:r>
                      <a:r>
                        <a:rPr kumimoji="0" lang="en-US" sz="1000" b="0" i="0" u="none" strike="noStrike" kern="1200" cap="none" spc="0" normalizeH="0" baseline="0" noProof="0">
                          <a:ln>
                            <a:noFill/>
                          </a:ln>
                          <a:solidFill>
                            <a:prstClr val="black"/>
                          </a:solidFill>
                          <a:effectLst/>
                          <a:uLnTx/>
                          <a:uFillTx/>
                          <a:latin typeface="+mn-lt"/>
                          <a:ea typeface="+mn-ea"/>
                          <a:cs typeface="+mn-cs"/>
                        </a:rPr>
                        <a:t>
 A group of our Year 9 &amp; 10 learners attended a FOBISIA leadership workshop entitled "Young Voices for the Future" which was held at Uplands International School in Penang on the 7 &amp; 8 February. 
Our learners attended a variety of workshops and delivered one of their own called "Negotiation - Choosing your Battles." They also met with local business leaders where they explored their understanding of leadership.
This was a fantastic learning opportunity for our learners where they got to work alongside learners from other international schools whilst gaining a better understanding of leadership. Well done, learners! 👏 #FOBISIA #NexusMindsets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https://scontent.xx.fbcdn.net/v/t1.0-9/p720x720/85218083_3135343783152232_6551140326990413824_n.jpg?_nc_cat=106&amp;_nc_sid=110474&amp;_nc_ohc=4S_e8G0X7hMAX-DBvRs&amp;_nc_ht=scontent.xx&amp;_nc_tp=6&amp;oh=3c1b4fbd32930c03be2423af3bbcc47a&amp;oe=5E937422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8184198"/>
                  </a:ext>
                </a:extLst>
              </a:tr>
            </a:tbl>
          </a:graphicData>
        </a:graphic>
      </p:graphicFrame>
      <p:sp>
        <p:nvSpPr>
          <p:cNvPr id="4" name="Text Placeholder 3">
            <a:extLst>
              <a:ext uri="{FF2B5EF4-FFF2-40B4-BE49-F238E27FC236}">
                <a16:creationId xmlns:a16="http://schemas.microsoft.com/office/drawing/2014/main" id="{63EBFAD6-774C-40B1-9280-DFCD0687CAE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65402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1B67-B966-4136-B122-002DF5EE86B6}"/>
              </a:ext>
            </a:extLst>
          </p:cNvPr>
          <p:cNvSpPr>
            <a:spLocks noGrp="1"/>
          </p:cNvSpPr>
          <p:nvPr>
            <p:ph type="title"/>
          </p:nvPr>
        </p:nvSpPr>
        <p:spPr/>
        <p:txBody>
          <a:bodyPr/>
          <a:lstStyle/>
          <a:p>
            <a:r>
              <a:rPr lang="en-US"/>
              <a:t>Facebook Own Posts Table | Nexus International School Malaysia - 7 of 26</a:t>
            </a:r>
          </a:p>
        </p:txBody>
      </p:sp>
      <p:graphicFrame>
        <p:nvGraphicFramePr>
          <p:cNvPr id="5" name="Table Placeholder 4">
            <a:extLst>
              <a:ext uri="{FF2B5EF4-FFF2-40B4-BE49-F238E27FC236}">
                <a16:creationId xmlns:a16="http://schemas.microsoft.com/office/drawing/2014/main" id="{98EFE16D-BCDD-4930-8DE1-511171322729}"/>
              </a:ext>
            </a:extLst>
          </p:cNvPr>
          <p:cNvGraphicFramePr>
            <a:graphicFrameLocks noGrp="1"/>
          </p:cNvGraphicFramePr>
          <p:nvPr>
            <p:ph type="tbl" sz="quarter" idx="13"/>
            <p:extLst>
              <p:ext uri="{D42A27DB-BD31-4B8C-83A1-F6EECF244321}">
                <p14:modId xmlns:p14="http://schemas.microsoft.com/office/powerpoint/2010/main" val="2337970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57847857"/>
                    </a:ext>
                  </a:extLst>
                </a:gridCol>
                <a:gridCol w="822960">
                  <a:extLst>
                    <a:ext uri="{9D8B030D-6E8A-4147-A177-3AD203B41FA5}">
                      <a16:colId xmlns:a16="http://schemas.microsoft.com/office/drawing/2014/main" val="1051648735"/>
                    </a:ext>
                  </a:extLst>
                </a:gridCol>
                <a:gridCol w="329184">
                  <a:extLst>
                    <a:ext uri="{9D8B030D-6E8A-4147-A177-3AD203B41FA5}">
                      <a16:colId xmlns:a16="http://schemas.microsoft.com/office/drawing/2014/main" val="3527851740"/>
                    </a:ext>
                  </a:extLst>
                </a:gridCol>
                <a:gridCol w="208280">
                  <a:extLst>
                    <a:ext uri="{9D8B030D-6E8A-4147-A177-3AD203B41FA5}">
                      <a16:colId xmlns:a16="http://schemas.microsoft.com/office/drawing/2014/main" val="893912792"/>
                    </a:ext>
                  </a:extLst>
                </a:gridCol>
                <a:gridCol w="208280">
                  <a:extLst>
                    <a:ext uri="{9D8B030D-6E8A-4147-A177-3AD203B41FA5}">
                      <a16:colId xmlns:a16="http://schemas.microsoft.com/office/drawing/2014/main" val="4262636838"/>
                    </a:ext>
                  </a:extLst>
                </a:gridCol>
                <a:gridCol w="208280">
                  <a:extLst>
                    <a:ext uri="{9D8B030D-6E8A-4147-A177-3AD203B41FA5}">
                      <a16:colId xmlns:a16="http://schemas.microsoft.com/office/drawing/2014/main" val="3450833760"/>
                    </a:ext>
                  </a:extLst>
                </a:gridCol>
                <a:gridCol w="208280">
                  <a:extLst>
                    <a:ext uri="{9D8B030D-6E8A-4147-A177-3AD203B41FA5}">
                      <a16:colId xmlns:a16="http://schemas.microsoft.com/office/drawing/2014/main" val="3878789318"/>
                    </a:ext>
                  </a:extLst>
                </a:gridCol>
                <a:gridCol w="208280">
                  <a:extLst>
                    <a:ext uri="{9D8B030D-6E8A-4147-A177-3AD203B41FA5}">
                      <a16:colId xmlns:a16="http://schemas.microsoft.com/office/drawing/2014/main" val="4252114451"/>
                    </a:ext>
                  </a:extLst>
                </a:gridCol>
                <a:gridCol w="208280">
                  <a:extLst>
                    <a:ext uri="{9D8B030D-6E8A-4147-A177-3AD203B41FA5}">
                      <a16:colId xmlns:a16="http://schemas.microsoft.com/office/drawing/2014/main" val="3639877118"/>
                    </a:ext>
                  </a:extLst>
                </a:gridCol>
                <a:gridCol w="208280">
                  <a:extLst>
                    <a:ext uri="{9D8B030D-6E8A-4147-A177-3AD203B41FA5}">
                      <a16:colId xmlns:a16="http://schemas.microsoft.com/office/drawing/2014/main" val="2542441710"/>
                    </a:ext>
                  </a:extLst>
                </a:gridCol>
                <a:gridCol w="208280">
                  <a:extLst>
                    <a:ext uri="{9D8B030D-6E8A-4147-A177-3AD203B41FA5}">
                      <a16:colId xmlns:a16="http://schemas.microsoft.com/office/drawing/2014/main" val="898671239"/>
                    </a:ext>
                  </a:extLst>
                </a:gridCol>
                <a:gridCol w="208280">
                  <a:extLst>
                    <a:ext uri="{9D8B030D-6E8A-4147-A177-3AD203B41FA5}">
                      <a16:colId xmlns:a16="http://schemas.microsoft.com/office/drawing/2014/main" val="2356776196"/>
                    </a:ext>
                  </a:extLst>
                </a:gridCol>
                <a:gridCol w="208280">
                  <a:extLst>
                    <a:ext uri="{9D8B030D-6E8A-4147-A177-3AD203B41FA5}">
                      <a16:colId xmlns:a16="http://schemas.microsoft.com/office/drawing/2014/main" val="1697029786"/>
                    </a:ext>
                  </a:extLst>
                </a:gridCol>
                <a:gridCol w="208280">
                  <a:extLst>
                    <a:ext uri="{9D8B030D-6E8A-4147-A177-3AD203B41FA5}">
                      <a16:colId xmlns:a16="http://schemas.microsoft.com/office/drawing/2014/main" val="388562380"/>
                    </a:ext>
                  </a:extLst>
                </a:gridCol>
                <a:gridCol w="208280">
                  <a:extLst>
                    <a:ext uri="{9D8B030D-6E8A-4147-A177-3AD203B41FA5}">
                      <a16:colId xmlns:a16="http://schemas.microsoft.com/office/drawing/2014/main" val="4148638853"/>
                    </a:ext>
                  </a:extLst>
                </a:gridCol>
                <a:gridCol w="208280">
                  <a:extLst>
                    <a:ext uri="{9D8B030D-6E8A-4147-A177-3AD203B41FA5}">
                      <a16:colId xmlns:a16="http://schemas.microsoft.com/office/drawing/2014/main" val="4027024979"/>
                    </a:ext>
                  </a:extLst>
                </a:gridCol>
                <a:gridCol w="208280">
                  <a:extLst>
                    <a:ext uri="{9D8B030D-6E8A-4147-A177-3AD203B41FA5}">
                      <a16:colId xmlns:a16="http://schemas.microsoft.com/office/drawing/2014/main" val="997877715"/>
                    </a:ext>
                  </a:extLst>
                </a:gridCol>
                <a:gridCol w="208280">
                  <a:extLst>
                    <a:ext uri="{9D8B030D-6E8A-4147-A177-3AD203B41FA5}">
                      <a16:colId xmlns:a16="http://schemas.microsoft.com/office/drawing/2014/main" val="2647972775"/>
                    </a:ext>
                  </a:extLst>
                </a:gridCol>
                <a:gridCol w="208280">
                  <a:extLst>
                    <a:ext uri="{9D8B030D-6E8A-4147-A177-3AD203B41FA5}">
                      <a16:colId xmlns:a16="http://schemas.microsoft.com/office/drawing/2014/main" val="2019834079"/>
                    </a:ext>
                  </a:extLst>
                </a:gridCol>
                <a:gridCol w="208280">
                  <a:extLst>
                    <a:ext uri="{9D8B030D-6E8A-4147-A177-3AD203B41FA5}">
                      <a16:colId xmlns:a16="http://schemas.microsoft.com/office/drawing/2014/main" val="1458688115"/>
                    </a:ext>
                  </a:extLst>
                </a:gridCol>
                <a:gridCol w="208280">
                  <a:extLst>
                    <a:ext uri="{9D8B030D-6E8A-4147-A177-3AD203B41FA5}">
                      <a16:colId xmlns:a16="http://schemas.microsoft.com/office/drawing/2014/main" val="860347388"/>
                    </a:ext>
                  </a:extLst>
                </a:gridCol>
                <a:gridCol w="208280">
                  <a:extLst>
                    <a:ext uri="{9D8B030D-6E8A-4147-A177-3AD203B41FA5}">
                      <a16:colId xmlns:a16="http://schemas.microsoft.com/office/drawing/2014/main" val="3064367413"/>
                    </a:ext>
                  </a:extLst>
                </a:gridCol>
                <a:gridCol w="208280">
                  <a:extLst>
                    <a:ext uri="{9D8B030D-6E8A-4147-A177-3AD203B41FA5}">
                      <a16:colId xmlns:a16="http://schemas.microsoft.com/office/drawing/2014/main" val="307104386"/>
                    </a:ext>
                  </a:extLst>
                </a:gridCol>
                <a:gridCol w="208280">
                  <a:extLst>
                    <a:ext uri="{9D8B030D-6E8A-4147-A177-3AD203B41FA5}">
                      <a16:colId xmlns:a16="http://schemas.microsoft.com/office/drawing/2014/main" val="69617469"/>
                    </a:ext>
                  </a:extLst>
                </a:gridCol>
                <a:gridCol w="208280">
                  <a:extLst>
                    <a:ext uri="{9D8B030D-6E8A-4147-A177-3AD203B41FA5}">
                      <a16:colId xmlns:a16="http://schemas.microsoft.com/office/drawing/2014/main" val="169979464"/>
                    </a:ext>
                  </a:extLst>
                </a:gridCol>
                <a:gridCol w="208280">
                  <a:extLst>
                    <a:ext uri="{9D8B030D-6E8A-4147-A177-3AD203B41FA5}">
                      <a16:colId xmlns:a16="http://schemas.microsoft.com/office/drawing/2014/main" val="338279232"/>
                    </a:ext>
                  </a:extLst>
                </a:gridCol>
                <a:gridCol w="208280">
                  <a:extLst>
                    <a:ext uri="{9D8B030D-6E8A-4147-A177-3AD203B41FA5}">
                      <a16:colId xmlns:a16="http://schemas.microsoft.com/office/drawing/2014/main" val="1675997433"/>
                    </a:ext>
                  </a:extLst>
                </a:gridCol>
                <a:gridCol w="208280">
                  <a:extLst>
                    <a:ext uri="{9D8B030D-6E8A-4147-A177-3AD203B41FA5}">
                      <a16:colId xmlns:a16="http://schemas.microsoft.com/office/drawing/2014/main" val="2671030972"/>
                    </a:ext>
                  </a:extLst>
                </a:gridCol>
                <a:gridCol w="208280">
                  <a:extLst>
                    <a:ext uri="{9D8B030D-6E8A-4147-A177-3AD203B41FA5}">
                      <a16:colId xmlns:a16="http://schemas.microsoft.com/office/drawing/2014/main" val="4099060955"/>
                    </a:ext>
                  </a:extLst>
                </a:gridCol>
                <a:gridCol w="208280">
                  <a:extLst>
                    <a:ext uri="{9D8B030D-6E8A-4147-A177-3AD203B41FA5}">
                      <a16:colId xmlns:a16="http://schemas.microsoft.com/office/drawing/2014/main" val="3413762178"/>
                    </a:ext>
                  </a:extLst>
                </a:gridCol>
                <a:gridCol w="208280">
                  <a:extLst>
                    <a:ext uri="{9D8B030D-6E8A-4147-A177-3AD203B41FA5}">
                      <a16:colId xmlns:a16="http://schemas.microsoft.com/office/drawing/2014/main" val="93440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3631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- 2020-02-25 12:00:30</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are encouraged to develop their creative talents and ability to express themselves through the music 🎶 
Playing an instrument is great for cognitive development in young children as it stimulates different parts of the brain simultaneously! Read more to find out how learning a musical instrument can help your child’s overall education! #NexusTrivia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462610"/>
                  </a:ext>
                </a:extLst>
              </a:tr>
            </a:tbl>
          </a:graphicData>
        </a:graphic>
      </p:graphicFrame>
      <p:sp>
        <p:nvSpPr>
          <p:cNvPr id="4" name="Text Placeholder 3">
            <a:extLst>
              <a:ext uri="{FF2B5EF4-FFF2-40B4-BE49-F238E27FC236}">
                <a16:creationId xmlns:a16="http://schemas.microsoft.com/office/drawing/2014/main" id="{DEF88FE6-DDC7-4757-923F-1A100D62249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33447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2C6F-9280-4E21-A03C-764EB256A21D}"/>
              </a:ext>
            </a:extLst>
          </p:cNvPr>
          <p:cNvSpPr>
            <a:spLocks noGrp="1"/>
          </p:cNvSpPr>
          <p:nvPr>
            <p:ph type="title"/>
          </p:nvPr>
        </p:nvSpPr>
        <p:spPr/>
        <p:txBody>
          <a:bodyPr/>
          <a:lstStyle/>
          <a:p>
            <a:r>
              <a:rPr lang="en-US"/>
              <a:t>Facebook Own Posts Table | Nexus International School Malaysia - 8 of 26</a:t>
            </a:r>
          </a:p>
        </p:txBody>
      </p:sp>
      <p:graphicFrame>
        <p:nvGraphicFramePr>
          <p:cNvPr id="5" name="Table Placeholder 4">
            <a:extLst>
              <a:ext uri="{FF2B5EF4-FFF2-40B4-BE49-F238E27FC236}">
                <a16:creationId xmlns:a16="http://schemas.microsoft.com/office/drawing/2014/main" id="{3610A58B-E279-4E76-A067-71C7BCABC524}"/>
              </a:ext>
            </a:extLst>
          </p:cNvPr>
          <p:cNvGraphicFramePr>
            <a:graphicFrameLocks noGrp="1"/>
          </p:cNvGraphicFramePr>
          <p:nvPr>
            <p:ph type="tbl" sz="quarter" idx="13"/>
            <p:extLst>
              <p:ext uri="{D42A27DB-BD31-4B8C-83A1-F6EECF244321}">
                <p14:modId xmlns:p14="http://schemas.microsoft.com/office/powerpoint/2010/main" val="179984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5164235"/>
                    </a:ext>
                  </a:extLst>
                </a:gridCol>
                <a:gridCol w="822960">
                  <a:extLst>
                    <a:ext uri="{9D8B030D-6E8A-4147-A177-3AD203B41FA5}">
                      <a16:colId xmlns:a16="http://schemas.microsoft.com/office/drawing/2014/main" val="1432461663"/>
                    </a:ext>
                  </a:extLst>
                </a:gridCol>
                <a:gridCol w="329184">
                  <a:extLst>
                    <a:ext uri="{9D8B030D-6E8A-4147-A177-3AD203B41FA5}">
                      <a16:colId xmlns:a16="http://schemas.microsoft.com/office/drawing/2014/main" val="1316539927"/>
                    </a:ext>
                  </a:extLst>
                </a:gridCol>
                <a:gridCol w="208280">
                  <a:extLst>
                    <a:ext uri="{9D8B030D-6E8A-4147-A177-3AD203B41FA5}">
                      <a16:colId xmlns:a16="http://schemas.microsoft.com/office/drawing/2014/main" val="1075385636"/>
                    </a:ext>
                  </a:extLst>
                </a:gridCol>
                <a:gridCol w="208280">
                  <a:extLst>
                    <a:ext uri="{9D8B030D-6E8A-4147-A177-3AD203B41FA5}">
                      <a16:colId xmlns:a16="http://schemas.microsoft.com/office/drawing/2014/main" val="2751961056"/>
                    </a:ext>
                  </a:extLst>
                </a:gridCol>
                <a:gridCol w="208280">
                  <a:extLst>
                    <a:ext uri="{9D8B030D-6E8A-4147-A177-3AD203B41FA5}">
                      <a16:colId xmlns:a16="http://schemas.microsoft.com/office/drawing/2014/main" val="593735265"/>
                    </a:ext>
                  </a:extLst>
                </a:gridCol>
                <a:gridCol w="208280">
                  <a:extLst>
                    <a:ext uri="{9D8B030D-6E8A-4147-A177-3AD203B41FA5}">
                      <a16:colId xmlns:a16="http://schemas.microsoft.com/office/drawing/2014/main" val="2040183471"/>
                    </a:ext>
                  </a:extLst>
                </a:gridCol>
                <a:gridCol w="208280">
                  <a:extLst>
                    <a:ext uri="{9D8B030D-6E8A-4147-A177-3AD203B41FA5}">
                      <a16:colId xmlns:a16="http://schemas.microsoft.com/office/drawing/2014/main" val="1095339357"/>
                    </a:ext>
                  </a:extLst>
                </a:gridCol>
                <a:gridCol w="208280">
                  <a:extLst>
                    <a:ext uri="{9D8B030D-6E8A-4147-A177-3AD203B41FA5}">
                      <a16:colId xmlns:a16="http://schemas.microsoft.com/office/drawing/2014/main" val="1577491291"/>
                    </a:ext>
                  </a:extLst>
                </a:gridCol>
                <a:gridCol w="208280">
                  <a:extLst>
                    <a:ext uri="{9D8B030D-6E8A-4147-A177-3AD203B41FA5}">
                      <a16:colId xmlns:a16="http://schemas.microsoft.com/office/drawing/2014/main" val="2511804506"/>
                    </a:ext>
                  </a:extLst>
                </a:gridCol>
                <a:gridCol w="208280">
                  <a:extLst>
                    <a:ext uri="{9D8B030D-6E8A-4147-A177-3AD203B41FA5}">
                      <a16:colId xmlns:a16="http://schemas.microsoft.com/office/drawing/2014/main" val="2131708519"/>
                    </a:ext>
                  </a:extLst>
                </a:gridCol>
                <a:gridCol w="208280">
                  <a:extLst>
                    <a:ext uri="{9D8B030D-6E8A-4147-A177-3AD203B41FA5}">
                      <a16:colId xmlns:a16="http://schemas.microsoft.com/office/drawing/2014/main" val="4103142200"/>
                    </a:ext>
                  </a:extLst>
                </a:gridCol>
                <a:gridCol w="208280">
                  <a:extLst>
                    <a:ext uri="{9D8B030D-6E8A-4147-A177-3AD203B41FA5}">
                      <a16:colId xmlns:a16="http://schemas.microsoft.com/office/drawing/2014/main" val="1295231046"/>
                    </a:ext>
                  </a:extLst>
                </a:gridCol>
                <a:gridCol w="208280">
                  <a:extLst>
                    <a:ext uri="{9D8B030D-6E8A-4147-A177-3AD203B41FA5}">
                      <a16:colId xmlns:a16="http://schemas.microsoft.com/office/drawing/2014/main" val="468494925"/>
                    </a:ext>
                  </a:extLst>
                </a:gridCol>
                <a:gridCol w="208280">
                  <a:extLst>
                    <a:ext uri="{9D8B030D-6E8A-4147-A177-3AD203B41FA5}">
                      <a16:colId xmlns:a16="http://schemas.microsoft.com/office/drawing/2014/main" val="497015283"/>
                    </a:ext>
                  </a:extLst>
                </a:gridCol>
                <a:gridCol w="208280">
                  <a:extLst>
                    <a:ext uri="{9D8B030D-6E8A-4147-A177-3AD203B41FA5}">
                      <a16:colId xmlns:a16="http://schemas.microsoft.com/office/drawing/2014/main" val="3152185122"/>
                    </a:ext>
                  </a:extLst>
                </a:gridCol>
                <a:gridCol w="208280">
                  <a:extLst>
                    <a:ext uri="{9D8B030D-6E8A-4147-A177-3AD203B41FA5}">
                      <a16:colId xmlns:a16="http://schemas.microsoft.com/office/drawing/2014/main" val="1024612337"/>
                    </a:ext>
                  </a:extLst>
                </a:gridCol>
                <a:gridCol w="208280">
                  <a:extLst>
                    <a:ext uri="{9D8B030D-6E8A-4147-A177-3AD203B41FA5}">
                      <a16:colId xmlns:a16="http://schemas.microsoft.com/office/drawing/2014/main" val="2641494245"/>
                    </a:ext>
                  </a:extLst>
                </a:gridCol>
                <a:gridCol w="208280">
                  <a:extLst>
                    <a:ext uri="{9D8B030D-6E8A-4147-A177-3AD203B41FA5}">
                      <a16:colId xmlns:a16="http://schemas.microsoft.com/office/drawing/2014/main" val="2125997283"/>
                    </a:ext>
                  </a:extLst>
                </a:gridCol>
                <a:gridCol w="208280">
                  <a:extLst>
                    <a:ext uri="{9D8B030D-6E8A-4147-A177-3AD203B41FA5}">
                      <a16:colId xmlns:a16="http://schemas.microsoft.com/office/drawing/2014/main" val="3470308697"/>
                    </a:ext>
                  </a:extLst>
                </a:gridCol>
                <a:gridCol w="208280">
                  <a:extLst>
                    <a:ext uri="{9D8B030D-6E8A-4147-A177-3AD203B41FA5}">
                      <a16:colId xmlns:a16="http://schemas.microsoft.com/office/drawing/2014/main" val="2353608656"/>
                    </a:ext>
                  </a:extLst>
                </a:gridCol>
                <a:gridCol w="208280">
                  <a:extLst>
                    <a:ext uri="{9D8B030D-6E8A-4147-A177-3AD203B41FA5}">
                      <a16:colId xmlns:a16="http://schemas.microsoft.com/office/drawing/2014/main" val="2561896539"/>
                    </a:ext>
                  </a:extLst>
                </a:gridCol>
                <a:gridCol w="208280">
                  <a:extLst>
                    <a:ext uri="{9D8B030D-6E8A-4147-A177-3AD203B41FA5}">
                      <a16:colId xmlns:a16="http://schemas.microsoft.com/office/drawing/2014/main" val="2212352167"/>
                    </a:ext>
                  </a:extLst>
                </a:gridCol>
                <a:gridCol w="208280">
                  <a:extLst>
                    <a:ext uri="{9D8B030D-6E8A-4147-A177-3AD203B41FA5}">
                      <a16:colId xmlns:a16="http://schemas.microsoft.com/office/drawing/2014/main" val="876619287"/>
                    </a:ext>
                  </a:extLst>
                </a:gridCol>
                <a:gridCol w="208280">
                  <a:extLst>
                    <a:ext uri="{9D8B030D-6E8A-4147-A177-3AD203B41FA5}">
                      <a16:colId xmlns:a16="http://schemas.microsoft.com/office/drawing/2014/main" val="2140072575"/>
                    </a:ext>
                  </a:extLst>
                </a:gridCol>
                <a:gridCol w="208280">
                  <a:extLst>
                    <a:ext uri="{9D8B030D-6E8A-4147-A177-3AD203B41FA5}">
                      <a16:colId xmlns:a16="http://schemas.microsoft.com/office/drawing/2014/main" val="283343182"/>
                    </a:ext>
                  </a:extLst>
                </a:gridCol>
                <a:gridCol w="208280">
                  <a:extLst>
                    <a:ext uri="{9D8B030D-6E8A-4147-A177-3AD203B41FA5}">
                      <a16:colId xmlns:a16="http://schemas.microsoft.com/office/drawing/2014/main" val="387513510"/>
                    </a:ext>
                  </a:extLst>
                </a:gridCol>
                <a:gridCol w="208280">
                  <a:extLst>
                    <a:ext uri="{9D8B030D-6E8A-4147-A177-3AD203B41FA5}">
                      <a16:colId xmlns:a16="http://schemas.microsoft.com/office/drawing/2014/main" val="2815725014"/>
                    </a:ext>
                  </a:extLst>
                </a:gridCol>
                <a:gridCol w="208280">
                  <a:extLst>
                    <a:ext uri="{9D8B030D-6E8A-4147-A177-3AD203B41FA5}">
                      <a16:colId xmlns:a16="http://schemas.microsoft.com/office/drawing/2014/main" val="1345646698"/>
                    </a:ext>
                  </a:extLst>
                </a:gridCol>
                <a:gridCol w="208280">
                  <a:extLst>
                    <a:ext uri="{9D8B030D-6E8A-4147-A177-3AD203B41FA5}">
                      <a16:colId xmlns:a16="http://schemas.microsoft.com/office/drawing/2014/main" val="1659393920"/>
                    </a:ext>
                  </a:extLst>
                </a:gridCol>
                <a:gridCol w="208280">
                  <a:extLst>
                    <a:ext uri="{9D8B030D-6E8A-4147-A177-3AD203B41FA5}">
                      <a16:colId xmlns:a16="http://schemas.microsoft.com/office/drawing/2014/main" val="2823838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247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- 2020-02-24 14:44:33</a:t>
                      </a:r>
                      <a:r>
                        <a:rPr kumimoji="0" lang="en-US" sz="1000" b="0" i="0" u="none" strike="noStrike" kern="1200" cap="none" spc="0" normalizeH="0" baseline="0" noProof="0">
                          <a:ln>
                            <a:noFill/>
                          </a:ln>
                          <a:solidFill>
                            <a:prstClr val="black"/>
                          </a:solidFill>
                          <a:effectLst/>
                          <a:uLnTx/>
                          <a:uFillTx/>
                          <a:latin typeface="+mn-lt"/>
                          <a:ea typeface="+mn-ea"/>
                          <a:cs typeface="+mn-cs"/>
                        </a:rPr>
                        <a:t>
 Year 6 worked incredibly hard on their recent IPC topic 'They See the World Like This'. For their Entry Point, they worked with Miss Cherie, Miss Ken Hui and Year 12 IB learners from the Secondary Art Department. They used a variety of materials, tools, and techniques to produce a colourful piece that represented them - we called it 'Feetism'. Next, they explored genres of music and created a response in the form of art, they all loved using spray paints for this piece. Our Year 6 learners focused on producing traditional forms of art including Impressionism, Cubism, Pop Art, and Tessellation 👩🏻‍🎨 
__
A particular favourite of all the learners was the work they produced using Virtual Reality to explore emotions. Our Art Gallery Exit Point proved very popular and Year 6 received great feedback to support their learning and many opinions were offered for our Big Question: 'Can art change the world?' 🌏
#NexusInnovation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3913706"/>
                  </a:ext>
                </a:extLst>
              </a:tr>
            </a:tbl>
          </a:graphicData>
        </a:graphic>
      </p:graphicFrame>
      <p:sp>
        <p:nvSpPr>
          <p:cNvPr id="4" name="Text Placeholder 3">
            <a:extLst>
              <a:ext uri="{FF2B5EF4-FFF2-40B4-BE49-F238E27FC236}">
                <a16:creationId xmlns:a16="http://schemas.microsoft.com/office/drawing/2014/main" id="{955155CB-CE37-4985-8171-2438661C0CA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758269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BB699-0B9C-4B43-8806-E9B15A980F71}"/>
              </a:ext>
            </a:extLst>
          </p:cNvPr>
          <p:cNvSpPr>
            <a:spLocks noGrp="1"/>
          </p:cNvSpPr>
          <p:nvPr>
            <p:ph type="title"/>
          </p:nvPr>
        </p:nvSpPr>
        <p:spPr/>
        <p:txBody>
          <a:bodyPr/>
          <a:lstStyle/>
          <a:p>
            <a:r>
              <a:rPr lang="en-US"/>
              <a:t>Facebook Own Posts Table | Nexus International School Malaysia - 9 of 26</a:t>
            </a:r>
          </a:p>
        </p:txBody>
      </p:sp>
      <p:graphicFrame>
        <p:nvGraphicFramePr>
          <p:cNvPr id="5" name="Table Placeholder 4">
            <a:extLst>
              <a:ext uri="{FF2B5EF4-FFF2-40B4-BE49-F238E27FC236}">
                <a16:creationId xmlns:a16="http://schemas.microsoft.com/office/drawing/2014/main" id="{EBE42C4A-F43E-4DB5-9A04-2FADEF4769D1}"/>
              </a:ext>
            </a:extLst>
          </p:cNvPr>
          <p:cNvGraphicFramePr>
            <a:graphicFrameLocks noGrp="1"/>
          </p:cNvGraphicFramePr>
          <p:nvPr>
            <p:ph type="tbl" sz="quarter" idx="13"/>
            <p:extLst>
              <p:ext uri="{D42A27DB-BD31-4B8C-83A1-F6EECF244321}">
                <p14:modId xmlns:p14="http://schemas.microsoft.com/office/powerpoint/2010/main" val="302240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7337408"/>
                    </a:ext>
                  </a:extLst>
                </a:gridCol>
                <a:gridCol w="822960">
                  <a:extLst>
                    <a:ext uri="{9D8B030D-6E8A-4147-A177-3AD203B41FA5}">
                      <a16:colId xmlns:a16="http://schemas.microsoft.com/office/drawing/2014/main" val="1650018620"/>
                    </a:ext>
                  </a:extLst>
                </a:gridCol>
                <a:gridCol w="329184">
                  <a:extLst>
                    <a:ext uri="{9D8B030D-6E8A-4147-A177-3AD203B41FA5}">
                      <a16:colId xmlns:a16="http://schemas.microsoft.com/office/drawing/2014/main" val="1011518919"/>
                    </a:ext>
                  </a:extLst>
                </a:gridCol>
                <a:gridCol w="208280">
                  <a:extLst>
                    <a:ext uri="{9D8B030D-6E8A-4147-A177-3AD203B41FA5}">
                      <a16:colId xmlns:a16="http://schemas.microsoft.com/office/drawing/2014/main" val="1408126354"/>
                    </a:ext>
                  </a:extLst>
                </a:gridCol>
                <a:gridCol w="208280">
                  <a:extLst>
                    <a:ext uri="{9D8B030D-6E8A-4147-A177-3AD203B41FA5}">
                      <a16:colId xmlns:a16="http://schemas.microsoft.com/office/drawing/2014/main" val="883752909"/>
                    </a:ext>
                  </a:extLst>
                </a:gridCol>
                <a:gridCol w="208280">
                  <a:extLst>
                    <a:ext uri="{9D8B030D-6E8A-4147-A177-3AD203B41FA5}">
                      <a16:colId xmlns:a16="http://schemas.microsoft.com/office/drawing/2014/main" val="1759759723"/>
                    </a:ext>
                  </a:extLst>
                </a:gridCol>
                <a:gridCol w="208280">
                  <a:extLst>
                    <a:ext uri="{9D8B030D-6E8A-4147-A177-3AD203B41FA5}">
                      <a16:colId xmlns:a16="http://schemas.microsoft.com/office/drawing/2014/main" val="1404667931"/>
                    </a:ext>
                  </a:extLst>
                </a:gridCol>
                <a:gridCol w="208280">
                  <a:extLst>
                    <a:ext uri="{9D8B030D-6E8A-4147-A177-3AD203B41FA5}">
                      <a16:colId xmlns:a16="http://schemas.microsoft.com/office/drawing/2014/main" val="2712828087"/>
                    </a:ext>
                  </a:extLst>
                </a:gridCol>
                <a:gridCol w="208280">
                  <a:extLst>
                    <a:ext uri="{9D8B030D-6E8A-4147-A177-3AD203B41FA5}">
                      <a16:colId xmlns:a16="http://schemas.microsoft.com/office/drawing/2014/main" val="3422274446"/>
                    </a:ext>
                  </a:extLst>
                </a:gridCol>
                <a:gridCol w="208280">
                  <a:extLst>
                    <a:ext uri="{9D8B030D-6E8A-4147-A177-3AD203B41FA5}">
                      <a16:colId xmlns:a16="http://schemas.microsoft.com/office/drawing/2014/main" val="2913195529"/>
                    </a:ext>
                  </a:extLst>
                </a:gridCol>
                <a:gridCol w="208280">
                  <a:extLst>
                    <a:ext uri="{9D8B030D-6E8A-4147-A177-3AD203B41FA5}">
                      <a16:colId xmlns:a16="http://schemas.microsoft.com/office/drawing/2014/main" val="4226568662"/>
                    </a:ext>
                  </a:extLst>
                </a:gridCol>
                <a:gridCol w="208280">
                  <a:extLst>
                    <a:ext uri="{9D8B030D-6E8A-4147-A177-3AD203B41FA5}">
                      <a16:colId xmlns:a16="http://schemas.microsoft.com/office/drawing/2014/main" val="3976378088"/>
                    </a:ext>
                  </a:extLst>
                </a:gridCol>
                <a:gridCol w="208280">
                  <a:extLst>
                    <a:ext uri="{9D8B030D-6E8A-4147-A177-3AD203B41FA5}">
                      <a16:colId xmlns:a16="http://schemas.microsoft.com/office/drawing/2014/main" val="4257807601"/>
                    </a:ext>
                  </a:extLst>
                </a:gridCol>
                <a:gridCol w="208280">
                  <a:extLst>
                    <a:ext uri="{9D8B030D-6E8A-4147-A177-3AD203B41FA5}">
                      <a16:colId xmlns:a16="http://schemas.microsoft.com/office/drawing/2014/main" val="2017763758"/>
                    </a:ext>
                  </a:extLst>
                </a:gridCol>
                <a:gridCol w="208280">
                  <a:extLst>
                    <a:ext uri="{9D8B030D-6E8A-4147-A177-3AD203B41FA5}">
                      <a16:colId xmlns:a16="http://schemas.microsoft.com/office/drawing/2014/main" val="2998559403"/>
                    </a:ext>
                  </a:extLst>
                </a:gridCol>
                <a:gridCol w="208280">
                  <a:extLst>
                    <a:ext uri="{9D8B030D-6E8A-4147-A177-3AD203B41FA5}">
                      <a16:colId xmlns:a16="http://schemas.microsoft.com/office/drawing/2014/main" val="1978516763"/>
                    </a:ext>
                  </a:extLst>
                </a:gridCol>
                <a:gridCol w="208280">
                  <a:extLst>
                    <a:ext uri="{9D8B030D-6E8A-4147-A177-3AD203B41FA5}">
                      <a16:colId xmlns:a16="http://schemas.microsoft.com/office/drawing/2014/main" val="2443864138"/>
                    </a:ext>
                  </a:extLst>
                </a:gridCol>
                <a:gridCol w="208280">
                  <a:extLst>
                    <a:ext uri="{9D8B030D-6E8A-4147-A177-3AD203B41FA5}">
                      <a16:colId xmlns:a16="http://schemas.microsoft.com/office/drawing/2014/main" val="1825355846"/>
                    </a:ext>
                  </a:extLst>
                </a:gridCol>
                <a:gridCol w="208280">
                  <a:extLst>
                    <a:ext uri="{9D8B030D-6E8A-4147-A177-3AD203B41FA5}">
                      <a16:colId xmlns:a16="http://schemas.microsoft.com/office/drawing/2014/main" val="1814359967"/>
                    </a:ext>
                  </a:extLst>
                </a:gridCol>
                <a:gridCol w="208280">
                  <a:extLst>
                    <a:ext uri="{9D8B030D-6E8A-4147-A177-3AD203B41FA5}">
                      <a16:colId xmlns:a16="http://schemas.microsoft.com/office/drawing/2014/main" val="3736256878"/>
                    </a:ext>
                  </a:extLst>
                </a:gridCol>
                <a:gridCol w="208280">
                  <a:extLst>
                    <a:ext uri="{9D8B030D-6E8A-4147-A177-3AD203B41FA5}">
                      <a16:colId xmlns:a16="http://schemas.microsoft.com/office/drawing/2014/main" val="4164472713"/>
                    </a:ext>
                  </a:extLst>
                </a:gridCol>
                <a:gridCol w="208280">
                  <a:extLst>
                    <a:ext uri="{9D8B030D-6E8A-4147-A177-3AD203B41FA5}">
                      <a16:colId xmlns:a16="http://schemas.microsoft.com/office/drawing/2014/main" val="3008092810"/>
                    </a:ext>
                  </a:extLst>
                </a:gridCol>
                <a:gridCol w="208280">
                  <a:extLst>
                    <a:ext uri="{9D8B030D-6E8A-4147-A177-3AD203B41FA5}">
                      <a16:colId xmlns:a16="http://schemas.microsoft.com/office/drawing/2014/main" val="1502987026"/>
                    </a:ext>
                  </a:extLst>
                </a:gridCol>
                <a:gridCol w="208280">
                  <a:extLst>
                    <a:ext uri="{9D8B030D-6E8A-4147-A177-3AD203B41FA5}">
                      <a16:colId xmlns:a16="http://schemas.microsoft.com/office/drawing/2014/main" val="1201295115"/>
                    </a:ext>
                  </a:extLst>
                </a:gridCol>
                <a:gridCol w="208280">
                  <a:extLst>
                    <a:ext uri="{9D8B030D-6E8A-4147-A177-3AD203B41FA5}">
                      <a16:colId xmlns:a16="http://schemas.microsoft.com/office/drawing/2014/main" val="4264772438"/>
                    </a:ext>
                  </a:extLst>
                </a:gridCol>
                <a:gridCol w="208280">
                  <a:extLst>
                    <a:ext uri="{9D8B030D-6E8A-4147-A177-3AD203B41FA5}">
                      <a16:colId xmlns:a16="http://schemas.microsoft.com/office/drawing/2014/main" val="3329167190"/>
                    </a:ext>
                  </a:extLst>
                </a:gridCol>
                <a:gridCol w="208280">
                  <a:extLst>
                    <a:ext uri="{9D8B030D-6E8A-4147-A177-3AD203B41FA5}">
                      <a16:colId xmlns:a16="http://schemas.microsoft.com/office/drawing/2014/main" val="2544378258"/>
                    </a:ext>
                  </a:extLst>
                </a:gridCol>
                <a:gridCol w="208280">
                  <a:extLst>
                    <a:ext uri="{9D8B030D-6E8A-4147-A177-3AD203B41FA5}">
                      <a16:colId xmlns:a16="http://schemas.microsoft.com/office/drawing/2014/main" val="1800427494"/>
                    </a:ext>
                  </a:extLst>
                </a:gridCol>
                <a:gridCol w="208280">
                  <a:extLst>
                    <a:ext uri="{9D8B030D-6E8A-4147-A177-3AD203B41FA5}">
                      <a16:colId xmlns:a16="http://schemas.microsoft.com/office/drawing/2014/main" val="206760284"/>
                    </a:ext>
                  </a:extLst>
                </a:gridCol>
                <a:gridCol w="208280">
                  <a:extLst>
                    <a:ext uri="{9D8B030D-6E8A-4147-A177-3AD203B41FA5}">
                      <a16:colId xmlns:a16="http://schemas.microsoft.com/office/drawing/2014/main" val="566261767"/>
                    </a:ext>
                  </a:extLst>
                </a:gridCol>
                <a:gridCol w="208280">
                  <a:extLst>
                    <a:ext uri="{9D8B030D-6E8A-4147-A177-3AD203B41FA5}">
                      <a16:colId xmlns:a16="http://schemas.microsoft.com/office/drawing/2014/main" val="266355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8995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- 2020-02-24 12:00:43</a:t>
                      </a:r>
                      <a:r>
                        <a:rPr kumimoji="0" lang="en-US" sz="1000" b="0" i="0" u="none" strike="noStrike" kern="1200" cap="none" spc="0" normalizeH="0" baseline="0" noProof="0">
                          <a:ln>
                            <a:noFill/>
                          </a:ln>
                          <a:solidFill>
                            <a:prstClr val="black"/>
                          </a:solidFill>
                          <a:effectLst/>
                          <a:uLnTx/>
                          <a:uFillTx/>
                          <a:latin typeface="+mn-lt"/>
                          <a:ea typeface="+mn-ea"/>
                          <a:cs typeface="+mn-cs"/>
                        </a:rPr>
                        <a:t>
 Parents and learners of all ages gathered to celebrate their love for language, cultures and traditions. Parents performed a bright and colorful traditional Mexican dance 'Las Adelitas de Mexico' 💃 
The Year 8 Malay language learners amazed the crowd with their 'Dikir Barat' performance. It was an eventful cultural week where we learned that each and every culture is unique in their own way ♥
#NexusLOTE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https://scontent.xx.fbcdn.net/v/t15.5256-10/s720x720/82763661_177868063657558_4013354983415087104_n.jpg?_nc_cat=111&amp;_nc_sid=f2c4d5&amp;_nc_ohc=duMKFoLAZpYAX8n0AJ_&amp;_nc_ht=scontent.xx&amp;_nc_tp=7&amp;oh=d071853b6e9b21b42d6c3752774f358f&amp;oe=5E9290D9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684634"/>
                  </a:ext>
                </a:extLst>
              </a:tr>
            </a:tbl>
          </a:graphicData>
        </a:graphic>
      </p:graphicFrame>
      <p:sp>
        <p:nvSpPr>
          <p:cNvPr id="4" name="Text Placeholder 3">
            <a:extLst>
              <a:ext uri="{FF2B5EF4-FFF2-40B4-BE49-F238E27FC236}">
                <a16:creationId xmlns:a16="http://schemas.microsoft.com/office/drawing/2014/main" id="{3F2D3819-9E3B-4B1F-8108-85C50A06A46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939070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08170-2E14-4D8B-B8AC-DFBE185D24AB}"/>
              </a:ext>
            </a:extLst>
          </p:cNvPr>
          <p:cNvSpPr>
            <a:spLocks noGrp="1"/>
          </p:cNvSpPr>
          <p:nvPr>
            <p:ph type="title"/>
          </p:nvPr>
        </p:nvSpPr>
        <p:spPr/>
        <p:txBody>
          <a:bodyPr/>
          <a:lstStyle/>
          <a:p>
            <a:r>
              <a:rPr lang="en-US"/>
              <a:t>Facebook Own Posts Table | Nexus International School Malaysia - 10 of 26</a:t>
            </a:r>
          </a:p>
        </p:txBody>
      </p:sp>
      <p:graphicFrame>
        <p:nvGraphicFramePr>
          <p:cNvPr id="5" name="Table Placeholder 4">
            <a:extLst>
              <a:ext uri="{FF2B5EF4-FFF2-40B4-BE49-F238E27FC236}">
                <a16:creationId xmlns:a16="http://schemas.microsoft.com/office/drawing/2014/main" id="{A93B83BD-6A0A-4ED9-ABC7-A94D44B671F1}"/>
              </a:ext>
            </a:extLst>
          </p:cNvPr>
          <p:cNvGraphicFramePr>
            <a:graphicFrameLocks noGrp="1"/>
          </p:cNvGraphicFramePr>
          <p:nvPr>
            <p:ph type="tbl" sz="quarter" idx="13"/>
            <p:extLst>
              <p:ext uri="{D42A27DB-BD31-4B8C-83A1-F6EECF244321}">
                <p14:modId xmlns:p14="http://schemas.microsoft.com/office/powerpoint/2010/main" val="82273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93486653"/>
                    </a:ext>
                  </a:extLst>
                </a:gridCol>
                <a:gridCol w="822960">
                  <a:extLst>
                    <a:ext uri="{9D8B030D-6E8A-4147-A177-3AD203B41FA5}">
                      <a16:colId xmlns:a16="http://schemas.microsoft.com/office/drawing/2014/main" val="227215544"/>
                    </a:ext>
                  </a:extLst>
                </a:gridCol>
                <a:gridCol w="329184">
                  <a:extLst>
                    <a:ext uri="{9D8B030D-6E8A-4147-A177-3AD203B41FA5}">
                      <a16:colId xmlns:a16="http://schemas.microsoft.com/office/drawing/2014/main" val="2407693319"/>
                    </a:ext>
                  </a:extLst>
                </a:gridCol>
                <a:gridCol w="208280">
                  <a:extLst>
                    <a:ext uri="{9D8B030D-6E8A-4147-A177-3AD203B41FA5}">
                      <a16:colId xmlns:a16="http://schemas.microsoft.com/office/drawing/2014/main" val="2257996898"/>
                    </a:ext>
                  </a:extLst>
                </a:gridCol>
                <a:gridCol w="208280">
                  <a:extLst>
                    <a:ext uri="{9D8B030D-6E8A-4147-A177-3AD203B41FA5}">
                      <a16:colId xmlns:a16="http://schemas.microsoft.com/office/drawing/2014/main" val="2295991459"/>
                    </a:ext>
                  </a:extLst>
                </a:gridCol>
                <a:gridCol w="208280">
                  <a:extLst>
                    <a:ext uri="{9D8B030D-6E8A-4147-A177-3AD203B41FA5}">
                      <a16:colId xmlns:a16="http://schemas.microsoft.com/office/drawing/2014/main" val="2040079718"/>
                    </a:ext>
                  </a:extLst>
                </a:gridCol>
                <a:gridCol w="208280">
                  <a:extLst>
                    <a:ext uri="{9D8B030D-6E8A-4147-A177-3AD203B41FA5}">
                      <a16:colId xmlns:a16="http://schemas.microsoft.com/office/drawing/2014/main" val="1737963111"/>
                    </a:ext>
                  </a:extLst>
                </a:gridCol>
                <a:gridCol w="208280">
                  <a:extLst>
                    <a:ext uri="{9D8B030D-6E8A-4147-A177-3AD203B41FA5}">
                      <a16:colId xmlns:a16="http://schemas.microsoft.com/office/drawing/2014/main" val="366242106"/>
                    </a:ext>
                  </a:extLst>
                </a:gridCol>
                <a:gridCol w="208280">
                  <a:extLst>
                    <a:ext uri="{9D8B030D-6E8A-4147-A177-3AD203B41FA5}">
                      <a16:colId xmlns:a16="http://schemas.microsoft.com/office/drawing/2014/main" val="188703593"/>
                    </a:ext>
                  </a:extLst>
                </a:gridCol>
                <a:gridCol w="208280">
                  <a:extLst>
                    <a:ext uri="{9D8B030D-6E8A-4147-A177-3AD203B41FA5}">
                      <a16:colId xmlns:a16="http://schemas.microsoft.com/office/drawing/2014/main" val="1350588912"/>
                    </a:ext>
                  </a:extLst>
                </a:gridCol>
                <a:gridCol w="208280">
                  <a:extLst>
                    <a:ext uri="{9D8B030D-6E8A-4147-A177-3AD203B41FA5}">
                      <a16:colId xmlns:a16="http://schemas.microsoft.com/office/drawing/2014/main" val="1618454756"/>
                    </a:ext>
                  </a:extLst>
                </a:gridCol>
                <a:gridCol w="208280">
                  <a:extLst>
                    <a:ext uri="{9D8B030D-6E8A-4147-A177-3AD203B41FA5}">
                      <a16:colId xmlns:a16="http://schemas.microsoft.com/office/drawing/2014/main" val="3996858113"/>
                    </a:ext>
                  </a:extLst>
                </a:gridCol>
                <a:gridCol w="208280">
                  <a:extLst>
                    <a:ext uri="{9D8B030D-6E8A-4147-A177-3AD203B41FA5}">
                      <a16:colId xmlns:a16="http://schemas.microsoft.com/office/drawing/2014/main" val="3037766388"/>
                    </a:ext>
                  </a:extLst>
                </a:gridCol>
                <a:gridCol w="208280">
                  <a:extLst>
                    <a:ext uri="{9D8B030D-6E8A-4147-A177-3AD203B41FA5}">
                      <a16:colId xmlns:a16="http://schemas.microsoft.com/office/drawing/2014/main" val="2929262917"/>
                    </a:ext>
                  </a:extLst>
                </a:gridCol>
                <a:gridCol w="208280">
                  <a:extLst>
                    <a:ext uri="{9D8B030D-6E8A-4147-A177-3AD203B41FA5}">
                      <a16:colId xmlns:a16="http://schemas.microsoft.com/office/drawing/2014/main" val="3770672096"/>
                    </a:ext>
                  </a:extLst>
                </a:gridCol>
                <a:gridCol w="208280">
                  <a:extLst>
                    <a:ext uri="{9D8B030D-6E8A-4147-A177-3AD203B41FA5}">
                      <a16:colId xmlns:a16="http://schemas.microsoft.com/office/drawing/2014/main" val="3238584077"/>
                    </a:ext>
                  </a:extLst>
                </a:gridCol>
                <a:gridCol w="208280">
                  <a:extLst>
                    <a:ext uri="{9D8B030D-6E8A-4147-A177-3AD203B41FA5}">
                      <a16:colId xmlns:a16="http://schemas.microsoft.com/office/drawing/2014/main" val="2923226872"/>
                    </a:ext>
                  </a:extLst>
                </a:gridCol>
                <a:gridCol w="208280">
                  <a:extLst>
                    <a:ext uri="{9D8B030D-6E8A-4147-A177-3AD203B41FA5}">
                      <a16:colId xmlns:a16="http://schemas.microsoft.com/office/drawing/2014/main" val="1863100528"/>
                    </a:ext>
                  </a:extLst>
                </a:gridCol>
                <a:gridCol w="208280">
                  <a:extLst>
                    <a:ext uri="{9D8B030D-6E8A-4147-A177-3AD203B41FA5}">
                      <a16:colId xmlns:a16="http://schemas.microsoft.com/office/drawing/2014/main" val="1553915203"/>
                    </a:ext>
                  </a:extLst>
                </a:gridCol>
                <a:gridCol w="208280">
                  <a:extLst>
                    <a:ext uri="{9D8B030D-6E8A-4147-A177-3AD203B41FA5}">
                      <a16:colId xmlns:a16="http://schemas.microsoft.com/office/drawing/2014/main" val="3476346355"/>
                    </a:ext>
                  </a:extLst>
                </a:gridCol>
                <a:gridCol w="208280">
                  <a:extLst>
                    <a:ext uri="{9D8B030D-6E8A-4147-A177-3AD203B41FA5}">
                      <a16:colId xmlns:a16="http://schemas.microsoft.com/office/drawing/2014/main" val="2962657200"/>
                    </a:ext>
                  </a:extLst>
                </a:gridCol>
                <a:gridCol w="208280">
                  <a:extLst>
                    <a:ext uri="{9D8B030D-6E8A-4147-A177-3AD203B41FA5}">
                      <a16:colId xmlns:a16="http://schemas.microsoft.com/office/drawing/2014/main" val="3617882830"/>
                    </a:ext>
                  </a:extLst>
                </a:gridCol>
                <a:gridCol w="208280">
                  <a:extLst>
                    <a:ext uri="{9D8B030D-6E8A-4147-A177-3AD203B41FA5}">
                      <a16:colId xmlns:a16="http://schemas.microsoft.com/office/drawing/2014/main" val="2965812817"/>
                    </a:ext>
                  </a:extLst>
                </a:gridCol>
                <a:gridCol w="208280">
                  <a:extLst>
                    <a:ext uri="{9D8B030D-6E8A-4147-A177-3AD203B41FA5}">
                      <a16:colId xmlns:a16="http://schemas.microsoft.com/office/drawing/2014/main" val="3839072665"/>
                    </a:ext>
                  </a:extLst>
                </a:gridCol>
                <a:gridCol w="208280">
                  <a:extLst>
                    <a:ext uri="{9D8B030D-6E8A-4147-A177-3AD203B41FA5}">
                      <a16:colId xmlns:a16="http://schemas.microsoft.com/office/drawing/2014/main" val="3905189004"/>
                    </a:ext>
                  </a:extLst>
                </a:gridCol>
                <a:gridCol w="208280">
                  <a:extLst>
                    <a:ext uri="{9D8B030D-6E8A-4147-A177-3AD203B41FA5}">
                      <a16:colId xmlns:a16="http://schemas.microsoft.com/office/drawing/2014/main" val="1236750077"/>
                    </a:ext>
                  </a:extLst>
                </a:gridCol>
                <a:gridCol w="208280">
                  <a:extLst>
                    <a:ext uri="{9D8B030D-6E8A-4147-A177-3AD203B41FA5}">
                      <a16:colId xmlns:a16="http://schemas.microsoft.com/office/drawing/2014/main" val="3977905005"/>
                    </a:ext>
                  </a:extLst>
                </a:gridCol>
                <a:gridCol w="208280">
                  <a:extLst>
                    <a:ext uri="{9D8B030D-6E8A-4147-A177-3AD203B41FA5}">
                      <a16:colId xmlns:a16="http://schemas.microsoft.com/office/drawing/2014/main" val="677410009"/>
                    </a:ext>
                  </a:extLst>
                </a:gridCol>
                <a:gridCol w="208280">
                  <a:extLst>
                    <a:ext uri="{9D8B030D-6E8A-4147-A177-3AD203B41FA5}">
                      <a16:colId xmlns:a16="http://schemas.microsoft.com/office/drawing/2014/main" val="3176723129"/>
                    </a:ext>
                  </a:extLst>
                </a:gridCol>
                <a:gridCol w="208280">
                  <a:extLst>
                    <a:ext uri="{9D8B030D-6E8A-4147-A177-3AD203B41FA5}">
                      <a16:colId xmlns:a16="http://schemas.microsoft.com/office/drawing/2014/main" val="3454774163"/>
                    </a:ext>
                  </a:extLst>
                </a:gridCol>
                <a:gridCol w="208280">
                  <a:extLst>
                    <a:ext uri="{9D8B030D-6E8A-4147-A177-3AD203B41FA5}">
                      <a16:colId xmlns:a16="http://schemas.microsoft.com/office/drawing/2014/main" val="138311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8435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- 2020-02-20 12:00:00</a:t>
                      </a:r>
                      <a:r>
                        <a:rPr kumimoji="0" lang="en-US" sz="1000" b="0" i="0" u="none" strike="noStrike" kern="1200" cap="none" spc="0" normalizeH="0" baseline="0" noProof="0">
                          <a:ln>
                            <a:noFill/>
                          </a:ln>
                          <a:solidFill>
                            <a:prstClr val="black"/>
                          </a:solidFill>
                          <a:effectLst/>
                          <a:uLnTx/>
                          <a:uFillTx/>
                          <a:latin typeface="+mn-lt"/>
                          <a:ea typeface="+mn-ea"/>
                          <a:cs typeface="+mn-cs"/>
                        </a:rPr>
                        <a:t>
 “One of the main things that I love about working in Nexus is that it’s a multicultural, international dynamic community” - Sally Parr, Head of Language other than English (LOTE).
With 10 years of teaching experience in schools in the UK, Australia, and Malaysia, Sally explains how being multilingual positively effects our cognitive ability! Watch now to find out more! 
How many languages can you speak? Let us know in the comment section below!
#TeacherFeature #NexusMY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https://scontent.xx.fbcdn.net/v/t15.5256-10/s720x720/82773157_282178886099643_3008155816642478080_n.jpg?_nc_cat=107&amp;_nc_sid=f2c4d5&amp;_nc_ohc=OkdDm2_sPboAX920MHZ&amp;_nc_ht=scontent.xx&amp;_nc_tp=7&amp;oh=962798536ec5393d00d9b5071dbbedb4&amp;oe=5E93D1C9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7079839"/>
                  </a:ext>
                </a:extLst>
              </a:tr>
            </a:tbl>
          </a:graphicData>
        </a:graphic>
      </p:graphicFrame>
      <p:sp>
        <p:nvSpPr>
          <p:cNvPr id="4" name="Text Placeholder 3">
            <a:extLst>
              <a:ext uri="{FF2B5EF4-FFF2-40B4-BE49-F238E27FC236}">
                <a16:creationId xmlns:a16="http://schemas.microsoft.com/office/drawing/2014/main" id="{2D261E7A-D876-4E63-94AC-EF6CCE1DC3E3}"/>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022735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4A661-3190-4DEF-8C96-FD8D9EC80F56}"/>
              </a:ext>
            </a:extLst>
          </p:cNvPr>
          <p:cNvSpPr>
            <a:spLocks noGrp="1"/>
          </p:cNvSpPr>
          <p:nvPr>
            <p:ph type="title"/>
          </p:nvPr>
        </p:nvSpPr>
        <p:spPr/>
        <p:txBody>
          <a:bodyPr/>
          <a:lstStyle/>
          <a:p>
            <a:r>
              <a:rPr lang="en-US"/>
              <a:t>Facebook Own Posts Table | Nexus International School Malaysia - 11 of 26</a:t>
            </a:r>
          </a:p>
        </p:txBody>
      </p:sp>
      <p:graphicFrame>
        <p:nvGraphicFramePr>
          <p:cNvPr id="5" name="Table Placeholder 4">
            <a:extLst>
              <a:ext uri="{FF2B5EF4-FFF2-40B4-BE49-F238E27FC236}">
                <a16:creationId xmlns:a16="http://schemas.microsoft.com/office/drawing/2014/main" id="{6582DFA6-5FCD-4C8F-885B-B36888B65498}"/>
              </a:ext>
            </a:extLst>
          </p:cNvPr>
          <p:cNvGraphicFramePr>
            <a:graphicFrameLocks noGrp="1"/>
          </p:cNvGraphicFramePr>
          <p:nvPr>
            <p:ph type="tbl" sz="quarter" idx="13"/>
            <p:extLst>
              <p:ext uri="{D42A27DB-BD31-4B8C-83A1-F6EECF244321}">
                <p14:modId xmlns:p14="http://schemas.microsoft.com/office/powerpoint/2010/main" val="312739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12811697"/>
                    </a:ext>
                  </a:extLst>
                </a:gridCol>
                <a:gridCol w="822960">
                  <a:extLst>
                    <a:ext uri="{9D8B030D-6E8A-4147-A177-3AD203B41FA5}">
                      <a16:colId xmlns:a16="http://schemas.microsoft.com/office/drawing/2014/main" val="1457827851"/>
                    </a:ext>
                  </a:extLst>
                </a:gridCol>
                <a:gridCol w="329184">
                  <a:extLst>
                    <a:ext uri="{9D8B030D-6E8A-4147-A177-3AD203B41FA5}">
                      <a16:colId xmlns:a16="http://schemas.microsoft.com/office/drawing/2014/main" val="2347529088"/>
                    </a:ext>
                  </a:extLst>
                </a:gridCol>
                <a:gridCol w="208280">
                  <a:extLst>
                    <a:ext uri="{9D8B030D-6E8A-4147-A177-3AD203B41FA5}">
                      <a16:colId xmlns:a16="http://schemas.microsoft.com/office/drawing/2014/main" val="3758034786"/>
                    </a:ext>
                  </a:extLst>
                </a:gridCol>
                <a:gridCol w="208280">
                  <a:extLst>
                    <a:ext uri="{9D8B030D-6E8A-4147-A177-3AD203B41FA5}">
                      <a16:colId xmlns:a16="http://schemas.microsoft.com/office/drawing/2014/main" val="1364904309"/>
                    </a:ext>
                  </a:extLst>
                </a:gridCol>
                <a:gridCol w="208280">
                  <a:extLst>
                    <a:ext uri="{9D8B030D-6E8A-4147-A177-3AD203B41FA5}">
                      <a16:colId xmlns:a16="http://schemas.microsoft.com/office/drawing/2014/main" val="3418335956"/>
                    </a:ext>
                  </a:extLst>
                </a:gridCol>
                <a:gridCol w="208280">
                  <a:extLst>
                    <a:ext uri="{9D8B030D-6E8A-4147-A177-3AD203B41FA5}">
                      <a16:colId xmlns:a16="http://schemas.microsoft.com/office/drawing/2014/main" val="1121393592"/>
                    </a:ext>
                  </a:extLst>
                </a:gridCol>
                <a:gridCol w="208280">
                  <a:extLst>
                    <a:ext uri="{9D8B030D-6E8A-4147-A177-3AD203B41FA5}">
                      <a16:colId xmlns:a16="http://schemas.microsoft.com/office/drawing/2014/main" val="423369707"/>
                    </a:ext>
                  </a:extLst>
                </a:gridCol>
                <a:gridCol w="208280">
                  <a:extLst>
                    <a:ext uri="{9D8B030D-6E8A-4147-A177-3AD203B41FA5}">
                      <a16:colId xmlns:a16="http://schemas.microsoft.com/office/drawing/2014/main" val="1164163563"/>
                    </a:ext>
                  </a:extLst>
                </a:gridCol>
                <a:gridCol w="208280">
                  <a:extLst>
                    <a:ext uri="{9D8B030D-6E8A-4147-A177-3AD203B41FA5}">
                      <a16:colId xmlns:a16="http://schemas.microsoft.com/office/drawing/2014/main" val="4085777246"/>
                    </a:ext>
                  </a:extLst>
                </a:gridCol>
                <a:gridCol w="208280">
                  <a:extLst>
                    <a:ext uri="{9D8B030D-6E8A-4147-A177-3AD203B41FA5}">
                      <a16:colId xmlns:a16="http://schemas.microsoft.com/office/drawing/2014/main" val="2578734844"/>
                    </a:ext>
                  </a:extLst>
                </a:gridCol>
                <a:gridCol w="208280">
                  <a:extLst>
                    <a:ext uri="{9D8B030D-6E8A-4147-A177-3AD203B41FA5}">
                      <a16:colId xmlns:a16="http://schemas.microsoft.com/office/drawing/2014/main" val="319977559"/>
                    </a:ext>
                  </a:extLst>
                </a:gridCol>
                <a:gridCol w="208280">
                  <a:extLst>
                    <a:ext uri="{9D8B030D-6E8A-4147-A177-3AD203B41FA5}">
                      <a16:colId xmlns:a16="http://schemas.microsoft.com/office/drawing/2014/main" val="632330733"/>
                    </a:ext>
                  </a:extLst>
                </a:gridCol>
                <a:gridCol w="208280">
                  <a:extLst>
                    <a:ext uri="{9D8B030D-6E8A-4147-A177-3AD203B41FA5}">
                      <a16:colId xmlns:a16="http://schemas.microsoft.com/office/drawing/2014/main" val="791678313"/>
                    </a:ext>
                  </a:extLst>
                </a:gridCol>
                <a:gridCol w="208280">
                  <a:extLst>
                    <a:ext uri="{9D8B030D-6E8A-4147-A177-3AD203B41FA5}">
                      <a16:colId xmlns:a16="http://schemas.microsoft.com/office/drawing/2014/main" val="2511845454"/>
                    </a:ext>
                  </a:extLst>
                </a:gridCol>
                <a:gridCol w="208280">
                  <a:extLst>
                    <a:ext uri="{9D8B030D-6E8A-4147-A177-3AD203B41FA5}">
                      <a16:colId xmlns:a16="http://schemas.microsoft.com/office/drawing/2014/main" val="2113237749"/>
                    </a:ext>
                  </a:extLst>
                </a:gridCol>
                <a:gridCol w="208280">
                  <a:extLst>
                    <a:ext uri="{9D8B030D-6E8A-4147-A177-3AD203B41FA5}">
                      <a16:colId xmlns:a16="http://schemas.microsoft.com/office/drawing/2014/main" val="3293428574"/>
                    </a:ext>
                  </a:extLst>
                </a:gridCol>
                <a:gridCol w="208280">
                  <a:extLst>
                    <a:ext uri="{9D8B030D-6E8A-4147-A177-3AD203B41FA5}">
                      <a16:colId xmlns:a16="http://schemas.microsoft.com/office/drawing/2014/main" val="57216495"/>
                    </a:ext>
                  </a:extLst>
                </a:gridCol>
                <a:gridCol w="208280">
                  <a:extLst>
                    <a:ext uri="{9D8B030D-6E8A-4147-A177-3AD203B41FA5}">
                      <a16:colId xmlns:a16="http://schemas.microsoft.com/office/drawing/2014/main" val="2794893035"/>
                    </a:ext>
                  </a:extLst>
                </a:gridCol>
                <a:gridCol w="208280">
                  <a:extLst>
                    <a:ext uri="{9D8B030D-6E8A-4147-A177-3AD203B41FA5}">
                      <a16:colId xmlns:a16="http://schemas.microsoft.com/office/drawing/2014/main" val="2443295810"/>
                    </a:ext>
                  </a:extLst>
                </a:gridCol>
                <a:gridCol w="208280">
                  <a:extLst>
                    <a:ext uri="{9D8B030D-6E8A-4147-A177-3AD203B41FA5}">
                      <a16:colId xmlns:a16="http://schemas.microsoft.com/office/drawing/2014/main" val="3099060384"/>
                    </a:ext>
                  </a:extLst>
                </a:gridCol>
                <a:gridCol w="208280">
                  <a:extLst>
                    <a:ext uri="{9D8B030D-6E8A-4147-A177-3AD203B41FA5}">
                      <a16:colId xmlns:a16="http://schemas.microsoft.com/office/drawing/2014/main" val="3545244299"/>
                    </a:ext>
                  </a:extLst>
                </a:gridCol>
                <a:gridCol w="208280">
                  <a:extLst>
                    <a:ext uri="{9D8B030D-6E8A-4147-A177-3AD203B41FA5}">
                      <a16:colId xmlns:a16="http://schemas.microsoft.com/office/drawing/2014/main" val="2041449620"/>
                    </a:ext>
                  </a:extLst>
                </a:gridCol>
                <a:gridCol w="208280">
                  <a:extLst>
                    <a:ext uri="{9D8B030D-6E8A-4147-A177-3AD203B41FA5}">
                      <a16:colId xmlns:a16="http://schemas.microsoft.com/office/drawing/2014/main" val="3573616893"/>
                    </a:ext>
                  </a:extLst>
                </a:gridCol>
                <a:gridCol w="208280">
                  <a:extLst>
                    <a:ext uri="{9D8B030D-6E8A-4147-A177-3AD203B41FA5}">
                      <a16:colId xmlns:a16="http://schemas.microsoft.com/office/drawing/2014/main" val="3458720520"/>
                    </a:ext>
                  </a:extLst>
                </a:gridCol>
                <a:gridCol w="208280">
                  <a:extLst>
                    <a:ext uri="{9D8B030D-6E8A-4147-A177-3AD203B41FA5}">
                      <a16:colId xmlns:a16="http://schemas.microsoft.com/office/drawing/2014/main" val="1334239583"/>
                    </a:ext>
                  </a:extLst>
                </a:gridCol>
                <a:gridCol w="208280">
                  <a:extLst>
                    <a:ext uri="{9D8B030D-6E8A-4147-A177-3AD203B41FA5}">
                      <a16:colId xmlns:a16="http://schemas.microsoft.com/office/drawing/2014/main" val="4187227205"/>
                    </a:ext>
                  </a:extLst>
                </a:gridCol>
                <a:gridCol w="208280">
                  <a:extLst>
                    <a:ext uri="{9D8B030D-6E8A-4147-A177-3AD203B41FA5}">
                      <a16:colId xmlns:a16="http://schemas.microsoft.com/office/drawing/2014/main" val="1178388184"/>
                    </a:ext>
                  </a:extLst>
                </a:gridCol>
                <a:gridCol w="208280">
                  <a:extLst>
                    <a:ext uri="{9D8B030D-6E8A-4147-A177-3AD203B41FA5}">
                      <a16:colId xmlns:a16="http://schemas.microsoft.com/office/drawing/2014/main" val="2836057008"/>
                    </a:ext>
                  </a:extLst>
                </a:gridCol>
                <a:gridCol w="208280">
                  <a:extLst>
                    <a:ext uri="{9D8B030D-6E8A-4147-A177-3AD203B41FA5}">
                      <a16:colId xmlns:a16="http://schemas.microsoft.com/office/drawing/2014/main" val="335263864"/>
                    </a:ext>
                  </a:extLst>
                </a:gridCol>
                <a:gridCol w="208280">
                  <a:extLst>
                    <a:ext uri="{9D8B030D-6E8A-4147-A177-3AD203B41FA5}">
                      <a16:colId xmlns:a16="http://schemas.microsoft.com/office/drawing/2014/main" val="233506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2212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- 2020-02-19 18:03:37</a:t>
                      </a:r>
                      <a:r>
                        <a:rPr kumimoji="0" lang="en-US" sz="1000" b="0" i="0" u="none" strike="noStrike" kern="1200" cap="none" spc="0" normalizeH="0" baseline="0" noProof="0">
                          <a:ln>
                            <a:noFill/>
                          </a:ln>
                          <a:solidFill>
                            <a:prstClr val="black"/>
                          </a:solidFill>
                          <a:effectLst/>
                          <a:uLnTx/>
                          <a:uFillTx/>
                          <a:latin typeface="+mn-lt"/>
                          <a:ea typeface="+mn-ea"/>
                          <a:cs typeface="+mn-cs"/>
                        </a:rPr>
                        <a:t>
 Nexus learners benefit both from an outstanding English medium instruction as well as support for continuing development of their mother tongue.
The Language Other Than English (LOTE) department provides opportunities for our learners to learn the language of their choice and to develop a range of skills such as communication, public speaking and cultural awareness. This week we have been celebrating the huge diversity of languages amongst the Nexus community and raising awareness of the importance of mother tongue development for learning.  
“Why is your mother tongue important to you?” Watch this video to find out what our learners have to say about it! #NexusLOTE #NexusInclusion #NexusMindset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https://scontent.xx.fbcdn.net/v/t15.5256-10/s720x720/83899262_2449061128676197_6816802728765816832_n.jpg?_nc_cat=110&amp;_nc_sid=f2c4d5&amp;_nc_ohc=qg47UzOvQvMAX_I9Lzp&amp;_nc_ht=scontent.xx&amp;_nc_tp=7&amp;oh=af4e269f03efb7c5789202f3e10ce9ef&amp;oe=5EA55EA1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5226224"/>
                  </a:ext>
                </a:extLst>
              </a:tr>
            </a:tbl>
          </a:graphicData>
        </a:graphic>
      </p:graphicFrame>
      <p:sp>
        <p:nvSpPr>
          <p:cNvPr id="4" name="Text Placeholder 3">
            <a:extLst>
              <a:ext uri="{FF2B5EF4-FFF2-40B4-BE49-F238E27FC236}">
                <a16:creationId xmlns:a16="http://schemas.microsoft.com/office/drawing/2014/main" id="{CD395D44-FD55-44D9-B630-07336414C7EA}"/>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08225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9D25-8340-451F-A09D-B80CB43A9513}"/>
              </a:ext>
            </a:extLst>
          </p:cNvPr>
          <p:cNvSpPr>
            <a:spLocks noGrp="1"/>
          </p:cNvSpPr>
          <p:nvPr>
            <p:ph type="title"/>
          </p:nvPr>
        </p:nvSpPr>
        <p:spPr/>
        <p:txBody>
          <a:bodyPr/>
          <a:lstStyle/>
          <a:p>
            <a:r>
              <a:rPr lang="en-US"/>
              <a:t>Facebook Own Posts Table | Nexus International School Malaysia - 12 of 26</a:t>
            </a:r>
          </a:p>
        </p:txBody>
      </p:sp>
      <p:graphicFrame>
        <p:nvGraphicFramePr>
          <p:cNvPr id="5" name="Table Placeholder 4">
            <a:extLst>
              <a:ext uri="{FF2B5EF4-FFF2-40B4-BE49-F238E27FC236}">
                <a16:creationId xmlns:a16="http://schemas.microsoft.com/office/drawing/2014/main" id="{568A3897-1C23-4E52-A08E-90F84FA080CA}"/>
              </a:ext>
            </a:extLst>
          </p:cNvPr>
          <p:cNvGraphicFramePr>
            <a:graphicFrameLocks noGrp="1"/>
          </p:cNvGraphicFramePr>
          <p:nvPr>
            <p:ph type="tbl" sz="quarter" idx="13"/>
            <p:extLst>
              <p:ext uri="{D42A27DB-BD31-4B8C-83A1-F6EECF244321}">
                <p14:modId xmlns:p14="http://schemas.microsoft.com/office/powerpoint/2010/main" val="80220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92870149"/>
                    </a:ext>
                  </a:extLst>
                </a:gridCol>
                <a:gridCol w="822960">
                  <a:extLst>
                    <a:ext uri="{9D8B030D-6E8A-4147-A177-3AD203B41FA5}">
                      <a16:colId xmlns:a16="http://schemas.microsoft.com/office/drawing/2014/main" val="2560437052"/>
                    </a:ext>
                  </a:extLst>
                </a:gridCol>
                <a:gridCol w="329184">
                  <a:extLst>
                    <a:ext uri="{9D8B030D-6E8A-4147-A177-3AD203B41FA5}">
                      <a16:colId xmlns:a16="http://schemas.microsoft.com/office/drawing/2014/main" val="2862409840"/>
                    </a:ext>
                  </a:extLst>
                </a:gridCol>
                <a:gridCol w="208280">
                  <a:extLst>
                    <a:ext uri="{9D8B030D-6E8A-4147-A177-3AD203B41FA5}">
                      <a16:colId xmlns:a16="http://schemas.microsoft.com/office/drawing/2014/main" val="1240201412"/>
                    </a:ext>
                  </a:extLst>
                </a:gridCol>
                <a:gridCol w="208280">
                  <a:extLst>
                    <a:ext uri="{9D8B030D-6E8A-4147-A177-3AD203B41FA5}">
                      <a16:colId xmlns:a16="http://schemas.microsoft.com/office/drawing/2014/main" val="1373632765"/>
                    </a:ext>
                  </a:extLst>
                </a:gridCol>
                <a:gridCol w="208280">
                  <a:extLst>
                    <a:ext uri="{9D8B030D-6E8A-4147-A177-3AD203B41FA5}">
                      <a16:colId xmlns:a16="http://schemas.microsoft.com/office/drawing/2014/main" val="2317777645"/>
                    </a:ext>
                  </a:extLst>
                </a:gridCol>
                <a:gridCol w="208280">
                  <a:extLst>
                    <a:ext uri="{9D8B030D-6E8A-4147-A177-3AD203B41FA5}">
                      <a16:colId xmlns:a16="http://schemas.microsoft.com/office/drawing/2014/main" val="3146609890"/>
                    </a:ext>
                  </a:extLst>
                </a:gridCol>
                <a:gridCol w="208280">
                  <a:extLst>
                    <a:ext uri="{9D8B030D-6E8A-4147-A177-3AD203B41FA5}">
                      <a16:colId xmlns:a16="http://schemas.microsoft.com/office/drawing/2014/main" val="1484109620"/>
                    </a:ext>
                  </a:extLst>
                </a:gridCol>
                <a:gridCol w="208280">
                  <a:extLst>
                    <a:ext uri="{9D8B030D-6E8A-4147-A177-3AD203B41FA5}">
                      <a16:colId xmlns:a16="http://schemas.microsoft.com/office/drawing/2014/main" val="597135580"/>
                    </a:ext>
                  </a:extLst>
                </a:gridCol>
                <a:gridCol w="208280">
                  <a:extLst>
                    <a:ext uri="{9D8B030D-6E8A-4147-A177-3AD203B41FA5}">
                      <a16:colId xmlns:a16="http://schemas.microsoft.com/office/drawing/2014/main" val="1099603238"/>
                    </a:ext>
                  </a:extLst>
                </a:gridCol>
                <a:gridCol w="208280">
                  <a:extLst>
                    <a:ext uri="{9D8B030D-6E8A-4147-A177-3AD203B41FA5}">
                      <a16:colId xmlns:a16="http://schemas.microsoft.com/office/drawing/2014/main" val="2252941305"/>
                    </a:ext>
                  </a:extLst>
                </a:gridCol>
                <a:gridCol w="208280">
                  <a:extLst>
                    <a:ext uri="{9D8B030D-6E8A-4147-A177-3AD203B41FA5}">
                      <a16:colId xmlns:a16="http://schemas.microsoft.com/office/drawing/2014/main" val="50701140"/>
                    </a:ext>
                  </a:extLst>
                </a:gridCol>
                <a:gridCol w="208280">
                  <a:extLst>
                    <a:ext uri="{9D8B030D-6E8A-4147-A177-3AD203B41FA5}">
                      <a16:colId xmlns:a16="http://schemas.microsoft.com/office/drawing/2014/main" val="3328013723"/>
                    </a:ext>
                  </a:extLst>
                </a:gridCol>
                <a:gridCol w="208280">
                  <a:extLst>
                    <a:ext uri="{9D8B030D-6E8A-4147-A177-3AD203B41FA5}">
                      <a16:colId xmlns:a16="http://schemas.microsoft.com/office/drawing/2014/main" val="548328533"/>
                    </a:ext>
                  </a:extLst>
                </a:gridCol>
                <a:gridCol w="208280">
                  <a:extLst>
                    <a:ext uri="{9D8B030D-6E8A-4147-A177-3AD203B41FA5}">
                      <a16:colId xmlns:a16="http://schemas.microsoft.com/office/drawing/2014/main" val="470933000"/>
                    </a:ext>
                  </a:extLst>
                </a:gridCol>
                <a:gridCol w="208280">
                  <a:extLst>
                    <a:ext uri="{9D8B030D-6E8A-4147-A177-3AD203B41FA5}">
                      <a16:colId xmlns:a16="http://schemas.microsoft.com/office/drawing/2014/main" val="587935742"/>
                    </a:ext>
                  </a:extLst>
                </a:gridCol>
                <a:gridCol w="208280">
                  <a:extLst>
                    <a:ext uri="{9D8B030D-6E8A-4147-A177-3AD203B41FA5}">
                      <a16:colId xmlns:a16="http://schemas.microsoft.com/office/drawing/2014/main" val="1093162082"/>
                    </a:ext>
                  </a:extLst>
                </a:gridCol>
                <a:gridCol w="208280">
                  <a:extLst>
                    <a:ext uri="{9D8B030D-6E8A-4147-A177-3AD203B41FA5}">
                      <a16:colId xmlns:a16="http://schemas.microsoft.com/office/drawing/2014/main" val="3488164915"/>
                    </a:ext>
                  </a:extLst>
                </a:gridCol>
                <a:gridCol w="208280">
                  <a:extLst>
                    <a:ext uri="{9D8B030D-6E8A-4147-A177-3AD203B41FA5}">
                      <a16:colId xmlns:a16="http://schemas.microsoft.com/office/drawing/2014/main" val="1725652848"/>
                    </a:ext>
                  </a:extLst>
                </a:gridCol>
                <a:gridCol w="208280">
                  <a:extLst>
                    <a:ext uri="{9D8B030D-6E8A-4147-A177-3AD203B41FA5}">
                      <a16:colId xmlns:a16="http://schemas.microsoft.com/office/drawing/2014/main" val="2768353125"/>
                    </a:ext>
                  </a:extLst>
                </a:gridCol>
                <a:gridCol w="208280">
                  <a:extLst>
                    <a:ext uri="{9D8B030D-6E8A-4147-A177-3AD203B41FA5}">
                      <a16:colId xmlns:a16="http://schemas.microsoft.com/office/drawing/2014/main" val="825332805"/>
                    </a:ext>
                  </a:extLst>
                </a:gridCol>
                <a:gridCol w="208280">
                  <a:extLst>
                    <a:ext uri="{9D8B030D-6E8A-4147-A177-3AD203B41FA5}">
                      <a16:colId xmlns:a16="http://schemas.microsoft.com/office/drawing/2014/main" val="3893345622"/>
                    </a:ext>
                  </a:extLst>
                </a:gridCol>
                <a:gridCol w="208280">
                  <a:extLst>
                    <a:ext uri="{9D8B030D-6E8A-4147-A177-3AD203B41FA5}">
                      <a16:colId xmlns:a16="http://schemas.microsoft.com/office/drawing/2014/main" val="506934761"/>
                    </a:ext>
                  </a:extLst>
                </a:gridCol>
                <a:gridCol w="208280">
                  <a:extLst>
                    <a:ext uri="{9D8B030D-6E8A-4147-A177-3AD203B41FA5}">
                      <a16:colId xmlns:a16="http://schemas.microsoft.com/office/drawing/2014/main" val="1075397390"/>
                    </a:ext>
                  </a:extLst>
                </a:gridCol>
                <a:gridCol w="208280">
                  <a:extLst>
                    <a:ext uri="{9D8B030D-6E8A-4147-A177-3AD203B41FA5}">
                      <a16:colId xmlns:a16="http://schemas.microsoft.com/office/drawing/2014/main" val="3657859270"/>
                    </a:ext>
                  </a:extLst>
                </a:gridCol>
                <a:gridCol w="208280">
                  <a:extLst>
                    <a:ext uri="{9D8B030D-6E8A-4147-A177-3AD203B41FA5}">
                      <a16:colId xmlns:a16="http://schemas.microsoft.com/office/drawing/2014/main" val="574869392"/>
                    </a:ext>
                  </a:extLst>
                </a:gridCol>
                <a:gridCol w="208280">
                  <a:extLst>
                    <a:ext uri="{9D8B030D-6E8A-4147-A177-3AD203B41FA5}">
                      <a16:colId xmlns:a16="http://schemas.microsoft.com/office/drawing/2014/main" val="539069953"/>
                    </a:ext>
                  </a:extLst>
                </a:gridCol>
                <a:gridCol w="208280">
                  <a:extLst>
                    <a:ext uri="{9D8B030D-6E8A-4147-A177-3AD203B41FA5}">
                      <a16:colId xmlns:a16="http://schemas.microsoft.com/office/drawing/2014/main" val="4281400026"/>
                    </a:ext>
                  </a:extLst>
                </a:gridCol>
                <a:gridCol w="208280">
                  <a:extLst>
                    <a:ext uri="{9D8B030D-6E8A-4147-A177-3AD203B41FA5}">
                      <a16:colId xmlns:a16="http://schemas.microsoft.com/office/drawing/2014/main" val="935017096"/>
                    </a:ext>
                  </a:extLst>
                </a:gridCol>
                <a:gridCol w="208280">
                  <a:extLst>
                    <a:ext uri="{9D8B030D-6E8A-4147-A177-3AD203B41FA5}">
                      <a16:colId xmlns:a16="http://schemas.microsoft.com/office/drawing/2014/main" val="147073135"/>
                    </a:ext>
                  </a:extLst>
                </a:gridCol>
                <a:gridCol w="208280">
                  <a:extLst>
                    <a:ext uri="{9D8B030D-6E8A-4147-A177-3AD203B41FA5}">
                      <a16:colId xmlns:a16="http://schemas.microsoft.com/office/drawing/2014/main" val="56660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8154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18:24:47</a:t>
                      </a:r>
                      <a:r>
                        <a:rPr kumimoji="0" lang="en-US" sz="1000" b="0" i="0" u="none" strike="noStrike" kern="1200" cap="none" spc="0" normalizeH="0" baseline="0" noProof="0">
                          <a:ln>
                            <a:noFill/>
                          </a:ln>
                          <a:solidFill>
                            <a:prstClr val="black"/>
                          </a:solidFill>
                          <a:effectLst/>
                          <a:uLnTx/>
                          <a:uFillTx/>
                          <a:latin typeface="+mn-lt"/>
                          <a:ea typeface="+mn-ea"/>
                          <a:cs typeface="+mn-cs"/>
                        </a:rPr>
                        <a:t>
 Nexus Year 12 learner, Jonathan Wei Chin was recently selected to represent Malaysia in the World Schools Debating Championship (WSDC) 2020, set to be held in Mexico City this coming July. Jonathan is one of the five debaters who will join the national debate team, selected after several rounds of shortlisting. The final selection round  required candidates to sit for a written test and compete in six rounds of debate. Jonathan competed against 60 other shortlisted debaters in this round to win his coveted place in the team - a fantastic achievement! 🎉
We congratulate Jonathan and wish him all the best for WSDC 2020! #NexusTalents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https://scontent.xx.fbcdn.net/v/t1.0-9/p720x720/86790905_3116995188320425_5454500816859693056_n.jpg?_nc_cat=104&amp;_nc_sid=110474&amp;_nc_ohc=532mb0SPFsMAX_puLzE&amp;_nc_ht=scontent.xx&amp;_nc_tp=6&amp;oh=9521b695296623560b0bfaaeabb54555&amp;oe=5EA6556C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279208"/>
                  </a:ext>
                </a:extLst>
              </a:tr>
            </a:tbl>
          </a:graphicData>
        </a:graphic>
      </p:graphicFrame>
      <p:sp>
        <p:nvSpPr>
          <p:cNvPr id="4" name="Text Placeholder 3">
            <a:extLst>
              <a:ext uri="{FF2B5EF4-FFF2-40B4-BE49-F238E27FC236}">
                <a16:creationId xmlns:a16="http://schemas.microsoft.com/office/drawing/2014/main" id="{F011A67D-2C6A-4D58-9F4F-9B00DB7D54C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181923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44F9F-8F58-4075-B541-2E9343782356}"/>
              </a:ext>
            </a:extLst>
          </p:cNvPr>
          <p:cNvSpPr>
            <a:spLocks noGrp="1"/>
          </p:cNvSpPr>
          <p:nvPr>
            <p:ph type="title"/>
          </p:nvPr>
        </p:nvSpPr>
        <p:spPr/>
        <p:txBody>
          <a:bodyPr/>
          <a:lstStyle/>
          <a:p>
            <a:r>
              <a:rPr lang="en-US"/>
              <a:t>Facebook Own Posts Table | Nexus International School Malaysia - 13 of 26</a:t>
            </a:r>
          </a:p>
        </p:txBody>
      </p:sp>
      <p:graphicFrame>
        <p:nvGraphicFramePr>
          <p:cNvPr id="5" name="Table Placeholder 4">
            <a:extLst>
              <a:ext uri="{FF2B5EF4-FFF2-40B4-BE49-F238E27FC236}">
                <a16:creationId xmlns:a16="http://schemas.microsoft.com/office/drawing/2014/main" id="{29DDF74A-8D54-4A27-9003-C3AEAC5A6DCF}"/>
              </a:ext>
            </a:extLst>
          </p:cNvPr>
          <p:cNvGraphicFramePr>
            <a:graphicFrameLocks noGrp="1"/>
          </p:cNvGraphicFramePr>
          <p:nvPr>
            <p:ph type="tbl" sz="quarter" idx="13"/>
            <p:extLst>
              <p:ext uri="{D42A27DB-BD31-4B8C-83A1-F6EECF244321}">
                <p14:modId xmlns:p14="http://schemas.microsoft.com/office/powerpoint/2010/main" val="147480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28328072"/>
                    </a:ext>
                  </a:extLst>
                </a:gridCol>
                <a:gridCol w="822960">
                  <a:extLst>
                    <a:ext uri="{9D8B030D-6E8A-4147-A177-3AD203B41FA5}">
                      <a16:colId xmlns:a16="http://schemas.microsoft.com/office/drawing/2014/main" val="3435095272"/>
                    </a:ext>
                  </a:extLst>
                </a:gridCol>
                <a:gridCol w="329184">
                  <a:extLst>
                    <a:ext uri="{9D8B030D-6E8A-4147-A177-3AD203B41FA5}">
                      <a16:colId xmlns:a16="http://schemas.microsoft.com/office/drawing/2014/main" val="2655437335"/>
                    </a:ext>
                  </a:extLst>
                </a:gridCol>
                <a:gridCol w="208280">
                  <a:extLst>
                    <a:ext uri="{9D8B030D-6E8A-4147-A177-3AD203B41FA5}">
                      <a16:colId xmlns:a16="http://schemas.microsoft.com/office/drawing/2014/main" val="87507715"/>
                    </a:ext>
                  </a:extLst>
                </a:gridCol>
                <a:gridCol w="208280">
                  <a:extLst>
                    <a:ext uri="{9D8B030D-6E8A-4147-A177-3AD203B41FA5}">
                      <a16:colId xmlns:a16="http://schemas.microsoft.com/office/drawing/2014/main" val="4189044321"/>
                    </a:ext>
                  </a:extLst>
                </a:gridCol>
                <a:gridCol w="208280">
                  <a:extLst>
                    <a:ext uri="{9D8B030D-6E8A-4147-A177-3AD203B41FA5}">
                      <a16:colId xmlns:a16="http://schemas.microsoft.com/office/drawing/2014/main" val="1570606139"/>
                    </a:ext>
                  </a:extLst>
                </a:gridCol>
                <a:gridCol w="208280">
                  <a:extLst>
                    <a:ext uri="{9D8B030D-6E8A-4147-A177-3AD203B41FA5}">
                      <a16:colId xmlns:a16="http://schemas.microsoft.com/office/drawing/2014/main" val="3787045168"/>
                    </a:ext>
                  </a:extLst>
                </a:gridCol>
                <a:gridCol w="208280">
                  <a:extLst>
                    <a:ext uri="{9D8B030D-6E8A-4147-A177-3AD203B41FA5}">
                      <a16:colId xmlns:a16="http://schemas.microsoft.com/office/drawing/2014/main" val="2060526042"/>
                    </a:ext>
                  </a:extLst>
                </a:gridCol>
                <a:gridCol w="208280">
                  <a:extLst>
                    <a:ext uri="{9D8B030D-6E8A-4147-A177-3AD203B41FA5}">
                      <a16:colId xmlns:a16="http://schemas.microsoft.com/office/drawing/2014/main" val="931379795"/>
                    </a:ext>
                  </a:extLst>
                </a:gridCol>
                <a:gridCol w="208280">
                  <a:extLst>
                    <a:ext uri="{9D8B030D-6E8A-4147-A177-3AD203B41FA5}">
                      <a16:colId xmlns:a16="http://schemas.microsoft.com/office/drawing/2014/main" val="1211570214"/>
                    </a:ext>
                  </a:extLst>
                </a:gridCol>
                <a:gridCol w="208280">
                  <a:extLst>
                    <a:ext uri="{9D8B030D-6E8A-4147-A177-3AD203B41FA5}">
                      <a16:colId xmlns:a16="http://schemas.microsoft.com/office/drawing/2014/main" val="2456559109"/>
                    </a:ext>
                  </a:extLst>
                </a:gridCol>
                <a:gridCol w="208280">
                  <a:extLst>
                    <a:ext uri="{9D8B030D-6E8A-4147-A177-3AD203B41FA5}">
                      <a16:colId xmlns:a16="http://schemas.microsoft.com/office/drawing/2014/main" val="2060310793"/>
                    </a:ext>
                  </a:extLst>
                </a:gridCol>
                <a:gridCol w="208280">
                  <a:extLst>
                    <a:ext uri="{9D8B030D-6E8A-4147-A177-3AD203B41FA5}">
                      <a16:colId xmlns:a16="http://schemas.microsoft.com/office/drawing/2014/main" val="3042521194"/>
                    </a:ext>
                  </a:extLst>
                </a:gridCol>
                <a:gridCol w="208280">
                  <a:extLst>
                    <a:ext uri="{9D8B030D-6E8A-4147-A177-3AD203B41FA5}">
                      <a16:colId xmlns:a16="http://schemas.microsoft.com/office/drawing/2014/main" val="2927044169"/>
                    </a:ext>
                  </a:extLst>
                </a:gridCol>
                <a:gridCol w="208280">
                  <a:extLst>
                    <a:ext uri="{9D8B030D-6E8A-4147-A177-3AD203B41FA5}">
                      <a16:colId xmlns:a16="http://schemas.microsoft.com/office/drawing/2014/main" val="1554135316"/>
                    </a:ext>
                  </a:extLst>
                </a:gridCol>
                <a:gridCol w="208280">
                  <a:extLst>
                    <a:ext uri="{9D8B030D-6E8A-4147-A177-3AD203B41FA5}">
                      <a16:colId xmlns:a16="http://schemas.microsoft.com/office/drawing/2014/main" val="3650444873"/>
                    </a:ext>
                  </a:extLst>
                </a:gridCol>
                <a:gridCol w="208280">
                  <a:extLst>
                    <a:ext uri="{9D8B030D-6E8A-4147-A177-3AD203B41FA5}">
                      <a16:colId xmlns:a16="http://schemas.microsoft.com/office/drawing/2014/main" val="3007616193"/>
                    </a:ext>
                  </a:extLst>
                </a:gridCol>
                <a:gridCol w="208280">
                  <a:extLst>
                    <a:ext uri="{9D8B030D-6E8A-4147-A177-3AD203B41FA5}">
                      <a16:colId xmlns:a16="http://schemas.microsoft.com/office/drawing/2014/main" val="4224664820"/>
                    </a:ext>
                  </a:extLst>
                </a:gridCol>
                <a:gridCol w="208280">
                  <a:extLst>
                    <a:ext uri="{9D8B030D-6E8A-4147-A177-3AD203B41FA5}">
                      <a16:colId xmlns:a16="http://schemas.microsoft.com/office/drawing/2014/main" val="2353503425"/>
                    </a:ext>
                  </a:extLst>
                </a:gridCol>
                <a:gridCol w="208280">
                  <a:extLst>
                    <a:ext uri="{9D8B030D-6E8A-4147-A177-3AD203B41FA5}">
                      <a16:colId xmlns:a16="http://schemas.microsoft.com/office/drawing/2014/main" val="2740437684"/>
                    </a:ext>
                  </a:extLst>
                </a:gridCol>
                <a:gridCol w="208280">
                  <a:extLst>
                    <a:ext uri="{9D8B030D-6E8A-4147-A177-3AD203B41FA5}">
                      <a16:colId xmlns:a16="http://schemas.microsoft.com/office/drawing/2014/main" val="2194987621"/>
                    </a:ext>
                  </a:extLst>
                </a:gridCol>
                <a:gridCol w="208280">
                  <a:extLst>
                    <a:ext uri="{9D8B030D-6E8A-4147-A177-3AD203B41FA5}">
                      <a16:colId xmlns:a16="http://schemas.microsoft.com/office/drawing/2014/main" val="99953233"/>
                    </a:ext>
                  </a:extLst>
                </a:gridCol>
                <a:gridCol w="208280">
                  <a:extLst>
                    <a:ext uri="{9D8B030D-6E8A-4147-A177-3AD203B41FA5}">
                      <a16:colId xmlns:a16="http://schemas.microsoft.com/office/drawing/2014/main" val="3458941390"/>
                    </a:ext>
                  </a:extLst>
                </a:gridCol>
                <a:gridCol w="208280">
                  <a:extLst>
                    <a:ext uri="{9D8B030D-6E8A-4147-A177-3AD203B41FA5}">
                      <a16:colId xmlns:a16="http://schemas.microsoft.com/office/drawing/2014/main" val="3366052927"/>
                    </a:ext>
                  </a:extLst>
                </a:gridCol>
                <a:gridCol w="208280">
                  <a:extLst>
                    <a:ext uri="{9D8B030D-6E8A-4147-A177-3AD203B41FA5}">
                      <a16:colId xmlns:a16="http://schemas.microsoft.com/office/drawing/2014/main" val="1447498806"/>
                    </a:ext>
                  </a:extLst>
                </a:gridCol>
                <a:gridCol w="208280">
                  <a:extLst>
                    <a:ext uri="{9D8B030D-6E8A-4147-A177-3AD203B41FA5}">
                      <a16:colId xmlns:a16="http://schemas.microsoft.com/office/drawing/2014/main" val="3853882876"/>
                    </a:ext>
                  </a:extLst>
                </a:gridCol>
                <a:gridCol w="208280">
                  <a:extLst>
                    <a:ext uri="{9D8B030D-6E8A-4147-A177-3AD203B41FA5}">
                      <a16:colId xmlns:a16="http://schemas.microsoft.com/office/drawing/2014/main" val="1505911775"/>
                    </a:ext>
                  </a:extLst>
                </a:gridCol>
                <a:gridCol w="208280">
                  <a:extLst>
                    <a:ext uri="{9D8B030D-6E8A-4147-A177-3AD203B41FA5}">
                      <a16:colId xmlns:a16="http://schemas.microsoft.com/office/drawing/2014/main" val="3379125947"/>
                    </a:ext>
                  </a:extLst>
                </a:gridCol>
                <a:gridCol w="208280">
                  <a:extLst>
                    <a:ext uri="{9D8B030D-6E8A-4147-A177-3AD203B41FA5}">
                      <a16:colId xmlns:a16="http://schemas.microsoft.com/office/drawing/2014/main" val="1350466850"/>
                    </a:ext>
                  </a:extLst>
                </a:gridCol>
                <a:gridCol w="208280">
                  <a:extLst>
                    <a:ext uri="{9D8B030D-6E8A-4147-A177-3AD203B41FA5}">
                      <a16:colId xmlns:a16="http://schemas.microsoft.com/office/drawing/2014/main" val="2403079503"/>
                    </a:ext>
                  </a:extLst>
                </a:gridCol>
                <a:gridCol w="208280">
                  <a:extLst>
                    <a:ext uri="{9D8B030D-6E8A-4147-A177-3AD203B41FA5}">
                      <a16:colId xmlns:a16="http://schemas.microsoft.com/office/drawing/2014/main" val="255823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2360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12:00:35</a:t>
                      </a:r>
                      <a:r>
                        <a:rPr kumimoji="0" lang="en-US" sz="1000" b="0" i="0" u="none" strike="noStrike" kern="1200" cap="none" spc="0" normalizeH="0" baseline="0" noProof="0">
                          <a:ln>
                            <a:noFill/>
                          </a:ln>
                          <a:solidFill>
                            <a:prstClr val="black"/>
                          </a:solidFill>
                          <a:effectLst/>
                          <a:uLnTx/>
                          <a:uFillTx/>
                          <a:latin typeface="+mn-lt"/>
                          <a:ea typeface="+mn-ea"/>
                          <a:cs typeface="+mn-cs"/>
                        </a:rPr>
                        <a:t>
 We believe that children benefit from diversity and that all children deserve an excellent, child-centered education. At Nexus, you will see learners learning different languages and cultures in a supportive environment in and beyond the classroom. Learning a foreign language helps our learners see the world through different lenses. This week, Nexus will be hosting the Language and Culture Week to improve our learners' social adaptability within the community. As a start, let's learn how to say "hello" in different languages! 👋
#NexusInclusion #NexusLOTE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https://scontent.xx.fbcdn.net/v/t1.0-9/s720x720/86187457_3109813769038567_4513363531143315456_o.png?_nc_cat=103&amp;_nc_sid=8024bb&amp;_nc_ohc=EgmHYXGuAoUAX-Htzm8&amp;_nc_ht=scontent.xx&amp;oh=f20657cb98ef146e320886f8f36cb2da&amp;oe=5EA69436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5350194"/>
                  </a:ext>
                </a:extLst>
              </a:tr>
            </a:tbl>
          </a:graphicData>
        </a:graphic>
      </p:graphicFrame>
      <p:sp>
        <p:nvSpPr>
          <p:cNvPr id="4" name="Text Placeholder 3">
            <a:extLst>
              <a:ext uri="{FF2B5EF4-FFF2-40B4-BE49-F238E27FC236}">
                <a16:creationId xmlns:a16="http://schemas.microsoft.com/office/drawing/2014/main" id="{4E7439DB-94EC-40A8-8AD3-70FF92B169A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5176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AD9BD-6362-4C0E-8408-2099AEFCDC0B}"/>
              </a:ext>
            </a:extLst>
          </p:cNvPr>
          <p:cNvSpPr>
            <a:spLocks noGrp="1"/>
          </p:cNvSpPr>
          <p:nvPr>
            <p:ph type="title"/>
          </p:nvPr>
        </p:nvSpPr>
        <p:spPr/>
        <p:txBody>
          <a:bodyPr/>
          <a:lstStyle/>
          <a:p>
            <a:r>
              <a:rPr lang="en-US"/>
              <a:t>Facebook Own Posts Table | Nexus International School Malaysia - 14 of 26</a:t>
            </a:r>
          </a:p>
        </p:txBody>
      </p:sp>
      <p:graphicFrame>
        <p:nvGraphicFramePr>
          <p:cNvPr id="5" name="Table Placeholder 4">
            <a:extLst>
              <a:ext uri="{FF2B5EF4-FFF2-40B4-BE49-F238E27FC236}">
                <a16:creationId xmlns:a16="http://schemas.microsoft.com/office/drawing/2014/main" id="{16103363-8023-48FF-A37E-4C8FD056BDFD}"/>
              </a:ext>
            </a:extLst>
          </p:cNvPr>
          <p:cNvGraphicFramePr>
            <a:graphicFrameLocks noGrp="1"/>
          </p:cNvGraphicFramePr>
          <p:nvPr>
            <p:ph type="tbl" sz="quarter" idx="13"/>
            <p:extLst>
              <p:ext uri="{D42A27DB-BD31-4B8C-83A1-F6EECF244321}">
                <p14:modId xmlns:p14="http://schemas.microsoft.com/office/powerpoint/2010/main" val="207077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49493675"/>
                    </a:ext>
                  </a:extLst>
                </a:gridCol>
                <a:gridCol w="822960">
                  <a:extLst>
                    <a:ext uri="{9D8B030D-6E8A-4147-A177-3AD203B41FA5}">
                      <a16:colId xmlns:a16="http://schemas.microsoft.com/office/drawing/2014/main" val="1718754312"/>
                    </a:ext>
                  </a:extLst>
                </a:gridCol>
                <a:gridCol w="329184">
                  <a:extLst>
                    <a:ext uri="{9D8B030D-6E8A-4147-A177-3AD203B41FA5}">
                      <a16:colId xmlns:a16="http://schemas.microsoft.com/office/drawing/2014/main" val="1608049049"/>
                    </a:ext>
                  </a:extLst>
                </a:gridCol>
                <a:gridCol w="208280">
                  <a:extLst>
                    <a:ext uri="{9D8B030D-6E8A-4147-A177-3AD203B41FA5}">
                      <a16:colId xmlns:a16="http://schemas.microsoft.com/office/drawing/2014/main" val="3372288093"/>
                    </a:ext>
                  </a:extLst>
                </a:gridCol>
                <a:gridCol w="208280">
                  <a:extLst>
                    <a:ext uri="{9D8B030D-6E8A-4147-A177-3AD203B41FA5}">
                      <a16:colId xmlns:a16="http://schemas.microsoft.com/office/drawing/2014/main" val="1536003627"/>
                    </a:ext>
                  </a:extLst>
                </a:gridCol>
                <a:gridCol w="208280">
                  <a:extLst>
                    <a:ext uri="{9D8B030D-6E8A-4147-A177-3AD203B41FA5}">
                      <a16:colId xmlns:a16="http://schemas.microsoft.com/office/drawing/2014/main" val="3389116073"/>
                    </a:ext>
                  </a:extLst>
                </a:gridCol>
                <a:gridCol w="208280">
                  <a:extLst>
                    <a:ext uri="{9D8B030D-6E8A-4147-A177-3AD203B41FA5}">
                      <a16:colId xmlns:a16="http://schemas.microsoft.com/office/drawing/2014/main" val="148949172"/>
                    </a:ext>
                  </a:extLst>
                </a:gridCol>
                <a:gridCol w="208280">
                  <a:extLst>
                    <a:ext uri="{9D8B030D-6E8A-4147-A177-3AD203B41FA5}">
                      <a16:colId xmlns:a16="http://schemas.microsoft.com/office/drawing/2014/main" val="4118708625"/>
                    </a:ext>
                  </a:extLst>
                </a:gridCol>
                <a:gridCol w="208280">
                  <a:extLst>
                    <a:ext uri="{9D8B030D-6E8A-4147-A177-3AD203B41FA5}">
                      <a16:colId xmlns:a16="http://schemas.microsoft.com/office/drawing/2014/main" val="2281319229"/>
                    </a:ext>
                  </a:extLst>
                </a:gridCol>
                <a:gridCol w="208280">
                  <a:extLst>
                    <a:ext uri="{9D8B030D-6E8A-4147-A177-3AD203B41FA5}">
                      <a16:colId xmlns:a16="http://schemas.microsoft.com/office/drawing/2014/main" val="840986508"/>
                    </a:ext>
                  </a:extLst>
                </a:gridCol>
                <a:gridCol w="208280">
                  <a:extLst>
                    <a:ext uri="{9D8B030D-6E8A-4147-A177-3AD203B41FA5}">
                      <a16:colId xmlns:a16="http://schemas.microsoft.com/office/drawing/2014/main" val="3705352357"/>
                    </a:ext>
                  </a:extLst>
                </a:gridCol>
                <a:gridCol w="208280">
                  <a:extLst>
                    <a:ext uri="{9D8B030D-6E8A-4147-A177-3AD203B41FA5}">
                      <a16:colId xmlns:a16="http://schemas.microsoft.com/office/drawing/2014/main" val="3061366939"/>
                    </a:ext>
                  </a:extLst>
                </a:gridCol>
                <a:gridCol w="208280">
                  <a:extLst>
                    <a:ext uri="{9D8B030D-6E8A-4147-A177-3AD203B41FA5}">
                      <a16:colId xmlns:a16="http://schemas.microsoft.com/office/drawing/2014/main" val="2629792028"/>
                    </a:ext>
                  </a:extLst>
                </a:gridCol>
                <a:gridCol w="208280">
                  <a:extLst>
                    <a:ext uri="{9D8B030D-6E8A-4147-A177-3AD203B41FA5}">
                      <a16:colId xmlns:a16="http://schemas.microsoft.com/office/drawing/2014/main" val="3878637015"/>
                    </a:ext>
                  </a:extLst>
                </a:gridCol>
                <a:gridCol w="208280">
                  <a:extLst>
                    <a:ext uri="{9D8B030D-6E8A-4147-A177-3AD203B41FA5}">
                      <a16:colId xmlns:a16="http://schemas.microsoft.com/office/drawing/2014/main" val="1703675151"/>
                    </a:ext>
                  </a:extLst>
                </a:gridCol>
                <a:gridCol w="208280">
                  <a:extLst>
                    <a:ext uri="{9D8B030D-6E8A-4147-A177-3AD203B41FA5}">
                      <a16:colId xmlns:a16="http://schemas.microsoft.com/office/drawing/2014/main" val="1546582883"/>
                    </a:ext>
                  </a:extLst>
                </a:gridCol>
                <a:gridCol w="208280">
                  <a:extLst>
                    <a:ext uri="{9D8B030D-6E8A-4147-A177-3AD203B41FA5}">
                      <a16:colId xmlns:a16="http://schemas.microsoft.com/office/drawing/2014/main" val="3017810388"/>
                    </a:ext>
                  </a:extLst>
                </a:gridCol>
                <a:gridCol w="208280">
                  <a:extLst>
                    <a:ext uri="{9D8B030D-6E8A-4147-A177-3AD203B41FA5}">
                      <a16:colId xmlns:a16="http://schemas.microsoft.com/office/drawing/2014/main" val="2144577178"/>
                    </a:ext>
                  </a:extLst>
                </a:gridCol>
                <a:gridCol w="208280">
                  <a:extLst>
                    <a:ext uri="{9D8B030D-6E8A-4147-A177-3AD203B41FA5}">
                      <a16:colId xmlns:a16="http://schemas.microsoft.com/office/drawing/2014/main" val="2288784318"/>
                    </a:ext>
                  </a:extLst>
                </a:gridCol>
                <a:gridCol w="208280">
                  <a:extLst>
                    <a:ext uri="{9D8B030D-6E8A-4147-A177-3AD203B41FA5}">
                      <a16:colId xmlns:a16="http://schemas.microsoft.com/office/drawing/2014/main" val="3589946612"/>
                    </a:ext>
                  </a:extLst>
                </a:gridCol>
                <a:gridCol w="208280">
                  <a:extLst>
                    <a:ext uri="{9D8B030D-6E8A-4147-A177-3AD203B41FA5}">
                      <a16:colId xmlns:a16="http://schemas.microsoft.com/office/drawing/2014/main" val="2350676803"/>
                    </a:ext>
                  </a:extLst>
                </a:gridCol>
                <a:gridCol w="208280">
                  <a:extLst>
                    <a:ext uri="{9D8B030D-6E8A-4147-A177-3AD203B41FA5}">
                      <a16:colId xmlns:a16="http://schemas.microsoft.com/office/drawing/2014/main" val="1673237705"/>
                    </a:ext>
                  </a:extLst>
                </a:gridCol>
                <a:gridCol w="208280">
                  <a:extLst>
                    <a:ext uri="{9D8B030D-6E8A-4147-A177-3AD203B41FA5}">
                      <a16:colId xmlns:a16="http://schemas.microsoft.com/office/drawing/2014/main" val="2271181598"/>
                    </a:ext>
                  </a:extLst>
                </a:gridCol>
                <a:gridCol w="208280">
                  <a:extLst>
                    <a:ext uri="{9D8B030D-6E8A-4147-A177-3AD203B41FA5}">
                      <a16:colId xmlns:a16="http://schemas.microsoft.com/office/drawing/2014/main" val="2788191538"/>
                    </a:ext>
                  </a:extLst>
                </a:gridCol>
                <a:gridCol w="208280">
                  <a:extLst>
                    <a:ext uri="{9D8B030D-6E8A-4147-A177-3AD203B41FA5}">
                      <a16:colId xmlns:a16="http://schemas.microsoft.com/office/drawing/2014/main" val="519618454"/>
                    </a:ext>
                  </a:extLst>
                </a:gridCol>
                <a:gridCol w="208280">
                  <a:extLst>
                    <a:ext uri="{9D8B030D-6E8A-4147-A177-3AD203B41FA5}">
                      <a16:colId xmlns:a16="http://schemas.microsoft.com/office/drawing/2014/main" val="852331759"/>
                    </a:ext>
                  </a:extLst>
                </a:gridCol>
                <a:gridCol w="208280">
                  <a:extLst>
                    <a:ext uri="{9D8B030D-6E8A-4147-A177-3AD203B41FA5}">
                      <a16:colId xmlns:a16="http://schemas.microsoft.com/office/drawing/2014/main" val="1762570208"/>
                    </a:ext>
                  </a:extLst>
                </a:gridCol>
                <a:gridCol w="208280">
                  <a:extLst>
                    <a:ext uri="{9D8B030D-6E8A-4147-A177-3AD203B41FA5}">
                      <a16:colId xmlns:a16="http://schemas.microsoft.com/office/drawing/2014/main" val="1301413681"/>
                    </a:ext>
                  </a:extLst>
                </a:gridCol>
                <a:gridCol w="208280">
                  <a:extLst>
                    <a:ext uri="{9D8B030D-6E8A-4147-A177-3AD203B41FA5}">
                      <a16:colId xmlns:a16="http://schemas.microsoft.com/office/drawing/2014/main" val="424999450"/>
                    </a:ext>
                  </a:extLst>
                </a:gridCol>
                <a:gridCol w="208280">
                  <a:extLst>
                    <a:ext uri="{9D8B030D-6E8A-4147-A177-3AD203B41FA5}">
                      <a16:colId xmlns:a16="http://schemas.microsoft.com/office/drawing/2014/main" val="1657661963"/>
                    </a:ext>
                  </a:extLst>
                </a:gridCol>
                <a:gridCol w="208280">
                  <a:extLst>
                    <a:ext uri="{9D8B030D-6E8A-4147-A177-3AD203B41FA5}">
                      <a16:colId xmlns:a16="http://schemas.microsoft.com/office/drawing/2014/main" val="118662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5787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- 2020-02-14 16:19:19</a:t>
                      </a:r>
                      <a:r>
                        <a:rPr kumimoji="0" lang="en-US" sz="1000" b="0" i="0" u="none" strike="noStrike" kern="1200" cap="none" spc="0" normalizeH="0" baseline="0" noProof="0">
                          <a:ln>
                            <a:noFill/>
                          </a:ln>
                          <a:solidFill>
                            <a:prstClr val="black"/>
                          </a:solidFill>
                          <a:effectLst/>
                          <a:uLnTx/>
                          <a:uFillTx/>
                          <a:latin typeface="+mn-lt"/>
                          <a:ea typeface="+mn-ea"/>
                          <a:cs typeface="+mn-cs"/>
                        </a:rPr>
                        <a:t>
 Today Nexus relaunched their personal goals. After working with learners, parents and teachers to review the goals and also taking into account the challenges our learners face in today's society — they have decided to introduce the goals of being kind, being responsible and being a critical thinker 👨‍🏫.
To engage the younger learners in school, Malaysian animals were also introduced to represent each goal. The next step will be for learners to develop stories around the animals. Look out for the animal models strategically placed around school to remind learners to practice the goals! ⭐️ #NexusMindset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4482690"/>
                  </a:ext>
                </a:extLst>
              </a:tr>
            </a:tbl>
          </a:graphicData>
        </a:graphic>
      </p:graphicFrame>
      <p:sp>
        <p:nvSpPr>
          <p:cNvPr id="4" name="Text Placeholder 3">
            <a:extLst>
              <a:ext uri="{FF2B5EF4-FFF2-40B4-BE49-F238E27FC236}">
                <a16:creationId xmlns:a16="http://schemas.microsoft.com/office/drawing/2014/main" id="{60ED6BA2-C4A2-4CB0-8059-51D98FB5B27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695968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679B-7FC3-40EB-8A19-379C6C689D90}"/>
              </a:ext>
            </a:extLst>
          </p:cNvPr>
          <p:cNvSpPr>
            <a:spLocks noGrp="1"/>
          </p:cNvSpPr>
          <p:nvPr>
            <p:ph type="title"/>
          </p:nvPr>
        </p:nvSpPr>
        <p:spPr/>
        <p:txBody>
          <a:bodyPr/>
          <a:lstStyle/>
          <a:p>
            <a:r>
              <a:rPr lang="en-US"/>
              <a:t>Facebook Own Posts Table | Nexus International School Malaysia - 15 of 26</a:t>
            </a:r>
          </a:p>
        </p:txBody>
      </p:sp>
      <p:graphicFrame>
        <p:nvGraphicFramePr>
          <p:cNvPr id="5" name="Table Placeholder 4">
            <a:extLst>
              <a:ext uri="{FF2B5EF4-FFF2-40B4-BE49-F238E27FC236}">
                <a16:creationId xmlns:a16="http://schemas.microsoft.com/office/drawing/2014/main" id="{23B4AA8C-05A5-4F37-8304-C3AE3B3E2F8C}"/>
              </a:ext>
            </a:extLst>
          </p:cNvPr>
          <p:cNvGraphicFramePr>
            <a:graphicFrameLocks noGrp="1"/>
          </p:cNvGraphicFramePr>
          <p:nvPr>
            <p:ph type="tbl" sz="quarter" idx="13"/>
            <p:extLst>
              <p:ext uri="{D42A27DB-BD31-4B8C-83A1-F6EECF244321}">
                <p14:modId xmlns:p14="http://schemas.microsoft.com/office/powerpoint/2010/main" val="291291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97430087"/>
                    </a:ext>
                  </a:extLst>
                </a:gridCol>
                <a:gridCol w="822960">
                  <a:extLst>
                    <a:ext uri="{9D8B030D-6E8A-4147-A177-3AD203B41FA5}">
                      <a16:colId xmlns:a16="http://schemas.microsoft.com/office/drawing/2014/main" val="1068301226"/>
                    </a:ext>
                  </a:extLst>
                </a:gridCol>
                <a:gridCol w="329184">
                  <a:extLst>
                    <a:ext uri="{9D8B030D-6E8A-4147-A177-3AD203B41FA5}">
                      <a16:colId xmlns:a16="http://schemas.microsoft.com/office/drawing/2014/main" val="3775680813"/>
                    </a:ext>
                  </a:extLst>
                </a:gridCol>
                <a:gridCol w="208280">
                  <a:extLst>
                    <a:ext uri="{9D8B030D-6E8A-4147-A177-3AD203B41FA5}">
                      <a16:colId xmlns:a16="http://schemas.microsoft.com/office/drawing/2014/main" val="993922891"/>
                    </a:ext>
                  </a:extLst>
                </a:gridCol>
                <a:gridCol w="208280">
                  <a:extLst>
                    <a:ext uri="{9D8B030D-6E8A-4147-A177-3AD203B41FA5}">
                      <a16:colId xmlns:a16="http://schemas.microsoft.com/office/drawing/2014/main" val="3225630206"/>
                    </a:ext>
                  </a:extLst>
                </a:gridCol>
                <a:gridCol w="208280">
                  <a:extLst>
                    <a:ext uri="{9D8B030D-6E8A-4147-A177-3AD203B41FA5}">
                      <a16:colId xmlns:a16="http://schemas.microsoft.com/office/drawing/2014/main" val="3473654968"/>
                    </a:ext>
                  </a:extLst>
                </a:gridCol>
                <a:gridCol w="208280">
                  <a:extLst>
                    <a:ext uri="{9D8B030D-6E8A-4147-A177-3AD203B41FA5}">
                      <a16:colId xmlns:a16="http://schemas.microsoft.com/office/drawing/2014/main" val="917507428"/>
                    </a:ext>
                  </a:extLst>
                </a:gridCol>
                <a:gridCol w="208280">
                  <a:extLst>
                    <a:ext uri="{9D8B030D-6E8A-4147-A177-3AD203B41FA5}">
                      <a16:colId xmlns:a16="http://schemas.microsoft.com/office/drawing/2014/main" val="3554047513"/>
                    </a:ext>
                  </a:extLst>
                </a:gridCol>
                <a:gridCol w="208280">
                  <a:extLst>
                    <a:ext uri="{9D8B030D-6E8A-4147-A177-3AD203B41FA5}">
                      <a16:colId xmlns:a16="http://schemas.microsoft.com/office/drawing/2014/main" val="3168350285"/>
                    </a:ext>
                  </a:extLst>
                </a:gridCol>
                <a:gridCol w="208280">
                  <a:extLst>
                    <a:ext uri="{9D8B030D-6E8A-4147-A177-3AD203B41FA5}">
                      <a16:colId xmlns:a16="http://schemas.microsoft.com/office/drawing/2014/main" val="3231432878"/>
                    </a:ext>
                  </a:extLst>
                </a:gridCol>
                <a:gridCol w="208280">
                  <a:extLst>
                    <a:ext uri="{9D8B030D-6E8A-4147-A177-3AD203B41FA5}">
                      <a16:colId xmlns:a16="http://schemas.microsoft.com/office/drawing/2014/main" val="3414441752"/>
                    </a:ext>
                  </a:extLst>
                </a:gridCol>
                <a:gridCol w="208280">
                  <a:extLst>
                    <a:ext uri="{9D8B030D-6E8A-4147-A177-3AD203B41FA5}">
                      <a16:colId xmlns:a16="http://schemas.microsoft.com/office/drawing/2014/main" val="2946098396"/>
                    </a:ext>
                  </a:extLst>
                </a:gridCol>
                <a:gridCol w="208280">
                  <a:extLst>
                    <a:ext uri="{9D8B030D-6E8A-4147-A177-3AD203B41FA5}">
                      <a16:colId xmlns:a16="http://schemas.microsoft.com/office/drawing/2014/main" val="2525309204"/>
                    </a:ext>
                  </a:extLst>
                </a:gridCol>
                <a:gridCol w="208280">
                  <a:extLst>
                    <a:ext uri="{9D8B030D-6E8A-4147-A177-3AD203B41FA5}">
                      <a16:colId xmlns:a16="http://schemas.microsoft.com/office/drawing/2014/main" val="2903004186"/>
                    </a:ext>
                  </a:extLst>
                </a:gridCol>
                <a:gridCol w="208280">
                  <a:extLst>
                    <a:ext uri="{9D8B030D-6E8A-4147-A177-3AD203B41FA5}">
                      <a16:colId xmlns:a16="http://schemas.microsoft.com/office/drawing/2014/main" val="4002577681"/>
                    </a:ext>
                  </a:extLst>
                </a:gridCol>
                <a:gridCol w="208280">
                  <a:extLst>
                    <a:ext uri="{9D8B030D-6E8A-4147-A177-3AD203B41FA5}">
                      <a16:colId xmlns:a16="http://schemas.microsoft.com/office/drawing/2014/main" val="1992815201"/>
                    </a:ext>
                  </a:extLst>
                </a:gridCol>
                <a:gridCol w="208280">
                  <a:extLst>
                    <a:ext uri="{9D8B030D-6E8A-4147-A177-3AD203B41FA5}">
                      <a16:colId xmlns:a16="http://schemas.microsoft.com/office/drawing/2014/main" val="3663724175"/>
                    </a:ext>
                  </a:extLst>
                </a:gridCol>
                <a:gridCol w="208280">
                  <a:extLst>
                    <a:ext uri="{9D8B030D-6E8A-4147-A177-3AD203B41FA5}">
                      <a16:colId xmlns:a16="http://schemas.microsoft.com/office/drawing/2014/main" val="2958057380"/>
                    </a:ext>
                  </a:extLst>
                </a:gridCol>
                <a:gridCol w="208280">
                  <a:extLst>
                    <a:ext uri="{9D8B030D-6E8A-4147-A177-3AD203B41FA5}">
                      <a16:colId xmlns:a16="http://schemas.microsoft.com/office/drawing/2014/main" val="100304271"/>
                    </a:ext>
                  </a:extLst>
                </a:gridCol>
                <a:gridCol w="208280">
                  <a:extLst>
                    <a:ext uri="{9D8B030D-6E8A-4147-A177-3AD203B41FA5}">
                      <a16:colId xmlns:a16="http://schemas.microsoft.com/office/drawing/2014/main" val="2026348154"/>
                    </a:ext>
                  </a:extLst>
                </a:gridCol>
                <a:gridCol w="208280">
                  <a:extLst>
                    <a:ext uri="{9D8B030D-6E8A-4147-A177-3AD203B41FA5}">
                      <a16:colId xmlns:a16="http://schemas.microsoft.com/office/drawing/2014/main" val="2804071750"/>
                    </a:ext>
                  </a:extLst>
                </a:gridCol>
                <a:gridCol w="208280">
                  <a:extLst>
                    <a:ext uri="{9D8B030D-6E8A-4147-A177-3AD203B41FA5}">
                      <a16:colId xmlns:a16="http://schemas.microsoft.com/office/drawing/2014/main" val="1613075242"/>
                    </a:ext>
                  </a:extLst>
                </a:gridCol>
                <a:gridCol w="208280">
                  <a:extLst>
                    <a:ext uri="{9D8B030D-6E8A-4147-A177-3AD203B41FA5}">
                      <a16:colId xmlns:a16="http://schemas.microsoft.com/office/drawing/2014/main" val="865848886"/>
                    </a:ext>
                  </a:extLst>
                </a:gridCol>
                <a:gridCol w="208280">
                  <a:extLst>
                    <a:ext uri="{9D8B030D-6E8A-4147-A177-3AD203B41FA5}">
                      <a16:colId xmlns:a16="http://schemas.microsoft.com/office/drawing/2014/main" val="2301077058"/>
                    </a:ext>
                  </a:extLst>
                </a:gridCol>
                <a:gridCol w="208280">
                  <a:extLst>
                    <a:ext uri="{9D8B030D-6E8A-4147-A177-3AD203B41FA5}">
                      <a16:colId xmlns:a16="http://schemas.microsoft.com/office/drawing/2014/main" val="2902222991"/>
                    </a:ext>
                  </a:extLst>
                </a:gridCol>
                <a:gridCol w="208280">
                  <a:extLst>
                    <a:ext uri="{9D8B030D-6E8A-4147-A177-3AD203B41FA5}">
                      <a16:colId xmlns:a16="http://schemas.microsoft.com/office/drawing/2014/main" val="185458957"/>
                    </a:ext>
                  </a:extLst>
                </a:gridCol>
                <a:gridCol w="208280">
                  <a:extLst>
                    <a:ext uri="{9D8B030D-6E8A-4147-A177-3AD203B41FA5}">
                      <a16:colId xmlns:a16="http://schemas.microsoft.com/office/drawing/2014/main" val="1336794821"/>
                    </a:ext>
                  </a:extLst>
                </a:gridCol>
                <a:gridCol w="208280">
                  <a:extLst>
                    <a:ext uri="{9D8B030D-6E8A-4147-A177-3AD203B41FA5}">
                      <a16:colId xmlns:a16="http://schemas.microsoft.com/office/drawing/2014/main" val="309690610"/>
                    </a:ext>
                  </a:extLst>
                </a:gridCol>
                <a:gridCol w="208280">
                  <a:extLst>
                    <a:ext uri="{9D8B030D-6E8A-4147-A177-3AD203B41FA5}">
                      <a16:colId xmlns:a16="http://schemas.microsoft.com/office/drawing/2014/main" val="2409544262"/>
                    </a:ext>
                  </a:extLst>
                </a:gridCol>
                <a:gridCol w="208280">
                  <a:extLst>
                    <a:ext uri="{9D8B030D-6E8A-4147-A177-3AD203B41FA5}">
                      <a16:colId xmlns:a16="http://schemas.microsoft.com/office/drawing/2014/main" val="2513715626"/>
                    </a:ext>
                  </a:extLst>
                </a:gridCol>
                <a:gridCol w="208280">
                  <a:extLst>
                    <a:ext uri="{9D8B030D-6E8A-4147-A177-3AD203B41FA5}">
                      <a16:colId xmlns:a16="http://schemas.microsoft.com/office/drawing/2014/main" val="381284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642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- 2020-02-13 18:00:27</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we use educational apps to give learners a more fun and engaging way of learning in the classroom. Read more to find out other benefits this modern approach can offer to enhance the quality of your child's education! 📚 🌟  #NexusInnovation #NexusTrivia
Read more at our #NexusBlog: https://bit.ly/39wptJs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3242181"/>
                  </a:ext>
                </a:extLst>
              </a:tr>
            </a:tbl>
          </a:graphicData>
        </a:graphic>
      </p:graphicFrame>
      <p:sp>
        <p:nvSpPr>
          <p:cNvPr id="4" name="Text Placeholder 3">
            <a:extLst>
              <a:ext uri="{FF2B5EF4-FFF2-40B4-BE49-F238E27FC236}">
                <a16:creationId xmlns:a16="http://schemas.microsoft.com/office/drawing/2014/main" id="{B9826385-DA34-4C79-8DA8-1A3B3CE5929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148945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DEBA-E9A7-42DF-B60D-2DF5C86E66DB}"/>
              </a:ext>
            </a:extLst>
          </p:cNvPr>
          <p:cNvSpPr>
            <a:spLocks noGrp="1"/>
          </p:cNvSpPr>
          <p:nvPr>
            <p:ph type="title"/>
          </p:nvPr>
        </p:nvSpPr>
        <p:spPr/>
        <p:txBody>
          <a:bodyPr/>
          <a:lstStyle/>
          <a:p>
            <a:r>
              <a:rPr lang="en-US"/>
              <a:t>Facebook Own Posts Table | Nexus International School Malaysia - 16 of 26</a:t>
            </a:r>
          </a:p>
        </p:txBody>
      </p:sp>
      <p:graphicFrame>
        <p:nvGraphicFramePr>
          <p:cNvPr id="5" name="Table Placeholder 4">
            <a:extLst>
              <a:ext uri="{FF2B5EF4-FFF2-40B4-BE49-F238E27FC236}">
                <a16:creationId xmlns:a16="http://schemas.microsoft.com/office/drawing/2014/main" id="{0008EB0D-2AA9-4393-AB17-F9C61539456E}"/>
              </a:ext>
            </a:extLst>
          </p:cNvPr>
          <p:cNvGraphicFramePr>
            <a:graphicFrameLocks noGrp="1"/>
          </p:cNvGraphicFramePr>
          <p:nvPr>
            <p:ph type="tbl" sz="quarter" idx="13"/>
            <p:extLst>
              <p:ext uri="{D42A27DB-BD31-4B8C-83A1-F6EECF244321}">
                <p14:modId xmlns:p14="http://schemas.microsoft.com/office/powerpoint/2010/main" val="162348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16974584"/>
                    </a:ext>
                  </a:extLst>
                </a:gridCol>
                <a:gridCol w="822960">
                  <a:extLst>
                    <a:ext uri="{9D8B030D-6E8A-4147-A177-3AD203B41FA5}">
                      <a16:colId xmlns:a16="http://schemas.microsoft.com/office/drawing/2014/main" val="3573639252"/>
                    </a:ext>
                  </a:extLst>
                </a:gridCol>
                <a:gridCol w="329184">
                  <a:extLst>
                    <a:ext uri="{9D8B030D-6E8A-4147-A177-3AD203B41FA5}">
                      <a16:colId xmlns:a16="http://schemas.microsoft.com/office/drawing/2014/main" val="2473959353"/>
                    </a:ext>
                  </a:extLst>
                </a:gridCol>
                <a:gridCol w="208280">
                  <a:extLst>
                    <a:ext uri="{9D8B030D-6E8A-4147-A177-3AD203B41FA5}">
                      <a16:colId xmlns:a16="http://schemas.microsoft.com/office/drawing/2014/main" val="1855333250"/>
                    </a:ext>
                  </a:extLst>
                </a:gridCol>
                <a:gridCol w="208280">
                  <a:extLst>
                    <a:ext uri="{9D8B030D-6E8A-4147-A177-3AD203B41FA5}">
                      <a16:colId xmlns:a16="http://schemas.microsoft.com/office/drawing/2014/main" val="3633839807"/>
                    </a:ext>
                  </a:extLst>
                </a:gridCol>
                <a:gridCol w="208280">
                  <a:extLst>
                    <a:ext uri="{9D8B030D-6E8A-4147-A177-3AD203B41FA5}">
                      <a16:colId xmlns:a16="http://schemas.microsoft.com/office/drawing/2014/main" val="4175642360"/>
                    </a:ext>
                  </a:extLst>
                </a:gridCol>
                <a:gridCol w="208280">
                  <a:extLst>
                    <a:ext uri="{9D8B030D-6E8A-4147-A177-3AD203B41FA5}">
                      <a16:colId xmlns:a16="http://schemas.microsoft.com/office/drawing/2014/main" val="3304259366"/>
                    </a:ext>
                  </a:extLst>
                </a:gridCol>
                <a:gridCol w="208280">
                  <a:extLst>
                    <a:ext uri="{9D8B030D-6E8A-4147-A177-3AD203B41FA5}">
                      <a16:colId xmlns:a16="http://schemas.microsoft.com/office/drawing/2014/main" val="4178958401"/>
                    </a:ext>
                  </a:extLst>
                </a:gridCol>
                <a:gridCol w="208280">
                  <a:extLst>
                    <a:ext uri="{9D8B030D-6E8A-4147-A177-3AD203B41FA5}">
                      <a16:colId xmlns:a16="http://schemas.microsoft.com/office/drawing/2014/main" val="4035542879"/>
                    </a:ext>
                  </a:extLst>
                </a:gridCol>
                <a:gridCol w="208280">
                  <a:extLst>
                    <a:ext uri="{9D8B030D-6E8A-4147-A177-3AD203B41FA5}">
                      <a16:colId xmlns:a16="http://schemas.microsoft.com/office/drawing/2014/main" val="3344437175"/>
                    </a:ext>
                  </a:extLst>
                </a:gridCol>
                <a:gridCol w="208280">
                  <a:extLst>
                    <a:ext uri="{9D8B030D-6E8A-4147-A177-3AD203B41FA5}">
                      <a16:colId xmlns:a16="http://schemas.microsoft.com/office/drawing/2014/main" val="4289370642"/>
                    </a:ext>
                  </a:extLst>
                </a:gridCol>
                <a:gridCol w="208280">
                  <a:extLst>
                    <a:ext uri="{9D8B030D-6E8A-4147-A177-3AD203B41FA5}">
                      <a16:colId xmlns:a16="http://schemas.microsoft.com/office/drawing/2014/main" val="475243489"/>
                    </a:ext>
                  </a:extLst>
                </a:gridCol>
                <a:gridCol w="208280">
                  <a:extLst>
                    <a:ext uri="{9D8B030D-6E8A-4147-A177-3AD203B41FA5}">
                      <a16:colId xmlns:a16="http://schemas.microsoft.com/office/drawing/2014/main" val="3672117006"/>
                    </a:ext>
                  </a:extLst>
                </a:gridCol>
                <a:gridCol w="208280">
                  <a:extLst>
                    <a:ext uri="{9D8B030D-6E8A-4147-A177-3AD203B41FA5}">
                      <a16:colId xmlns:a16="http://schemas.microsoft.com/office/drawing/2014/main" val="37138668"/>
                    </a:ext>
                  </a:extLst>
                </a:gridCol>
                <a:gridCol w="208280">
                  <a:extLst>
                    <a:ext uri="{9D8B030D-6E8A-4147-A177-3AD203B41FA5}">
                      <a16:colId xmlns:a16="http://schemas.microsoft.com/office/drawing/2014/main" val="758006790"/>
                    </a:ext>
                  </a:extLst>
                </a:gridCol>
                <a:gridCol w="208280">
                  <a:extLst>
                    <a:ext uri="{9D8B030D-6E8A-4147-A177-3AD203B41FA5}">
                      <a16:colId xmlns:a16="http://schemas.microsoft.com/office/drawing/2014/main" val="524238118"/>
                    </a:ext>
                  </a:extLst>
                </a:gridCol>
                <a:gridCol w="208280">
                  <a:extLst>
                    <a:ext uri="{9D8B030D-6E8A-4147-A177-3AD203B41FA5}">
                      <a16:colId xmlns:a16="http://schemas.microsoft.com/office/drawing/2014/main" val="1750107374"/>
                    </a:ext>
                  </a:extLst>
                </a:gridCol>
                <a:gridCol w="208280">
                  <a:extLst>
                    <a:ext uri="{9D8B030D-6E8A-4147-A177-3AD203B41FA5}">
                      <a16:colId xmlns:a16="http://schemas.microsoft.com/office/drawing/2014/main" val="3590395067"/>
                    </a:ext>
                  </a:extLst>
                </a:gridCol>
                <a:gridCol w="208280">
                  <a:extLst>
                    <a:ext uri="{9D8B030D-6E8A-4147-A177-3AD203B41FA5}">
                      <a16:colId xmlns:a16="http://schemas.microsoft.com/office/drawing/2014/main" val="2300160577"/>
                    </a:ext>
                  </a:extLst>
                </a:gridCol>
                <a:gridCol w="208280">
                  <a:extLst>
                    <a:ext uri="{9D8B030D-6E8A-4147-A177-3AD203B41FA5}">
                      <a16:colId xmlns:a16="http://schemas.microsoft.com/office/drawing/2014/main" val="294322131"/>
                    </a:ext>
                  </a:extLst>
                </a:gridCol>
                <a:gridCol w="208280">
                  <a:extLst>
                    <a:ext uri="{9D8B030D-6E8A-4147-A177-3AD203B41FA5}">
                      <a16:colId xmlns:a16="http://schemas.microsoft.com/office/drawing/2014/main" val="3615305947"/>
                    </a:ext>
                  </a:extLst>
                </a:gridCol>
                <a:gridCol w="208280">
                  <a:extLst>
                    <a:ext uri="{9D8B030D-6E8A-4147-A177-3AD203B41FA5}">
                      <a16:colId xmlns:a16="http://schemas.microsoft.com/office/drawing/2014/main" val="2905684340"/>
                    </a:ext>
                  </a:extLst>
                </a:gridCol>
                <a:gridCol w="208280">
                  <a:extLst>
                    <a:ext uri="{9D8B030D-6E8A-4147-A177-3AD203B41FA5}">
                      <a16:colId xmlns:a16="http://schemas.microsoft.com/office/drawing/2014/main" val="3679499160"/>
                    </a:ext>
                  </a:extLst>
                </a:gridCol>
                <a:gridCol w="208280">
                  <a:extLst>
                    <a:ext uri="{9D8B030D-6E8A-4147-A177-3AD203B41FA5}">
                      <a16:colId xmlns:a16="http://schemas.microsoft.com/office/drawing/2014/main" val="3890847853"/>
                    </a:ext>
                  </a:extLst>
                </a:gridCol>
                <a:gridCol w="208280">
                  <a:extLst>
                    <a:ext uri="{9D8B030D-6E8A-4147-A177-3AD203B41FA5}">
                      <a16:colId xmlns:a16="http://schemas.microsoft.com/office/drawing/2014/main" val="3863514905"/>
                    </a:ext>
                  </a:extLst>
                </a:gridCol>
                <a:gridCol w="208280">
                  <a:extLst>
                    <a:ext uri="{9D8B030D-6E8A-4147-A177-3AD203B41FA5}">
                      <a16:colId xmlns:a16="http://schemas.microsoft.com/office/drawing/2014/main" val="2548082906"/>
                    </a:ext>
                  </a:extLst>
                </a:gridCol>
                <a:gridCol w="208280">
                  <a:extLst>
                    <a:ext uri="{9D8B030D-6E8A-4147-A177-3AD203B41FA5}">
                      <a16:colId xmlns:a16="http://schemas.microsoft.com/office/drawing/2014/main" val="2753640252"/>
                    </a:ext>
                  </a:extLst>
                </a:gridCol>
                <a:gridCol w="208280">
                  <a:extLst>
                    <a:ext uri="{9D8B030D-6E8A-4147-A177-3AD203B41FA5}">
                      <a16:colId xmlns:a16="http://schemas.microsoft.com/office/drawing/2014/main" val="936189159"/>
                    </a:ext>
                  </a:extLst>
                </a:gridCol>
                <a:gridCol w="208280">
                  <a:extLst>
                    <a:ext uri="{9D8B030D-6E8A-4147-A177-3AD203B41FA5}">
                      <a16:colId xmlns:a16="http://schemas.microsoft.com/office/drawing/2014/main" val="3594854659"/>
                    </a:ext>
                  </a:extLst>
                </a:gridCol>
                <a:gridCol w="208280">
                  <a:extLst>
                    <a:ext uri="{9D8B030D-6E8A-4147-A177-3AD203B41FA5}">
                      <a16:colId xmlns:a16="http://schemas.microsoft.com/office/drawing/2014/main" val="890377638"/>
                    </a:ext>
                  </a:extLst>
                </a:gridCol>
                <a:gridCol w="208280">
                  <a:extLst>
                    <a:ext uri="{9D8B030D-6E8A-4147-A177-3AD203B41FA5}">
                      <a16:colId xmlns:a16="http://schemas.microsoft.com/office/drawing/2014/main" val="2447603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330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- 2020-02-12 15:16:58</a:t>
                      </a:r>
                      <a:r>
                        <a:rPr kumimoji="0" lang="en-US" sz="1000" b="0" i="0" u="none" strike="noStrike" kern="1200" cap="none" spc="0" normalizeH="0" baseline="0" noProof="0">
                          <a:ln>
                            <a:noFill/>
                          </a:ln>
                          <a:solidFill>
                            <a:prstClr val="black"/>
                          </a:solidFill>
                          <a:effectLst/>
                          <a:uLnTx/>
                          <a:uFillTx/>
                          <a:latin typeface="+mn-lt"/>
                          <a:ea typeface="+mn-ea"/>
                          <a:cs typeface="+mn-cs"/>
                        </a:rPr>
                        <a:t>
 We were extremely proud of our two Maths teams who competed in the AIMS Maths competition, along with 140 other learners from around Malaysia! Nexus came 5th and 6th place out of a total of 36 teams! There were a variety of challenges including mental maths, calculations, ken-ken puzzles, relays, and a real-world maths trail 👩‍🏫
Ms. Rebecca was very impressed with the children's resilience facing tough challenges, their communication in teams and how respectful they were to other learners and teachers. Congratulations #NexusTalents - you've made us all proud!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https://scontent.xx.fbcdn.net/v/t1.0-9/p720x720/84947044_3105024729517471_2400118739656769536_o.jpg?_nc_cat=103&amp;_nc_sid=8024bb&amp;_nc_ohc=4haV1B1hvo0AX9XEISU&amp;_nc_ht=scontent.xx&amp;_nc_tp=6&amp;oh=c0954bd0cb14715cd66ab5e1405cd95c&amp;oe=5EA47E0A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2329377"/>
                  </a:ext>
                </a:extLst>
              </a:tr>
            </a:tbl>
          </a:graphicData>
        </a:graphic>
      </p:graphicFrame>
      <p:sp>
        <p:nvSpPr>
          <p:cNvPr id="4" name="Text Placeholder 3">
            <a:extLst>
              <a:ext uri="{FF2B5EF4-FFF2-40B4-BE49-F238E27FC236}">
                <a16:creationId xmlns:a16="http://schemas.microsoft.com/office/drawing/2014/main" id="{F84C73C2-C34D-4EE7-9480-8BECC8E53B12}"/>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832973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3CFBD-0C10-48CF-8668-52F20035D469}"/>
              </a:ext>
            </a:extLst>
          </p:cNvPr>
          <p:cNvSpPr>
            <a:spLocks noGrp="1"/>
          </p:cNvSpPr>
          <p:nvPr>
            <p:ph type="title"/>
          </p:nvPr>
        </p:nvSpPr>
        <p:spPr/>
        <p:txBody>
          <a:bodyPr/>
          <a:lstStyle/>
          <a:p>
            <a:r>
              <a:rPr lang="en-US"/>
              <a:t>Facebook Own Posts Table | Nexus International School Malaysia - 17 of 26</a:t>
            </a:r>
          </a:p>
        </p:txBody>
      </p:sp>
      <p:graphicFrame>
        <p:nvGraphicFramePr>
          <p:cNvPr id="5" name="Table Placeholder 4">
            <a:extLst>
              <a:ext uri="{FF2B5EF4-FFF2-40B4-BE49-F238E27FC236}">
                <a16:creationId xmlns:a16="http://schemas.microsoft.com/office/drawing/2014/main" id="{EB226C26-8AD0-4F39-AEC9-2C976E3B6DF7}"/>
              </a:ext>
            </a:extLst>
          </p:cNvPr>
          <p:cNvGraphicFramePr>
            <a:graphicFrameLocks noGrp="1"/>
          </p:cNvGraphicFramePr>
          <p:nvPr>
            <p:ph type="tbl" sz="quarter" idx="13"/>
            <p:extLst>
              <p:ext uri="{D42A27DB-BD31-4B8C-83A1-F6EECF244321}">
                <p14:modId xmlns:p14="http://schemas.microsoft.com/office/powerpoint/2010/main" val="3916857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63382585"/>
                    </a:ext>
                  </a:extLst>
                </a:gridCol>
                <a:gridCol w="822960">
                  <a:extLst>
                    <a:ext uri="{9D8B030D-6E8A-4147-A177-3AD203B41FA5}">
                      <a16:colId xmlns:a16="http://schemas.microsoft.com/office/drawing/2014/main" val="2903506855"/>
                    </a:ext>
                  </a:extLst>
                </a:gridCol>
                <a:gridCol w="329184">
                  <a:extLst>
                    <a:ext uri="{9D8B030D-6E8A-4147-A177-3AD203B41FA5}">
                      <a16:colId xmlns:a16="http://schemas.microsoft.com/office/drawing/2014/main" val="3631002009"/>
                    </a:ext>
                  </a:extLst>
                </a:gridCol>
                <a:gridCol w="208280">
                  <a:extLst>
                    <a:ext uri="{9D8B030D-6E8A-4147-A177-3AD203B41FA5}">
                      <a16:colId xmlns:a16="http://schemas.microsoft.com/office/drawing/2014/main" val="816116918"/>
                    </a:ext>
                  </a:extLst>
                </a:gridCol>
                <a:gridCol w="208280">
                  <a:extLst>
                    <a:ext uri="{9D8B030D-6E8A-4147-A177-3AD203B41FA5}">
                      <a16:colId xmlns:a16="http://schemas.microsoft.com/office/drawing/2014/main" val="2497889291"/>
                    </a:ext>
                  </a:extLst>
                </a:gridCol>
                <a:gridCol w="208280">
                  <a:extLst>
                    <a:ext uri="{9D8B030D-6E8A-4147-A177-3AD203B41FA5}">
                      <a16:colId xmlns:a16="http://schemas.microsoft.com/office/drawing/2014/main" val="2017255543"/>
                    </a:ext>
                  </a:extLst>
                </a:gridCol>
                <a:gridCol w="208280">
                  <a:extLst>
                    <a:ext uri="{9D8B030D-6E8A-4147-A177-3AD203B41FA5}">
                      <a16:colId xmlns:a16="http://schemas.microsoft.com/office/drawing/2014/main" val="1608192303"/>
                    </a:ext>
                  </a:extLst>
                </a:gridCol>
                <a:gridCol w="208280">
                  <a:extLst>
                    <a:ext uri="{9D8B030D-6E8A-4147-A177-3AD203B41FA5}">
                      <a16:colId xmlns:a16="http://schemas.microsoft.com/office/drawing/2014/main" val="2685086960"/>
                    </a:ext>
                  </a:extLst>
                </a:gridCol>
                <a:gridCol w="208280">
                  <a:extLst>
                    <a:ext uri="{9D8B030D-6E8A-4147-A177-3AD203B41FA5}">
                      <a16:colId xmlns:a16="http://schemas.microsoft.com/office/drawing/2014/main" val="3333475427"/>
                    </a:ext>
                  </a:extLst>
                </a:gridCol>
                <a:gridCol w="208280">
                  <a:extLst>
                    <a:ext uri="{9D8B030D-6E8A-4147-A177-3AD203B41FA5}">
                      <a16:colId xmlns:a16="http://schemas.microsoft.com/office/drawing/2014/main" val="1688750331"/>
                    </a:ext>
                  </a:extLst>
                </a:gridCol>
                <a:gridCol w="208280">
                  <a:extLst>
                    <a:ext uri="{9D8B030D-6E8A-4147-A177-3AD203B41FA5}">
                      <a16:colId xmlns:a16="http://schemas.microsoft.com/office/drawing/2014/main" val="2130328259"/>
                    </a:ext>
                  </a:extLst>
                </a:gridCol>
                <a:gridCol w="208280">
                  <a:extLst>
                    <a:ext uri="{9D8B030D-6E8A-4147-A177-3AD203B41FA5}">
                      <a16:colId xmlns:a16="http://schemas.microsoft.com/office/drawing/2014/main" val="1853567067"/>
                    </a:ext>
                  </a:extLst>
                </a:gridCol>
                <a:gridCol w="208280">
                  <a:extLst>
                    <a:ext uri="{9D8B030D-6E8A-4147-A177-3AD203B41FA5}">
                      <a16:colId xmlns:a16="http://schemas.microsoft.com/office/drawing/2014/main" val="2357066330"/>
                    </a:ext>
                  </a:extLst>
                </a:gridCol>
                <a:gridCol w="208280">
                  <a:extLst>
                    <a:ext uri="{9D8B030D-6E8A-4147-A177-3AD203B41FA5}">
                      <a16:colId xmlns:a16="http://schemas.microsoft.com/office/drawing/2014/main" val="1420492152"/>
                    </a:ext>
                  </a:extLst>
                </a:gridCol>
                <a:gridCol w="208280">
                  <a:extLst>
                    <a:ext uri="{9D8B030D-6E8A-4147-A177-3AD203B41FA5}">
                      <a16:colId xmlns:a16="http://schemas.microsoft.com/office/drawing/2014/main" val="101836469"/>
                    </a:ext>
                  </a:extLst>
                </a:gridCol>
                <a:gridCol w="208280">
                  <a:extLst>
                    <a:ext uri="{9D8B030D-6E8A-4147-A177-3AD203B41FA5}">
                      <a16:colId xmlns:a16="http://schemas.microsoft.com/office/drawing/2014/main" val="1346080736"/>
                    </a:ext>
                  </a:extLst>
                </a:gridCol>
                <a:gridCol w="208280">
                  <a:extLst>
                    <a:ext uri="{9D8B030D-6E8A-4147-A177-3AD203B41FA5}">
                      <a16:colId xmlns:a16="http://schemas.microsoft.com/office/drawing/2014/main" val="777072618"/>
                    </a:ext>
                  </a:extLst>
                </a:gridCol>
                <a:gridCol w="208280">
                  <a:extLst>
                    <a:ext uri="{9D8B030D-6E8A-4147-A177-3AD203B41FA5}">
                      <a16:colId xmlns:a16="http://schemas.microsoft.com/office/drawing/2014/main" val="1349409332"/>
                    </a:ext>
                  </a:extLst>
                </a:gridCol>
                <a:gridCol w="208280">
                  <a:extLst>
                    <a:ext uri="{9D8B030D-6E8A-4147-A177-3AD203B41FA5}">
                      <a16:colId xmlns:a16="http://schemas.microsoft.com/office/drawing/2014/main" val="3203590919"/>
                    </a:ext>
                  </a:extLst>
                </a:gridCol>
                <a:gridCol w="208280">
                  <a:extLst>
                    <a:ext uri="{9D8B030D-6E8A-4147-A177-3AD203B41FA5}">
                      <a16:colId xmlns:a16="http://schemas.microsoft.com/office/drawing/2014/main" val="3612644444"/>
                    </a:ext>
                  </a:extLst>
                </a:gridCol>
                <a:gridCol w="208280">
                  <a:extLst>
                    <a:ext uri="{9D8B030D-6E8A-4147-A177-3AD203B41FA5}">
                      <a16:colId xmlns:a16="http://schemas.microsoft.com/office/drawing/2014/main" val="2409799491"/>
                    </a:ext>
                  </a:extLst>
                </a:gridCol>
                <a:gridCol w="208280">
                  <a:extLst>
                    <a:ext uri="{9D8B030D-6E8A-4147-A177-3AD203B41FA5}">
                      <a16:colId xmlns:a16="http://schemas.microsoft.com/office/drawing/2014/main" val="3705564055"/>
                    </a:ext>
                  </a:extLst>
                </a:gridCol>
                <a:gridCol w="208280">
                  <a:extLst>
                    <a:ext uri="{9D8B030D-6E8A-4147-A177-3AD203B41FA5}">
                      <a16:colId xmlns:a16="http://schemas.microsoft.com/office/drawing/2014/main" val="454389216"/>
                    </a:ext>
                  </a:extLst>
                </a:gridCol>
                <a:gridCol w="208280">
                  <a:extLst>
                    <a:ext uri="{9D8B030D-6E8A-4147-A177-3AD203B41FA5}">
                      <a16:colId xmlns:a16="http://schemas.microsoft.com/office/drawing/2014/main" val="600900784"/>
                    </a:ext>
                  </a:extLst>
                </a:gridCol>
                <a:gridCol w="208280">
                  <a:extLst>
                    <a:ext uri="{9D8B030D-6E8A-4147-A177-3AD203B41FA5}">
                      <a16:colId xmlns:a16="http://schemas.microsoft.com/office/drawing/2014/main" val="1806232053"/>
                    </a:ext>
                  </a:extLst>
                </a:gridCol>
                <a:gridCol w="208280">
                  <a:extLst>
                    <a:ext uri="{9D8B030D-6E8A-4147-A177-3AD203B41FA5}">
                      <a16:colId xmlns:a16="http://schemas.microsoft.com/office/drawing/2014/main" val="542254222"/>
                    </a:ext>
                  </a:extLst>
                </a:gridCol>
                <a:gridCol w="208280">
                  <a:extLst>
                    <a:ext uri="{9D8B030D-6E8A-4147-A177-3AD203B41FA5}">
                      <a16:colId xmlns:a16="http://schemas.microsoft.com/office/drawing/2014/main" val="2945661099"/>
                    </a:ext>
                  </a:extLst>
                </a:gridCol>
                <a:gridCol w="208280">
                  <a:extLst>
                    <a:ext uri="{9D8B030D-6E8A-4147-A177-3AD203B41FA5}">
                      <a16:colId xmlns:a16="http://schemas.microsoft.com/office/drawing/2014/main" val="2906253177"/>
                    </a:ext>
                  </a:extLst>
                </a:gridCol>
                <a:gridCol w="208280">
                  <a:extLst>
                    <a:ext uri="{9D8B030D-6E8A-4147-A177-3AD203B41FA5}">
                      <a16:colId xmlns:a16="http://schemas.microsoft.com/office/drawing/2014/main" val="3258549241"/>
                    </a:ext>
                  </a:extLst>
                </a:gridCol>
                <a:gridCol w="208280">
                  <a:extLst>
                    <a:ext uri="{9D8B030D-6E8A-4147-A177-3AD203B41FA5}">
                      <a16:colId xmlns:a16="http://schemas.microsoft.com/office/drawing/2014/main" val="2830965571"/>
                    </a:ext>
                  </a:extLst>
                </a:gridCol>
                <a:gridCol w="208280">
                  <a:extLst>
                    <a:ext uri="{9D8B030D-6E8A-4147-A177-3AD203B41FA5}">
                      <a16:colId xmlns:a16="http://schemas.microsoft.com/office/drawing/2014/main" val="1652544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3329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- 2020-02-11 13:54:42</a:t>
                      </a:r>
                      <a:r>
                        <a:rPr kumimoji="0" lang="en-US" sz="1000" b="0" i="0" u="none" strike="noStrike" kern="1200" cap="none" spc="0" normalizeH="0" baseline="0" noProof="0">
                          <a:ln>
                            <a:noFill/>
                          </a:ln>
                          <a:solidFill>
                            <a:prstClr val="black"/>
                          </a:solidFill>
                          <a:effectLst/>
                          <a:uLnTx/>
                          <a:uFillTx/>
                          <a:latin typeface="+mn-lt"/>
                          <a:ea typeface="+mn-ea"/>
                          <a:cs typeface="+mn-cs"/>
                        </a:rPr>
                        <a:t>
 Students of Nexus International School Malaysia, as well as parents and friends, came together recently to promote and take action towards sustainability during the 5th Nexus Global Goals Action Day. They participated in one of the 24 activities that happened concurrently within and outside the school.
These activities were in line with the United Nations sustainable development goals (UNSDG) which is a shared blueprint for peace and prosperity for people and our planet Earth.Among the activities were planting an edible garden, conducting global goals language workshop and auditing energy consumption. #NexusCares
__
📖 Read more here: https://bit.ly/2Hemo4Q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https://scontent.xx.fbcdn.net/v/t1.0-9/p720x720/84451560_3102719156414695_8255157975929323520_n.jpg?_nc_cat=105&amp;_nc_sid=110474&amp;_nc_ohc=fBC8Sa_a3C4AX-zKLNV&amp;_nc_ht=scontent.xx&amp;_nc_tp=6&amp;oh=328e2657d97cbee46c61f7059df8ae32&amp;oe=5E91737E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3740561"/>
                  </a:ext>
                </a:extLst>
              </a:tr>
            </a:tbl>
          </a:graphicData>
        </a:graphic>
      </p:graphicFrame>
      <p:sp>
        <p:nvSpPr>
          <p:cNvPr id="4" name="Text Placeholder 3">
            <a:extLst>
              <a:ext uri="{FF2B5EF4-FFF2-40B4-BE49-F238E27FC236}">
                <a16:creationId xmlns:a16="http://schemas.microsoft.com/office/drawing/2014/main" id="{7E56197E-46BB-49DE-B14D-3FBEB8B7B4DD}"/>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965356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B712D-08F6-4739-BD58-52106AD39285}"/>
              </a:ext>
            </a:extLst>
          </p:cNvPr>
          <p:cNvSpPr>
            <a:spLocks noGrp="1"/>
          </p:cNvSpPr>
          <p:nvPr>
            <p:ph type="title"/>
          </p:nvPr>
        </p:nvSpPr>
        <p:spPr/>
        <p:txBody>
          <a:bodyPr/>
          <a:lstStyle/>
          <a:p>
            <a:r>
              <a:rPr lang="en-US"/>
              <a:t>Facebook Own Posts Table | Nexus International School Malaysia - 18 of 26</a:t>
            </a:r>
          </a:p>
        </p:txBody>
      </p:sp>
      <p:graphicFrame>
        <p:nvGraphicFramePr>
          <p:cNvPr id="5" name="Table Placeholder 4">
            <a:extLst>
              <a:ext uri="{FF2B5EF4-FFF2-40B4-BE49-F238E27FC236}">
                <a16:creationId xmlns:a16="http://schemas.microsoft.com/office/drawing/2014/main" id="{6C3046C8-C6D9-40D3-890E-51D845CD806F}"/>
              </a:ext>
            </a:extLst>
          </p:cNvPr>
          <p:cNvGraphicFramePr>
            <a:graphicFrameLocks noGrp="1"/>
          </p:cNvGraphicFramePr>
          <p:nvPr>
            <p:ph type="tbl" sz="quarter" idx="13"/>
            <p:extLst>
              <p:ext uri="{D42A27DB-BD31-4B8C-83A1-F6EECF244321}">
                <p14:modId xmlns:p14="http://schemas.microsoft.com/office/powerpoint/2010/main" val="309154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7221609"/>
                    </a:ext>
                  </a:extLst>
                </a:gridCol>
                <a:gridCol w="822960">
                  <a:extLst>
                    <a:ext uri="{9D8B030D-6E8A-4147-A177-3AD203B41FA5}">
                      <a16:colId xmlns:a16="http://schemas.microsoft.com/office/drawing/2014/main" val="1713757066"/>
                    </a:ext>
                  </a:extLst>
                </a:gridCol>
                <a:gridCol w="329184">
                  <a:extLst>
                    <a:ext uri="{9D8B030D-6E8A-4147-A177-3AD203B41FA5}">
                      <a16:colId xmlns:a16="http://schemas.microsoft.com/office/drawing/2014/main" val="654676084"/>
                    </a:ext>
                  </a:extLst>
                </a:gridCol>
                <a:gridCol w="208280">
                  <a:extLst>
                    <a:ext uri="{9D8B030D-6E8A-4147-A177-3AD203B41FA5}">
                      <a16:colId xmlns:a16="http://schemas.microsoft.com/office/drawing/2014/main" val="1933468615"/>
                    </a:ext>
                  </a:extLst>
                </a:gridCol>
                <a:gridCol w="208280">
                  <a:extLst>
                    <a:ext uri="{9D8B030D-6E8A-4147-A177-3AD203B41FA5}">
                      <a16:colId xmlns:a16="http://schemas.microsoft.com/office/drawing/2014/main" val="1647320316"/>
                    </a:ext>
                  </a:extLst>
                </a:gridCol>
                <a:gridCol w="208280">
                  <a:extLst>
                    <a:ext uri="{9D8B030D-6E8A-4147-A177-3AD203B41FA5}">
                      <a16:colId xmlns:a16="http://schemas.microsoft.com/office/drawing/2014/main" val="108149192"/>
                    </a:ext>
                  </a:extLst>
                </a:gridCol>
                <a:gridCol w="208280">
                  <a:extLst>
                    <a:ext uri="{9D8B030D-6E8A-4147-A177-3AD203B41FA5}">
                      <a16:colId xmlns:a16="http://schemas.microsoft.com/office/drawing/2014/main" val="1330468871"/>
                    </a:ext>
                  </a:extLst>
                </a:gridCol>
                <a:gridCol w="208280">
                  <a:extLst>
                    <a:ext uri="{9D8B030D-6E8A-4147-A177-3AD203B41FA5}">
                      <a16:colId xmlns:a16="http://schemas.microsoft.com/office/drawing/2014/main" val="2996278473"/>
                    </a:ext>
                  </a:extLst>
                </a:gridCol>
                <a:gridCol w="208280">
                  <a:extLst>
                    <a:ext uri="{9D8B030D-6E8A-4147-A177-3AD203B41FA5}">
                      <a16:colId xmlns:a16="http://schemas.microsoft.com/office/drawing/2014/main" val="2819009128"/>
                    </a:ext>
                  </a:extLst>
                </a:gridCol>
                <a:gridCol w="208280">
                  <a:extLst>
                    <a:ext uri="{9D8B030D-6E8A-4147-A177-3AD203B41FA5}">
                      <a16:colId xmlns:a16="http://schemas.microsoft.com/office/drawing/2014/main" val="1177269348"/>
                    </a:ext>
                  </a:extLst>
                </a:gridCol>
                <a:gridCol w="208280">
                  <a:extLst>
                    <a:ext uri="{9D8B030D-6E8A-4147-A177-3AD203B41FA5}">
                      <a16:colId xmlns:a16="http://schemas.microsoft.com/office/drawing/2014/main" val="3813647775"/>
                    </a:ext>
                  </a:extLst>
                </a:gridCol>
                <a:gridCol w="208280">
                  <a:extLst>
                    <a:ext uri="{9D8B030D-6E8A-4147-A177-3AD203B41FA5}">
                      <a16:colId xmlns:a16="http://schemas.microsoft.com/office/drawing/2014/main" val="3118905496"/>
                    </a:ext>
                  </a:extLst>
                </a:gridCol>
                <a:gridCol w="208280">
                  <a:extLst>
                    <a:ext uri="{9D8B030D-6E8A-4147-A177-3AD203B41FA5}">
                      <a16:colId xmlns:a16="http://schemas.microsoft.com/office/drawing/2014/main" val="3720979192"/>
                    </a:ext>
                  </a:extLst>
                </a:gridCol>
                <a:gridCol w="208280">
                  <a:extLst>
                    <a:ext uri="{9D8B030D-6E8A-4147-A177-3AD203B41FA5}">
                      <a16:colId xmlns:a16="http://schemas.microsoft.com/office/drawing/2014/main" val="1899572989"/>
                    </a:ext>
                  </a:extLst>
                </a:gridCol>
                <a:gridCol w="208280">
                  <a:extLst>
                    <a:ext uri="{9D8B030D-6E8A-4147-A177-3AD203B41FA5}">
                      <a16:colId xmlns:a16="http://schemas.microsoft.com/office/drawing/2014/main" val="1338214797"/>
                    </a:ext>
                  </a:extLst>
                </a:gridCol>
                <a:gridCol w="208280">
                  <a:extLst>
                    <a:ext uri="{9D8B030D-6E8A-4147-A177-3AD203B41FA5}">
                      <a16:colId xmlns:a16="http://schemas.microsoft.com/office/drawing/2014/main" val="3304205393"/>
                    </a:ext>
                  </a:extLst>
                </a:gridCol>
                <a:gridCol w="208280">
                  <a:extLst>
                    <a:ext uri="{9D8B030D-6E8A-4147-A177-3AD203B41FA5}">
                      <a16:colId xmlns:a16="http://schemas.microsoft.com/office/drawing/2014/main" val="2022869047"/>
                    </a:ext>
                  </a:extLst>
                </a:gridCol>
                <a:gridCol w="208280">
                  <a:extLst>
                    <a:ext uri="{9D8B030D-6E8A-4147-A177-3AD203B41FA5}">
                      <a16:colId xmlns:a16="http://schemas.microsoft.com/office/drawing/2014/main" val="62484260"/>
                    </a:ext>
                  </a:extLst>
                </a:gridCol>
                <a:gridCol w="208280">
                  <a:extLst>
                    <a:ext uri="{9D8B030D-6E8A-4147-A177-3AD203B41FA5}">
                      <a16:colId xmlns:a16="http://schemas.microsoft.com/office/drawing/2014/main" val="2392074479"/>
                    </a:ext>
                  </a:extLst>
                </a:gridCol>
                <a:gridCol w="208280">
                  <a:extLst>
                    <a:ext uri="{9D8B030D-6E8A-4147-A177-3AD203B41FA5}">
                      <a16:colId xmlns:a16="http://schemas.microsoft.com/office/drawing/2014/main" val="62448640"/>
                    </a:ext>
                  </a:extLst>
                </a:gridCol>
                <a:gridCol w="208280">
                  <a:extLst>
                    <a:ext uri="{9D8B030D-6E8A-4147-A177-3AD203B41FA5}">
                      <a16:colId xmlns:a16="http://schemas.microsoft.com/office/drawing/2014/main" val="2270281812"/>
                    </a:ext>
                  </a:extLst>
                </a:gridCol>
                <a:gridCol w="208280">
                  <a:extLst>
                    <a:ext uri="{9D8B030D-6E8A-4147-A177-3AD203B41FA5}">
                      <a16:colId xmlns:a16="http://schemas.microsoft.com/office/drawing/2014/main" val="842728850"/>
                    </a:ext>
                  </a:extLst>
                </a:gridCol>
                <a:gridCol w="208280">
                  <a:extLst>
                    <a:ext uri="{9D8B030D-6E8A-4147-A177-3AD203B41FA5}">
                      <a16:colId xmlns:a16="http://schemas.microsoft.com/office/drawing/2014/main" val="1406720012"/>
                    </a:ext>
                  </a:extLst>
                </a:gridCol>
                <a:gridCol w="208280">
                  <a:extLst>
                    <a:ext uri="{9D8B030D-6E8A-4147-A177-3AD203B41FA5}">
                      <a16:colId xmlns:a16="http://schemas.microsoft.com/office/drawing/2014/main" val="1256381729"/>
                    </a:ext>
                  </a:extLst>
                </a:gridCol>
                <a:gridCol w="208280">
                  <a:extLst>
                    <a:ext uri="{9D8B030D-6E8A-4147-A177-3AD203B41FA5}">
                      <a16:colId xmlns:a16="http://schemas.microsoft.com/office/drawing/2014/main" val="37688105"/>
                    </a:ext>
                  </a:extLst>
                </a:gridCol>
                <a:gridCol w="208280">
                  <a:extLst>
                    <a:ext uri="{9D8B030D-6E8A-4147-A177-3AD203B41FA5}">
                      <a16:colId xmlns:a16="http://schemas.microsoft.com/office/drawing/2014/main" val="4218096195"/>
                    </a:ext>
                  </a:extLst>
                </a:gridCol>
                <a:gridCol w="208280">
                  <a:extLst>
                    <a:ext uri="{9D8B030D-6E8A-4147-A177-3AD203B41FA5}">
                      <a16:colId xmlns:a16="http://schemas.microsoft.com/office/drawing/2014/main" val="1846625213"/>
                    </a:ext>
                  </a:extLst>
                </a:gridCol>
                <a:gridCol w="208280">
                  <a:extLst>
                    <a:ext uri="{9D8B030D-6E8A-4147-A177-3AD203B41FA5}">
                      <a16:colId xmlns:a16="http://schemas.microsoft.com/office/drawing/2014/main" val="1912694293"/>
                    </a:ext>
                  </a:extLst>
                </a:gridCol>
                <a:gridCol w="208280">
                  <a:extLst>
                    <a:ext uri="{9D8B030D-6E8A-4147-A177-3AD203B41FA5}">
                      <a16:colId xmlns:a16="http://schemas.microsoft.com/office/drawing/2014/main" val="1030104696"/>
                    </a:ext>
                  </a:extLst>
                </a:gridCol>
                <a:gridCol w="208280">
                  <a:extLst>
                    <a:ext uri="{9D8B030D-6E8A-4147-A177-3AD203B41FA5}">
                      <a16:colId xmlns:a16="http://schemas.microsoft.com/office/drawing/2014/main" val="3025673901"/>
                    </a:ext>
                  </a:extLst>
                </a:gridCol>
                <a:gridCol w="208280">
                  <a:extLst>
                    <a:ext uri="{9D8B030D-6E8A-4147-A177-3AD203B41FA5}">
                      <a16:colId xmlns:a16="http://schemas.microsoft.com/office/drawing/2014/main" val="2373689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6630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- 2020-02-11 12:00:54</a:t>
                      </a:r>
                      <a:r>
                        <a:rPr kumimoji="0" lang="en-US" sz="1000" b="0" i="0" u="none" strike="noStrike" kern="1200" cap="none" spc="0" normalizeH="0" baseline="0" noProof="0">
                          <a:ln>
                            <a:noFill/>
                          </a:ln>
                          <a:solidFill>
                            <a:prstClr val="black"/>
                          </a:solidFill>
                          <a:effectLst/>
                          <a:uLnTx/>
                          <a:uFillTx/>
                          <a:latin typeface="+mn-lt"/>
                          <a:ea typeface="+mn-ea"/>
                          <a:cs typeface="+mn-cs"/>
                        </a:rPr>
                        <a:t>
 With the news about spreading of the Coronavirus throughout the world and the recent Influenza outbreak in Malaysia, many of you may be looking out on ways to help boost your immunity. Here are some useful tips that you can quickly integrate into your daily routine for your children and yourself. #NexusTrivia
Read more at our #NexusBlog: https://bit.ly/3bsxBNa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7691697"/>
                  </a:ext>
                </a:extLst>
              </a:tr>
            </a:tbl>
          </a:graphicData>
        </a:graphic>
      </p:graphicFrame>
      <p:sp>
        <p:nvSpPr>
          <p:cNvPr id="4" name="Text Placeholder 3">
            <a:extLst>
              <a:ext uri="{FF2B5EF4-FFF2-40B4-BE49-F238E27FC236}">
                <a16:creationId xmlns:a16="http://schemas.microsoft.com/office/drawing/2014/main" id="{578C9FD9-9881-49A7-83F7-AC8A306AD6AB}"/>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047484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8CA0-BD33-4FD7-91B5-7F711EC6C3A5}"/>
              </a:ext>
            </a:extLst>
          </p:cNvPr>
          <p:cNvSpPr>
            <a:spLocks noGrp="1"/>
          </p:cNvSpPr>
          <p:nvPr>
            <p:ph type="title"/>
          </p:nvPr>
        </p:nvSpPr>
        <p:spPr/>
        <p:txBody>
          <a:bodyPr/>
          <a:lstStyle/>
          <a:p>
            <a:r>
              <a:rPr lang="en-US"/>
              <a:t>Facebook Own Posts Table | Nexus International School Malaysia - 19 of 26</a:t>
            </a:r>
          </a:p>
        </p:txBody>
      </p:sp>
      <p:graphicFrame>
        <p:nvGraphicFramePr>
          <p:cNvPr id="5" name="Table Placeholder 4">
            <a:extLst>
              <a:ext uri="{FF2B5EF4-FFF2-40B4-BE49-F238E27FC236}">
                <a16:creationId xmlns:a16="http://schemas.microsoft.com/office/drawing/2014/main" id="{59D0639B-B3FD-4B2D-923B-01DBEB16B562}"/>
              </a:ext>
            </a:extLst>
          </p:cNvPr>
          <p:cNvGraphicFramePr>
            <a:graphicFrameLocks noGrp="1"/>
          </p:cNvGraphicFramePr>
          <p:nvPr>
            <p:ph type="tbl" sz="quarter" idx="13"/>
            <p:extLst>
              <p:ext uri="{D42A27DB-BD31-4B8C-83A1-F6EECF244321}">
                <p14:modId xmlns:p14="http://schemas.microsoft.com/office/powerpoint/2010/main" val="12730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2204275"/>
                    </a:ext>
                  </a:extLst>
                </a:gridCol>
                <a:gridCol w="822960">
                  <a:extLst>
                    <a:ext uri="{9D8B030D-6E8A-4147-A177-3AD203B41FA5}">
                      <a16:colId xmlns:a16="http://schemas.microsoft.com/office/drawing/2014/main" val="1543124535"/>
                    </a:ext>
                  </a:extLst>
                </a:gridCol>
                <a:gridCol w="329184">
                  <a:extLst>
                    <a:ext uri="{9D8B030D-6E8A-4147-A177-3AD203B41FA5}">
                      <a16:colId xmlns:a16="http://schemas.microsoft.com/office/drawing/2014/main" val="4120554613"/>
                    </a:ext>
                  </a:extLst>
                </a:gridCol>
                <a:gridCol w="208280">
                  <a:extLst>
                    <a:ext uri="{9D8B030D-6E8A-4147-A177-3AD203B41FA5}">
                      <a16:colId xmlns:a16="http://schemas.microsoft.com/office/drawing/2014/main" val="3075585393"/>
                    </a:ext>
                  </a:extLst>
                </a:gridCol>
                <a:gridCol w="208280">
                  <a:extLst>
                    <a:ext uri="{9D8B030D-6E8A-4147-A177-3AD203B41FA5}">
                      <a16:colId xmlns:a16="http://schemas.microsoft.com/office/drawing/2014/main" val="1351114673"/>
                    </a:ext>
                  </a:extLst>
                </a:gridCol>
                <a:gridCol w="208280">
                  <a:extLst>
                    <a:ext uri="{9D8B030D-6E8A-4147-A177-3AD203B41FA5}">
                      <a16:colId xmlns:a16="http://schemas.microsoft.com/office/drawing/2014/main" val="1991782541"/>
                    </a:ext>
                  </a:extLst>
                </a:gridCol>
                <a:gridCol w="208280">
                  <a:extLst>
                    <a:ext uri="{9D8B030D-6E8A-4147-A177-3AD203B41FA5}">
                      <a16:colId xmlns:a16="http://schemas.microsoft.com/office/drawing/2014/main" val="2402085330"/>
                    </a:ext>
                  </a:extLst>
                </a:gridCol>
                <a:gridCol w="208280">
                  <a:extLst>
                    <a:ext uri="{9D8B030D-6E8A-4147-A177-3AD203B41FA5}">
                      <a16:colId xmlns:a16="http://schemas.microsoft.com/office/drawing/2014/main" val="3476589487"/>
                    </a:ext>
                  </a:extLst>
                </a:gridCol>
                <a:gridCol w="208280">
                  <a:extLst>
                    <a:ext uri="{9D8B030D-6E8A-4147-A177-3AD203B41FA5}">
                      <a16:colId xmlns:a16="http://schemas.microsoft.com/office/drawing/2014/main" val="1370280036"/>
                    </a:ext>
                  </a:extLst>
                </a:gridCol>
                <a:gridCol w="208280">
                  <a:extLst>
                    <a:ext uri="{9D8B030D-6E8A-4147-A177-3AD203B41FA5}">
                      <a16:colId xmlns:a16="http://schemas.microsoft.com/office/drawing/2014/main" val="4226587093"/>
                    </a:ext>
                  </a:extLst>
                </a:gridCol>
                <a:gridCol w="208280">
                  <a:extLst>
                    <a:ext uri="{9D8B030D-6E8A-4147-A177-3AD203B41FA5}">
                      <a16:colId xmlns:a16="http://schemas.microsoft.com/office/drawing/2014/main" val="2057905219"/>
                    </a:ext>
                  </a:extLst>
                </a:gridCol>
                <a:gridCol w="208280">
                  <a:extLst>
                    <a:ext uri="{9D8B030D-6E8A-4147-A177-3AD203B41FA5}">
                      <a16:colId xmlns:a16="http://schemas.microsoft.com/office/drawing/2014/main" val="406999686"/>
                    </a:ext>
                  </a:extLst>
                </a:gridCol>
                <a:gridCol w="208280">
                  <a:extLst>
                    <a:ext uri="{9D8B030D-6E8A-4147-A177-3AD203B41FA5}">
                      <a16:colId xmlns:a16="http://schemas.microsoft.com/office/drawing/2014/main" val="306879045"/>
                    </a:ext>
                  </a:extLst>
                </a:gridCol>
                <a:gridCol w="208280">
                  <a:extLst>
                    <a:ext uri="{9D8B030D-6E8A-4147-A177-3AD203B41FA5}">
                      <a16:colId xmlns:a16="http://schemas.microsoft.com/office/drawing/2014/main" val="1795889359"/>
                    </a:ext>
                  </a:extLst>
                </a:gridCol>
                <a:gridCol w="208280">
                  <a:extLst>
                    <a:ext uri="{9D8B030D-6E8A-4147-A177-3AD203B41FA5}">
                      <a16:colId xmlns:a16="http://schemas.microsoft.com/office/drawing/2014/main" val="201618930"/>
                    </a:ext>
                  </a:extLst>
                </a:gridCol>
                <a:gridCol w="208280">
                  <a:extLst>
                    <a:ext uri="{9D8B030D-6E8A-4147-A177-3AD203B41FA5}">
                      <a16:colId xmlns:a16="http://schemas.microsoft.com/office/drawing/2014/main" val="1643989813"/>
                    </a:ext>
                  </a:extLst>
                </a:gridCol>
                <a:gridCol w="208280">
                  <a:extLst>
                    <a:ext uri="{9D8B030D-6E8A-4147-A177-3AD203B41FA5}">
                      <a16:colId xmlns:a16="http://schemas.microsoft.com/office/drawing/2014/main" val="3904943762"/>
                    </a:ext>
                  </a:extLst>
                </a:gridCol>
                <a:gridCol w="208280">
                  <a:extLst>
                    <a:ext uri="{9D8B030D-6E8A-4147-A177-3AD203B41FA5}">
                      <a16:colId xmlns:a16="http://schemas.microsoft.com/office/drawing/2014/main" val="2913797664"/>
                    </a:ext>
                  </a:extLst>
                </a:gridCol>
                <a:gridCol w="208280">
                  <a:extLst>
                    <a:ext uri="{9D8B030D-6E8A-4147-A177-3AD203B41FA5}">
                      <a16:colId xmlns:a16="http://schemas.microsoft.com/office/drawing/2014/main" val="3940204739"/>
                    </a:ext>
                  </a:extLst>
                </a:gridCol>
                <a:gridCol w="208280">
                  <a:extLst>
                    <a:ext uri="{9D8B030D-6E8A-4147-A177-3AD203B41FA5}">
                      <a16:colId xmlns:a16="http://schemas.microsoft.com/office/drawing/2014/main" val="1694077717"/>
                    </a:ext>
                  </a:extLst>
                </a:gridCol>
                <a:gridCol w="208280">
                  <a:extLst>
                    <a:ext uri="{9D8B030D-6E8A-4147-A177-3AD203B41FA5}">
                      <a16:colId xmlns:a16="http://schemas.microsoft.com/office/drawing/2014/main" val="3122159107"/>
                    </a:ext>
                  </a:extLst>
                </a:gridCol>
                <a:gridCol w="208280">
                  <a:extLst>
                    <a:ext uri="{9D8B030D-6E8A-4147-A177-3AD203B41FA5}">
                      <a16:colId xmlns:a16="http://schemas.microsoft.com/office/drawing/2014/main" val="3022808364"/>
                    </a:ext>
                  </a:extLst>
                </a:gridCol>
                <a:gridCol w="208280">
                  <a:extLst>
                    <a:ext uri="{9D8B030D-6E8A-4147-A177-3AD203B41FA5}">
                      <a16:colId xmlns:a16="http://schemas.microsoft.com/office/drawing/2014/main" val="3240587333"/>
                    </a:ext>
                  </a:extLst>
                </a:gridCol>
                <a:gridCol w="208280">
                  <a:extLst>
                    <a:ext uri="{9D8B030D-6E8A-4147-A177-3AD203B41FA5}">
                      <a16:colId xmlns:a16="http://schemas.microsoft.com/office/drawing/2014/main" val="2259702808"/>
                    </a:ext>
                  </a:extLst>
                </a:gridCol>
                <a:gridCol w="208280">
                  <a:extLst>
                    <a:ext uri="{9D8B030D-6E8A-4147-A177-3AD203B41FA5}">
                      <a16:colId xmlns:a16="http://schemas.microsoft.com/office/drawing/2014/main" val="1511285381"/>
                    </a:ext>
                  </a:extLst>
                </a:gridCol>
                <a:gridCol w="208280">
                  <a:extLst>
                    <a:ext uri="{9D8B030D-6E8A-4147-A177-3AD203B41FA5}">
                      <a16:colId xmlns:a16="http://schemas.microsoft.com/office/drawing/2014/main" val="3023747229"/>
                    </a:ext>
                  </a:extLst>
                </a:gridCol>
                <a:gridCol w="208280">
                  <a:extLst>
                    <a:ext uri="{9D8B030D-6E8A-4147-A177-3AD203B41FA5}">
                      <a16:colId xmlns:a16="http://schemas.microsoft.com/office/drawing/2014/main" val="422066775"/>
                    </a:ext>
                  </a:extLst>
                </a:gridCol>
                <a:gridCol w="208280">
                  <a:extLst>
                    <a:ext uri="{9D8B030D-6E8A-4147-A177-3AD203B41FA5}">
                      <a16:colId xmlns:a16="http://schemas.microsoft.com/office/drawing/2014/main" val="184842746"/>
                    </a:ext>
                  </a:extLst>
                </a:gridCol>
                <a:gridCol w="208280">
                  <a:extLst>
                    <a:ext uri="{9D8B030D-6E8A-4147-A177-3AD203B41FA5}">
                      <a16:colId xmlns:a16="http://schemas.microsoft.com/office/drawing/2014/main" val="1754571193"/>
                    </a:ext>
                  </a:extLst>
                </a:gridCol>
                <a:gridCol w="208280">
                  <a:extLst>
                    <a:ext uri="{9D8B030D-6E8A-4147-A177-3AD203B41FA5}">
                      <a16:colId xmlns:a16="http://schemas.microsoft.com/office/drawing/2014/main" val="3314401541"/>
                    </a:ext>
                  </a:extLst>
                </a:gridCol>
                <a:gridCol w="208280">
                  <a:extLst>
                    <a:ext uri="{9D8B030D-6E8A-4147-A177-3AD203B41FA5}">
                      <a16:colId xmlns:a16="http://schemas.microsoft.com/office/drawing/2014/main" val="1585596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5809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- 2020-02-10 15:20:50</a:t>
                      </a:r>
                      <a:r>
                        <a:rPr kumimoji="0" lang="en-US" sz="1000" b="0" i="0" u="none" strike="noStrike" kern="1200" cap="none" spc="0" normalizeH="0" baseline="0" noProof="0">
                          <a:ln>
                            <a:noFill/>
                          </a:ln>
                          <a:solidFill>
                            <a:prstClr val="black"/>
                          </a:solidFill>
                          <a:effectLst/>
                          <a:uLnTx/>
                          <a:uFillTx/>
                          <a:latin typeface="+mn-lt"/>
                          <a:ea typeface="+mn-ea"/>
                          <a:cs typeface="+mn-cs"/>
                        </a:rPr>
                        <a:t>
 Our Nexus Eco-Club learners have been using the Pl@nt Net app to identify the different plant species around the Nexus grounds. It is a user-friendly app in which they take a photo and use the app to help identify the plant species 🌸
The learners had enormous amounts of fun identifying the different flowers and vegetables growing in the school garden. They also spotted a few cucumbers that were ready for eating and extracted the seeds to plant at a later date. Well done #NexusLearners! 🌿 #NexusInnovation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1532296"/>
                  </a:ext>
                </a:extLst>
              </a:tr>
            </a:tbl>
          </a:graphicData>
        </a:graphic>
      </p:graphicFrame>
      <p:sp>
        <p:nvSpPr>
          <p:cNvPr id="4" name="Text Placeholder 3">
            <a:extLst>
              <a:ext uri="{FF2B5EF4-FFF2-40B4-BE49-F238E27FC236}">
                <a16:creationId xmlns:a16="http://schemas.microsoft.com/office/drawing/2014/main" id="{55751C98-E64F-4E5D-9FA0-E7348D767F5D}"/>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444831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C5F2-0F11-4461-AEB8-88529A8F0552}"/>
              </a:ext>
            </a:extLst>
          </p:cNvPr>
          <p:cNvSpPr>
            <a:spLocks noGrp="1"/>
          </p:cNvSpPr>
          <p:nvPr>
            <p:ph type="title"/>
          </p:nvPr>
        </p:nvSpPr>
        <p:spPr/>
        <p:txBody>
          <a:bodyPr/>
          <a:lstStyle/>
          <a:p>
            <a:r>
              <a:rPr lang="en-US"/>
              <a:t>Facebook Own Posts Table | Nexus International School Malaysia - 20 of 26</a:t>
            </a:r>
          </a:p>
        </p:txBody>
      </p:sp>
      <p:graphicFrame>
        <p:nvGraphicFramePr>
          <p:cNvPr id="5" name="Table Placeholder 4">
            <a:extLst>
              <a:ext uri="{FF2B5EF4-FFF2-40B4-BE49-F238E27FC236}">
                <a16:creationId xmlns:a16="http://schemas.microsoft.com/office/drawing/2014/main" id="{CE382B91-3C53-4EDB-B937-7786CC2C3FF4}"/>
              </a:ext>
            </a:extLst>
          </p:cNvPr>
          <p:cNvGraphicFramePr>
            <a:graphicFrameLocks noGrp="1"/>
          </p:cNvGraphicFramePr>
          <p:nvPr>
            <p:ph type="tbl" sz="quarter" idx="13"/>
            <p:extLst>
              <p:ext uri="{D42A27DB-BD31-4B8C-83A1-F6EECF244321}">
                <p14:modId xmlns:p14="http://schemas.microsoft.com/office/powerpoint/2010/main" val="242030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80200267"/>
                    </a:ext>
                  </a:extLst>
                </a:gridCol>
                <a:gridCol w="822960">
                  <a:extLst>
                    <a:ext uri="{9D8B030D-6E8A-4147-A177-3AD203B41FA5}">
                      <a16:colId xmlns:a16="http://schemas.microsoft.com/office/drawing/2014/main" val="2776174639"/>
                    </a:ext>
                  </a:extLst>
                </a:gridCol>
                <a:gridCol w="329184">
                  <a:extLst>
                    <a:ext uri="{9D8B030D-6E8A-4147-A177-3AD203B41FA5}">
                      <a16:colId xmlns:a16="http://schemas.microsoft.com/office/drawing/2014/main" val="172340800"/>
                    </a:ext>
                  </a:extLst>
                </a:gridCol>
                <a:gridCol w="208280">
                  <a:extLst>
                    <a:ext uri="{9D8B030D-6E8A-4147-A177-3AD203B41FA5}">
                      <a16:colId xmlns:a16="http://schemas.microsoft.com/office/drawing/2014/main" val="4035407263"/>
                    </a:ext>
                  </a:extLst>
                </a:gridCol>
                <a:gridCol w="208280">
                  <a:extLst>
                    <a:ext uri="{9D8B030D-6E8A-4147-A177-3AD203B41FA5}">
                      <a16:colId xmlns:a16="http://schemas.microsoft.com/office/drawing/2014/main" val="232426163"/>
                    </a:ext>
                  </a:extLst>
                </a:gridCol>
                <a:gridCol w="208280">
                  <a:extLst>
                    <a:ext uri="{9D8B030D-6E8A-4147-A177-3AD203B41FA5}">
                      <a16:colId xmlns:a16="http://schemas.microsoft.com/office/drawing/2014/main" val="2429048835"/>
                    </a:ext>
                  </a:extLst>
                </a:gridCol>
                <a:gridCol w="208280">
                  <a:extLst>
                    <a:ext uri="{9D8B030D-6E8A-4147-A177-3AD203B41FA5}">
                      <a16:colId xmlns:a16="http://schemas.microsoft.com/office/drawing/2014/main" val="69109632"/>
                    </a:ext>
                  </a:extLst>
                </a:gridCol>
                <a:gridCol w="208280">
                  <a:extLst>
                    <a:ext uri="{9D8B030D-6E8A-4147-A177-3AD203B41FA5}">
                      <a16:colId xmlns:a16="http://schemas.microsoft.com/office/drawing/2014/main" val="1889892205"/>
                    </a:ext>
                  </a:extLst>
                </a:gridCol>
                <a:gridCol w="208280">
                  <a:extLst>
                    <a:ext uri="{9D8B030D-6E8A-4147-A177-3AD203B41FA5}">
                      <a16:colId xmlns:a16="http://schemas.microsoft.com/office/drawing/2014/main" val="1814760014"/>
                    </a:ext>
                  </a:extLst>
                </a:gridCol>
                <a:gridCol w="208280">
                  <a:extLst>
                    <a:ext uri="{9D8B030D-6E8A-4147-A177-3AD203B41FA5}">
                      <a16:colId xmlns:a16="http://schemas.microsoft.com/office/drawing/2014/main" val="1230285067"/>
                    </a:ext>
                  </a:extLst>
                </a:gridCol>
                <a:gridCol w="208280">
                  <a:extLst>
                    <a:ext uri="{9D8B030D-6E8A-4147-A177-3AD203B41FA5}">
                      <a16:colId xmlns:a16="http://schemas.microsoft.com/office/drawing/2014/main" val="2597149430"/>
                    </a:ext>
                  </a:extLst>
                </a:gridCol>
                <a:gridCol w="208280">
                  <a:extLst>
                    <a:ext uri="{9D8B030D-6E8A-4147-A177-3AD203B41FA5}">
                      <a16:colId xmlns:a16="http://schemas.microsoft.com/office/drawing/2014/main" val="3533857300"/>
                    </a:ext>
                  </a:extLst>
                </a:gridCol>
                <a:gridCol w="208280">
                  <a:extLst>
                    <a:ext uri="{9D8B030D-6E8A-4147-A177-3AD203B41FA5}">
                      <a16:colId xmlns:a16="http://schemas.microsoft.com/office/drawing/2014/main" val="448435970"/>
                    </a:ext>
                  </a:extLst>
                </a:gridCol>
                <a:gridCol w="208280">
                  <a:extLst>
                    <a:ext uri="{9D8B030D-6E8A-4147-A177-3AD203B41FA5}">
                      <a16:colId xmlns:a16="http://schemas.microsoft.com/office/drawing/2014/main" val="3263443941"/>
                    </a:ext>
                  </a:extLst>
                </a:gridCol>
                <a:gridCol w="208280">
                  <a:extLst>
                    <a:ext uri="{9D8B030D-6E8A-4147-A177-3AD203B41FA5}">
                      <a16:colId xmlns:a16="http://schemas.microsoft.com/office/drawing/2014/main" val="1328399723"/>
                    </a:ext>
                  </a:extLst>
                </a:gridCol>
                <a:gridCol w="208280">
                  <a:extLst>
                    <a:ext uri="{9D8B030D-6E8A-4147-A177-3AD203B41FA5}">
                      <a16:colId xmlns:a16="http://schemas.microsoft.com/office/drawing/2014/main" val="2033235634"/>
                    </a:ext>
                  </a:extLst>
                </a:gridCol>
                <a:gridCol w="208280">
                  <a:extLst>
                    <a:ext uri="{9D8B030D-6E8A-4147-A177-3AD203B41FA5}">
                      <a16:colId xmlns:a16="http://schemas.microsoft.com/office/drawing/2014/main" val="468445598"/>
                    </a:ext>
                  </a:extLst>
                </a:gridCol>
                <a:gridCol w="208280">
                  <a:extLst>
                    <a:ext uri="{9D8B030D-6E8A-4147-A177-3AD203B41FA5}">
                      <a16:colId xmlns:a16="http://schemas.microsoft.com/office/drawing/2014/main" val="2635980294"/>
                    </a:ext>
                  </a:extLst>
                </a:gridCol>
                <a:gridCol w="208280">
                  <a:extLst>
                    <a:ext uri="{9D8B030D-6E8A-4147-A177-3AD203B41FA5}">
                      <a16:colId xmlns:a16="http://schemas.microsoft.com/office/drawing/2014/main" val="754886190"/>
                    </a:ext>
                  </a:extLst>
                </a:gridCol>
                <a:gridCol w="208280">
                  <a:extLst>
                    <a:ext uri="{9D8B030D-6E8A-4147-A177-3AD203B41FA5}">
                      <a16:colId xmlns:a16="http://schemas.microsoft.com/office/drawing/2014/main" val="733264063"/>
                    </a:ext>
                  </a:extLst>
                </a:gridCol>
                <a:gridCol w="208280">
                  <a:extLst>
                    <a:ext uri="{9D8B030D-6E8A-4147-A177-3AD203B41FA5}">
                      <a16:colId xmlns:a16="http://schemas.microsoft.com/office/drawing/2014/main" val="1010576432"/>
                    </a:ext>
                  </a:extLst>
                </a:gridCol>
                <a:gridCol w="208280">
                  <a:extLst>
                    <a:ext uri="{9D8B030D-6E8A-4147-A177-3AD203B41FA5}">
                      <a16:colId xmlns:a16="http://schemas.microsoft.com/office/drawing/2014/main" val="4144073276"/>
                    </a:ext>
                  </a:extLst>
                </a:gridCol>
                <a:gridCol w="208280">
                  <a:extLst>
                    <a:ext uri="{9D8B030D-6E8A-4147-A177-3AD203B41FA5}">
                      <a16:colId xmlns:a16="http://schemas.microsoft.com/office/drawing/2014/main" val="3646812378"/>
                    </a:ext>
                  </a:extLst>
                </a:gridCol>
                <a:gridCol w="208280">
                  <a:extLst>
                    <a:ext uri="{9D8B030D-6E8A-4147-A177-3AD203B41FA5}">
                      <a16:colId xmlns:a16="http://schemas.microsoft.com/office/drawing/2014/main" val="2327203480"/>
                    </a:ext>
                  </a:extLst>
                </a:gridCol>
                <a:gridCol w="208280">
                  <a:extLst>
                    <a:ext uri="{9D8B030D-6E8A-4147-A177-3AD203B41FA5}">
                      <a16:colId xmlns:a16="http://schemas.microsoft.com/office/drawing/2014/main" val="4072465937"/>
                    </a:ext>
                  </a:extLst>
                </a:gridCol>
                <a:gridCol w="208280">
                  <a:extLst>
                    <a:ext uri="{9D8B030D-6E8A-4147-A177-3AD203B41FA5}">
                      <a16:colId xmlns:a16="http://schemas.microsoft.com/office/drawing/2014/main" val="3168421965"/>
                    </a:ext>
                  </a:extLst>
                </a:gridCol>
                <a:gridCol w="208280">
                  <a:extLst>
                    <a:ext uri="{9D8B030D-6E8A-4147-A177-3AD203B41FA5}">
                      <a16:colId xmlns:a16="http://schemas.microsoft.com/office/drawing/2014/main" val="4088466033"/>
                    </a:ext>
                  </a:extLst>
                </a:gridCol>
                <a:gridCol w="208280">
                  <a:extLst>
                    <a:ext uri="{9D8B030D-6E8A-4147-A177-3AD203B41FA5}">
                      <a16:colId xmlns:a16="http://schemas.microsoft.com/office/drawing/2014/main" val="2164645270"/>
                    </a:ext>
                  </a:extLst>
                </a:gridCol>
                <a:gridCol w="208280">
                  <a:extLst>
                    <a:ext uri="{9D8B030D-6E8A-4147-A177-3AD203B41FA5}">
                      <a16:colId xmlns:a16="http://schemas.microsoft.com/office/drawing/2014/main" val="2244011348"/>
                    </a:ext>
                  </a:extLst>
                </a:gridCol>
                <a:gridCol w="208280">
                  <a:extLst>
                    <a:ext uri="{9D8B030D-6E8A-4147-A177-3AD203B41FA5}">
                      <a16:colId xmlns:a16="http://schemas.microsoft.com/office/drawing/2014/main" val="3467409771"/>
                    </a:ext>
                  </a:extLst>
                </a:gridCol>
                <a:gridCol w="208280">
                  <a:extLst>
                    <a:ext uri="{9D8B030D-6E8A-4147-A177-3AD203B41FA5}">
                      <a16:colId xmlns:a16="http://schemas.microsoft.com/office/drawing/2014/main" val="119022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74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- 2020-02-06 11:36:44</a:t>
                      </a:r>
                      <a:r>
                        <a:rPr kumimoji="0" lang="en-US" sz="1000" b="0" i="0" u="none" strike="noStrike" kern="1200" cap="none" spc="0" normalizeH="0" baseline="0" noProof="0">
                          <a:ln>
                            <a:noFill/>
                          </a:ln>
                          <a:solidFill>
                            <a:prstClr val="black"/>
                          </a:solidFill>
                          <a:effectLst/>
                          <a:uLnTx/>
                          <a:uFillTx/>
                          <a:latin typeface="+mn-lt"/>
                          <a:ea typeface="+mn-ea"/>
                          <a:cs typeface="+mn-cs"/>
                        </a:rPr>
                        <a:t>
 Year 8 learners recently performed Shakespeare's "The Merchant of Venice" in an innovative promenade performance around the Nexus campus, following the study of the text in their English lessons. They were supported by an appreciative audience of parents, teachers and other learners, impressed by some great performances and excellent teamwork by all involved 👏 
#NexusFamily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9009403"/>
                  </a:ext>
                </a:extLst>
              </a:tr>
            </a:tbl>
          </a:graphicData>
        </a:graphic>
      </p:graphicFrame>
      <p:sp>
        <p:nvSpPr>
          <p:cNvPr id="4" name="Text Placeholder 3">
            <a:extLst>
              <a:ext uri="{FF2B5EF4-FFF2-40B4-BE49-F238E27FC236}">
                <a16:creationId xmlns:a16="http://schemas.microsoft.com/office/drawing/2014/main" id="{7E936421-84DC-4B86-998C-477F786EBE74}"/>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878865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87F1-90DE-448B-934F-8C8536A4E78C}"/>
              </a:ext>
            </a:extLst>
          </p:cNvPr>
          <p:cNvSpPr>
            <a:spLocks noGrp="1"/>
          </p:cNvSpPr>
          <p:nvPr>
            <p:ph type="title"/>
          </p:nvPr>
        </p:nvSpPr>
        <p:spPr/>
        <p:txBody>
          <a:bodyPr/>
          <a:lstStyle/>
          <a:p>
            <a:r>
              <a:rPr lang="en-US"/>
              <a:t>Facebook Own Posts Table | Nexus International School Malaysia - 21 of 26</a:t>
            </a:r>
          </a:p>
        </p:txBody>
      </p:sp>
      <p:graphicFrame>
        <p:nvGraphicFramePr>
          <p:cNvPr id="5" name="Table Placeholder 4">
            <a:extLst>
              <a:ext uri="{FF2B5EF4-FFF2-40B4-BE49-F238E27FC236}">
                <a16:creationId xmlns:a16="http://schemas.microsoft.com/office/drawing/2014/main" id="{25FB49AB-5A47-4A02-AC77-C95180948EDF}"/>
              </a:ext>
            </a:extLst>
          </p:cNvPr>
          <p:cNvGraphicFramePr>
            <a:graphicFrameLocks noGrp="1"/>
          </p:cNvGraphicFramePr>
          <p:nvPr>
            <p:ph type="tbl" sz="quarter" idx="13"/>
            <p:extLst>
              <p:ext uri="{D42A27DB-BD31-4B8C-83A1-F6EECF244321}">
                <p14:modId xmlns:p14="http://schemas.microsoft.com/office/powerpoint/2010/main" val="287719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59408053"/>
                    </a:ext>
                  </a:extLst>
                </a:gridCol>
                <a:gridCol w="822960">
                  <a:extLst>
                    <a:ext uri="{9D8B030D-6E8A-4147-A177-3AD203B41FA5}">
                      <a16:colId xmlns:a16="http://schemas.microsoft.com/office/drawing/2014/main" val="1845425725"/>
                    </a:ext>
                  </a:extLst>
                </a:gridCol>
                <a:gridCol w="329184">
                  <a:extLst>
                    <a:ext uri="{9D8B030D-6E8A-4147-A177-3AD203B41FA5}">
                      <a16:colId xmlns:a16="http://schemas.microsoft.com/office/drawing/2014/main" val="2856071859"/>
                    </a:ext>
                  </a:extLst>
                </a:gridCol>
                <a:gridCol w="208280">
                  <a:extLst>
                    <a:ext uri="{9D8B030D-6E8A-4147-A177-3AD203B41FA5}">
                      <a16:colId xmlns:a16="http://schemas.microsoft.com/office/drawing/2014/main" val="530191705"/>
                    </a:ext>
                  </a:extLst>
                </a:gridCol>
                <a:gridCol w="208280">
                  <a:extLst>
                    <a:ext uri="{9D8B030D-6E8A-4147-A177-3AD203B41FA5}">
                      <a16:colId xmlns:a16="http://schemas.microsoft.com/office/drawing/2014/main" val="3282674778"/>
                    </a:ext>
                  </a:extLst>
                </a:gridCol>
                <a:gridCol w="208280">
                  <a:extLst>
                    <a:ext uri="{9D8B030D-6E8A-4147-A177-3AD203B41FA5}">
                      <a16:colId xmlns:a16="http://schemas.microsoft.com/office/drawing/2014/main" val="3006642008"/>
                    </a:ext>
                  </a:extLst>
                </a:gridCol>
                <a:gridCol w="208280">
                  <a:extLst>
                    <a:ext uri="{9D8B030D-6E8A-4147-A177-3AD203B41FA5}">
                      <a16:colId xmlns:a16="http://schemas.microsoft.com/office/drawing/2014/main" val="937793981"/>
                    </a:ext>
                  </a:extLst>
                </a:gridCol>
                <a:gridCol w="208280">
                  <a:extLst>
                    <a:ext uri="{9D8B030D-6E8A-4147-A177-3AD203B41FA5}">
                      <a16:colId xmlns:a16="http://schemas.microsoft.com/office/drawing/2014/main" val="2574576464"/>
                    </a:ext>
                  </a:extLst>
                </a:gridCol>
                <a:gridCol w="208280">
                  <a:extLst>
                    <a:ext uri="{9D8B030D-6E8A-4147-A177-3AD203B41FA5}">
                      <a16:colId xmlns:a16="http://schemas.microsoft.com/office/drawing/2014/main" val="1328639431"/>
                    </a:ext>
                  </a:extLst>
                </a:gridCol>
                <a:gridCol w="208280">
                  <a:extLst>
                    <a:ext uri="{9D8B030D-6E8A-4147-A177-3AD203B41FA5}">
                      <a16:colId xmlns:a16="http://schemas.microsoft.com/office/drawing/2014/main" val="3598095019"/>
                    </a:ext>
                  </a:extLst>
                </a:gridCol>
                <a:gridCol w="208280">
                  <a:extLst>
                    <a:ext uri="{9D8B030D-6E8A-4147-A177-3AD203B41FA5}">
                      <a16:colId xmlns:a16="http://schemas.microsoft.com/office/drawing/2014/main" val="707204694"/>
                    </a:ext>
                  </a:extLst>
                </a:gridCol>
                <a:gridCol w="208280">
                  <a:extLst>
                    <a:ext uri="{9D8B030D-6E8A-4147-A177-3AD203B41FA5}">
                      <a16:colId xmlns:a16="http://schemas.microsoft.com/office/drawing/2014/main" val="1121663047"/>
                    </a:ext>
                  </a:extLst>
                </a:gridCol>
                <a:gridCol w="208280">
                  <a:extLst>
                    <a:ext uri="{9D8B030D-6E8A-4147-A177-3AD203B41FA5}">
                      <a16:colId xmlns:a16="http://schemas.microsoft.com/office/drawing/2014/main" val="2574439163"/>
                    </a:ext>
                  </a:extLst>
                </a:gridCol>
                <a:gridCol w="208280">
                  <a:extLst>
                    <a:ext uri="{9D8B030D-6E8A-4147-A177-3AD203B41FA5}">
                      <a16:colId xmlns:a16="http://schemas.microsoft.com/office/drawing/2014/main" val="3992425199"/>
                    </a:ext>
                  </a:extLst>
                </a:gridCol>
                <a:gridCol w="208280">
                  <a:extLst>
                    <a:ext uri="{9D8B030D-6E8A-4147-A177-3AD203B41FA5}">
                      <a16:colId xmlns:a16="http://schemas.microsoft.com/office/drawing/2014/main" val="2194029931"/>
                    </a:ext>
                  </a:extLst>
                </a:gridCol>
                <a:gridCol w="208280">
                  <a:extLst>
                    <a:ext uri="{9D8B030D-6E8A-4147-A177-3AD203B41FA5}">
                      <a16:colId xmlns:a16="http://schemas.microsoft.com/office/drawing/2014/main" val="2278548087"/>
                    </a:ext>
                  </a:extLst>
                </a:gridCol>
                <a:gridCol w="208280">
                  <a:extLst>
                    <a:ext uri="{9D8B030D-6E8A-4147-A177-3AD203B41FA5}">
                      <a16:colId xmlns:a16="http://schemas.microsoft.com/office/drawing/2014/main" val="3373123890"/>
                    </a:ext>
                  </a:extLst>
                </a:gridCol>
                <a:gridCol w="208280">
                  <a:extLst>
                    <a:ext uri="{9D8B030D-6E8A-4147-A177-3AD203B41FA5}">
                      <a16:colId xmlns:a16="http://schemas.microsoft.com/office/drawing/2014/main" val="257321857"/>
                    </a:ext>
                  </a:extLst>
                </a:gridCol>
                <a:gridCol w="208280">
                  <a:extLst>
                    <a:ext uri="{9D8B030D-6E8A-4147-A177-3AD203B41FA5}">
                      <a16:colId xmlns:a16="http://schemas.microsoft.com/office/drawing/2014/main" val="4076388848"/>
                    </a:ext>
                  </a:extLst>
                </a:gridCol>
                <a:gridCol w="208280">
                  <a:extLst>
                    <a:ext uri="{9D8B030D-6E8A-4147-A177-3AD203B41FA5}">
                      <a16:colId xmlns:a16="http://schemas.microsoft.com/office/drawing/2014/main" val="3224943223"/>
                    </a:ext>
                  </a:extLst>
                </a:gridCol>
                <a:gridCol w="208280">
                  <a:extLst>
                    <a:ext uri="{9D8B030D-6E8A-4147-A177-3AD203B41FA5}">
                      <a16:colId xmlns:a16="http://schemas.microsoft.com/office/drawing/2014/main" val="2397191878"/>
                    </a:ext>
                  </a:extLst>
                </a:gridCol>
                <a:gridCol w="208280">
                  <a:extLst>
                    <a:ext uri="{9D8B030D-6E8A-4147-A177-3AD203B41FA5}">
                      <a16:colId xmlns:a16="http://schemas.microsoft.com/office/drawing/2014/main" val="1719596696"/>
                    </a:ext>
                  </a:extLst>
                </a:gridCol>
                <a:gridCol w="208280">
                  <a:extLst>
                    <a:ext uri="{9D8B030D-6E8A-4147-A177-3AD203B41FA5}">
                      <a16:colId xmlns:a16="http://schemas.microsoft.com/office/drawing/2014/main" val="3556413655"/>
                    </a:ext>
                  </a:extLst>
                </a:gridCol>
                <a:gridCol w="208280">
                  <a:extLst>
                    <a:ext uri="{9D8B030D-6E8A-4147-A177-3AD203B41FA5}">
                      <a16:colId xmlns:a16="http://schemas.microsoft.com/office/drawing/2014/main" val="3396445132"/>
                    </a:ext>
                  </a:extLst>
                </a:gridCol>
                <a:gridCol w="208280">
                  <a:extLst>
                    <a:ext uri="{9D8B030D-6E8A-4147-A177-3AD203B41FA5}">
                      <a16:colId xmlns:a16="http://schemas.microsoft.com/office/drawing/2014/main" val="3294906622"/>
                    </a:ext>
                  </a:extLst>
                </a:gridCol>
                <a:gridCol w="208280">
                  <a:extLst>
                    <a:ext uri="{9D8B030D-6E8A-4147-A177-3AD203B41FA5}">
                      <a16:colId xmlns:a16="http://schemas.microsoft.com/office/drawing/2014/main" val="1853933165"/>
                    </a:ext>
                  </a:extLst>
                </a:gridCol>
                <a:gridCol w="208280">
                  <a:extLst>
                    <a:ext uri="{9D8B030D-6E8A-4147-A177-3AD203B41FA5}">
                      <a16:colId xmlns:a16="http://schemas.microsoft.com/office/drawing/2014/main" val="2589077768"/>
                    </a:ext>
                  </a:extLst>
                </a:gridCol>
                <a:gridCol w="208280">
                  <a:extLst>
                    <a:ext uri="{9D8B030D-6E8A-4147-A177-3AD203B41FA5}">
                      <a16:colId xmlns:a16="http://schemas.microsoft.com/office/drawing/2014/main" val="2165112446"/>
                    </a:ext>
                  </a:extLst>
                </a:gridCol>
                <a:gridCol w="208280">
                  <a:extLst>
                    <a:ext uri="{9D8B030D-6E8A-4147-A177-3AD203B41FA5}">
                      <a16:colId xmlns:a16="http://schemas.microsoft.com/office/drawing/2014/main" val="2672610375"/>
                    </a:ext>
                  </a:extLst>
                </a:gridCol>
                <a:gridCol w="208280">
                  <a:extLst>
                    <a:ext uri="{9D8B030D-6E8A-4147-A177-3AD203B41FA5}">
                      <a16:colId xmlns:a16="http://schemas.microsoft.com/office/drawing/2014/main" val="2827797982"/>
                    </a:ext>
                  </a:extLst>
                </a:gridCol>
                <a:gridCol w="208280">
                  <a:extLst>
                    <a:ext uri="{9D8B030D-6E8A-4147-A177-3AD203B41FA5}">
                      <a16:colId xmlns:a16="http://schemas.microsoft.com/office/drawing/2014/main" val="253313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881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- 2020-01-26 12:00:00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prosperous and joyous Chinese New Year from all of us at Nexus International School Malaysia! Enjoy this drone video taken during of our recent Chinese New Year celebration.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https://scontent.xx.fbcdn.net/v/t15.5256-10/s720x720/75590598_228613804831841_8075176357778161664_n.jpg?_nc_cat=106&amp;_nc_sid=f2c4d5&amp;_nc_ohc=-vNIf-A123cAX9FBkoh&amp;_nc_ht=scontent.xx&amp;_nc_tp=7&amp;oh=423a84bd2e4868e341fba056fa35abed&amp;oe=5E8E507F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3316885"/>
                  </a:ext>
                </a:extLst>
              </a:tr>
            </a:tbl>
          </a:graphicData>
        </a:graphic>
      </p:graphicFrame>
      <p:sp>
        <p:nvSpPr>
          <p:cNvPr id="4" name="Text Placeholder 3">
            <a:extLst>
              <a:ext uri="{FF2B5EF4-FFF2-40B4-BE49-F238E27FC236}">
                <a16:creationId xmlns:a16="http://schemas.microsoft.com/office/drawing/2014/main" id="{653F5FA2-BE2E-4109-94D3-52EC1861187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640292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CF1-2EC1-4D67-A06C-0D176DC68526}"/>
              </a:ext>
            </a:extLst>
          </p:cNvPr>
          <p:cNvSpPr>
            <a:spLocks noGrp="1"/>
          </p:cNvSpPr>
          <p:nvPr>
            <p:ph type="title"/>
          </p:nvPr>
        </p:nvSpPr>
        <p:spPr/>
        <p:txBody>
          <a:bodyPr/>
          <a:lstStyle/>
          <a:p>
            <a:r>
              <a:rPr lang="en-US"/>
              <a:t>Facebook Own Posts Table | Nexus International School Malaysia - 22 of 26</a:t>
            </a:r>
          </a:p>
        </p:txBody>
      </p:sp>
      <p:graphicFrame>
        <p:nvGraphicFramePr>
          <p:cNvPr id="5" name="Table Placeholder 4">
            <a:extLst>
              <a:ext uri="{FF2B5EF4-FFF2-40B4-BE49-F238E27FC236}">
                <a16:creationId xmlns:a16="http://schemas.microsoft.com/office/drawing/2014/main" id="{7EC73F5F-8CD0-4F2B-BD51-FC018A18722F}"/>
              </a:ext>
            </a:extLst>
          </p:cNvPr>
          <p:cNvGraphicFramePr>
            <a:graphicFrameLocks noGrp="1"/>
          </p:cNvGraphicFramePr>
          <p:nvPr>
            <p:ph type="tbl" sz="quarter" idx="13"/>
            <p:extLst>
              <p:ext uri="{D42A27DB-BD31-4B8C-83A1-F6EECF244321}">
                <p14:modId xmlns:p14="http://schemas.microsoft.com/office/powerpoint/2010/main" val="140438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70543394"/>
                    </a:ext>
                  </a:extLst>
                </a:gridCol>
                <a:gridCol w="822960">
                  <a:extLst>
                    <a:ext uri="{9D8B030D-6E8A-4147-A177-3AD203B41FA5}">
                      <a16:colId xmlns:a16="http://schemas.microsoft.com/office/drawing/2014/main" val="3722277528"/>
                    </a:ext>
                  </a:extLst>
                </a:gridCol>
                <a:gridCol w="329184">
                  <a:extLst>
                    <a:ext uri="{9D8B030D-6E8A-4147-A177-3AD203B41FA5}">
                      <a16:colId xmlns:a16="http://schemas.microsoft.com/office/drawing/2014/main" val="1737938661"/>
                    </a:ext>
                  </a:extLst>
                </a:gridCol>
                <a:gridCol w="208280">
                  <a:extLst>
                    <a:ext uri="{9D8B030D-6E8A-4147-A177-3AD203B41FA5}">
                      <a16:colId xmlns:a16="http://schemas.microsoft.com/office/drawing/2014/main" val="2124211033"/>
                    </a:ext>
                  </a:extLst>
                </a:gridCol>
                <a:gridCol w="208280">
                  <a:extLst>
                    <a:ext uri="{9D8B030D-6E8A-4147-A177-3AD203B41FA5}">
                      <a16:colId xmlns:a16="http://schemas.microsoft.com/office/drawing/2014/main" val="2577782100"/>
                    </a:ext>
                  </a:extLst>
                </a:gridCol>
                <a:gridCol w="208280">
                  <a:extLst>
                    <a:ext uri="{9D8B030D-6E8A-4147-A177-3AD203B41FA5}">
                      <a16:colId xmlns:a16="http://schemas.microsoft.com/office/drawing/2014/main" val="2259820220"/>
                    </a:ext>
                  </a:extLst>
                </a:gridCol>
                <a:gridCol w="208280">
                  <a:extLst>
                    <a:ext uri="{9D8B030D-6E8A-4147-A177-3AD203B41FA5}">
                      <a16:colId xmlns:a16="http://schemas.microsoft.com/office/drawing/2014/main" val="1263995199"/>
                    </a:ext>
                  </a:extLst>
                </a:gridCol>
                <a:gridCol w="208280">
                  <a:extLst>
                    <a:ext uri="{9D8B030D-6E8A-4147-A177-3AD203B41FA5}">
                      <a16:colId xmlns:a16="http://schemas.microsoft.com/office/drawing/2014/main" val="3904146982"/>
                    </a:ext>
                  </a:extLst>
                </a:gridCol>
                <a:gridCol w="208280">
                  <a:extLst>
                    <a:ext uri="{9D8B030D-6E8A-4147-A177-3AD203B41FA5}">
                      <a16:colId xmlns:a16="http://schemas.microsoft.com/office/drawing/2014/main" val="317920199"/>
                    </a:ext>
                  </a:extLst>
                </a:gridCol>
                <a:gridCol w="208280">
                  <a:extLst>
                    <a:ext uri="{9D8B030D-6E8A-4147-A177-3AD203B41FA5}">
                      <a16:colId xmlns:a16="http://schemas.microsoft.com/office/drawing/2014/main" val="1053442660"/>
                    </a:ext>
                  </a:extLst>
                </a:gridCol>
                <a:gridCol w="208280">
                  <a:extLst>
                    <a:ext uri="{9D8B030D-6E8A-4147-A177-3AD203B41FA5}">
                      <a16:colId xmlns:a16="http://schemas.microsoft.com/office/drawing/2014/main" val="3106040918"/>
                    </a:ext>
                  </a:extLst>
                </a:gridCol>
                <a:gridCol w="208280">
                  <a:extLst>
                    <a:ext uri="{9D8B030D-6E8A-4147-A177-3AD203B41FA5}">
                      <a16:colId xmlns:a16="http://schemas.microsoft.com/office/drawing/2014/main" val="3901435032"/>
                    </a:ext>
                  </a:extLst>
                </a:gridCol>
                <a:gridCol w="208280">
                  <a:extLst>
                    <a:ext uri="{9D8B030D-6E8A-4147-A177-3AD203B41FA5}">
                      <a16:colId xmlns:a16="http://schemas.microsoft.com/office/drawing/2014/main" val="620135106"/>
                    </a:ext>
                  </a:extLst>
                </a:gridCol>
                <a:gridCol w="208280">
                  <a:extLst>
                    <a:ext uri="{9D8B030D-6E8A-4147-A177-3AD203B41FA5}">
                      <a16:colId xmlns:a16="http://schemas.microsoft.com/office/drawing/2014/main" val="1474143878"/>
                    </a:ext>
                  </a:extLst>
                </a:gridCol>
                <a:gridCol w="208280">
                  <a:extLst>
                    <a:ext uri="{9D8B030D-6E8A-4147-A177-3AD203B41FA5}">
                      <a16:colId xmlns:a16="http://schemas.microsoft.com/office/drawing/2014/main" val="3944652064"/>
                    </a:ext>
                  </a:extLst>
                </a:gridCol>
                <a:gridCol w="208280">
                  <a:extLst>
                    <a:ext uri="{9D8B030D-6E8A-4147-A177-3AD203B41FA5}">
                      <a16:colId xmlns:a16="http://schemas.microsoft.com/office/drawing/2014/main" val="1831861436"/>
                    </a:ext>
                  </a:extLst>
                </a:gridCol>
                <a:gridCol w="208280">
                  <a:extLst>
                    <a:ext uri="{9D8B030D-6E8A-4147-A177-3AD203B41FA5}">
                      <a16:colId xmlns:a16="http://schemas.microsoft.com/office/drawing/2014/main" val="3232665342"/>
                    </a:ext>
                  </a:extLst>
                </a:gridCol>
                <a:gridCol w="208280">
                  <a:extLst>
                    <a:ext uri="{9D8B030D-6E8A-4147-A177-3AD203B41FA5}">
                      <a16:colId xmlns:a16="http://schemas.microsoft.com/office/drawing/2014/main" val="2265605805"/>
                    </a:ext>
                  </a:extLst>
                </a:gridCol>
                <a:gridCol w="208280">
                  <a:extLst>
                    <a:ext uri="{9D8B030D-6E8A-4147-A177-3AD203B41FA5}">
                      <a16:colId xmlns:a16="http://schemas.microsoft.com/office/drawing/2014/main" val="745009687"/>
                    </a:ext>
                  </a:extLst>
                </a:gridCol>
                <a:gridCol w="208280">
                  <a:extLst>
                    <a:ext uri="{9D8B030D-6E8A-4147-A177-3AD203B41FA5}">
                      <a16:colId xmlns:a16="http://schemas.microsoft.com/office/drawing/2014/main" val="1684447805"/>
                    </a:ext>
                  </a:extLst>
                </a:gridCol>
                <a:gridCol w="208280">
                  <a:extLst>
                    <a:ext uri="{9D8B030D-6E8A-4147-A177-3AD203B41FA5}">
                      <a16:colId xmlns:a16="http://schemas.microsoft.com/office/drawing/2014/main" val="2116778543"/>
                    </a:ext>
                  </a:extLst>
                </a:gridCol>
                <a:gridCol w="208280">
                  <a:extLst>
                    <a:ext uri="{9D8B030D-6E8A-4147-A177-3AD203B41FA5}">
                      <a16:colId xmlns:a16="http://schemas.microsoft.com/office/drawing/2014/main" val="986936994"/>
                    </a:ext>
                  </a:extLst>
                </a:gridCol>
                <a:gridCol w="208280">
                  <a:extLst>
                    <a:ext uri="{9D8B030D-6E8A-4147-A177-3AD203B41FA5}">
                      <a16:colId xmlns:a16="http://schemas.microsoft.com/office/drawing/2014/main" val="2278031815"/>
                    </a:ext>
                  </a:extLst>
                </a:gridCol>
                <a:gridCol w="208280">
                  <a:extLst>
                    <a:ext uri="{9D8B030D-6E8A-4147-A177-3AD203B41FA5}">
                      <a16:colId xmlns:a16="http://schemas.microsoft.com/office/drawing/2014/main" val="3087080648"/>
                    </a:ext>
                  </a:extLst>
                </a:gridCol>
                <a:gridCol w="208280">
                  <a:extLst>
                    <a:ext uri="{9D8B030D-6E8A-4147-A177-3AD203B41FA5}">
                      <a16:colId xmlns:a16="http://schemas.microsoft.com/office/drawing/2014/main" val="2776989732"/>
                    </a:ext>
                  </a:extLst>
                </a:gridCol>
                <a:gridCol w="208280">
                  <a:extLst>
                    <a:ext uri="{9D8B030D-6E8A-4147-A177-3AD203B41FA5}">
                      <a16:colId xmlns:a16="http://schemas.microsoft.com/office/drawing/2014/main" val="3193611047"/>
                    </a:ext>
                  </a:extLst>
                </a:gridCol>
                <a:gridCol w="208280">
                  <a:extLst>
                    <a:ext uri="{9D8B030D-6E8A-4147-A177-3AD203B41FA5}">
                      <a16:colId xmlns:a16="http://schemas.microsoft.com/office/drawing/2014/main" val="4078811932"/>
                    </a:ext>
                  </a:extLst>
                </a:gridCol>
                <a:gridCol w="208280">
                  <a:extLst>
                    <a:ext uri="{9D8B030D-6E8A-4147-A177-3AD203B41FA5}">
                      <a16:colId xmlns:a16="http://schemas.microsoft.com/office/drawing/2014/main" val="1025720437"/>
                    </a:ext>
                  </a:extLst>
                </a:gridCol>
                <a:gridCol w="208280">
                  <a:extLst>
                    <a:ext uri="{9D8B030D-6E8A-4147-A177-3AD203B41FA5}">
                      <a16:colId xmlns:a16="http://schemas.microsoft.com/office/drawing/2014/main" val="3151777283"/>
                    </a:ext>
                  </a:extLst>
                </a:gridCol>
                <a:gridCol w="208280">
                  <a:extLst>
                    <a:ext uri="{9D8B030D-6E8A-4147-A177-3AD203B41FA5}">
                      <a16:colId xmlns:a16="http://schemas.microsoft.com/office/drawing/2014/main" val="2620043928"/>
                    </a:ext>
                  </a:extLst>
                </a:gridCol>
                <a:gridCol w="208280">
                  <a:extLst>
                    <a:ext uri="{9D8B030D-6E8A-4147-A177-3AD203B41FA5}">
                      <a16:colId xmlns:a16="http://schemas.microsoft.com/office/drawing/2014/main" val="27149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4559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- 2020-01-25 09:00:00</a:t>
                      </a:r>
                      <a:r>
                        <a:rPr kumimoji="0" lang="en-US" sz="1000" b="0" i="0" u="none" strike="noStrike" kern="1200" cap="none" spc="0" normalizeH="0" baseline="0" noProof="0">
                          <a:ln>
                            <a:noFill/>
                          </a:ln>
                          <a:solidFill>
                            <a:prstClr val="black"/>
                          </a:solidFill>
                          <a:effectLst/>
                          <a:uLnTx/>
                          <a:uFillTx/>
                          <a:latin typeface="+mn-lt"/>
                          <a:ea typeface="+mn-ea"/>
                          <a:cs typeface="+mn-cs"/>
                        </a:rPr>
                        <a:t>
 We bring you the Nexus Lunar celebration, the coming together of the whole school to celebrate diversity. Amazing performances by our learners during the joyous celebration. Gong Xi Fa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https://scontent.xx.fbcdn.net/v/t15.5256-10/s720x720/72869553_1109551062731750_2126351906392506368_n.jpg?_nc_cat=100&amp;_nc_sid=f2c4d5&amp;_nc_ohc=5n0qMMucf04AX_zhbqo&amp;_nc_ht=scontent.xx&amp;_nc_tp=7&amp;oh=614d99372c3eaa038e7cf0bee1095d81&amp;oe=5E947378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5149472"/>
                  </a:ext>
                </a:extLst>
              </a:tr>
            </a:tbl>
          </a:graphicData>
        </a:graphic>
      </p:graphicFrame>
      <p:sp>
        <p:nvSpPr>
          <p:cNvPr id="4" name="Text Placeholder 3">
            <a:extLst>
              <a:ext uri="{FF2B5EF4-FFF2-40B4-BE49-F238E27FC236}">
                <a16:creationId xmlns:a16="http://schemas.microsoft.com/office/drawing/2014/main" id="{A50C9D96-ECBF-43B9-BFEB-C6B524CE3DA6}"/>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974436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5D7AA-C413-4A61-97C1-B59E99BB49C3}"/>
              </a:ext>
            </a:extLst>
          </p:cNvPr>
          <p:cNvSpPr>
            <a:spLocks noGrp="1"/>
          </p:cNvSpPr>
          <p:nvPr>
            <p:ph type="title"/>
          </p:nvPr>
        </p:nvSpPr>
        <p:spPr/>
        <p:txBody>
          <a:bodyPr/>
          <a:lstStyle/>
          <a:p>
            <a:r>
              <a:rPr lang="en-US"/>
              <a:t>Facebook Own Posts Table | Nexus International School Malaysia - 23 of 26</a:t>
            </a:r>
          </a:p>
        </p:txBody>
      </p:sp>
      <p:graphicFrame>
        <p:nvGraphicFramePr>
          <p:cNvPr id="5" name="Table Placeholder 4">
            <a:extLst>
              <a:ext uri="{FF2B5EF4-FFF2-40B4-BE49-F238E27FC236}">
                <a16:creationId xmlns:a16="http://schemas.microsoft.com/office/drawing/2014/main" id="{DFB5A8F4-43C0-4F02-9E40-DCDC43898A0D}"/>
              </a:ext>
            </a:extLst>
          </p:cNvPr>
          <p:cNvGraphicFramePr>
            <a:graphicFrameLocks noGrp="1"/>
          </p:cNvGraphicFramePr>
          <p:nvPr>
            <p:ph type="tbl" sz="quarter" idx="13"/>
            <p:extLst>
              <p:ext uri="{D42A27DB-BD31-4B8C-83A1-F6EECF244321}">
                <p14:modId xmlns:p14="http://schemas.microsoft.com/office/powerpoint/2010/main" val="386259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0288150"/>
                    </a:ext>
                  </a:extLst>
                </a:gridCol>
                <a:gridCol w="822960">
                  <a:extLst>
                    <a:ext uri="{9D8B030D-6E8A-4147-A177-3AD203B41FA5}">
                      <a16:colId xmlns:a16="http://schemas.microsoft.com/office/drawing/2014/main" val="4067822897"/>
                    </a:ext>
                  </a:extLst>
                </a:gridCol>
                <a:gridCol w="329184">
                  <a:extLst>
                    <a:ext uri="{9D8B030D-6E8A-4147-A177-3AD203B41FA5}">
                      <a16:colId xmlns:a16="http://schemas.microsoft.com/office/drawing/2014/main" val="3872690454"/>
                    </a:ext>
                  </a:extLst>
                </a:gridCol>
                <a:gridCol w="208280">
                  <a:extLst>
                    <a:ext uri="{9D8B030D-6E8A-4147-A177-3AD203B41FA5}">
                      <a16:colId xmlns:a16="http://schemas.microsoft.com/office/drawing/2014/main" val="443606186"/>
                    </a:ext>
                  </a:extLst>
                </a:gridCol>
                <a:gridCol w="208280">
                  <a:extLst>
                    <a:ext uri="{9D8B030D-6E8A-4147-A177-3AD203B41FA5}">
                      <a16:colId xmlns:a16="http://schemas.microsoft.com/office/drawing/2014/main" val="2604758424"/>
                    </a:ext>
                  </a:extLst>
                </a:gridCol>
                <a:gridCol w="208280">
                  <a:extLst>
                    <a:ext uri="{9D8B030D-6E8A-4147-A177-3AD203B41FA5}">
                      <a16:colId xmlns:a16="http://schemas.microsoft.com/office/drawing/2014/main" val="2080052577"/>
                    </a:ext>
                  </a:extLst>
                </a:gridCol>
                <a:gridCol w="208280">
                  <a:extLst>
                    <a:ext uri="{9D8B030D-6E8A-4147-A177-3AD203B41FA5}">
                      <a16:colId xmlns:a16="http://schemas.microsoft.com/office/drawing/2014/main" val="2807133767"/>
                    </a:ext>
                  </a:extLst>
                </a:gridCol>
                <a:gridCol w="208280">
                  <a:extLst>
                    <a:ext uri="{9D8B030D-6E8A-4147-A177-3AD203B41FA5}">
                      <a16:colId xmlns:a16="http://schemas.microsoft.com/office/drawing/2014/main" val="268624534"/>
                    </a:ext>
                  </a:extLst>
                </a:gridCol>
                <a:gridCol w="208280">
                  <a:extLst>
                    <a:ext uri="{9D8B030D-6E8A-4147-A177-3AD203B41FA5}">
                      <a16:colId xmlns:a16="http://schemas.microsoft.com/office/drawing/2014/main" val="1198902970"/>
                    </a:ext>
                  </a:extLst>
                </a:gridCol>
                <a:gridCol w="208280">
                  <a:extLst>
                    <a:ext uri="{9D8B030D-6E8A-4147-A177-3AD203B41FA5}">
                      <a16:colId xmlns:a16="http://schemas.microsoft.com/office/drawing/2014/main" val="41863779"/>
                    </a:ext>
                  </a:extLst>
                </a:gridCol>
                <a:gridCol w="208280">
                  <a:extLst>
                    <a:ext uri="{9D8B030D-6E8A-4147-A177-3AD203B41FA5}">
                      <a16:colId xmlns:a16="http://schemas.microsoft.com/office/drawing/2014/main" val="1771879700"/>
                    </a:ext>
                  </a:extLst>
                </a:gridCol>
                <a:gridCol w="208280">
                  <a:extLst>
                    <a:ext uri="{9D8B030D-6E8A-4147-A177-3AD203B41FA5}">
                      <a16:colId xmlns:a16="http://schemas.microsoft.com/office/drawing/2014/main" val="2452972428"/>
                    </a:ext>
                  </a:extLst>
                </a:gridCol>
                <a:gridCol w="208280">
                  <a:extLst>
                    <a:ext uri="{9D8B030D-6E8A-4147-A177-3AD203B41FA5}">
                      <a16:colId xmlns:a16="http://schemas.microsoft.com/office/drawing/2014/main" val="3332037234"/>
                    </a:ext>
                  </a:extLst>
                </a:gridCol>
                <a:gridCol w="208280">
                  <a:extLst>
                    <a:ext uri="{9D8B030D-6E8A-4147-A177-3AD203B41FA5}">
                      <a16:colId xmlns:a16="http://schemas.microsoft.com/office/drawing/2014/main" val="930188145"/>
                    </a:ext>
                  </a:extLst>
                </a:gridCol>
                <a:gridCol w="208280">
                  <a:extLst>
                    <a:ext uri="{9D8B030D-6E8A-4147-A177-3AD203B41FA5}">
                      <a16:colId xmlns:a16="http://schemas.microsoft.com/office/drawing/2014/main" val="144131953"/>
                    </a:ext>
                  </a:extLst>
                </a:gridCol>
                <a:gridCol w="208280">
                  <a:extLst>
                    <a:ext uri="{9D8B030D-6E8A-4147-A177-3AD203B41FA5}">
                      <a16:colId xmlns:a16="http://schemas.microsoft.com/office/drawing/2014/main" val="2368412004"/>
                    </a:ext>
                  </a:extLst>
                </a:gridCol>
                <a:gridCol w="208280">
                  <a:extLst>
                    <a:ext uri="{9D8B030D-6E8A-4147-A177-3AD203B41FA5}">
                      <a16:colId xmlns:a16="http://schemas.microsoft.com/office/drawing/2014/main" val="3352045466"/>
                    </a:ext>
                  </a:extLst>
                </a:gridCol>
                <a:gridCol w="208280">
                  <a:extLst>
                    <a:ext uri="{9D8B030D-6E8A-4147-A177-3AD203B41FA5}">
                      <a16:colId xmlns:a16="http://schemas.microsoft.com/office/drawing/2014/main" val="243281670"/>
                    </a:ext>
                  </a:extLst>
                </a:gridCol>
                <a:gridCol w="208280">
                  <a:extLst>
                    <a:ext uri="{9D8B030D-6E8A-4147-A177-3AD203B41FA5}">
                      <a16:colId xmlns:a16="http://schemas.microsoft.com/office/drawing/2014/main" val="792125293"/>
                    </a:ext>
                  </a:extLst>
                </a:gridCol>
                <a:gridCol w="208280">
                  <a:extLst>
                    <a:ext uri="{9D8B030D-6E8A-4147-A177-3AD203B41FA5}">
                      <a16:colId xmlns:a16="http://schemas.microsoft.com/office/drawing/2014/main" val="3353055698"/>
                    </a:ext>
                  </a:extLst>
                </a:gridCol>
                <a:gridCol w="208280">
                  <a:extLst>
                    <a:ext uri="{9D8B030D-6E8A-4147-A177-3AD203B41FA5}">
                      <a16:colId xmlns:a16="http://schemas.microsoft.com/office/drawing/2014/main" val="2443365826"/>
                    </a:ext>
                  </a:extLst>
                </a:gridCol>
                <a:gridCol w="208280">
                  <a:extLst>
                    <a:ext uri="{9D8B030D-6E8A-4147-A177-3AD203B41FA5}">
                      <a16:colId xmlns:a16="http://schemas.microsoft.com/office/drawing/2014/main" val="236133120"/>
                    </a:ext>
                  </a:extLst>
                </a:gridCol>
                <a:gridCol w="208280">
                  <a:extLst>
                    <a:ext uri="{9D8B030D-6E8A-4147-A177-3AD203B41FA5}">
                      <a16:colId xmlns:a16="http://schemas.microsoft.com/office/drawing/2014/main" val="4132776812"/>
                    </a:ext>
                  </a:extLst>
                </a:gridCol>
                <a:gridCol w="208280">
                  <a:extLst>
                    <a:ext uri="{9D8B030D-6E8A-4147-A177-3AD203B41FA5}">
                      <a16:colId xmlns:a16="http://schemas.microsoft.com/office/drawing/2014/main" val="936750616"/>
                    </a:ext>
                  </a:extLst>
                </a:gridCol>
                <a:gridCol w="208280">
                  <a:extLst>
                    <a:ext uri="{9D8B030D-6E8A-4147-A177-3AD203B41FA5}">
                      <a16:colId xmlns:a16="http://schemas.microsoft.com/office/drawing/2014/main" val="3269211308"/>
                    </a:ext>
                  </a:extLst>
                </a:gridCol>
                <a:gridCol w="208280">
                  <a:extLst>
                    <a:ext uri="{9D8B030D-6E8A-4147-A177-3AD203B41FA5}">
                      <a16:colId xmlns:a16="http://schemas.microsoft.com/office/drawing/2014/main" val="1195812466"/>
                    </a:ext>
                  </a:extLst>
                </a:gridCol>
                <a:gridCol w="208280">
                  <a:extLst>
                    <a:ext uri="{9D8B030D-6E8A-4147-A177-3AD203B41FA5}">
                      <a16:colId xmlns:a16="http://schemas.microsoft.com/office/drawing/2014/main" val="1558450968"/>
                    </a:ext>
                  </a:extLst>
                </a:gridCol>
                <a:gridCol w="208280">
                  <a:extLst>
                    <a:ext uri="{9D8B030D-6E8A-4147-A177-3AD203B41FA5}">
                      <a16:colId xmlns:a16="http://schemas.microsoft.com/office/drawing/2014/main" val="575018978"/>
                    </a:ext>
                  </a:extLst>
                </a:gridCol>
                <a:gridCol w="208280">
                  <a:extLst>
                    <a:ext uri="{9D8B030D-6E8A-4147-A177-3AD203B41FA5}">
                      <a16:colId xmlns:a16="http://schemas.microsoft.com/office/drawing/2014/main" val="1234379125"/>
                    </a:ext>
                  </a:extLst>
                </a:gridCol>
                <a:gridCol w="208280">
                  <a:extLst>
                    <a:ext uri="{9D8B030D-6E8A-4147-A177-3AD203B41FA5}">
                      <a16:colId xmlns:a16="http://schemas.microsoft.com/office/drawing/2014/main" val="3460734212"/>
                    </a:ext>
                  </a:extLst>
                </a:gridCol>
                <a:gridCol w="208280">
                  <a:extLst>
                    <a:ext uri="{9D8B030D-6E8A-4147-A177-3AD203B41FA5}">
                      <a16:colId xmlns:a16="http://schemas.microsoft.com/office/drawing/2014/main" val="389950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2805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- 2020-01-24 18:00:12</a:t>
                      </a:r>
                      <a:r>
                        <a:rPr kumimoji="0" lang="en-US" sz="1000" b="0" i="0" u="none" strike="noStrike" kern="1200" cap="none" spc="0" normalizeH="0" baseline="0" noProof="0">
                          <a:ln>
                            <a:noFill/>
                          </a:ln>
                          <a:solidFill>
                            <a:prstClr val="black"/>
                          </a:solidFill>
                          <a:effectLst/>
                          <a:uLnTx/>
                          <a:uFillTx/>
                          <a:latin typeface="+mn-lt"/>
                          <a:ea typeface="+mn-ea"/>
                          <a:cs typeface="+mn-cs"/>
                        </a:rPr>
                        <a:t>
 In the spirit of embracing diversity and challenging minds, we bring you 5 things to avoid, based on traditional Chinese practices, to bring more "huat" to your brand new year! Are there any other superstitions we missed out? Tell us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5573383"/>
                  </a:ext>
                </a:extLst>
              </a:tr>
            </a:tbl>
          </a:graphicData>
        </a:graphic>
      </p:graphicFrame>
      <p:sp>
        <p:nvSpPr>
          <p:cNvPr id="4" name="Text Placeholder 3">
            <a:extLst>
              <a:ext uri="{FF2B5EF4-FFF2-40B4-BE49-F238E27FC236}">
                <a16:creationId xmlns:a16="http://schemas.microsoft.com/office/drawing/2014/main" id="{06E558B9-9B30-4CC6-9654-63EB824437AC}"/>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3716080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C106-AF48-4F54-B542-DED7FDD8EE73}"/>
              </a:ext>
            </a:extLst>
          </p:cNvPr>
          <p:cNvSpPr>
            <a:spLocks noGrp="1"/>
          </p:cNvSpPr>
          <p:nvPr>
            <p:ph type="title"/>
          </p:nvPr>
        </p:nvSpPr>
        <p:spPr/>
        <p:txBody>
          <a:bodyPr/>
          <a:lstStyle/>
          <a:p>
            <a:r>
              <a:rPr lang="en-US"/>
              <a:t>Facebook Own Posts Table | Nexus International School Malaysia - 24 of 26</a:t>
            </a:r>
          </a:p>
        </p:txBody>
      </p:sp>
      <p:graphicFrame>
        <p:nvGraphicFramePr>
          <p:cNvPr id="5" name="Table Placeholder 4">
            <a:extLst>
              <a:ext uri="{FF2B5EF4-FFF2-40B4-BE49-F238E27FC236}">
                <a16:creationId xmlns:a16="http://schemas.microsoft.com/office/drawing/2014/main" id="{3D9D00EC-87AF-4E30-AF8E-FFFDBFE64BF7}"/>
              </a:ext>
            </a:extLst>
          </p:cNvPr>
          <p:cNvGraphicFramePr>
            <a:graphicFrameLocks noGrp="1"/>
          </p:cNvGraphicFramePr>
          <p:nvPr>
            <p:ph type="tbl" sz="quarter" idx="13"/>
            <p:extLst>
              <p:ext uri="{D42A27DB-BD31-4B8C-83A1-F6EECF244321}">
                <p14:modId xmlns:p14="http://schemas.microsoft.com/office/powerpoint/2010/main" val="290747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50768052"/>
                    </a:ext>
                  </a:extLst>
                </a:gridCol>
                <a:gridCol w="822960">
                  <a:extLst>
                    <a:ext uri="{9D8B030D-6E8A-4147-A177-3AD203B41FA5}">
                      <a16:colId xmlns:a16="http://schemas.microsoft.com/office/drawing/2014/main" val="3990616254"/>
                    </a:ext>
                  </a:extLst>
                </a:gridCol>
                <a:gridCol w="329184">
                  <a:extLst>
                    <a:ext uri="{9D8B030D-6E8A-4147-A177-3AD203B41FA5}">
                      <a16:colId xmlns:a16="http://schemas.microsoft.com/office/drawing/2014/main" val="3967265290"/>
                    </a:ext>
                  </a:extLst>
                </a:gridCol>
                <a:gridCol w="208280">
                  <a:extLst>
                    <a:ext uri="{9D8B030D-6E8A-4147-A177-3AD203B41FA5}">
                      <a16:colId xmlns:a16="http://schemas.microsoft.com/office/drawing/2014/main" val="2898435155"/>
                    </a:ext>
                  </a:extLst>
                </a:gridCol>
                <a:gridCol w="208280">
                  <a:extLst>
                    <a:ext uri="{9D8B030D-6E8A-4147-A177-3AD203B41FA5}">
                      <a16:colId xmlns:a16="http://schemas.microsoft.com/office/drawing/2014/main" val="1801532516"/>
                    </a:ext>
                  </a:extLst>
                </a:gridCol>
                <a:gridCol w="208280">
                  <a:extLst>
                    <a:ext uri="{9D8B030D-6E8A-4147-A177-3AD203B41FA5}">
                      <a16:colId xmlns:a16="http://schemas.microsoft.com/office/drawing/2014/main" val="961673949"/>
                    </a:ext>
                  </a:extLst>
                </a:gridCol>
                <a:gridCol w="208280">
                  <a:extLst>
                    <a:ext uri="{9D8B030D-6E8A-4147-A177-3AD203B41FA5}">
                      <a16:colId xmlns:a16="http://schemas.microsoft.com/office/drawing/2014/main" val="3782554163"/>
                    </a:ext>
                  </a:extLst>
                </a:gridCol>
                <a:gridCol w="208280">
                  <a:extLst>
                    <a:ext uri="{9D8B030D-6E8A-4147-A177-3AD203B41FA5}">
                      <a16:colId xmlns:a16="http://schemas.microsoft.com/office/drawing/2014/main" val="2502775669"/>
                    </a:ext>
                  </a:extLst>
                </a:gridCol>
                <a:gridCol w="208280">
                  <a:extLst>
                    <a:ext uri="{9D8B030D-6E8A-4147-A177-3AD203B41FA5}">
                      <a16:colId xmlns:a16="http://schemas.microsoft.com/office/drawing/2014/main" val="4269082123"/>
                    </a:ext>
                  </a:extLst>
                </a:gridCol>
                <a:gridCol w="208280">
                  <a:extLst>
                    <a:ext uri="{9D8B030D-6E8A-4147-A177-3AD203B41FA5}">
                      <a16:colId xmlns:a16="http://schemas.microsoft.com/office/drawing/2014/main" val="1871598899"/>
                    </a:ext>
                  </a:extLst>
                </a:gridCol>
                <a:gridCol w="208280">
                  <a:extLst>
                    <a:ext uri="{9D8B030D-6E8A-4147-A177-3AD203B41FA5}">
                      <a16:colId xmlns:a16="http://schemas.microsoft.com/office/drawing/2014/main" val="4183529545"/>
                    </a:ext>
                  </a:extLst>
                </a:gridCol>
                <a:gridCol w="208280">
                  <a:extLst>
                    <a:ext uri="{9D8B030D-6E8A-4147-A177-3AD203B41FA5}">
                      <a16:colId xmlns:a16="http://schemas.microsoft.com/office/drawing/2014/main" val="478679916"/>
                    </a:ext>
                  </a:extLst>
                </a:gridCol>
                <a:gridCol w="208280">
                  <a:extLst>
                    <a:ext uri="{9D8B030D-6E8A-4147-A177-3AD203B41FA5}">
                      <a16:colId xmlns:a16="http://schemas.microsoft.com/office/drawing/2014/main" val="3895074937"/>
                    </a:ext>
                  </a:extLst>
                </a:gridCol>
                <a:gridCol w="208280">
                  <a:extLst>
                    <a:ext uri="{9D8B030D-6E8A-4147-A177-3AD203B41FA5}">
                      <a16:colId xmlns:a16="http://schemas.microsoft.com/office/drawing/2014/main" val="2740238695"/>
                    </a:ext>
                  </a:extLst>
                </a:gridCol>
                <a:gridCol w="208280">
                  <a:extLst>
                    <a:ext uri="{9D8B030D-6E8A-4147-A177-3AD203B41FA5}">
                      <a16:colId xmlns:a16="http://schemas.microsoft.com/office/drawing/2014/main" val="165066533"/>
                    </a:ext>
                  </a:extLst>
                </a:gridCol>
                <a:gridCol w="208280">
                  <a:extLst>
                    <a:ext uri="{9D8B030D-6E8A-4147-A177-3AD203B41FA5}">
                      <a16:colId xmlns:a16="http://schemas.microsoft.com/office/drawing/2014/main" val="20810235"/>
                    </a:ext>
                  </a:extLst>
                </a:gridCol>
                <a:gridCol w="208280">
                  <a:extLst>
                    <a:ext uri="{9D8B030D-6E8A-4147-A177-3AD203B41FA5}">
                      <a16:colId xmlns:a16="http://schemas.microsoft.com/office/drawing/2014/main" val="3386852296"/>
                    </a:ext>
                  </a:extLst>
                </a:gridCol>
                <a:gridCol w="208280">
                  <a:extLst>
                    <a:ext uri="{9D8B030D-6E8A-4147-A177-3AD203B41FA5}">
                      <a16:colId xmlns:a16="http://schemas.microsoft.com/office/drawing/2014/main" val="1124162322"/>
                    </a:ext>
                  </a:extLst>
                </a:gridCol>
                <a:gridCol w="208280">
                  <a:extLst>
                    <a:ext uri="{9D8B030D-6E8A-4147-A177-3AD203B41FA5}">
                      <a16:colId xmlns:a16="http://schemas.microsoft.com/office/drawing/2014/main" val="1325714928"/>
                    </a:ext>
                  </a:extLst>
                </a:gridCol>
                <a:gridCol w="208280">
                  <a:extLst>
                    <a:ext uri="{9D8B030D-6E8A-4147-A177-3AD203B41FA5}">
                      <a16:colId xmlns:a16="http://schemas.microsoft.com/office/drawing/2014/main" val="2786891388"/>
                    </a:ext>
                  </a:extLst>
                </a:gridCol>
                <a:gridCol w="208280">
                  <a:extLst>
                    <a:ext uri="{9D8B030D-6E8A-4147-A177-3AD203B41FA5}">
                      <a16:colId xmlns:a16="http://schemas.microsoft.com/office/drawing/2014/main" val="1450430790"/>
                    </a:ext>
                  </a:extLst>
                </a:gridCol>
                <a:gridCol w="208280">
                  <a:extLst>
                    <a:ext uri="{9D8B030D-6E8A-4147-A177-3AD203B41FA5}">
                      <a16:colId xmlns:a16="http://schemas.microsoft.com/office/drawing/2014/main" val="3309654205"/>
                    </a:ext>
                  </a:extLst>
                </a:gridCol>
                <a:gridCol w="208280">
                  <a:extLst>
                    <a:ext uri="{9D8B030D-6E8A-4147-A177-3AD203B41FA5}">
                      <a16:colId xmlns:a16="http://schemas.microsoft.com/office/drawing/2014/main" val="3058314618"/>
                    </a:ext>
                  </a:extLst>
                </a:gridCol>
                <a:gridCol w="208280">
                  <a:extLst>
                    <a:ext uri="{9D8B030D-6E8A-4147-A177-3AD203B41FA5}">
                      <a16:colId xmlns:a16="http://schemas.microsoft.com/office/drawing/2014/main" val="2166586520"/>
                    </a:ext>
                  </a:extLst>
                </a:gridCol>
                <a:gridCol w="208280">
                  <a:extLst>
                    <a:ext uri="{9D8B030D-6E8A-4147-A177-3AD203B41FA5}">
                      <a16:colId xmlns:a16="http://schemas.microsoft.com/office/drawing/2014/main" val="3639529041"/>
                    </a:ext>
                  </a:extLst>
                </a:gridCol>
                <a:gridCol w="208280">
                  <a:extLst>
                    <a:ext uri="{9D8B030D-6E8A-4147-A177-3AD203B41FA5}">
                      <a16:colId xmlns:a16="http://schemas.microsoft.com/office/drawing/2014/main" val="2459040876"/>
                    </a:ext>
                  </a:extLst>
                </a:gridCol>
                <a:gridCol w="208280">
                  <a:extLst>
                    <a:ext uri="{9D8B030D-6E8A-4147-A177-3AD203B41FA5}">
                      <a16:colId xmlns:a16="http://schemas.microsoft.com/office/drawing/2014/main" val="1455987957"/>
                    </a:ext>
                  </a:extLst>
                </a:gridCol>
                <a:gridCol w="208280">
                  <a:extLst>
                    <a:ext uri="{9D8B030D-6E8A-4147-A177-3AD203B41FA5}">
                      <a16:colId xmlns:a16="http://schemas.microsoft.com/office/drawing/2014/main" val="681099084"/>
                    </a:ext>
                  </a:extLst>
                </a:gridCol>
                <a:gridCol w="208280">
                  <a:extLst>
                    <a:ext uri="{9D8B030D-6E8A-4147-A177-3AD203B41FA5}">
                      <a16:colId xmlns:a16="http://schemas.microsoft.com/office/drawing/2014/main" val="3502139509"/>
                    </a:ext>
                  </a:extLst>
                </a:gridCol>
                <a:gridCol w="208280">
                  <a:extLst>
                    <a:ext uri="{9D8B030D-6E8A-4147-A177-3AD203B41FA5}">
                      <a16:colId xmlns:a16="http://schemas.microsoft.com/office/drawing/2014/main" val="3131265736"/>
                    </a:ext>
                  </a:extLst>
                </a:gridCol>
                <a:gridCol w="208280">
                  <a:extLst>
                    <a:ext uri="{9D8B030D-6E8A-4147-A177-3AD203B41FA5}">
                      <a16:colId xmlns:a16="http://schemas.microsoft.com/office/drawing/2014/main" val="336352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093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- 2020-01-24 14:50:32</a:t>
                      </a:r>
                      <a:r>
                        <a:rPr kumimoji="0" lang="en-US" sz="1000" b="0" i="0" u="none" strike="noStrike" kern="1200" cap="none" spc="0" normalizeH="0" baseline="0" noProof="0">
                          <a:ln>
                            <a:noFill/>
                          </a:ln>
                          <a:solidFill>
                            <a:prstClr val="black"/>
                          </a:solidFill>
                          <a:effectLst/>
                          <a:uLnTx/>
                          <a:uFillTx/>
                          <a:latin typeface="+mn-lt"/>
                          <a:ea typeface="+mn-ea"/>
                          <a:cs typeface="+mn-cs"/>
                        </a:rPr>
                        <a:t>
 Our IBDP learners organised a Charity Week for secondary learners to raise funds for the United World Schools charity before the Christmas break last year and continued their efforts this year by hosting a charitable Festive Fair last Friday. Nexus has partnered with a school in Cambodia and all funds raised from events go directly to them. 
Many exciting activities were happening during the event such as Pin the Tail on Dino, Fishing Out Ducks, Prize Pong, Face Painting, and many more. At Nexus, we are committed to play an active role in our community and help others. We hope that our learners' efforts will transform lives through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https://scontent.xx.fbcdn.net/v/t15.5256-10/s720x720/81576377_2872170292849536_9162901177954729984_n.jpg?_nc_cat=103&amp;_nc_sid=f2c4d5&amp;_nc_ohc=FxGnm6kxGF8AX-J5ufn&amp;_nc_ht=scontent.xx&amp;_nc_tp=7&amp;oh=12fa9235101b231cb5e5243343ad3e5c&amp;oe=5E8D7DD3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48554787"/>
                  </a:ext>
                </a:extLst>
              </a:tr>
            </a:tbl>
          </a:graphicData>
        </a:graphic>
      </p:graphicFrame>
      <p:sp>
        <p:nvSpPr>
          <p:cNvPr id="4" name="Text Placeholder 3">
            <a:extLst>
              <a:ext uri="{FF2B5EF4-FFF2-40B4-BE49-F238E27FC236}">
                <a16:creationId xmlns:a16="http://schemas.microsoft.com/office/drawing/2014/main" id="{C9B60D7B-06B8-46C6-B050-7112A39A3897}"/>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2271821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1910-9927-40FC-AC17-5DADC8305E7F}"/>
              </a:ext>
            </a:extLst>
          </p:cNvPr>
          <p:cNvSpPr>
            <a:spLocks noGrp="1"/>
          </p:cNvSpPr>
          <p:nvPr>
            <p:ph type="title"/>
          </p:nvPr>
        </p:nvSpPr>
        <p:spPr/>
        <p:txBody>
          <a:bodyPr/>
          <a:lstStyle/>
          <a:p>
            <a:r>
              <a:rPr lang="en-US"/>
              <a:t>Facebook Own Posts Table | Nexus International School Malaysia - 25 of 26</a:t>
            </a:r>
          </a:p>
        </p:txBody>
      </p:sp>
      <p:graphicFrame>
        <p:nvGraphicFramePr>
          <p:cNvPr id="5" name="Table Placeholder 4">
            <a:extLst>
              <a:ext uri="{FF2B5EF4-FFF2-40B4-BE49-F238E27FC236}">
                <a16:creationId xmlns:a16="http://schemas.microsoft.com/office/drawing/2014/main" id="{AC80353F-6C0B-49E2-AD54-0EAE99C63C64}"/>
              </a:ext>
            </a:extLst>
          </p:cNvPr>
          <p:cNvGraphicFramePr>
            <a:graphicFrameLocks noGrp="1"/>
          </p:cNvGraphicFramePr>
          <p:nvPr>
            <p:ph type="tbl" sz="quarter" idx="13"/>
            <p:extLst>
              <p:ext uri="{D42A27DB-BD31-4B8C-83A1-F6EECF244321}">
                <p14:modId xmlns:p14="http://schemas.microsoft.com/office/powerpoint/2010/main" val="395493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33222407"/>
                    </a:ext>
                  </a:extLst>
                </a:gridCol>
                <a:gridCol w="822960">
                  <a:extLst>
                    <a:ext uri="{9D8B030D-6E8A-4147-A177-3AD203B41FA5}">
                      <a16:colId xmlns:a16="http://schemas.microsoft.com/office/drawing/2014/main" val="1477203838"/>
                    </a:ext>
                  </a:extLst>
                </a:gridCol>
                <a:gridCol w="329184">
                  <a:extLst>
                    <a:ext uri="{9D8B030D-6E8A-4147-A177-3AD203B41FA5}">
                      <a16:colId xmlns:a16="http://schemas.microsoft.com/office/drawing/2014/main" val="1719368741"/>
                    </a:ext>
                  </a:extLst>
                </a:gridCol>
                <a:gridCol w="208280">
                  <a:extLst>
                    <a:ext uri="{9D8B030D-6E8A-4147-A177-3AD203B41FA5}">
                      <a16:colId xmlns:a16="http://schemas.microsoft.com/office/drawing/2014/main" val="848177114"/>
                    </a:ext>
                  </a:extLst>
                </a:gridCol>
                <a:gridCol w="208280">
                  <a:extLst>
                    <a:ext uri="{9D8B030D-6E8A-4147-A177-3AD203B41FA5}">
                      <a16:colId xmlns:a16="http://schemas.microsoft.com/office/drawing/2014/main" val="511832755"/>
                    </a:ext>
                  </a:extLst>
                </a:gridCol>
                <a:gridCol w="208280">
                  <a:extLst>
                    <a:ext uri="{9D8B030D-6E8A-4147-A177-3AD203B41FA5}">
                      <a16:colId xmlns:a16="http://schemas.microsoft.com/office/drawing/2014/main" val="3740407072"/>
                    </a:ext>
                  </a:extLst>
                </a:gridCol>
                <a:gridCol w="208280">
                  <a:extLst>
                    <a:ext uri="{9D8B030D-6E8A-4147-A177-3AD203B41FA5}">
                      <a16:colId xmlns:a16="http://schemas.microsoft.com/office/drawing/2014/main" val="2723370712"/>
                    </a:ext>
                  </a:extLst>
                </a:gridCol>
                <a:gridCol w="208280">
                  <a:extLst>
                    <a:ext uri="{9D8B030D-6E8A-4147-A177-3AD203B41FA5}">
                      <a16:colId xmlns:a16="http://schemas.microsoft.com/office/drawing/2014/main" val="1360133494"/>
                    </a:ext>
                  </a:extLst>
                </a:gridCol>
                <a:gridCol w="208280">
                  <a:extLst>
                    <a:ext uri="{9D8B030D-6E8A-4147-A177-3AD203B41FA5}">
                      <a16:colId xmlns:a16="http://schemas.microsoft.com/office/drawing/2014/main" val="3890626304"/>
                    </a:ext>
                  </a:extLst>
                </a:gridCol>
                <a:gridCol w="208280">
                  <a:extLst>
                    <a:ext uri="{9D8B030D-6E8A-4147-A177-3AD203B41FA5}">
                      <a16:colId xmlns:a16="http://schemas.microsoft.com/office/drawing/2014/main" val="3259002006"/>
                    </a:ext>
                  </a:extLst>
                </a:gridCol>
                <a:gridCol w="208280">
                  <a:extLst>
                    <a:ext uri="{9D8B030D-6E8A-4147-A177-3AD203B41FA5}">
                      <a16:colId xmlns:a16="http://schemas.microsoft.com/office/drawing/2014/main" val="830015624"/>
                    </a:ext>
                  </a:extLst>
                </a:gridCol>
                <a:gridCol w="208280">
                  <a:extLst>
                    <a:ext uri="{9D8B030D-6E8A-4147-A177-3AD203B41FA5}">
                      <a16:colId xmlns:a16="http://schemas.microsoft.com/office/drawing/2014/main" val="2027404201"/>
                    </a:ext>
                  </a:extLst>
                </a:gridCol>
                <a:gridCol w="208280">
                  <a:extLst>
                    <a:ext uri="{9D8B030D-6E8A-4147-A177-3AD203B41FA5}">
                      <a16:colId xmlns:a16="http://schemas.microsoft.com/office/drawing/2014/main" val="557039143"/>
                    </a:ext>
                  </a:extLst>
                </a:gridCol>
                <a:gridCol w="208280">
                  <a:extLst>
                    <a:ext uri="{9D8B030D-6E8A-4147-A177-3AD203B41FA5}">
                      <a16:colId xmlns:a16="http://schemas.microsoft.com/office/drawing/2014/main" val="1098094038"/>
                    </a:ext>
                  </a:extLst>
                </a:gridCol>
                <a:gridCol w="208280">
                  <a:extLst>
                    <a:ext uri="{9D8B030D-6E8A-4147-A177-3AD203B41FA5}">
                      <a16:colId xmlns:a16="http://schemas.microsoft.com/office/drawing/2014/main" val="477419544"/>
                    </a:ext>
                  </a:extLst>
                </a:gridCol>
                <a:gridCol w="208280">
                  <a:extLst>
                    <a:ext uri="{9D8B030D-6E8A-4147-A177-3AD203B41FA5}">
                      <a16:colId xmlns:a16="http://schemas.microsoft.com/office/drawing/2014/main" val="2688794526"/>
                    </a:ext>
                  </a:extLst>
                </a:gridCol>
                <a:gridCol w="208280">
                  <a:extLst>
                    <a:ext uri="{9D8B030D-6E8A-4147-A177-3AD203B41FA5}">
                      <a16:colId xmlns:a16="http://schemas.microsoft.com/office/drawing/2014/main" val="3561914954"/>
                    </a:ext>
                  </a:extLst>
                </a:gridCol>
                <a:gridCol w="208280">
                  <a:extLst>
                    <a:ext uri="{9D8B030D-6E8A-4147-A177-3AD203B41FA5}">
                      <a16:colId xmlns:a16="http://schemas.microsoft.com/office/drawing/2014/main" val="2566115623"/>
                    </a:ext>
                  </a:extLst>
                </a:gridCol>
                <a:gridCol w="208280">
                  <a:extLst>
                    <a:ext uri="{9D8B030D-6E8A-4147-A177-3AD203B41FA5}">
                      <a16:colId xmlns:a16="http://schemas.microsoft.com/office/drawing/2014/main" val="1852279297"/>
                    </a:ext>
                  </a:extLst>
                </a:gridCol>
                <a:gridCol w="208280">
                  <a:extLst>
                    <a:ext uri="{9D8B030D-6E8A-4147-A177-3AD203B41FA5}">
                      <a16:colId xmlns:a16="http://schemas.microsoft.com/office/drawing/2014/main" val="3781194866"/>
                    </a:ext>
                  </a:extLst>
                </a:gridCol>
                <a:gridCol w="208280">
                  <a:extLst>
                    <a:ext uri="{9D8B030D-6E8A-4147-A177-3AD203B41FA5}">
                      <a16:colId xmlns:a16="http://schemas.microsoft.com/office/drawing/2014/main" val="1694811092"/>
                    </a:ext>
                  </a:extLst>
                </a:gridCol>
                <a:gridCol w="208280">
                  <a:extLst>
                    <a:ext uri="{9D8B030D-6E8A-4147-A177-3AD203B41FA5}">
                      <a16:colId xmlns:a16="http://schemas.microsoft.com/office/drawing/2014/main" val="555348952"/>
                    </a:ext>
                  </a:extLst>
                </a:gridCol>
                <a:gridCol w="208280">
                  <a:extLst>
                    <a:ext uri="{9D8B030D-6E8A-4147-A177-3AD203B41FA5}">
                      <a16:colId xmlns:a16="http://schemas.microsoft.com/office/drawing/2014/main" val="3441337191"/>
                    </a:ext>
                  </a:extLst>
                </a:gridCol>
                <a:gridCol w="208280">
                  <a:extLst>
                    <a:ext uri="{9D8B030D-6E8A-4147-A177-3AD203B41FA5}">
                      <a16:colId xmlns:a16="http://schemas.microsoft.com/office/drawing/2014/main" val="301369867"/>
                    </a:ext>
                  </a:extLst>
                </a:gridCol>
                <a:gridCol w="208280">
                  <a:extLst>
                    <a:ext uri="{9D8B030D-6E8A-4147-A177-3AD203B41FA5}">
                      <a16:colId xmlns:a16="http://schemas.microsoft.com/office/drawing/2014/main" val="2403182037"/>
                    </a:ext>
                  </a:extLst>
                </a:gridCol>
                <a:gridCol w="208280">
                  <a:extLst>
                    <a:ext uri="{9D8B030D-6E8A-4147-A177-3AD203B41FA5}">
                      <a16:colId xmlns:a16="http://schemas.microsoft.com/office/drawing/2014/main" val="3278939459"/>
                    </a:ext>
                  </a:extLst>
                </a:gridCol>
                <a:gridCol w="208280">
                  <a:extLst>
                    <a:ext uri="{9D8B030D-6E8A-4147-A177-3AD203B41FA5}">
                      <a16:colId xmlns:a16="http://schemas.microsoft.com/office/drawing/2014/main" val="4027970957"/>
                    </a:ext>
                  </a:extLst>
                </a:gridCol>
                <a:gridCol w="208280">
                  <a:extLst>
                    <a:ext uri="{9D8B030D-6E8A-4147-A177-3AD203B41FA5}">
                      <a16:colId xmlns:a16="http://schemas.microsoft.com/office/drawing/2014/main" val="3696800441"/>
                    </a:ext>
                  </a:extLst>
                </a:gridCol>
                <a:gridCol w="208280">
                  <a:extLst>
                    <a:ext uri="{9D8B030D-6E8A-4147-A177-3AD203B41FA5}">
                      <a16:colId xmlns:a16="http://schemas.microsoft.com/office/drawing/2014/main" val="3587596644"/>
                    </a:ext>
                  </a:extLst>
                </a:gridCol>
                <a:gridCol w="208280">
                  <a:extLst>
                    <a:ext uri="{9D8B030D-6E8A-4147-A177-3AD203B41FA5}">
                      <a16:colId xmlns:a16="http://schemas.microsoft.com/office/drawing/2014/main" val="2397782878"/>
                    </a:ext>
                  </a:extLst>
                </a:gridCol>
                <a:gridCol w="208280">
                  <a:extLst>
                    <a:ext uri="{9D8B030D-6E8A-4147-A177-3AD203B41FA5}">
                      <a16:colId xmlns:a16="http://schemas.microsoft.com/office/drawing/2014/main" val="334599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5260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- 2020-01-23 18:32:33</a:t>
                      </a:r>
                      <a:r>
                        <a:rPr kumimoji="0" lang="en-US" sz="1000" b="0" i="0" u="none" strike="noStrike" kern="1200" cap="none" spc="0" normalizeH="0" baseline="0" noProof="0">
                          <a:ln>
                            <a:noFill/>
                          </a:ln>
                          <a:solidFill>
                            <a:prstClr val="black"/>
                          </a:solidFill>
                          <a:effectLst/>
                          <a:uLnTx/>
                          <a:uFillTx/>
                          <a:latin typeface="+mn-lt"/>
                          <a:ea typeface="+mn-ea"/>
                          <a:cs typeface="+mn-cs"/>
                        </a:rPr>
                        <a:t>
 Today, Nexus hosted a Lunar New Year celebration to welcome the new year's arrival. Signifying good fortune and happiness, the learners brightened up the school in their best red and gold outfits. We enjoyed the exciting traditional drum performance, enthusiastic lion dance, array of scrumptious Chinese delights and wonderful performances by our learners. We hope that everyone had a rat-tastic time today at 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0669862"/>
                  </a:ext>
                </a:extLst>
              </a:tr>
            </a:tbl>
          </a:graphicData>
        </a:graphic>
      </p:graphicFrame>
      <p:sp>
        <p:nvSpPr>
          <p:cNvPr id="4" name="Text Placeholder 3">
            <a:extLst>
              <a:ext uri="{FF2B5EF4-FFF2-40B4-BE49-F238E27FC236}">
                <a16:creationId xmlns:a16="http://schemas.microsoft.com/office/drawing/2014/main" id="{6329D608-C046-42C4-BDB1-FE0A3034B320}"/>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4044182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4E745-ADB2-48EC-84F1-F37D098728D7}"/>
              </a:ext>
            </a:extLst>
          </p:cNvPr>
          <p:cNvSpPr>
            <a:spLocks noGrp="1"/>
          </p:cNvSpPr>
          <p:nvPr>
            <p:ph type="title"/>
          </p:nvPr>
        </p:nvSpPr>
        <p:spPr/>
        <p:txBody>
          <a:bodyPr/>
          <a:lstStyle/>
          <a:p>
            <a:r>
              <a:rPr lang="en-US"/>
              <a:t>Facebook Own Posts Table | Nexus International School Malaysia - 26 of 26</a:t>
            </a:r>
          </a:p>
        </p:txBody>
      </p:sp>
      <p:graphicFrame>
        <p:nvGraphicFramePr>
          <p:cNvPr id="5" name="Table Placeholder 4">
            <a:extLst>
              <a:ext uri="{FF2B5EF4-FFF2-40B4-BE49-F238E27FC236}">
                <a16:creationId xmlns:a16="http://schemas.microsoft.com/office/drawing/2014/main" id="{184423E3-8965-4F2B-B37E-6CF06ECC53AC}"/>
              </a:ext>
            </a:extLst>
          </p:cNvPr>
          <p:cNvGraphicFramePr>
            <a:graphicFrameLocks noGrp="1"/>
          </p:cNvGraphicFramePr>
          <p:nvPr>
            <p:ph type="tbl" sz="quarter" idx="13"/>
            <p:extLst>
              <p:ext uri="{D42A27DB-BD31-4B8C-83A1-F6EECF244321}">
                <p14:modId xmlns:p14="http://schemas.microsoft.com/office/powerpoint/2010/main" val="415552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84160435"/>
                    </a:ext>
                  </a:extLst>
                </a:gridCol>
                <a:gridCol w="822960">
                  <a:extLst>
                    <a:ext uri="{9D8B030D-6E8A-4147-A177-3AD203B41FA5}">
                      <a16:colId xmlns:a16="http://schemas.microsoft.com/office/drawing/2014/main" val="81674818"/>
                    </a:ext>
                  </a:extLst>
                </a:gridCol>
                <a:gridCol w="329184">
                  <a:extLst>
                    <a:ext uri="{9D8B030D-6E8A-4147-A177-3AD203B41FA5}">
                      <a16:colId xmlns:a16="http://schemas.microsoft.com/office/drawing/2014/main" val="1803378391"/>
                    </a:ext>
                  </a:extLst>
                </a:gridCol>
                <a:gridCol w="208280">
                  <a:extLst>
                    <a:ext uri="{9D8B030D-6E8A-4147-A177-3AD203B41FA5}">
                      <a16:colId xmlns:a16="http://schemas.microsoft.com/office/drawing/2014/main" val="3121115293"/>
                    </a:ext>
                  </a:extLst>
                </a:gridCol>
                <a:gridCol w="208280">
                  <a:extLst>
                    <a:ext uri="{9D8B030D-6E8A-4147-A177-3AD203B41FA5}">
                      <a16:colId xmlns:a16="http://schemas.microsoft.com/office/drawing/2014/main" val="1818099844"/>
                    </a:ext>
                  </a:extLst>
                </a:gridCol>
                <a:gridCol w="208280">
                  <a:extLst>
                    <a:ext uri="{9D8B030D-6E8A-4147-A177-3AD203B41FA5}">
                      <a16:colId xmlns:a16="http://schemas.microsoft.com/office/drawing/2014/main" val="4172742933"/>
                    </a:ext>
                  </a:extLst>
                </a:gridCol>
                <a:gridCol w="208280">
                  <a:extLst>
                    <a:ext uri="{9D8B030D-6E8A-4147-A177-3AD203B41FA5}">
                      <a16:colId xmlns:a16="http://schemas.microsoft.com/office/drawing/2014/main" val="3042365185"/>
                    </a:ext>
                  </a:extLst>
                </a:gridCol>
                <a:gridCol w="208280">
                  <a:extLst>
                    <a:ext uri="{9D8B030D-6E8A-4147-A177-3AD203B41FA5}">
                      <a16:colId xmlns:a16="http://schemas.microsoft.com/office/drawing/2014/main" val="3473288935"/>
                    </a:ext>
                  </a:extLst>
                </a:gridCol>
                <a:gridCol w="208280">
                  <a:extLst>
                    <a:ext uri="{9D8B030D-6E8A-4147-A177-3AD203B41FA5}">
                      <a16:colId xmlns:a16="http://schemas.microsoft.com/office/drawing/2014/main" val="3757898935"/>
                    </a:ext>
                  </a:extLst>
                </a:gridCol>
                <a:gridCol w="208280">
                  <a:extLst>
                    <a:ext uri="{9D8B030D-6E8A-4147-A177-3AD203B41FA5}">
                      <a16:colId xmlns:a16="http://schemas.microsoft.com/office/drawing/2014/main" val="2448528215"/>
                    </a:ext>
                  </a:extLst>
                </a:gridCol>
                <a:gridCol w="208280">
                  <a:extLst>
                    <a:ext uri="{9D8B030D-6E8A-4147-A177-3AD203B41FA5}">
                      <a16:colId xmlns:a16="http://schemas.microsoft.com/office/drawing/2014/main" val="444031681"/>
                    </a:ext>
                  </a:extLst>
                </a:gridCol>
                <a:gridCol w="208280">
                  <a:extLst>
                    <a:ext uri="{9D8B030D-6E8A-4147-A177-3AD203B41FA5}">
                      <a16:colId xmlns:a16="http://schemas.microsoft.com/office/drawing/2014/main" val="919469709"/>
                    </a:ext>
                  </a:extLst>
                </a:gridCol>
                <a:gridCol w="208280">
                  <a:extLst>
                    <a:ext uri="{9D8B030D-6E8A-4147-A177-3AD203B41FA5}">
                      <a16:colId xmlns:a16="http://schemas.microsoft.com/office/drawing/2014/main" val="3499328715"/>
                    </a:ext>
                  </a:extLst>
                </a:gridCol>
                <a:gridCol w="208280">
                  <a:extLst>
                    <a:ext uri="{9D8B030D-6E8A-4147-A177-3AD203B41FA5}">
                      <a16:colId xmlns:a16="http://schemas.microsoft.com/office/drawing/2014/main" val="2419435437"/>
                    </a:ext>
                  </a:extLst>
                </a:gridCol>
                <a:gridCol w="208280">
                  <a:extLst>
                    <a:ext uri="{9D8B030D-6E8A-4147-A177-3AD203B41FA5}">
                      <a16:colId xmlns:a16="http://schemas.microsoft.com/office/drawing/2014/main" val="4038847899"/>
                    </a:ext>
                  </a:extLst>
                </a:gridCol>
                <a:gridCol w="208280">
                  <a:extLst>
                    <a:ext uri="{9D8B030D-6E8A-4147-A177-3AD203B41FA5}">
                      <a16:colId xmlns:a16="http://schemas.microsoft.com/office/drawing/2014/main" val="1935328974"/>
                    </a:ext>
                  </a:extLst>
                </a:gridCol>
                <a:gridCol w="208280">
                  <a:extLst>
                    <a:ext uri="{9D8B030D-6E8A-4147-A177-3AD203B41FA5}">
                      <a16:colId xmlns:a16="http://schemas.microsoft.com/office/drawing/2014/main" val="2201790732"/>
                    </a:ext>
                  </a:extLst>
                </a:gridCol>
                <a:gridCol w="208280">
                  <a:extLst>
                    <a:ext uri="{9D8B030D-6E8A-4147-A177-3AD203B41FA5}">
                      <a16:colId xmlns:a16="http://schemas.microsoft.com/office/drawing/2014/main" val="2916031028"/>
                    </a:ext>
                  </a:extLst>
                </a:gridCol>
                <a:gridCol w="208280">
                  <a:extLst>
                    <a:ext uri="{9D8B030D-6E8A-4147-A177-3AD203B41FA5}">
                      <a16:colId xmlns:a16="http://schemas.microsoft.com/office/drawing/2014/main" val="2313105720"/>
                    </a:ext>
                  </a:extLst>
                </a:gridCol>
                <a:gridCol w="208280">
                  <a:extLst>
                    <a:ext uri="{9D8B030D-6E8A-4147-A177-3AD203B41FA5}">
                      <a16:colId xmlns:a16="http://schemas.microsoft.com/office/drawing/2014/main" val="22865868"/>
                    </a:ext>
                  </a:extLst>
                </a:gridCol>
                <a:gridCol w="208280">
                  <a:extLst>
                    <a:ext uri="{9D8B030D-6E8A-4147-A177-3AD203B41FA5}">
                      <a16:colId xmlns:a16="http://schemas.microsoft.com/office/drawing/2014/main" val="1899096942"/>
                    </a:ext>
                  </a:extLst>
                </a:gridCol>
                <a:gridCol w="208280">
                  <a:extLst>
                    <a:ext uri="{9D8B030D-6E8A-4147-A177-3AD203B41FA5}">
                      <a16:colId xmlns:a16="http://schemas.microsoft.com/office/drawing/2014/main" val="4078750048"/>
                    </a:ext>
                  </a:extLst>
                </a:gridCol>
                <a:gridCol w="208280">
                  <a:extLst>
                    <a:ext uri="{9D8B030D-6E8A-4147-A177-3AD203B41FA5}">
                      <a16:colId xmlns:a16="http://schemas.microsoft.com/office/drawing/2014/main" val="31037062"/>
                    </a:ext>
                  </a:extLst>
                </a:gridCol>
                <a:gridCol w="208280">
                  <a:extLst>
                    <a:ext uri="{9D8B030D-6E8A-4147-A177-3AD203B41FA5}">
                      <a16:colId xmlns:a16="http://schemas.microsoft.com/office/drawing/2014/main" val="1493647839"/>
                    </a:ext>
                  </a:extLst>
                </a:gridCol>
                <a:gridCol w="208280">
                  <a:extLst>
                    <a:ext uri="{9D8B030D-6E8A-4147-A177-3AD203B41FA5}">
                      <a16:colId xmlns:a16="http://schemas.microsoft.com/office/drawing/2014/main" val="2069878227"/>
                    </a:ext>
                  </a:extLst>
                </a:gridCol>
                <a:gridCol w="208280">
                  <a:extLst>
                    <a:ext uri="{9D8B030D-6E8A-4147-A177-3AD203B41FA5}">
                      <a16:colId xmlns:a16="http://schemas.microsoft.com/office/drawing/2014/main" val="1664870025"/>
                    </a:ext>
                  </a:extLst>
                </a:gridCol>
                <a:gridCol w="208280">
                  <a:extLst>
                    <a:ext uri="{9D8B030D-6E8A-4147-A177-3AD203B41FA5}">
                      <a16:colId xmlns:a16="http://schemas.microsoft.com/office/drawing/2014/main" val="4064719112"/>
                    </a:ext>
                  </a:extLst>
                </a:gridCol>
                <a:gridCol w="208280">
                  <a:extLst>
                    <a:ext uri="{9D8B030D-6E8A-4147-A177-3AD203B41FA5}">
                      <a16:colId xmlns:a16="http://schemas.microsoft.com/office/drawing/2014/main" val="2583263622"/>
                    </a:ext>
                  </a:extLst>
                </a:gridCol>
                <a:gridCol w="208280">
                  <a:extLst>
                    <a:ext uri="{9D8B030D-6E8A-4147-A177-3AD203B41FA5}">
                      <a16:colId xmlns:a16="http://schemas.microsoft.com/office/drawing/2014/main" val="1279348202"/>
                    </a:ext>
                  </a:extLst>
                </a:gridCol>
                <a:gridCol w="208280">
                  <a:extLst>
                    <a:ext uri="{9D8B030D-6E8A-4147-A177-3AD203B41FA5}">
                      <a16:colId xmlns:a16="http://schemas.microsoft.com/office/drawing/2014/main" val="1140008778"/>
                    </a:ext>
                  </a:extLst>
                </a:gridCol>
                <a:gridCol w="208280">
                  <a:extLst>
                    <a:ext uri="{9D8B030D-6E8A-4147-A177-3AD203B41FA5}">
                      <a16:colId xmlns:a16="http://schemas.microsoft.com/office/drawing/2014/main" val="261027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4558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- 2020-01-21 15:32:24</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Head of Secondary, Morag McCrorie along with our principal, David Griffiths and other academic leaders conducted a parent workshop on the philosophy of learning in Secondary and how the Nexus Secondary School approach develops the fundamental knowledge skills and understanding which then enables learners to be successful in Middle School, IGCSE and IB.
At Nexus, we allow learners to achieve academic success and become globally responsible citizens. Our teachers will ensure progress for all learners and we practice education beyond the curriculum.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03/11/2020 17:36:24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6556172"/>
                  </a:ext>
                </a:extLst>
              </a:tr>
            </a:tbl>
          </a:graphicData>
        </a:graphic>
      </p:graphicFrame>
      <p:sp>
        <p:nvSpPr>
          <p:cNvPr id="4" name="Text Placeholder 3">
            <a:extLst>
              <a:ext uri="{FF2B5EF4-FFF2-40B4-BE49-F238E27FC236}">
                <a16:creationId xmlns:a16="http://schemas.microsoft.com/office/drawing/2014/main" id="{4D25E637-AA55-489E-ACA9-48BECB3DCA8E}"/>
              </a:ext>
            </a:extLst>
          </p:cNvPr>
          <p:cNvSpPr>
            <a:spLocks noGrp="1"/>
          </p:cNvSpPr>
          <p:nvPr>
            <p:ph type="body" sz="quarter" idx="14"/>
          </p:nvPr>
        </p:nvSpPr>
        <p:spPr/>
        <p:txBody>
          <a:bodyPr/>
          <a:lstStyle/>
          <a:p>
            <a:r>
              <a:rPr lang="en-US"/>
              <a:t>01/01/2020 - 02/29/2020</a:t>
            </a:r>
          </a:p>
        </p:txBody>
      </p:sp>
    </p:spTree>
    <p:extLst>
      <p:ext uri="{BB962C8B-B14F-4D97-AF65-F5344CB8AC3E}">
        <p14:creationId xmlns:p14="http://schemas.microsoft.com/office/powerpoint/2010/main" val="15293881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3945</Words>
  <Application>Microsoft Office PowerPoint</Application>
  <PresentationFormat>On-screen Show (4:3)</PresentationFormat>
  <Paragraphs>1791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2019</vt:lpstr>
      <vt:lpstr>Facebook Key Metrics Table | Nexus International School Malaysia</vt:lpstr>
      <vt:lpstr>Facebook Fans Change by Like/Unlike Source | Nexus International School Malaysia</vt:lpstr>
      <vt:lpstr>Facebook Average Interactions Per Post | Nexus International School Malaysia</vt:lpstr>
      <vt:lpstr>Facebook Fan Demographics | Nexus International School Malaysia</vt:lpstr>
      <vt:lpstr>Facebook Interaction Rate By Post Type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Interactions Distribution | Nexus International School Malaysia</vt:lpstr>
      <vt:lpstr>Facebook Reach | Nexus International School Malaysia</vt:lpstr>
      <vt:lpstr>Facebook Own Posts Table | Nexus International School Malaysia - 1 of 26</vt:lpstr>
      <vt:lpstr>Facebook Own Posts Table | Nexus International School Malaysia - 2 of 26</vt:lpstr>
      <vt:lpstr>Facebook Own Posts Table | Nexus International School Malaysia - 3 of 26</vt:lpstr>
      <vt:lpstr>Facebook Own Posts Table | Nexus International School Malaysia - 4 of 26</vt:lpstr>
      <vt:lpstr>Facebook Own Posts Table | Nexus International School Malaysia - 5 of 26</vt:lpstr>
      <vt:lpstr>Facebook Own Posts Table | Nexus International School Malaysia - 6 of 26</vt:lpstr>
      <vt:lpstr>Facebook Own Posts Table | Nexus International School Malaysia - 7 of 26</vt:lpstr>
      <vt:lpstr>Facebook Own Posts Table | Nexus International School Malaysia - 8 of 26</vt:lpstr>
      <vt:lpstr>Facebook Own Posts Table | Nexus International School Malaysia - 9 of 26</vt:lpstr>
      <vt:lpstr>Facebook Own Posts Table | Nexus International School Malaysia - 10 of 26</vt:lpstr>
      <vt:lpstr>Facebook Own Posts Table | Nexus International School Malaysia - 11 of 26</vt:lpstr>
      <vt:lpstr>Facebook Own Posts Table | Nexus International School Malaysia - 12 of 26</vt:lpstr>
      <vt:lpstr>Facebook Own Posts Table | Nexus International School Malaysia - 13 of 26</vt:lpstr>
      <vt:lpstr>Facebook Own Posts Table | Nexus International School Malaysia - 14 of 26</vt:lpstr>
      <vt:lpstr>Facebook Own Posts Table | Nexus International School Malaysia - 15 of 26</vt:lpstr>
      <vt:lpstr>Facebook Own Posts Table | Nexus International School Malaysia - 16 of 26</vt:lpstr>
      <vt:lpstr>Facebook Own Posts Table | Nexus International School Malaysia - 17 of 26</vt:lpstr>
      <vt:lpstr>Facebook Own Posts Table | Nexus International School Malaysia - 18 of 26</vt:lpstr>
      <vt:lpstr>Facebook Own Posts Table | Nexus International School Malaysia - 19 of 26</vt:lpstr>
      <vt:lpstr>Facebook Own Posts Table | Nexus International School Malaysia - 20 of 26</vt:lpstr>
      <vt:lpstr>Facebook Own Posts Table | Nexus International School Malaysia - 21 of 26</vt:lpstr>
      <vt:lpstr>Facebook Own Posts Table | Nexus International School Malaysia - 22 of 26</vt:lpstr>
      <vt:lpstr>Facebook Own Posts Table | Nexus International School Malaysia - 23 of 26</vt:lpstr>
      <vt:lpstr>Facebook Own Posts Table | Nexus International School Malaysia - 24 of 26</vt:lpstr>
      <vt:lpstr>Facebook Own Posts Table | Nexus International School Malaysia - 25 of 26</vt:lpstr>
      <vt:lpstr>Facebook Own Posts Table | Nexus International School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2020-03-11T09:16:31Z</dcterms:created>
  <dcterms:modified xsi:type="dcterms:W3CDTF">2020-03-11T09:18:33Z</dcterms:modified>
</cp:coreProperties>
</file>