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5" r:id="rId19"/>
    <p:sldId id="276" r:id="rId20"/>
    <p:sldId id="277" r:id="rId21"/>
    <p:sldId id="279" r:id="rId22"/>
    <p:sldId id="280" r:id="rId23"/>
    <p:sldId id="281" r:id="rId24"/>
    <p:sldId id="282" r:id="rId25"/>
    <p:sldId id="283" r:id="rId26"/>
    <p:sldId id="284" r:id="rId27"/>
    <p:sldId id="285" r:id="rId28"/>
    <p:sldId id="286" r:id="rId29"/>
    <p:sldId id="287" r:id="rId30"/>
    <p:sldId id="288" r:id="rId31"/>
    <p:sldId id="289" r:id="rId32"/>
  </p:sldIdLst>
  <p:sldSz cx="9144000" cy="6858000" type="screen4x3"/>
  <p:notesSz cx="6858000" cy="9144000"/>
  <p:embeddedFontLst>
    <p:embeddedFont>
      <p:font typeface="Calibri" panose="020F0502020204030204" pitchFamily="34" charset="0"/>
      <p:regular r:id="rId33"/>
      <p:bold r:id="rId34"/>
      <p:italic r:id="rId35"/>
      <p:boldItalic r:id="rId3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1.fntdata"/><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3.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Sheet1!$A$2:$A$30</c:f>
              <c:numCache>
                <c:formatCode>m/d/yyyy</c:formatCode>
                <c:ptCount val="29"/>
                <c:pt idx="0">
                  <c:v>43862</c:v>
                </c:pt>
                <c:pt idx="1">
                  <c:v>43863</c:v>
                </c:pt>
                <c:pt idx="2">
                  <c:v>43864</c:v>
                </c:pt>
                <c:pt idx="3">
                  <c:v>43865</c:v>
                </c:pt>
                <c:pt idx="4">
                  <c:v>43866</c:v>
                </c:pt>
                <c:pt idx="5">
                  <c:v>43867</c:v>
                </c:pt>
                <c:pt idx="6">
                  <c:v>43868</c:v>
                </c:pt>
                <c:pt idx="7">
                  <c:v>43869</c:v>
                </c:pt>
                <c:pt idx="8">
                  <c:v>43870</c:v>
                </c:pt>
                <c:pt idx="9">
                  <c:v>43871</c:v>
                </c:pt>
                <c:pt idx="10">
                  <c:v>43872</c:v>
                </c:pt>
                <c:pt idx="11">
                  <c:v>43873</c:v>
                </c:pt>
                <c:pt idx="12">
                  <c:v>43874</c:v>
                </c:pt>
                <c:pt idx="13">
                  <c:v>43875</c:v>
                </c:pt>
                <c:pt idx="14">
                  <c:v>43876</c:v>
                </c:pt>
                <c:pt idx="15">
                  <c:v>43877</c:v>
                </c:pt>
                <c:pt idx="16">
                  <c:v>43878</c:v>
                </c:pt>
                <c:pt idx="17">
                  <c:v>43879</c:v>
                </c:pt>
                <c:pt idx="18">
                  <c:v>43880</c:v>
                </c:pt>
                <c:pt idx="19">
                  <c:v>43881</c:v>
                </c:pt>
                <c:pt idx="20">
                  <c:v>43882</c:v>
                </c:pt>
                <c:pt idx="21">
                  <c:v>43883</c:v>
                </c:pt>
                <c:pt idx="22">
                  <c:v>43884</c:v>
                </c:pt>
                <c:pt idx="23">
                  <c:v>43885</c:v>
                </c:pt>
                <c:pt idx="24">
                  <c:v>43886</c:v>
                </c:pt>
                <c:pt idx="25">
                  <c:v>43887</c:v>
                </c:pt>
                <c:pt idx="26">
                  <c:v>43888</c:v>
                </c:pt>
                <c:pt idx="27">
                  <c:v>43889</c:v>
                </c:pt>
                <c:pt idx="28">
                  <c:v>43890</c:v>
                </c:pt>
              </c:numCache>
            </c:numRef>
          </c:cat>
          <c:val>
            <c:numRef>
              <c:f>Sheet1!$B$2:$B$30</c:f>
              <c:numCache>
                <c:formatCode>General</c:formatCode>
                <c:ptCount val="29"/>
                <c:pt idx="0">
                  <c:v>3477</c:v>
                </c:pt>
                <c:pt idx="1">
                  <c:v>2570</c:v>
                </c:pt>
                <c:pt idx="2">
                  <c:v>2294</c:v>
                </c:pt>
                <c:pt idx="3">
                  <c:v>1897</c:v>
                </c:pt>
                <c:pt idx="4">
                  <c:v>1847</c:v>
                </c:pt>
                <c:pt idx="5">
                  <c:v>9883</c:v>
                </c:pt>
                <c:pt idx="6">
                  <c:v>5936</c:v>
                </c:pt>
                <c:pt idx="7">
                  <c:v>6360</c:v>
                </c:pt>
                <c:pt idx="8">
                  <c:v>4597</c:v>
                </c:pt>
                <c:pt idx="9">
                  <c:v>2976</c:v>
                </c:pt>
                <c:pt idx="10">
                  <c:v>14710</c:v>
                </c:pt>
                <c:pt idx="11">
                  <c:v>4315</c:v>
                </c:pt>
                <c:pt idx="12">
                  <c:v>5293</c:v>
                </c:pt>
                <c:pt idx="13">
                  <c:v>3654</c:v>
                </c:pt>
                <c:pt idx="14">
                  <c:v>2863</c:v>
                </c:pt>
                <c:pt idx="15">
                  <c:v>3164</c:v>
                </c:pt>
                <c:pt idx="16">
                  <c:v>4112</c:v>
                </c:pt>
                <c:pt idx="17">
                  <c:v>4374</c:v>
                </c:pt>
                <c:pt idx="18">
                  <c:v>6092</c:v>
                </c:pt>
                <c:pt idx="19">
                  <c:v>4251</c:v>
                </c:pt>
                <c:pt idx="20">
                  <c:v>4754</c:v>
                </c:pt>
                <c:pt idx="21">
                  <c:v>3289</c:v>
                </c:pt>
                <c:pt idx="22">
                  <c:v>3455</c:v>
                </c:pt>
                <c:pt idx="23">
                  <c:v>5816</c:v>
                </c:pt>
                <c:pt idx="24">
                  <c:v>6542</c:v>
                </c:pt>
                <c:pt idx="25">
                  <c:v>8763</c:v>
                </c:pt>
                <c:pt idx="26">
                  <c:v>11002</c:v>
                </c:pt>
                <c:pt idx="27">
                  <c:v>2723</c:v>
                </c:pt>
                <c:pt idx="28">
                  <c:v>5907</c:v>
                </c:pt>
              </c:numCache>
            </c:numRef>
          </c:val>
          <c:smooth val="0"/>
          <c:extLst>
            <c:ext xmlns:c16="http://schemas.microsoft.com/office/drawing/2014/chart" uri="{C3380CC4-5D6E-409C-BE32-E72D297353CC}">
              <c16:uniqueId val="{00000000-7B10-4248-B539-74731312CCC9}"/>
            </c:ext>
          </c:extLst>
        </c:ser>
        <c:dLbls>
          <c:showLegendKey val="0"/>
          <c:showVal val="0"/>
          <c:showCatName val="0"/>
          <c:showSerName val="0"/>
          <c:showPercent val="0"/>
          <c:showBubbleSize val="0"/>
        </c:dLbls>
        <c:smooth val="0"/>
        <c:axId val="295782368"/>
        <c:axId val="295782040"/>
      </c:lineChart>
      <c:dateAx>
        <c:axId val="2957823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782040"/>
        <c:crosses val="autoZero"/>
        <c:auto val="1"/>
        <c:lblOffset val="100"/>
        <c:baseTimeUnit val="days"/>
      </c:dateAx>
      <c:valAx>
        <c:axId val="295782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782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Sheet1!$A$2:$A$30</c:f>
              <c:numCache>
                <c:formatCode>m/d/yyyy</c:formatCode>
                <c:ptCount val="29"/>
                <c:pt idx="0">
                  <c:v>43862</c:v>
                </c:pt>
                <c:pt idx="1">
                  <c:v>43863</c:v>
                </c:pt>
                <c:pt idx="2">
                  <c:v>43864</c:v>
                </c:pt>
                <c:pt idx="3">
                  <c:v>43865</c:v>
                </c:pt>
                <c:pt idx="4">
                  <c:v>43866</c:v>
                </c:pt>
                <c:pt idx="5">
                  <c:v>43867</c:v>
                </c:pt>
                <c:pt idx="6">
                  <c:v>43868</c:v>
                </c:pt>
                <c:pt idx="7">
                  <c:v>43869</c:v>
                </c:pt>
                <c:pt idx="8">
                  <c:v>43870</c:v>
                </c:pt>
                <c:pt idx="9">
                  <c:v>43871</c:v>
                </c:pt>
                <c:pt idx="10">
                  <c:v>43872</c:v>
                </c:pt>
                <c:pt idx="11">
                  <c:v>43873</c:v>
                </c:pt>
                <c:pt idx="12">
                  <c:v>43874</c:v>
                </c:pt>
                <c:pt idx="13">
                  <c:v>43875</c:v>
                </c:pt>
                <c:pt idx="14">
                  <c:v>43876</c:v>
                </c:pt>
                <c:pt idx="15">
                  <c:v>43877</c:v>
                </c:pt>
                <c:pt idx="16">
                  <c:v>43878</c:v>
                </c:pt>
                <c:pt idx="17">
                  <c:v>43879</c:v>
                </c:pt>
                <c:pt idx="18">
                  <c:v>43880</c:v>
                </c:pt>
                <c:pt idx="19">
                  <c:v>43881</c:v>
                </c:pt>
                <c:pt idx="20">
                  <c:v>43882</c:v>
                </c:pt>
                <c:pt idx="21">
                  <c:v>43883</c:v>
                </c:pt>
                <c:pt idx="22">
                  <c:v>43884</c:v>
                </c:pt>
                <c:pt idx="23">
                  <c:v>43885</c:v>
                </c:pt>
                <c:pt idx="24">
                  <c:v>43886</c:v>
                </c:pt>
                <c:pt idx="25">
                  <c:v>43887</c:v>
                </c:pt>
                <c:pt idx="26">
                  <c:v>43888</c:v>
                </c:pt>
                <c:pt idx="27">
                  <c:v>43889</c:v>
                </c:pt>
                <c:pt idx="28">
                  <c:v>43890</c:v>
                </c:pt>
              </c:numCache>
            </c:numRef>
          </c:cat>
          <c:val>
            <c:numRef>
              <c:f>Sheet1!$B$2:$B$30</c:f>
              <c:numCache>
                <c:formatCode>General</c:formatCode>
                <c:ptCount val="29"/>
                <c:pt idx="0">
                  <c:v>153</c:v>
                </c:pt>
                <c:pt idx="1">
                  <c:v>85</c:v>
                </c:pt>
                <c:pt idx="2">
                  <c:v>97</c:v>
                </c:pt>
                <c:pt idx="3">
                  <c:v>65</c:v>
                </c:pt>
                <c:pt idx="4">
                  <c:v>43</c:v>
                </c:pt>
                <c:pt idx="5">
                  <c:v>509</c:v>
                </c:pt>
                <c:pt idx="6">
                  <c:v>233</c:v>
                </c:pt>
                <c:pt idx="7">
                  <c:v>234</c:v>
                </c:pt>
                <c:pt idx="8">
                  <c:v>157</c:v>
                </c:pt>
                <c:pt idx="9">
                  <c:v>128</c:v>
                </c:pt>
                <c:pt idx="10">
                  <c:v>727</c:v>
                </c:pt>
                <c:pt idx="11">
                  <c:v>188</c:v>
                </c:pt>
                <c:pt idx="12">
                  <c:v>209</c:v>
                </c:pt>
                <c:pt idx="13">
                  <c:v>176</c:v>
                </c:pt>
                <c:pt idx="14">
                  <c:v>101</c:v>
                </c:pt>
                <c:pt idx="15">
                  <c:v>113</c:v>
                </c:pt>
                <c:pt idx="16">
                  <c:v>141</c:v>
                </c:pt>
                <c:pt idx="17">
                  <c:v>201</c:v>
                </c:pt>
                <c:pt idx="18">
                  <c:v>271</c:v>
                </c:pt>
                <c:pt idx="19">
                  <c:v>183</c:v>
                </c:pt>
                <c:pt idx="20">
                  <c:v>179</c:v>
                </c:pt>
                <c:pt idx="21">
                  <c:v>133</c:v>
                </c:pt>
                <c:pt idx="22">
                  <c:v>84</c:v>
                </c:pt>
                <c:pt idx="23">
                  <c:v>248</c:v>
                </c:pt>
                <c:pt idx="24">
                  <c:v>206</c:v>
                </c:pt>
                <c:pt idx="25">
                  <c:v>565</c:v>
                </c:pt>
                <c:pt idx="26">
                  <c:v>591</c:v>
                </c:pt>
                <c:pt idx="27">
                  <c:v>127</c:v>
                </c:pt>
                <c:pt idx="28">
                  <c:v>230</c:v>
                </c:pt>
              </c:numCache>
            </c:numRef>
          </c:val>
          <c:smooth val="0"/>
          <c:extLst>
            <c:ext xmlns:c16="http://schemas.microsoft.com/office/drawing/2014/chart" uri="{C3380CC4-5D6E-409C-BE32-E72D297353CC}">
              <c16:uniqueId val="{00000000-7DBB-44F9-8AF2-F0E2C6EE284E}"/>
            </c:ext>
          </c:extLst>
        </c:ser>
        <c:dLbls>
          <c:showLegendKey val="0"/>
          <c:showVal val="0"/>
          <c:showCatName val="0"/>
          <c:showSerName val="0"/>
          <c:showPercent val="0"/>
          <c:showBubbleSize val="0"/>
        </c:dLbls>
        <c:smooth val="0"/>
        <c:axId val="254845056"/>
        <c:axId val="254846696"/>
      </c:lineChart>
      <c:dateAx>
        <c:axId val="2548450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4846696"/>
        <c:crosses val="autoZero"/>
        <c:auto val="1"/>
        <c:lblOffset val="100"/>
        <c:baseTimeUnit val="days"/>
      </c:dateAx>
      <c:valAx>
        <c:axId val="254846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4845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Sheet1!$A$2:$A$30</c:f>
              <c:numCache>
                <c:formatCode>m/d/yyyy</c:formatCode>
                <c:ptCount val="29"/>
                <c:pt idx="0">
                  <c:v>43862</c:v>
                </c:pt>
                <c:pt idx="1">
                  <c:v>43863</c:v>
                </c:pt>
                <c:pt idx="2">
                  <c:v>43864</c:v>
                </c:pt>
                <c:pt idx="3">
                  <c:v>43865</c:v>
                </c:pt>
                <c:pt idx="4">
                  <c:v>43866</c:v>
                </c:pt>
                <c:pt idx="5">
                  <c:v>43867</c:v>
                </c:pt>
                <c:pt idx="6">
                  <c:v>43868</c:v>
                </c:pt>
                <c:pt idx="7">
                  <c:v>43869</c:v>
                </c:pt>
                <c:pt idx="8">
                  <c:v>43870</c:v>
                </c:pt>
                <c:pt idx="9">
                  <c:v>43871</c:v>
                </c:pt>
                <c:pt idx="10">
                  <c:v>43872</c:v>
                </c:pt>
                <c:pt idx="11">
                  <c:v>43873</c:v>
                </c:pt>
                <c:pt idx="12">
                  <c:v>43874</c:v>
                </c:pt>
                <c:pt idx="13">
                  <c:v>43875</c:v>
                </c:pt>
                <c:pt idx="14">
                  <c:v>43876</c:v>
                </c:pt>
                <c:pt idx="15">
                  <c:v>43877</c:v>
                </c:pt>
                <c:pt idx="16">
                  <c:v>43878</c:v>
                </c:pt>
                <c:pt idx="17">
                  <c:v>43879</c:v>
                </c:pt>
                <c:pt idx="18">
                  <c:v>43880</c:v>
                </c:pt>
                <c:pt idx="19">
                  <c:v>43881</c:v>
                </c:pt>
                <c:pt idx="20">
                  <c:v>43882</c:v>
                </c:pt>
                <c:pt idx="21">
                  <c:v>43883</c:v>
                </c:pt>
                <c:pt idx="22">
                  <c:v>43884</c:v>
                </c:pt>
                <c:pt idx="23">
                  <c:v>43885</c:v>
                </c:pt>
                <c:pt idx="24">
                  <c:v>43886</c:v>
                </c:pt>
                <c:pt idx="25">
                  <c:v>43887</c:v>
                </c:pt>
                <c:pt idx="26">
                  <c:v>43888</c:v>
                </c:pt>
                <c:pt idx="27">
                  <c:v>43889</c:v>
                </c:pt>
                <c:pt idx="28">
                  <c:v>43890</c:v>
                </c:pt>
              </c:numCache>
            </c:numRef>
          </c:cat>
          <c:val>
            <c:numRef>
              <c:f>Sheet1!$B$2:$B$30</c:f>
              <c:numCache>
                <c:formatCode>General</c:formatCode>
                <c:ptCount val="29"/>
                <c:pt idx="0">
                  <c:v>0</c:v>
                </c:pt>
                <c:pt idx="1">
                  <c:v>0</c:v>
                </c:pt>
                <c:pt idx="2">
                  <c:v>0</c:v>
                </c:pt>
                <c:pt idx="3">
                  <c:v>0</c:v>
                </c:pt>
                <c:pt idx="4">
                  <c:v>0</c:v>
                </c:pt>
                <c:pt idx="5">
                  <c:v>320</c:v>
                </c:pt>
                <c:pt idx="6">
                  <c:v>70</c:v>
                </c:pt>
                <c:pt idx="7">
                  <c:v>92</c:v>
                </c:pt>
                <c:pt idx="8">
                  <c:v>0</c:v>
                </c:pt>
                <c:pt idx="9">
                  <c:v>239</c:v>
                </c:pt>
                <c:pt idx="10">
                  <c:v>0</c:v>
                </c:pt>
                <c:pt idx="11">
                  <c:v>63</c:v>
                </c:pt>
                <c:pt idx="12">
                  <c:v>0</c:v>
                </c:pt>
                <c:pt idx="13">
                  <c:v>137</c:v>
                </c:pt>
                <c:pt idx="14">
                  <c:v>0</c:v>
                </c:pt>
                <c:pt idx="15">
                  <c:v>83</c:v>
                </c:pt>
                <c:pt idx="16">
                  <c:v>0</c:v>
                </c:pt>
                <c:pt idx="17">
                  <c:v>231</c:v>
                </c:pt>
                <c:pt idx="18">
                  <c:v>0</c:v>
                </c:pt>
                <c:pt idx="19">
                  <c:v>149</c:v>
                </c:pt>
                <c:pt idx="20">
                  <c:v>0</c:v>
                </c:pt>
                <c:pt idx="21">
                  <c:v>117</c:v>
                </c:pt>
                <c:pt idx="22">
                  <c:v>0</c:v>
                </c:pt>
                <c:pt idx="23">
                  <c:v>71</c:v>
                </c:pt>
                <c:pt idx="24">
                  <c:v>82</c:v>
                </c:pt>
                <c:pt idx="25">
                  <c:v>321</c:v>
                </c:pt>
                <c:pt idx="26">
                  <c:v>0</c:v>
                </c:pt>
                <c:pt idx="27">
                  <c:v>67</c:v>
                </c:pt>
                <c:pt idx="28">
                  <c:v>69</c:v>
                </c:pt>
              </c:numCache>
            </c:numRef>
          </c:val>
          <c:smooth val="0"/>
          <c:extLst>
            <c:ext xmlns:c16="http://schemas.microsoft.com/office/drawing/2014/chart" uri="{C3380CC4-5D6E-409C-BE32-E72D297353CC}">
              <c16:uniqueId val="{00000000-C22B-4654-A362-F6339D81B6D2}"/>
            </c:ext>
          </c:extLst>
        </c:ser>
        <c:dLbls>
          <c:showLegendKey val="0"/>
          <c:showVal val="0"/>
          <c:showCatName val="0"/>
          <c:showSerName val="0"/>
          <c:showPercent val="0"/>
          <c:showBubbleSize val="0"/>
        </c:dLbls>
        <c:smooth val="0"/>
        <c:axId val="254846040"/>
        <c:axId val="254852272"/>
      </c:lineChart>
      <c:dateAx>
        <c:axId val="2548460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4852272"/>
        <c:crosses val="autoZero"/>
        <c:auto val="1"/>
        <c:lblOffset val="100"/>
        <c:baseTimeUnit val="days"/>
      </c:dateAx>
      <c:valAx>
        <c:axId val="254852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4846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SCS Dairy MY</c:v>
                </c:pt>
              </c:strCache>
            </c:strRef>
          </c:cat>
          <c:val>
            <c:numRef>
              <c:f>Sheet1!$B$2</c:f>
              <c:numCache>
                <c:formatCode>General</c:formatCode>
                <c:ptCount val="1"/>
                <c:pt idx="0">
                  <c:v>2125</c:v>
                </c:pt>
              </c:numCache>
            </c:numRef>
          </c:val>
          <c:extLst>
            <c:ext xmlns:c16="http://schemas.microsoft.com/office/drawing/2014/chart" uri="{C3380CC4-5D6E-409C-BE32-E72D297353CC}">
              <c16:uniqueId val="{00000000-7DAC-41E5-AD62-81FA21C1E814}"/>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SCS Dairy MY</c:v>
                </c:pt>
              </c:strCache>
            </c:strRef>
          </c:cat>
          <c:val>
            <c:numRef>
              <c:f>Sheet1!$C$2</c:f>
              <c:numCache>
                <c:formatCode>General</c:formatCode>
                <c:ptCount val="1"/>
                <c:pt idx="0">
                  <c:v>51</c:v>
                </c:pt>
              </c:numCache>
            </c:numRef>
          </c:val>
          <c:extLst>
            <c:ext xmlns:c16="http://schemas.microsoft.com/office/drawing/2014/chart" uri="{C3380CC4-5D6E-409C-BE32-E72D297353CC}">
              <c16:uniqueId val="{00000001-7DAC-41E5-AD62-81FA21C1E814}"/>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SCS Dairy MY</c:v>
                </c:pt>
              </c:strCache>
            </c:strRef>
          </c:cat>
          <c:val>
            <c:numRef>
              <c:f>Sheet1!$D$2</c:f>
              <c:numCache>
                <c:formatCode>General</c:formatCode>
                <c:ptCount val="1"/>
                <c:pt idx="0">
                  <c:v>1</c:v>
                </c:pt>
              </c:numCache>
            </c:numRef>
          </c:val>
          <c:extLst>
            <c:ext xmlns:c16="http://schemas.microsoft.com/office/drawing/2014/chart" uri="{C3380CC4-5D6E-409C-BE32-E72D297353CC}">
              <c16:uniqueId val="{00000002-7DAC-41E5-AD62-81FA21C1E814}"/>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SCS Dairy MY</c:v>
                </c:pt>
              </c:strCache>
            </c:strRef>
          </c:cat>
          <c:val>
            <c:numRef>
              <c:f>Sheet1!$E$2</c:f>
              <c:numCache>
                <c:formatCode>General</c:formatCode>
                <c:ptCount val="1"/>
                <c:pt idx="0">
                  <c:v>5</c:v>
                </c:pt>
              </c:numCache>
            </c:numRef>
          </c:val>
          <c:extLst>
            <c:ext xmlns:c16="http://schemas.microsoft.com/office/drawing/2014/chart" uri="{C3380CC4-5D6E-409C-BE32-E72D297353CC}">
              <c16:uniqueId val="{00000003-7DAC-41E5-AD62-81FA21C1E814}"/>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SCS Dairy MY</c:v>
                </c:pt>
              </c:strCache>
            </c:strRef>
          </c:cat>
          <c:val>
            <c:numRef>
              <c:f>Sheet1!$F$2</c:f>
              <c:numCache>
                <c:formatCode>General</c:formatCode>
                <c:ptCount val="1"/>
                <c:pt idx="0">
                  <c:v>0</c:v>
                </c:pt>
              </c:numCache>
            </c:numRef>
          </c:val>
          <c:extLst>
            <c:ext xmlns:c16="http://schemas.microsoft.com/office/drawing/2014/chart" uri="{C3380CC4-5D6E-409C-BE32-E72D297353CC}">
              <c16:uniqueId val="{00000004-7DAC-41E5-AD62-81FA21C1E814}"/>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SCS Dairy MY</c:v>
                </c:pt>
              </c:strCache>
            </c:strRef>
          </c:cat>
          <c:val>
            <c:numRef>
              <c:f>Sheet1!$G$2</c:f>
              <c:numCache>
                <c:formatCode>General</c:formatCode>
                <c:ptCount val="1"/>
                <c:pt idx="0">
                  <c:v>0</c:v>
                </c:pt>
              </c:numCache>
            </c:numRef>
          </c:val>
          <c:extLst>
            <c:ext xmlns:c16="http://schemas.microsoft.com/office/drawing/2014/chart" uri="{C3380CC4-5D6E-409C-BE32-E72D297353CC}">
              <c16:uniqueId val="{00000005-7DAC-41E5-AD62-81FA21C1E814}"/>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SCS Dairy MY</c:v>
                </c:pt>
              </c:strCache>
            </c:strRef>
          </c:cat>
          <c:val>
            <c:numRef>
              <c:f>Sheet1!$H$2</c:f>
              <c:numCache>
                <c:formatCode>General</c:formatCode>
                <c:ptCount val="1"/>
                <c:pt idx="0">
                  <c:v>66</c:v>
                </c:pt>
              </c:numCache>
            </c:numRef>
          </c:val>
          <c:extLst>
            <c:ext xmlns:c16="http://schemas.microsoft.com/office/drawing/2014/chart" uri="{C3380CC4-5D6E-409C-BE32-E72D297353CC}">
              <c16:uniqueId val="{00000006-7DAC-41E5-AD62-81FA21C1E814}"/>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SCS Dairy MY</c:v>
                </c:pt>
              </c:strCache>
            </c:strRef>
          </c:cat>
          <c:val>
            <c:numRef>
              <c:f>Sheet1!$I$2</c:f>
              <c:numCache>
                <c:formatCode>General</c:formatCode>
                <c:ptCount val="1"/>
                <c:pt idx="0">
                  <c:v>956</c:v>
                </c:pt>
              </c:numCache>
            </c:numRef>
          </c:val>
          <c:extLst>
            <c:ext xmlns:c16="http://schemas.microsoft.com/office/drawing/2014/chart" uri="{C3380CC4-5D6E-409C-BE32-E72D297353CC}">
              <c16:uniqueId val="{00000007-7DAC-41E5-AD62-81FA21C1E814}"/>
            </c:ext>
          </c:extLst>
        </c:ser>
        <c:dLbls>
          <c:showLegendKey val="0"/>
          <c:showVal val="0"/>
          <c:showCatName val="0"/>
          <c:showSerName val="0"/>
          <c:showPercent val="0"/>
          <c:showBubbleSize val="0"/>
        </c:dLbls>
        <c:gapWidth val="150"/>
        <c:overlap val="100"/>
        <c:axId val="294769344"/>
        <c:axId val="294767376"/>
      </c:barChart>
      <c:catAx>
        <c:axId val="2947693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767376"/>
        <c:crosses val="autoZero"/>
        <c:auto val="1"/>
        <c:lblAlgn val="ctr"/>
        <c:lblOffset val="100"/>
        <c:noMultiLvlLbl val="0"/>
      </c:catAx>
      <c:valAx>
        <c:axId val="29476737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769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SCS Dairy MY</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0.24674571404121001</c:v>
                </c:pt>
                <c:pt idx="1">
                  <c:v>0.22012189903869001</c:v>
                </c:pt>
                <c:pt idx="2">
                  <c:v>0.33042056119198598</c:v>
                </c:pt>
                <c:pt idx="3">
                  <c:v>0.352290123515485</c:v>
                </c:pt>
                <c:pt idx="4">
                  <c:v>9.1281651437210606E-2</c:v>
                </c:pt>
                <c:pt idx="5">
                  <c:v>9.9839306259449104E-2</c:v>
                </c:pt>
                <c:pt idx="6">
                  <c:v>8.2723996614972095E-2</c:v>
                </c:pt>
              </c:numCache>
            </c:numRef>
          </c:val>
          <c:extLst>
            <c:ext xmlns:c16="http://schemas.microsoft.com/office/drawing/2014/chart" uri="{C3380CC4-5D6E-409C-BE32-E72D297353CC}">
              <c16:uniqueId val="{00000000-A83D-416A-A01E-B6333E0631FE}"/>
            </c:ext>
          </c:extLst>
        </c:ser>
        <c:dLbls>
          <c:showLegendKey val="0"/>
          <c:showVal val="0"/>
          <c:showCatName val="0"/>
          <c:showSerName val="0"/>
          <c:showPercent val="0"/>
          <c:showBubbleSize val="0"/>
        </c:dLbls>
        <c:gapWidth val="219"/>
        <c:overlap val="-27"/>
        <c:axId val="294772952"/>
        <c:axId val="294769672"/>
      </c:barChart>
      <c:catAx>
        <c:axId val="2947729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769672"/>
        <c:crosses val="autoZero"/>
        <c:auto val="1"/>
        <c:lblAlgn val="ctr"/>
        <c:lblOffset val="100"/>
        <c:noMultiLvlLbl val="0"/>
      </c:catAx>
      <c:valAx>
        <c:axId val="294769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772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44</c:v>
                </c:pt>
                <c:pt idx="1">
                  <c:v>6272</c:v>
                </c:pt>
                <c:pt idx="2">
                  <c:v>3935</c:v>
                </c:pt>
                <c:pt idx="3">
                  <c:v>2370</c:v>
                </c:pt>
                <c:pt idx="4">
                  <c:v>1206</c:v>
                </c:pt>
                <c:pt idx="5">
                  <c:v>920</c:v>
                </c:pt>
                <c:pt idx="6">
                  <c:v>662</c:v>
                </c:pt>
              </c:numCache>
            </c:numRef>
          </c:val>
          <c:extLst>
            <c:ext xmlns:c16="http://schemas.microsoft.com/office/drawing/2014/chart" uri="{C3380CC4-5D6E-409C-BE32-E72D297353CC}">
              <c16:uniqueId val="{00000000-20AB-413E-9555-CF08436335AA}"/>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211</c:v>
                </c:pt>
                <c:pt idx="1">
                  <c:v>11104</c:v>
                </c:pt>
                <c:pt idx="2">
                  <c:v>21647</c:v>
                </c:pt>
                <c:pt idx="3">
                  <c:v>28071</c:v>
                </c:pt>
                <c:pt idx="4">
                  <c:v>15347</c:v>
                </c:pt>
                <c:pt idx="5">
                  <c:v>9584</c:v>
                </c:pt>
                <c:pt idx="6">
                  <c:v>3402</c:v>
                </c:pt>
              </c:numCache>
            </c:numRef>
          </c:val>
          <c:extLst>
            <c:ext xmlns:c16="http://schemas.microsoft.com/office/drawing/2014/chart" uri="{C3380CC4-5D6E-409C-BE32-E72D297353CC}">
              <c16:uniqueId val="{00000001-20AB-413E-9555-CF08436335AA}"/>
            </c:ext>
          </c:extLst>
        </c:ser>
        <c:dLbls>
          <c:showLegendKey val="0"/>
          <c:showVal val="0"/>
          <c:showCatName val="0"/>
          <c:showSerName val="0"/>
          <c:showPercent val="0"/>
          <c:showBubbleSize val="0"/>
        </c:dLbls>
        <c:gapWidth val="219"/>
        <c:overlap val="-27"/>
        <c:axId val="307191600"/>
        <c:axId val="307194880"/>
      </c:barChart>
      <c:catAx>
        <c:axId val="3071916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194880"/>
        <c:crosses val="autoZero"/>
        <c:auto val="1"/>
        <c:lblAlgn val="ctr"/>
        <c:lblOffset val="100"/>
        <c:noMultiLvlLbl val="0"/>
      </c:catAx>
      <c:valAx>
        <c:axId val="307194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191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Sheet1!$A$2:$A$30</c:f>
              <c:numCache>
                <c:formatCode>m/d/yyyy</c:formatCode>
                <c:ptCount val="29"/>
                <c:pt idx="0">
                  <c:v>43862</c:v>
                </c:pt>
                <c:pt idx="1">
                  <c:v>43863</c:v>
                </c:pt>
                <c:pt idx="2">
                  <c:v>43864</c:v>
                </c:pt>
                <c:pt idx="3">
                  <c:v>43865</c:v>
                </c:pt>
                <c:pt idx="4">
                  <c:v>43866</c:v>
                </c:pt>
                <c:pt idx="5">
                  <c:v>43867</c:v>
                </c:pt>
                <c:pt idx="6">
                  <c:v>43868</c:v>
                </c:pt>
                <c:pt idx="7">
                  <c:v>43869</c:v>
                </c:pt>
                <c:pt idx="8">
                  <c:v>43870</c:v>
                </c:pt>
                <c:pt idx="9">
                  <c:v>43871</c:v>
                </c:pt>
                <c:pt idx="10">
                  <c:v>43872</c:v>
                </c:pt>
                <c:pt idx="11">
                  <c:v>43873</c:v>
                </c:pt>
                <c:pt idx="12">
                  <c:v>43874</c:v>
                </c:pt>
                <c:pt idx="13">
                  <c:v>43875</c:v>
                </c:pt>
                <c:pt idx="14">
                  <c:v>43876</c:v>
                </c:pt>
                <c:pt idx="15">
                  <c:v>43877</c:v>
                </c:pt>
                <c:pt idx="16">
                  <c:v>43878</c:v>
                </c:pt>
                <c:pt idx="17">
                  <c:v>43879</c:v>
                </c:pt>
                <c:pt idx="18">
                  <c:v>43880</c:v>
                </c:pt>
                <c:pt idx="19">
                  <c:v>43881</c:v>
                </c:pt>
                <c:pt idx="20">
                  <c:v>43882</c:v>
                </c:pt>
                <c:pt idx="21">
                  <c:v>43883</c:v>
                </c:pt>
                <c:pt idx="22">
                  <c:v>43884</c:v>
                </c:pt>
                <c:pt idx="23">
                  <c:v>43885</c:v>
                </c:pt>
                <c:pt idx="24">
                  <c:v>43886</c:v>
                </c:pt>
                <c:pt idx="25">
                  <c:v>43887</c:v>
                </c:pt>
                <c:pt idx="26">
                  <c:v>43888</c:v>
                </c:pt>
                <c:pt idx="27">
                  <c:v>43889</c:v>
                </c:pt>
                <c:pt idx="28">
                  <c:v>43890</c:v>
                </c:pt>
              </c:numCache>
            </c:numRef>
          </c:cat>
          <c:val>
            <c:numRef>
              <c:f>Sheet1!$B$2:$B$30</c:f>
              <c:numCache>
                <c:formatCode>General</c:formatCode>
                <c:ptCount val="29"/>
                <c:pt idx="0">
                  <c:v>0</c:v>
                </c:pt>
                <c:pt idx="1">
                  <c:v>0</c:v>
                </c:pt>
                <c:pt idx="2">
                  <c:v>0</c:v>
                </c:pt>
                <c:pt idx="3">
                  <c:v>0</c:v>
                </c:pt>
                <c:pt idx="4">
                  <c:v>0</c:v>
                </c:pt>
                <c:pt idx="5">
                  <c:v>0.54828220800396699</c:v>
                </c:pt>
                <c:pt idx="6">
                  <c:v>7.6736826050484305E-2</c:v>
                </c:pt>
                <c:pt idx="7">
                  <c:v>9.9113694844181893E-2</c:v>
                </c:pt>
                <c:pt idx="8">
                  <c:v>0</c:v>
                </c:pt>
                <c:pt idx="9">
                  <c:v>0.41715477585073901</c:v>
                </c:pt>
                <c:pt idx="10">
                  <c:v>0</c:v>
                </c:pt>
                <c:pt idx="11">
                  <c:v>6.2807495027739996E-2</c:v>
                </c:pt>
                <c:pt idx="12">
                  <c:v>0</c:v>
                </c:pt>
                <c:pt idx="13">
                  <c:v>0.140748630553865</c:v>
                </c:pt>
                <c:pt idx="14">
                  <c:v>0</c:v>
                </c:pt>
                <c:pt idx="15">
                  <c:v>8.2687829682079605E-2</c:v>
                </c:pt>
                <c:pt idx="16">
                  <c:v>0</c:v>
                </c:pt>
                <c:pt idx="17">
                  <c:v>0.35239361702127697</c:v>
                </c:pt>
                <c:pt idx="18">
                  <c:v>0</c:v>
                </c:pt>
                <c:pt idx="19">
                  <c:v>0.15755953567394701</c:v>
                </c:pt>
                <c:pt idx="20">
                  <c:v>0</c:v>
                </c:pt>
                <c:pt idx="21">
                  <c:v>0.11763255006498199</c:v>
                </c:pt>
                <c:pt idx="22">
                  <c:v>0</c:v>
                </c:pt>
                <c:pt idx="23">
                  <c:v>7.6795449158568396E-2</c:v>
                </c:pt>
                <c:pt idx="24">
                  <c:v>8.7216191875622101E-2</c:v>
                </c:pt>
                <c:pt idx="25">
                  <c:v>0.59619722848855905</c:v>
                </c:pt>
                <c:pt idx="26">
                  <c:v>0</c:v>
                </c:pt>
                <c:pt idx="27">
                  <c:v>7.1046274806990994E-2</c:v>
                </c:pt>
                <c:pt idx="28">
                  <c:v>8.2391044945735598E-2</c:v>
                </c:pt>
              </c:numCache>
            </c:numRef>
          </c:val>
          <c:smooth val="0"/>
          <c:extLst>
            <c:ext xmlns:c16="http://schemas.microsoft.com/office/drawing/2014/chart" uri="{C3380CC4-5D6E-409C-BE32-E72D297353CC}">
              <c16:uniqueId val="{00000000-60CD-44B3-9E8A-489DC172EE5A}"/>
            </c:ext>
          </c:extLst>
        </c:ser>
        <c:dLbls>
          <c:showLegendKey val="0"/>
          <c:showVal val="0"/>
          <c:showCatName val="0"/>
          <c:showSerName val="0"/>
          <c:showPercent val="0"/>
          <c:showBubbleSize val="0"/>
        </c:dLbls>
        <c:smooth val="0"/>
        <c:axId val="307483264"/>
        <c:axId val="307483592"/>
      </c:lineChart>
      <c:dateAx>
        <c:axId val="3074832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483592"/>
        <c:crosses val="autoZero"/>
        <c:auto val="1"/>
        <c:lblOffset val="100"/>
        <c:baseTimeUnit val="days"/>
      </c:dateAx>
      <c:valAx>
        <c:axId val="307483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483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Sheet1!$A$2:$A$30</c:f>
              <c:numCache>
                <c:formatCode>m/d/yyyy</c:formatCode>
                <c:ptCount val="29"/>
                <c:pt idx="0">
                  <c:v>43862</c:v>
                </c:pt>
                <c:pt idx="1">
                  <c:v>43863</c:v>
                </c:pt>
                <c:pt idx="2">
                  <c:v>43864</c:v>
                </c:pt>
                <c:pt idx="3">
                  <c:v>43865</c:v>
                </c:pt>
                <c:pt idx="4">
                  <c:v>43866</c:v>
                </c:pt>
                <c:pt idx="5">
                  <c:v>43867</c:v>
                </c:pt>
                <c:pt idx="6">
                  <c:v>43868</c:v>
                </c:pt>
                <c:pt idx="7">
                  <c:v>43869</c:v>
                </c:pt>
                <c:pt idx="8">
                  <c:v>43870</c:v>
                </c:pt>
                <c:pt idx="9">
                  <c:v>43871</c:v>
                </c:pt>
                <c:pt idx="10">
                  <c:v>43872</c:v>
                </c:pt>
                <c:pt idx="11">
                  <c:v>43873</c:v>
                </c:pt>
                <c:pt idx="12">
                  <c:v>43874</c:v>
                </c:pt>
                <c:pt idx="13">
                  <c:v>43875</c:v>
                </c:pt>
                <c:pt idx="14">
                  <c:v>43876</c:v>
                </c:pt>
                <c:pt idx="15">
                  <c:v>43877</c:v>
                </c:pt>
                <c:pt idx="16">
                  <c:v>43878</c:v>
                </c:pt>
                <c:pt idx="17">
                  <c:v>43879</c:v>
                </c:pt>
                <c:pt idx="18">
                  <c:v>43880</c:v>
                </c:pt>
                <c:pt idx="19">
                  <c:v>43881</c:v>
                </c:pt>
                <c:pt idx="20">
                  <c:v>43882</c:v>
                </c:pt>
                <c:pt idx="21">
                  <c:v>43883</c:v>
                </c:pt>
                <c:pt idx="22">
                  <c:v>43884</c:v>
                </c:pt>
                <c:pt idx="23">
                  <c:v>43885</c:v>
                </c:pt>
                <c:pt idx="24">
                  <c:v>43886</c:v>
                </c:pt>
                <c:pt idx="25">
                  <c:v>43887</c:v>
                </c:pt>
                <c:pt idx="26">
                  <c:v>43888</c:v>
                </c:pt>
                <c:pt idx="27">
                  <c:v>43889</c:v>
                </c:pt>
                <c:pt idx="28">
                  <c:v>43890</c:v>
                </c:pt>
              </c:numCache>
            </c:numRef>
          </c:cat>
          <c:val>
            <c:numRef>
              <c:f>Sheet1!$B$2:$B$30</c:f>
              <c:numCache>
                <c:formatCode>General</c:formatCode>
                <c:ptCount val="29"/>
                <c:pt idx="0">
                  <c:v>104734</c:v>
                </c:pt>
                <c:pt idx="1">
                  <c:v>104764</c:v>
                </c:pt>
                <c:pt idx="2">
                  <c:v>104808</c:v>
                </c:pt>
                <c:pt idx="3">
                  <c:v>104836</c:v>
                </c:pt>
                <c:pt idx="4">
                  <c:v>104856</c:v>
                </c:pt>
                <c:pt idx="5">
                  <c:v>104891</c:v>
                </c:pt>
                <c:pt idx="6">
                  <c:v>104918</c:v>
                </c:pt>
                <c:pt idx="7">
                  <c:v>104942</c:v>
                </c:pt>
                <c:pt idx="8">
                  <c:v>104979</c:v>
                </c:pt>
                <c:pt idx="9">
                  <c:v>105015</c:v>
                </c:pt>
                <c:pt idx="10">
                  <c:v>105063</c:v>
                </c:pt>
                <c:pt idx="11">
                  <c:v>105104</c:v>
                </c:pt>
                <c:pt idx="12">
                  <c:v>105134</c:v>
                </c:pt>
                <c:pt idx="13">
                  <c:v>105170</c:v>
                </c:pt>
                <c:pt idx="14">
                  <c:v>105203</c:v>
                </c:pt>
                <c:pt idx="15">
                  <c:v>105228</c:v>
                </c:pt>
                <c:pt idx="16">
                  <c:v>105264</c:v>
                </c:pt>
                <c:pt idx="17">
                  <c:v>105297</c:v>
                </c:pt>
                <c:pt idx="18">
                  <c:v>105341</c:v>
                </c:pt>
                <c:pt idx="19">
                  <c:v>105373</c:v>
                </c:pt>
                <c:pt idx="20">
                  <c:v>105396</c:v>
                </c:pt>
                <c:pt idx="21">
                  <c:v>105431</c:v>
                </c:pt>
                <c:pt idx="22">
                  <c:v>105461</c:v>
                </c:pt>
                <c:pt idx="23">
                  <c:v>105489</c:v>
                </c:pt>
                <c:pt idx="24">
                  <c:v>105482</c:v>
                </c:pt>
                <c:pt idx="25">
                  <c:v>105522</c:v>
                </c:pt>
                <c:pt idx="26">
                  <c:v>105548</c:v>
                </c:pt>
                <c:pt idx="27">
                  <c:v>105583</c:v>
                </c:pt>
                <c:pt idx="28">
                  <c:v>105605</c:v>
                </c:pt>
              </c:numCache>
            </c:numRef>
          </c:val>
          <c:smooth val="0"/>
          <c:extLst>
            <c:ext xmlns:c16="http://schemas.microsoft.com/office/drawing/2014/chart" uri="{C3380CC4-5D6E-409C-BE32-E72D297353CC}">
              <c16:uniqueId val="{00000000-CF65-441A-96C2-A72A2BD0AB4E}"/>
            </c:ext>
          </c:extLst>
        </c:ser>
        <c:dLbls>
          <c:showLegendKey val="0"/>
          <c:showVal val="0"/>
          <c:showCatName val="0"/>
          <c:showSerName val="0"/>
          <c:showPercent val="0"/>
          <c:showBubbleSize val="0"/>
        </c:dLbls>
        <c:smooth val="0"/>
        <c:axId val="307476048"/>
        <c:axId val="307478016"/>
      </c:lineChart>
      <c:dateAx>
        <c:axId val="3074760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478016"/>
        <c:crosses val="autoZero"/>
        <c:auto val="1"/>
        <c:lblOffset val="100"/>
        <c:baseTimeUnit val="days"/>
      </c:dateAx>
      <c:valAx>
        <c:axId val="307478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476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Sheet1!$A$2:$A$30</c:f>
              <c:numCache>
                <c:formatCode>m/d/yyyy</c:formatCode>
                <c:ptCount val="29"/>
                <c:pt idx="0">
                  <c:v>43862</c:v>
                </c:pt>
                <c:pt idx="1">
                  <c:v>43863</c:v>
                </c:pt>
                <c:pt idx="2">
                  <c:v>43864</c:v>
                </c:pt>
                <c:pt idx="3">
                  <c:v>43865</c:v>
                </c:pt>
                <c:pt idx="4">
                  <c:v>43866</c:v>
                </c:pt>
                <c:pt idx="5">
                  <c:v>43867</c:v>
                </c:pt>
                <c:pt idx="6">
                  <c:v>43868</c:v>
                </c:pt>
                <c:pt idx="7">
                  <c:v>43869</c:v>
                </c:pt>
                <c:pt idx="8">
                  <c:v>43870</c:v>
                </c:pt>
                <c:pt idx="9">
                  <c:v>43871</c:v>
                </c:pt>
                <c:pt idx="10">
                  <c:v>43872</c:v>
                </c:pt>
                <c:pt idx="11">
                  <c:v>43873</c:v>
                </c:pt>
                <c:pt idx="12">
                  <c:v>43874</c:v>
                </c:pt>
                <c:pt idx="13">
                  <c:v>43875</c:v>
                </c:pt>
                <c:pt idx="14">
                  <c:v>43876</c:v>
                </c:pt>
                <c:pt idx="15">
                  <c:v>43877</c:v>
                </c:pt>
                <c:pt idx="16">
                  <c:v>43878</c:v>
                </c:pt>
                <c:pt idx="17">
                  <c:v>43879</c:v>
                </c:pt>
                <c:pt idx="18">
                  <c:v>43880</c:v>
                </c:pt>
                <c:pt idx="19">
                  <c:v>43881</c:v>
                </c:pt>
                <c:pt idx="20">
                  <c:v>43882</c:v>
                </c:pt>
                <c:pt idx="21">
                  <c:v>43883</c:v>
                </c:pt>
                <c:pt idx="22">
                  <c:v>43884</c:v>
                </c:pt>
                <c:pt idx="23">
                  <c:v>43885</c:v>
                </c:pt>
                <c:pt idx="24">
                  <c:v>43886</c:v>
                </c:pt>
                <c:pt idx="25">
                  <c:v>43887</c:v>
                </c:pt>
                <c:pt idx="26">
                  <c:v>43888</c:v>
                </c:pt>
                <c:pt idx="27">
                  <c:v>43889</c:v>
                </c:pt>
                <c:pt idx="28">
                  <c:v>43890</c:v>
                </c:pt>
              </c:numCache>
            </c:numRef>
          </c:cat>
          <c:val>
            <c:numRef>
              <c:f>Sheet1!$B$2:$B$30</c:f>
              <c:numCache>
                <c:formatCode>General</c:formatCode>
                <c:ptCount val="29"/>
                <c:pt idx="0">
                  <c:v>68</c:v>
                </c:pt>
                <c:pt idx="1">
                  <c:v>66</c:v>
                </c:pt>
                <c:pt idx="2">
                  <c:v>55</c:v>
                </c:pt>
                <c:pt idx="3">
                  <c:v>52</c:v>
                </c:pt>
                <c:pt idx="4">
                  <c:v>55</c:v>
                </c:pt>
                <c:pt idx="5">
                  <c:v>90</c:v>
                </c:pt>
                <c:pt idx="6">
                  <c:v>75</c:v>
                </c:pt>
                <c:pt idx="7">
                  <c:v>67</c:v>
                </c:pt>
                <c:pt idx="8">
                  <c:v>47</c:v>
                </c:pt>
                <c:pt idx="9">
                  <c:v>51</c:v>
                </c:pt>
                <c:pt idx="10">
                  <c:v>72</c:v>
                </c:pt>
                <c:pt idx="11">
                  <c:v>49</c:v>
                </c:pt>
                <c:pt idx="12">
                  <c:v>48</c:v>
                </c:pt>
                <c:pt idx="13">
                  <c:v>59</c:v>
                </c:pt>
                <c:pt idx="14">
                  <c:v>37</c:v>
                </c:pt>
                <c:pt idx="15">
                  <c:v>32</c:v>
                </c:pt>
                <c:pt idx="16">
                  <c:v>34</c:v>
                </c:pt>
                <c:pt idx="17">
                  <c:v>60</c:v>
                </c:pt>
                <c:pt idx="18">
                  <c:v>60</c:v>
                </c:pt>
                <c:pt idx="19">
                  <c:v>45</c:v>
                </c:pt>
                <c:pt idx="20">
                  <c:v>54</c:v>
                </c:pt>
                <c:pt idx="21">
                  <c:v>41</c:v>
                </c:pt>
                <c:pt idx="22">
                  <c:v>34</c:v>
                </c:pt>
                <c:pt idx="23">
                  <c:v>65</c:v>
                </c:pt>
                <c:pt idx="24">
                  <c:v>52</c:v>
                </c:pt>
                <c:pt idx="25">
                  <c:v>64</c:v>
                </c:pt>
                <c:pt idx="26">
                  <c:v>74</c:v>
                </c:pt>
                <c:pt idx="27">
                  <c:v>46</c:v>
                </c:pt>
                <c:pt idx="28">
                  <c:v>49</c:v>
                </c:pt>
              </c:numCache>
            </c:numRef>
          </c:val>
          <c:smooth val="0"/>
          <c:extLst>
            <c:ext xmlns:c16="http://schemas.microsoft.com/office/drawing/2014/chart" uri="{C3380CC4-5D6E-409C-BE32-E72D297353CC}">
              <c16:uniqueId val="{00000000-6830-4BC5-886D-AA1CCAB8C6A3}"/>
            </c:ext>
          </c:extLst>
        </c:ser>
        <c:dLbls>
          <c:showLegendKey val="0"/>
          <c:showVal val="0"/>
          <c:showCatName val="0"/>
          <c:showSerName val="0"/>
          <c:showPercent val="0"/>
          <c:showBubbleSize val="0"/>
        </c:dLbls>
        <c:smooth val="0"/>
        <c:axId val="307473096"/>
        <c:axId val="307470472"/>
      </c:lineChart>
      <c:dateAx>
        <c:axId val="3074730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470472"/>
        <c:crosses val="autoZero"/>
        <c:auto val="1"/>
        <c:lblOffset val="100"/>
        <c:baseTimeUnit val="days"/>
      </c:dateAx>
      <c:valAx>
        <c:axId val="307470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473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SCS Dairy MY</c:v>
                </c:pt>
              </c:strCache>
            </c:strRef>
          </c:tx>
          <c:spPr>
            <a:solidFill>
              <a:schemeClr val="accent1"/>
            </a:solidFill>
            <a:ln>
              <a:noFill/>
            </a:ln>
            <a:effectLst/>
          </c:spPr>
          <c:invertIfNegative val="0"/>
          <c:cat>
            <c:numRef>
              <c:f>Sheet1!$A$2:$A$30</c:f>
              <c:numCache>
                <c:formatCode>m/d/yyyy</c:formatCode>
                <c:ptCount val="29"/>
                <c:pt idx="0">
                  <c:v>43862</c:v>
                </c:pt>
                <c:pt idx="1">
                  <c:v>43863</c:v>
                </c:pt>
                <c:pt idx="2">
                  <c:v>43864</c:v>
                </c:pt>
                <c:pt idx="3">
                  <c:v>43865</c:v>
                </c:pt>
                <c:pt idx="4">
                  <c:v>43866</c:v>
                </c:pt>
                <c:pt idx="5">
                  <c:v>43867</c:v>
                </c:pt>
                <c:pt idx="6">
                  <c:v>43868</c:v>
                </c:pt>
                <c:pt idx="7">
                  <c:v>43869</c:v>
                </c:pt>
                <c:pt idx="8">
                  <c:v>43870</c:v>
                </c:pt>
                <c:pt idx="9">
                  <c:v>43871</c:v>
                </c:pt>
                <c:pt idx="10">
                  <c:v>43872</c:v>
                </c:pt>
                <c:pt idx="11">
                  <c:v>43873</c:v>
                </c:pt>
                <c:pt idx="12">
                  <c:v>43874</c:v>
                </c:pt>
                <c:pt idx="13">
                  <c:v>43875</c:v>
                </c:pt>
                <c:pt idx="14">
                  <c:v>43876</c:v>
                </c:pt>
                <c:pt idx="15">
                  <c:v>43877</c:v>
                </c:pt>
                <c:pt idx="16">
                  <c:v>43878</c:v>
                </c:pt>
                <c:pt idx="17">
                  <c:v>43879</c:v>
                </c:pt>
                <c:pt idx="18">
                  <c:v>43880</c:v>
                </c:pt>
                <c:pt idx="19">
                  <c:v>43881</c:v>
                </c:pt>
                <c:pt idx="20">
                  <c:v>43882</c:v>
                </c:pt>
                <c:pt idx="21">
                  <c:v>43883</c:v>
                </c:pt>
                <c:pt idx="22">
                  <c:v>43884</c:v>
                </c:pt>
                <c:pt idx="23">
                  <c:v>43885</c:v>
                </c:pt>
                <c:pt idx="24">
                  <c:v>43886</c:v>
                </c:pt>
                <c:pt idx="25">
                  <c:v>43887</c:v>
                </c:pt>
                <c:pt idx="26">
                  <c:v>43888</c:v>
                </c:pt>
                <c:pt idx="27">
                  <c:v>43889</c:v>
                </c:pt>
                <c:pt idx="28">
                  <c:v>43890</c:v>
                </c:pt>
              </c:numCache>
            </c:numRef>
          </c:cat>
          <c:val>
            <c:numRef>
              <c:f>Sheet1!$B$2:$B$30</c:f>
              <c:numCache>
                <c:formatCode>General</c:formatCode>
                <c:ptCount val="29"/>
                <c:pt idx="0">
                  <c:v>3477</c:v>
                </c:pt>
                <c:pt idx="1">
                  <c:v>2570</c:v>
                </c:pt>
                <c:pt idx="2">
                  <c:v>2294</c:v>
                </c:pt>
                <c:pt idx="3">
                  <c:v>1897</c:v>
                </c:pt>
                <c:pt idx="4">
                  <c:v>1847</c:v>
                </c:pt>
                <c:pt idx="5">
                  <c:v>9883</c:v>
                </c:pt>
                <c:pt idx="6">
                  <c:v>5936</c:v>
                </c:pt>
                <c:pt idx="7">
                  <c:v>6360</c:v>
                </c:pt>
                <c:pt idx="8">
                  <c:v>4597</c:v>
                </c:pt>
                <c:pt idx="9">
                  <c:v>2976</c:v>
                </c:pt>
                <c:pt idx="10">
                  <c:v>14710</c:v>
                </c:pt>
                <c:pt idx="11">
                  <c:v>4315</c:v>
                </c:pt>
                <c:pt idx="12">
                  <c:v>5293</c:v>
                </c:pt>
                <c:pt idx="13">
                  <c:v>3654</c:v>
                </c:pt>
                <c:pt idx="14">
                  <c:v>2863</c:v>
                </c:pt>
                <c:pt idx="15">
                  <c:v>3164</c:v>
                </c:pt>
                <c:pt idx="16">
                  <c:v>4112</c:v>
                </c:pt>
                <c:pt idx="17">
                  <c:v>4374</c:v>
                </c:pt>
                <c:pt idx="18">
                  <c:v>6092</c:v>
                </c:pt>
                <c:pt idx="19">
                  <c:v>4251</c:v>
                </c:pt>
                <c:pt idx="20">
                  <c:v>4754</c:v>
                </c:pt>
                <c:pt idx="21">
                  <c:v>3289</c:v>
                </c:pt>
                <c:pt idx="22">
                  <c:v>3455</c:v>
                </c:pt>
                <c:pt idx="23">
                  <c:v>5816</c:v>
                </c:pt>
                <c:pt idx="24">
                  <c:v>6542</c:v>
                </c:pt>
                <c:pt idx="25">
                  <c:v>8763</c:v>
                </c:pt>
                <c:pt idx="26">
                  <c:v>11002</c:v>
                </c:pt>
                <c:pt idx="27">
                  <c:v>2723</c:v>
                </c:pt>
                <c:pt idx="28">
                  <c:v>5907</c:v>
                </c:pt>
              </c:numCache>
            </c:numRef>
          </c:val>
          <c:extLst>
            <c:ext xmlns:c16="http://schemas.microsoft.com/office/drawing/2014/chart" uri="{C3380CC4-5D6E-409C-BE32-E72D297353CC}">
              <c16:uniqueId val="{00000000-60B1-4691-9D4A-7F60488EB3BF}"/>
            </c:ext>
          </c:extLst>
        </c:ser>
        <c:dLbls>
          <c:showLegendKey val="0"/>
          <c:showVal val="0"/>
          <c:showCatName val="0"/>
          <c:showSerName val="0"/>
          <c:showPercent val="0"/>
          <c:showBubbleSize val="0"/>
        </c:dLbls>
        <c:gapWidth val="219"/>
        <c:overlap val="-27"/>
        <c:axId val="412776336"/>
        <c:axId val="412781584"/>
      </c:barChart>
      <c:dateAx>
        <c:axId val="4127763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781584"/>
        <c:crosses val="autoZero"/>
        <c:auto val="1"/>
        <c:lblOffset val="100"/>
        <c:baseTimeUnit val="days"/>
      </c:dateAx>
      <c:valAx>
        <c:axId val="412781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776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Total Engagements</c:v>
                </c:pt>
              </c:strCache>
            </c:strRef>
          </c:tx>
          <c:spPr>
            <a:solidFill>
              <a:schemeClr val="accent1"/>
            </a:solidFill>
            <a:ln>
              <a:noFill/>
            </a:ln>
            <a:effectLst/>
          </c:spPr>
          <c:invertIfNegative val="0"/>
          <c:cat>
            <c:strRef>
              <c:f>Sheet1!$A$2</c:f>
              <c:strCache>
                <c:ptCount val="1"/>
                <c:pt idx="0">
                  <c:v>SCS Dairy MY</c:v>
                </c:pt>
              </c:strCache>
            </c:strRef>
          </c:cat>
          <c:val>
            <c:numRef>
              <c:f>Sheet1!$B$2</c:f>
              <c:numCache>
                <c:formatCode>General</c:formatCode>
                <c:ptCount val="1"/>
                <c:pt idx="0">
                  <c:v>7033</c:v>
                </c:pt>
              </c:numCache>
            </c:numRef>
          </c:val>
          <c:extLst>
            <c:ext xmlns:c16="http://schemas.microsoft.com/office/drawing/2014/chart" uri="{C3380CC4-5D6E-409C-BE32-E72D297353CC}">
              <c16:uniqueId val="{00000000-4237-409F-9825-EA082A1E68B3}"/>
            </c:ext>
          </c:extLst>
        </c:ser>
        <c:dLbls>
          <c:showLegendKey val="0"/>
          <c:showVal val="0"/>
          <c:showCatName val="0"/>
          <c:showSerName val="0"/>
          <c:showPercent val="0"/>
          <c:showBubbleSize val="0"/>
        </c:dLbls>
        <c:gapWidth val="219"/>
        <c:overlap val="-27"/>
        <c:axId val="412785520"/>
        <c:axId val="412727136"/>
      </c:barChart>
      <c:catAx>
        <c:axId val="4127855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727136"/>
        <c:crosses val="autoZero"/>
        <c:auto val="1"/>
        <c:lblAlgn val="ctr"/>
        <c:lblOffset val="100"/>
        <c:noMultiLvlLbl val="0"/>
      </c:catAx>
      <c:valAx>
        <c:axId val="412727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785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SCS Dairy MY</c:v>
                </c:pt>
              </c:strCache>
            </c:strRef>
          </c:tx>
          <c:spPr>
            <a:solidFill>
              <a:schemeClr val="accent1"/>
            </a:solidFill>
            <a:ln>
              <a:noFill/>
            </a:ln>
            <a:effectLst/>
          </c:spPr>
          <c:invertIfNegative val="0"/>
          <c:cat>
            <c:strRef>
              <c:f>Sheet1!$A$2</c:f>
              <c:strCache>
                <c:ptCount val="1"/>
                <c:pt idx="0">
                  <c:v>2020-02</c:v>
                </c:pt>
              </c:strCache>
            </c:strRef>
          </c:cat>
          <c:val>
            <c:numRef>
              <c:f>Sheet1!$B$2</c:f>
              <c:numCache>
                <c:formatCode>General</c:formatCode>
                <c:ptCount val="1"/>
                <c:pt idx="0">
                  <c:v>7033</c:v>
                </c:pt>
              </c:numCache>
            </c:numRef>
          </c:val>
          <c:extLst>
            <c:ext xmlns:c16="http://schemas.microsoft.com/office/drawing/2014/chart" uri="{C3380CC4-5D6E-409C-BE32-E72D297353CC}">
              <c16:uniqueId val="{00000000-575C-4244-B192-1986759AA633}"/>
            </c:ext>
          </c:extLst>
        </c:ser>
        <c:dLbls>
          <c:showLegendKey val="0"/>
          <c:showVal val="0"/>
          <c:showCatName val="0"/>
          <c:showSerName val="0"/>
          <c:showPercent val="0"/>
          <c:showBubbleSize val="0"/>
        </c:dLbls>
        <c:gapWidth val="219"/>
        <c:overlap val="-27"/>
        <c:axId val="412724840"/>
        <c:axId val="412725496"/>
      </c:barChart>
      <c:catAx>
        <c:axId val="4127248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725496"/>
        <c:crosses val="autoZero"/>
        <c:auto val="1"/>
        <c:lblAlgn val="ctr"/>
        <c:lblOffset val="100"/>
        <c:noMultiLvlLbl val="0"/>
      </c:catAx>
      <c:valAx>
        <c:axId val="412725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724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D089C6-3C78-436F-AC10-96C1728B9BC6}"/>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663846A6-7415-4D88-94C2-632EF2E0B1FC}"/>
              </a:ext>
            </a:extLst>
          </p:cNvPr>
          <p:cNvSpPr>
            <a:spLocks noGrp="1"/>
          </p:cNvSpPr>
          <p:nvPr>
            <p:ph type="subTitle" idx="1"/>
          </p:nvPr>
        </p:nvSpPr>
        <p:spPr/>
        <p:txBody>
          <a:bodyPr/>
          <a:lstStyle/>
          <a:p>
            <a:r>
              <a:rPr lang="en-US"/>
              <a:t>Jolene Ching</a:t>
            </a:r>
          </a:p>
        </p:txBody>
      </p:sp>
    </p:spTree>
    <p:extLst>
      <p:ext uri="{BB962C8B-B14F-4D97-AF65-F5344CB8AC3E}">
        <p14:creationId xmlns:p14="http://schemas.microsoft.com/office/powerpoint/2010/main" val="34829652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DB07E9-302A-4048-A389-0F8DBC8915D5}"/>
              </a:ext>
            </a:extLst>
          </p:cNvPr>
          <p:cNvSpPr>
            <a:spLocks noGrp="1"/>
          </p:cNvSpPr>
          <p:nvPr>
            <p:ph type="title"/>
          </p:nvPr>
        </p:nvSpPr>
        <p:spPr/>
        <p:txBody>
          <a:bodyPr/>
          <a:lstStyle/>
          <a:p>
            <a:r>
              <a:rPr lang="en-US"/>
              <a:t>Facebook Key Metrics Table | SCS Dairy MY</a:t>
            </a:r>
          </a:p>
        </p:txBody>
      </p:sp>
      <p:graphicFrame>
        <p:nvGraphicFramePr>
          <p:cNvPr id="5" name="Table Placeholder 4">
            <a:extLst>
              <a:ext uri="{FF2B5EF4-FFF2-40B4-BE49-F238E27FC236}">
                <a16:creationId xmlns:a16="http://schemas.microsoft.com/office/drawing/2014/main" id="{214D0995-6E9F-4DDB-84A1-52AA0802E2D7}"/>
              </a:ext>
            </a:extLst>
          </p:cNvPr>
          <p:cNvGraphicFramePr>
            <a:graphicFrameLocks noGrp="1"/>
          </p:cNvGraphicFramePr>
          <p:nvPr>
            <p:ph type="tbl" sz="quarter" idx="13"/>
            <p:extLst>
              <p:ext uri="{D42A27DB-BD31-4B8C-83A1-F6EECF244321}">
                <p14:modId xmlns:p14="http://schemas.microsoft.com/office/powerpoint/2010/main" val="28112265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716849220"/>
                    </a:ext>
                  </a:extLst>
                </a:gridCol>
                <a:gridCol w="740664">
                  <a:extLst>
                    <a:ext uri="{9D8B030D-6E8A-4147-A177-3AD203B41FA5}">
                      <a16:colId xmlns:a16="http://schemas.microsoft.com/office/drawing/2014/main" val="3415838808"/>
                    </a:ext>
                  </a:extLst>
                </a:gridCol>
                <a:gridCol w="740664">
                  <a:extLst>
                    <a:ext uri="{9D8B030D-6E8A-4147-A177-3AD203B41FA5}">
                      <a16:colId xmlns:a16="http://schemas.microsoft.com/office/drawing/2014/main" val="4056894913"/>
                    </a:ext>
                  </a:extLst>
                </a:gridCol>
                <a:gridCol w="740664">
                  <a:extLst>
                    <a:ext uri="{9D8B030D-6E8A-4147-A177-3AD203B41FA5}">
                      <a16:colId xmlns:a16="http://schemas.microsoft.com/office/drawing/2014/main" val="826763034"/>
                    </a:ext>
                  </a:extLst>
                </a:gridCol>
                <a:gridCol w="740664">
                  <a:extLst>
                    <a:ext uri="{9D8B030D-6E8A-4147-A177-3AD203B41FA5}">
                      <a16:colId xmlns:a16="http://schemas.microsoft.com/office/drawing/2014/main" val="2610033576"/>
                    </a:ext>
                  </a:extLst>
                </a:gridCol>
                <a:gridCol w="740664">
                  <a:extLst>
                    <a:ext uri="{9D8B030D-6E8A-4147-A177-3AD203B41FA5}">
                      <a16:colId xmlns:a16="http://schemas.microsoft.com/office/drawing/2014/main" val="476295421"/>
                    </a:ext>
                  </a:extLst>
                </a:gridCol>
                <a:gridCol w="740664">
                  <a:extLst>
                    <a:ext uri="{9D8B030D-6E8A-4147-A177-3AD203B41FA5}">
                      <a16:colId xmlns:a16="http://schemas.microsoft.com/office/drawing/2014/main" val="4181375023"/>
                    </a:ext>
                  </a:extLst>
                </a:gridCol>
                <a:gridCol w="740664">
                  <a:extLst>
                    <a:ext uri="{9D8B030D-6E8A-4147-A177-3AD203B41FA5}">
                      <a16:colId xmlns:a16="http://schemas.microsoft.com/office/drawing/2014/main" val="81097048"/>
                    </a:ext>
                  </a:extLst>
                </a:gridCol>
                <a:gridCol w="740664">
                  <a:extLst>
                    <a:ext uri="{9D8B030D-6E8A-4147-A177-3AD203B41FA5}">
                      <a16:colId xmlns:a16="http://schemas.microsoft.com/office/drawing/2014/main" val="1401603283"/>
                    </a:ext>
                  </a:extLst>
                </a:gridCol>
                <a:gridCol w="740664">
                  <a:extLst>
                    <a:ext uri="{9D8B030D-6E8A-4147-A177-3AD203B41FA5}">
                      <a16:colId xmlns:a16="http://schemas.microsoft.com/office/drawing/2014/main" val="37169672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678201699"/>
                  </a:ext>
                </a:extLst>
              </a:tr>
              <a:tr h="370840">
                <a:tc>
                  <a:txBody>
                    <a:bodyPr/>
                    <a:lstStyle/>
                    <a:p>
                      <a:r>
                        <a:rPr lang="en-US" sz="1000"/>
                        <a:t>SCS Dairy MY</a:t>
                      </a:r>
                    </a:p>
                  </a:txBody>
                  <a:tcPr/>
                </a:tc>
                <a:tc>
                  <a:txBody>
                    <a:bodyPr/>
                    <a:lstStyle/>
                    <a:p>
                      <a:r>
                        <a:rPr lang="en-US" sz="1000"/>
                        <a:t>105605</a:t>
                      </a:r>
                    </a:p>
                  </a:txBody>
                  <a:tcPr/>
                </a:tc>
                <a:tc>
                  <a:txBody>
                    <a:bodyPr/>
                    <a:lstStyle/>
                    <a:p>
                      <a:r>
                        <a:rPr lang="en-US" sz="1000"/>
                        <a:t>911</a:t>
                      </a:r>
                    </a:p>
                  </a:txBody>
                  <a:tcPr/>
                </a:tc>
                <a:tc>
                  <a:txBody>
                    <a:bodyPr/>
                    <a:lstStyle/>
                    <a:p>
                      <a:r>
                        <a:rPr lang="en-US" sz="1000"/>
                        <a:t>16</a:t>
                      </a:r>
                    </a:p>
                  </a:txBody>
                  <a:tcPr/>
                </a:tc>
                <a:tc>
                  <a:txBody>
                    <a:bodyPr/>
                    <a:lstStyle/>
                    <a:p>
                      <a:r>
                        <a:rPr lang="en-US" sz="1000"/>
                        <a:t>2182</a:t>
                      </a:r>
                    </a:p>
                  </a:txBody>
                  <a:tcPr/>
                </a:tc>
                <a:tc>
                  <a:txBody>
                    <a:bodyPr/>
                    <a:lstStyle/>
                    <a:p>
                      <a:r>
                        <a:rPr lang="en-US" sz="1000"/>
                        <a:t>66</a:t>
                      </a:r>
                    </a:p>
                  </a:txBody>
                  <a:tcPr/>
                </a:tc>
                <a:tc>
                  <a:txBody>
                    <a:bodyPr/>
                    <a:lstStyle/>
                    <a:p>
                      <a:r>
                        <a:rPr lang="en-US" sz="1000"/>
                        <a:t>956</a:t>
                      </a:r>
                    </a:p>
                  </a:txBody>
                  <a:tcPr/>
                </a:tc>
                <a:tc>
                  <a:txBody>
                    <a:bodyPr/>
                    <a:lstStyle/>
                    <a:p>
                      <a:r>
                        <a:rPr lang="en-US" sz="1000"/>
                        <a:t>0</a:t>
                      </a:r>
                    </a:p>
                  </a:txBody>
                  <a:tcPr/>
                </a:tc>
                <a:tc>
                  <a:txBody>
                    <a:bodyPr/>
                    <a:lstStyle/>
                    <a:p>
                      <a:r>
                        <a:rPr lang="en-US" sz="1000"/>
                        <a:t>0.1904 %</a:t>
                      </a:r>
                    </a:p>
                  </a:txBody>
                  <a:tcPr/>
                </a:tc>
                <a:tc>
                  <a:txBody>
                    <a:bodyPr/>
                    <a:lstStyle/>
                    <a:p>
                      <a:r>
                        <a:rPr lang="en-US" sz="1000"/>
                        <a:t>0.0 %</a:t>
                      </a:r>
                    </a:p>
                  </a:txBody>
                  <a:tcPr/>
                </a:tc>
                <a:extLst>
                  <a:ext uri="{0D108BD9-81ED-4DB2-BD59-A6C34878D82A}">
                    <a16:rowId xmlns:a16="http://schemas.microsoft.com/office/drawing/2014/main" val="961782149"/>
                  </a:ext>
                </a:extLst>
              </a:tr>
            </a:tbl>
          </a:graphicData>
        </a:graphic>
      </p:graphicFrame>
      <p:sp>
        <p:nvSpPr>
          <p:cNvPr id="4" name="Text Placeholder 3">
            <a:extLst>
              <a:ext uri="{FF2B5EF4-FFF2-40B4-BE49-F238E27FC236}">
                <a16:creationId xmlns:a16="http://schemas.microsoft.com/office/drawing/2014/main" id="{39D8E450-42BB-468C-99A6-CEFE77F6E2DD}"/>
              </a:ext>
            </a:extLst>
          </p:cNvPr>
          <p:cNvSpPr>
            <a:spLocks noGrp="1"/>
          </p:cNvSpPr>
          <p:nvPr>
            <p:ph type="body" sz="quarter" idx="14"/>
          </p:nvPr>
        </p:nvSpPr>
        <p:spPr/>
        <p:txBody>
          <a:bodyPr/>
          <a:lstStyle/>
          <a:p>
            <a:r>
              <a:rPr lang="en-US"/>
              <a:t>02/01/2020 - 02/29/2020</a:t>
            </a:r>
          </a:p>
        </p:txBody>
      </p:sp>
    </p:spTree>
    <p:extLst>
      <p:ext uri="{BB962C8B-B14F-4D97-AF65-F5344CB8AC3E}">
        <p14:creationId xmlns:p14="http://schemas.microsoft.com/office/powerpoint/2010/main" val="14420651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8D901-4896-4F08-BDE1-9FA2009D5225}"/>
              </a:ext>
            </a:extLst>
          </p:cNvPr>
          <p:cNvSpPr>
            <a:spLocks noGrp="1"/>
          </p:cNvSpPr>
          <p:nvPr>
            <p:ph type="title"/>
          </p:nvPr>
        </p:nvSpPr>
        <p:spPr/>
        <p:txBody>
          <a:bodyPr/>
          <a:lstStyle/>
          <a:p>
            <a:r>
              <a:rPr lang="en-US"/>
              <a:t>Facebook Reach | SCS Dairy MY</a:t>
            </a:r>
          </a:p>
        </p:txBody>
      </p:sp>
      <p:graphicFrame>
        <p:nvGraphicFramePr>
          <p:cNvPr id="6" name="Chart Placeholder 5">
            <a:extLst>
              <a:ext uri="{FF2B5EF4-FFF2-40B4-BE49-F238E27FC236}">
                <a16:creationId xmlns:a16="http://schemas.microsoft.com/office/drawing/2014/main" id="{176B3D3A-DF7A-4063-9F96-AA40F26563D7}"/>
              </a:ext>
            </a:extLst>
          </p:cNvPr>
          <p:cNvGraphicFramePr>
            <a:graphicFrameLocks noGrp="1"/>
          </p:cNvGraphicFramePr>
          <p:nvPr>
            <p:ph type="chart" sz="quarter" idx="13"/>
            <p:extLst>
              <p:ext uri="{D42A27DB-BD31-4B8C-83A1-F6EECF244321}">
                <p14:modId xmlns:p14="http://schemas.microsoft.com/office/powerpoint/2010/main" val="42353841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C0EC4BE-AA2B-4BF1-A6F0-6543348A3AB8}"/>
              </a:ext>
            </a:extLst>
          </p:cNvPr>
          <p:cNvSpPr>
            <a:spLocks noGrp="1"/>
          </p:cNvSpPr>
          <p:nvPr>
            <p:ph type="body" sz="quarter" idx="14"/>
          </p:nvPr>
        </p:nvSpPr>
        <p:spPr/>
        <p:txBody>
          <a:bodyPr/>
          <a:lstStyle/>
          <a:p>
            <a:r>
              <a:rPr lang="en-US"/>
              <a:t>02/01/2020 - 02/29/2020</a:t>
            </a:r>
          </a:p>
        </p:txBody>
      </p:sp>
      <p:sp>
        <p:nvSpPr>
          <p:cNvPr id="5" name="Footer Placeholder 4">
            <a:extLst>
              <a:ext uri="{FF2B5EF4-FFF2-40B4-BE49-F238E27FC236}">
                <a16:creationId xmlns:a16="http://schemas.microsoft.com/office/drawing/2014/main" id="{BFD427CB-A14B-47E3-8FEA-D5831D397DE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949786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9B0ACB-7C73-4F66-8893-AC99063C4952}"/>
              </a:ext>
            </a:extLst>
          </p:cNvPr>
          <p:cNvSpPr>
            <a:spLocks noGrp="1"/>
          </p:cNvSpPr>
          <p:nvPr>
            <p:ph type="title"/>
          </p:nvPr>
        </p:nvSpPr>
        <p:spPr/>
        <p:txBody>
          <a:bodyPr/>
          <a:lstStyle/>
          <a:p>
            <a:r>
              <a:rPr lang="en-US"/>
              <a:t>Facebook Engaged Users | SCS Dairy MY</a:t>
            </a:r>
          </a:p>
        </p:txBody>
      </p:sp>
      <p:graphicFrame>
        <p:nvGraphicFramePr>
          <p:cNvPr id="6" name="Chart Placeholder 5">
            <a:extLst>
              <a:ext uri="{FF2B5EF4-FFF2-40B4-BE49-F238E27FC236}">
                <a16:creationId xmlns:a16="http://schemas.microsoft.com/office/drawing/2014/main" id="{01403D54-7150-4575-9089-DB5D94D93CCC}"/>
              </a:ext>
            </a:extLst>
          </p:cNvPr>
          <p:cNvGraphicFramePr>
            <a:graphicFrameLocks noGrp="1"/>
          </p:cNvGraphicFramePr>
          <p:nvPr>
            <p:ph type="chart" sz="quarter" idx="13"/>
            <p:extLst>
              <p:ext uri="{D42A27DB-BD31-4B8C-83A1-F6EECF244321}">
                <p14:modId xmlns:p14="http://schemas.microsoft.com/office/powerpoint/2010/main" val="42638293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436CF1E-B010-4908-8C1F-0440D6420124}"/>
              </a:ext>
            </a:extLst>
          </p:cNvPr>
          <p:cNvSpPr>
            <a:spLocks noGrp="1"/>
          </p:cNvSpPr>
          <p:nvPr>
            <p:ph type="body" sz="quarter" idx="14"/>
          </p:nvPr>
        </p:nvSpPr>
        <p:spPr/>
        <p:txBody>
          <a:bodyPr/>
          <a:lstStyle/>
          <a:p>
            <a:r>
              <a:rPr lang="en-US"/>
              <a:t>02/01/2020 - 02/29/2020</a:t>
            </a:r>
          </a:p>
        </p:txBody>
      </p:sp>
      <p:sp>
        <p:nvSpPr>
          <p:cNvPr id="5" name="Footer Placeholder 4">
            <a:extLst>
              <a:ext uri="{FF2B5EF4-FFF2-40B4-BE49-F238E27FC236}">
                <a16:creationId xmlns:a16="http://schemas.microsoft.com/office/drawing/2014/main" id="{305159E2-ACA0-4812-A25E-EF266FBA27D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152066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B8BDAB-57EB-46EE-8F65-A283281504C0}"/>
              </a:ext>
            </a:extLst>
          </p:cNvPr>
          <p:cNvSpPr>
            <a:spLocks noGrp="1"/>
          </p:cNvSpPr>
          <p:nvPr>
            <p:ph type="title"/>
          </p:nvPr>
        </p:nvSpPr>
        <p:spPr/>
        <p:txBody>
          <a:bodyPr/>
          <a:lstStyle/>
          <a:p>
            <a:r>
              <a:rPr lang="en-US"/>
              <a:t>Facebook Average Reactions Per Post | SCS Dairy MY</a:t>
            </a:r>
          </a:p>
        </p:txBody>
      </p:sp>
      <p:graphicFrame>
        <p:nvGraphicFramePr>
          <p:cNvPr id="6" name="Chart Placeholder 5">
            <a:extLst>
              <a:ext uri="{FF2B5EF4-FFF2-40B4-BE49-F238E27FC236}">
                <a16:creationId xmlns:a16="http://schemas.microsoft.com/office/drawing/2014/main" id="{2D1378D7-79E9-43E9-8037-4BA4C9EE93B9}"/>
              </a:ext>
            </a:extLst>
          </p:cNvPr>
          <p:cNvGraphicFramePr>
            <a:graphicFrameLocks noGrp="1"/>
          </p:cNvGraphicFramePr>
          <p:nvPr>
            <p:ph type="chart" sz="quarter" idx="13"/>
            <p:extLst>
              <p:ext uri="{D42A27DB-BD31-4B8C-83A1-F6EECF244321}">
                <p14:modId xmlns:p14="http://schemas.microsoft.com/office/powerpoint/2010/main" val="17770558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F4760A1-D659-44C5-9C20-B483E81D141C}"/>
              </a:ext>
            </a:extLst>
          </p:cNvPr>
          <p:cNvSpPr>
            <a:spLocks noGrp="1"/>
          </p:cNvSpPr>
          <p:nvPr>
            <p:ph type="body" sz="quarter" idx="14"/>
          </p:nvPr>
        </p:nvSpPr>
        <p:spPr/>
        <p:txBody>
          <a:bodyPr/>
          <a:lstStyle/>
          <a:p>
            <a:r>
              <a:rPr lang="en-US"/>
              <a:t>02/01/2020 - 02/29/2020</a:t>
            </a:r>
          </a:p>
        </p:txBody>
      </p:sp>
      <p:sp>
        <p:nvSpPr>
          <p:cNvPr id="5" name="Footer Placeholder 4">
            <a:extLst>
              <a:ext uri="{FF2B5EF4-FFF2-40B4-BE49-F238E27FC236}">
                <a16:creationId xmlns:a16="http://schemas.microsoft.com/office/drawing/2014/main" id="{62AC8552-0CC5-4471-8EF7-3A90C02422A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154906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419CA8-B4F2-47F7-8F14-6BA984BDC3B2}"/>
              </a:ext>
            </a:extLst>
          </p:cNvPr>
          <p:cNvSpPr>
            <a:spLocks noGrp="1"/>
          </p:cNvSpPr>
          <p:nvPr>
            <p:ph type="title"/>
          </p:nvPr>
        </p:nvSpPr>
        <p:spPr/>
        <p:txBody>
          <a:bodyPr/>
          <a:lstStyle/>
          <a:p>
            <a:r>
              <a:rPr lang="en-US"/>
              <a:t>Facebook Interactions Distribution | SCS Dairy MY</a:t>
            </a:r>
          </a:p>
        </p:txBody>
      </p:sp>
      <p:graphicFrame>
        <p:nvGraphicFramePr>
          <p:cNvPr id="6" name="Chart Placeholder 5">
            <a:extLst>
              <a:ext uri="{FF2B5EF4-FFF2-40B4-BE49-F238E27FC236}">
                <a16:creationId xmlns:a16="http://schemas.microsoft.com/office/drawing/2014/main" id="{69B34575-972F-4DB6-B813-1E52E81770E3}"/>
              </a:ext>
            </a:extLst>
          </p:cNvPr>
          <p:cNvGraphicFramePr>
            <a:graphicFrameLocks noGrp="1"/>
          </p:cNvGraphicFramePr>
          <p:nvPr>
            <p:ph type="chart" sz="quarter" idx="13"/>
            <p:extLst>
              <p:ext uri="{D42A27DB-BD31-4B8C-83A1-F6EECF244321}">
                <p14:modId xmlns:p14="http://schemas.microsoft.com/office/powerpoint/2010/main" val="27052910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1E09090-5EA6-4BF1-9696-3497B1504076}"/>
              </a:ext>
            </a:extLst>
          </p:cNvPr>
          <p:cNvSpPr>
            <a:spLocks noGrp="1"/>
          </p:cNvSpPr>
          <p:nvPr>
            <p:ph type="body" sz="quarter" idx="14"/>
          </p:nvPr>
        </p:nvSpPr>
        <p:spPr/>
        <p:txBody>
          <a:bodyPr/>
          <a:lstStyle/>
          <a:p>
            <a:r>
              <a:rPr lang="en-US"/>
              <a:t>02/01/2020 - 02/29/2020</a:t>
            </a:r>
          </a:p>
        </p:txBody>
      </p:sp>
      <p:sp>
        <p:nvSpPr>
          <p:cNvPr id="5" name="Footer Placeholder 4">
            <a:extLst>
              <a:ext uri="{FF2B5EF4-FFF2-40B4-BE49-F238E27FC236}">
                <a16:creationId xmlns:a16="http://schemas.microsoft.com/office/drawing/2014/main" id="{2770B6D3-C29A-43CF-A84E-B878CE8DD80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835510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5D6A9D-15B3-4B46-9E68-0B0F3417CF63}"/>
              </a:ext>
            </a:extLst>
          </p:cNvPr>
          <p:cNvSpPr>
            <a:spLocks noGrp="1"/>
          </p:cNvSpPr>
          <p:nvPr>
            <p:ph type="title"/>
          </p:nvPr>
        </p:nvSpPr>
        <p:spPr/>
        <p:txBody>
          <a:bodyPr/>
          <a:lstStyle/>
          <a:p>
            <a:r>
              <a:rPr lang="en-US"/>
              <a:t>Facebook Interaction Rate By Weekday | SCS Dairy MY</a:t>
            </a:r>
          </a:p>
        </p:txBody>
      </p:sp>
      <p:graphicFrame>
        <p:nvGraphicFramePr>
          <p:cNvPr id="6" name="Chart Placeholder 5">
            <a:extLst>
              <a:ext uri="{FF2B5EF4-FFF2-40B4-BE49-F238E27FC236}">
                <a16:creationId xmlns:a16="http://schemas.microsoft.com/office/drawing/2014/main" id="{33EC6B37-5EDA-4A93-BD84-F87CB485793F}"/>
              </a:ext>
            </a:extLst>
          </p:cNvPr>
          <p:cNvGraphicFramePr>
            <a:graphicFrameLocks noGrp="1"/>
          </p:cNvGraphicFramePr>
          <p:nvPr>
            <p:ph type="chart" sz="quarter" idx="13"/>
            <p:extLst>
              <p:ext uri="{D42A27DB-BD31-4B8C-83A1-F6EECF244321}">
                <p14:modId xmlns:p14="http://schemas.microsoft.com/office/powerpoint/2010/main" val="2441623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94A2121-EABA-4CE9-B885-B32ACE3DFA40}"/>
              </a:ext>
            </a:extLst>
          </p:cNvPr>
          <p:cNvSpPr>
            <a:spLocks noGrp="1"/>
          </p:cNvSpPr>
          <p:nvPr>
            <p:ph type="body" sz="quarter" idx="14"/>
          </p:nvPr>
        </p:nvSpPr>
        <p:spPr/>
        <p:txBody>
          <a:bodyPr/>
          <a:lstStyle/>
          <a:p>
            <a:r>
              <a:rPr lang="en-US"/>
              <a:t>02/01/2020 - 02/29/2020</a:t>
            </a:r>
          </a:p>
        </p:txBody>
      </p:sp>
      <p:sp>
        <p:nvSpPr>
          <p:cNvPr id="5" name="Footer Placeholder 4">
            <a:extLst>
              <a:ext uri="{FF2B5EF4-FFF2-40B4-BE49-F238E27FC236}">
                <a16:creationId xmlns:a16="http://schemas.microsoft.com/office/drawing/2014/main" id="{6AFF5A5A-9F9B-4707-A741-70BA2DCE1B6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658006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40D76A-8C09-4B69-A678-E659A6BB4642}"/>
              </a:ext>
            </a:extLst>
          </p:cNvPr>
          <p:cNvSpPr>
            <a:spLocks noGrp="1"/>
          </p:cNvSpPr>
          <p:nvPr>
            <p:ph type="title"/>
          </p:nvPr>
        </p:nvSpPr>
        <p:spPr/>
        <p:txBody>
          <a:bodyPr/>
          <a:lstStyle/>
          <a:p>
            <a:r>
              <a:rPr lang="en-US"/>
              <a:t>Facebook (FB) Custom Own Posts Table (new) | SCS Dairy MY - 1 of 6</a:t>
            </a:r>
          </a:p>
        </p:txBody>
      </p:sp>
      <p:graphicFrame>
        <p:nvGraphicFramePr>
          <p:cNvPr id="5" name="Table Placeholder 4">
            <a:extLst>
              <a:ext uri="{FF2B5EF4-FFF2-40B4-BE49-F238E27FC236}">
                <a16:creationId xmlns:a16="http://schemas.microsoft.com/office/drawing/2014/main" id="{C68E0E46-B9FE-4B0B-9D0E-FEAAFBE1BFD8}"/>
              </a:ext>
            </a:extLst>
          </p:cNvPr>
          <p:cNvGraphicFramePr>
            <a:graphicFrameLocks noGrp="1"/>
          </p:cNvGraphicFramePr>
          <p:nvPr>
            <p:ph type="tbl" sz="quarter" idx="13"/>
            <p:extLst>
              <p:ext uri="{D42A27DB-BD31-4B8C-83A1-F6EECF244321}">
                <p14:modId xmlns:p14="http://schemas.microsoft.com/office/powerpoint/2010/main" val="16170463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890716879"/>
                    </a:ext>
                  </a:extLst>
                </a:gridCol>
                <a:gridCol w="905256">
                  <a:extLst>
                    <a:ext uri="{9D8B030D-6E8A-4147-A177-3AD203B41FA5}">
                      <a16:colId xmlns:a16="http://schemas.microsoft.com/office/drawing/2014/main" val="491072810"/>
                    </a:ext>
                  </a:extLst>
                </a:gridCol>
                <a:gridCol w="905256">
                  <a:extLst>
                    <a:ext uri="{9D8B030D-6E8A-4147-A177-3AD203B41FA5}">
                      <a16:colId xmlns:a16="http://schemas.microsoft.com/office/drawing/2014/main" val="2289462288"/>
                    </a:ext>
                  </a:extLst>
                </a:gridCol>
                <a:gridCol w="905256">
                  <a:extLst>
                    <a:ext uri="{9D8B030D-6E8A-4147-A177-3AD203B41FA5}">
                      <a16:colId xmlns:a16="http://schemas.microsoft.com/office/drawing/2014/main" val="3100091519"/>
                    </a:ext>
                  </a:extLst>
                </a:gridCol>
                <a:gridCol w="905256">
                  <a:extLst>
                    <a:ext uri="{9D8B030D-6E8A-4147-A177-3AD203B41FA5}">
                      <a16:colId xmlns:a16="http://schemas.microsoft.com/office/drawing/2014/main" val="1960931488"/>
                    </a:ext>
                  </a:extLst>
                </a:gridCol>
                <a:gridCol w="905256">
                  <a:extLst>
                    <a:ext uri="{9D8B030D-6E8A-4147-A177-3AD203B41FA5}">
                      <a16:colId xmlns:a16="http://schemas.microsoft.com/office/drawing/2014/main" val="25662372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67641570"/>
                  </a:ext>
                </a:extLst>
              </a:tr>
            </a:tbl>
          </a:graphicData>
        </a:graphic>
      </p:graphicFrame>
      <p:sp>
        <p:nvSpPr>
          <p:cNvPr id="4" name="Text Placeholder 3">
            <a:extLst>
              <a:ext uri="{FF2B5EF4-FFF2-40B4-BE49-F238E27FC236}">
                <a16:creationId xmlns:a16="http://schemas.microsoft.com/office/drawing/2014/main" id="{78617EC1-96ED-4AFA-A25A-F42C3A471FB5}"/>
              </a:ext>
            </a:extLst>
          </p:cNvPr>
          <p:cNvSpPr>
            <a:spLocks noGrp="1"/>
          </p:cNvSpPr>
          <p:nvPr>
            <p:ph type="body" sz="quarter" idx="14"/>
          </p:nvPr>
        </p:nvSpPr>
        <p:spPr/>
        <p:txBody>
          <a:bodyPr/>
          <a:lstStyle/>
          <a:p>
            <a:r>
              <a:rPr lang="en-US"/>
              <a:t>02/01/2020 - 02/29/2020</a:t>
            </a:r>
          </a:p>
        </p:txBody>
      </p:sp>
    </p:spTree>
    <p:extLst>
      <p:ext uri="{BB962C8B-B14F-4D97-AF65-F5344CB8AC3E}">
        <p14:creationId xmlns:p14="http://schemas.microsoft.com/office/powerpoint/2010/main" val="39617714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E21444-B35D-468F-9BA1-650A7B3966E0}"/>
              </a:ext>
            </a:extLst>
          </p:cNvPr>
          <p:cNvSpPr>
            <a:spLocks noGrp="1"/>
          </p:cNvSpPr>
          <p:nvPr>
            <p:ph type="title"/>
          </p:nvPr>
        </p:nvSpPr>
        <p:spPr/>
        <p:txBody>
          <a:bodyPr/>
          <a:lstStyle/>
          <a:p>
            <a:r>
              <a:rPr lang="en-US"/>
              <a:t>Facebook (FB) Custom Own Posts Table (new) | SCS Dairy MY - 2 of 6</a:t>
            </a:r>
          </a:p>
        </p:txBody>
      </p:sp>
      <p:graphicFrame>
        <p:nvGraphicFramePr>
          <p:cNvPr id="5" name="Table Placeholder 4">
            <a:extLst>
              <a:ext uri="{FF2B5EF4-FFF2-40B4-BE49-F238E27FC236}">
                <a16:creationId xmlns:a16="http://schemas.microsoft.com/office/drawing/2014/main" id="{AE92027C-B56B-4B8B-B92F-64EAE291CCC2}"/>
              </a:ext>
            </a:extLst>
          </p:cNvPr>
          <p:cNvGraphicFramePr>
            <a:graphicFrameLocks noGrp="1"/>
          </p:cNvGraphicFramePr>
          <p:nvPr>
            <p:ph type="tbl" sz="quarter" idx="13"/>
            <p:extLst>
              <p:ext uri="{D42A27DB-BD31-4B8C-83A1-F6EECF244321}">
                <p14:modId xmlns:p14="http://schemas.microsoft.com/office/powerpoint/2010/main" val="37868838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155126827"/>
                    </a:ext>
                  </a:extLst>
                </a:gridCol>
                <a:gridCol w="905256">
                  <a:extLst>
                    <a:ext uri="{9D8B030D-6E8A-4147-A177-3AD203B41FA5}">
                      <a16:colId xmlns:a16="http://schemas.microsoft.com/office/drawing/2014/main" val="40332785"/>
                    </a:ext>
                  </a:extLst>
                </a:gridCol>
                <a:gridCol w="905256">
                  <a:extLst>
                    <a:ext uri="{9D8B030D-6E8A-4147-A177-3AD203B41FA5}">
                      <a16:colId xmlns:a16="http://schemas.microsoft.com/office/drawing/2014/main" val="550076576"/>
                    </a:ext>
                  </a:extLst>
                </a:gridCol>
                <a:gridCol w="905256">
                  <a:extLst>
                    <a:ext uri="{9D8B030D-6E8A-4147-A177-3AD203B41FA5}">
                      <a16:colId xmlns:a16="http://schemas.microsoft.com/office/drawing/2014/main" val="3651047084"/>
                    </a:ext>
                  </a:extLst>
                </a:gridCol>
                <a:gridCol w="905256">
                  <a:extLst>
                    <a:ext uri="{9D8B030D-6E8A-4147-A177-3AD203B41FA5}">
                      <a16:colId xmlns:a16="http://schemas.microsoft.com/office/drawing/2014/main" val="1579097926"/>
                    </a:ext>
                  </a:extLst>
                </a:gridCol>
                <a:gridCol w="905256">
                  <a:extLst>
                    <a:ext uri="{9D8B030D-6E8A-4147-A177-3AD203B41FA5}">
                      <a16:colId xmlns:a16="http://schemas.microsoft.com/office/drawing/2014/main" val="33490179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591863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- 2020-02-26 14:04:23</a:t>
                      </a:r>
                      <a:r>
                        <a:rPr kumimoji="0" lang="en-US" sz="1000" b="0" i="0" u="none" strike="noStrike" kern="1200" cap="none" spc="0" normalizeH="0" baseline="0" noProof="0">
                          <a:ln>
                            <a:noFill/>
                          </a:ln>
                          <a:solidFill>
                            <a:prstClr val="black"/>
                          </a:solidFill>
                          <a:effectLst/>
                          <a:uLnTx/>
                          <a:uFillTx/>
                          <a:latin typeface="+mn-lt"/>
                          <a:ea typeface="+mn-ea"/>
                          <a:cs typeface="+mn-cs"/>
                        </a:rPr>
                        <a:t>
 These muffins are an unbelievably delicious treat. You will absolutely not regret making these. 
Cream Cheese Swirl Brownie Cups
Ingredients:
Cream Cheese Swirl:
227g SCS cream cheese
30g powdered sugar
1 egg (room temperature)
1 tsp vanilla extract
Brownie ingredients:
113g SCS unsalted butter
113g coarsely chopped dark chocolate
120g packed brown sugar
2 large eggs room temp
½ tsp vanilla extract
60g all purpose flour
¼ tsp salt
Instructions:
1. Preheat oven to 161°C. Line a muffin tray with 12 liners.
2. In a medium bowl, using an electric hand mixer, beat the cream cheese and powdered sugar until smooth. Add the egg and vanilla and beat until JUST smooth. Don’t over mix.
3. In a medium pot, on low heat, melt the butter and chocolate until smooth. Remove pot from burner and whisk the eggs, one at a time, until just mixed in. Next add the brown sugar and vanilla and whisk in. Lastly whisk in the flour and salt, a little at a time, until JUST incorporated. Do not overmix.
4. Reser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0.5961 %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76885873"/>
                  </a:ext>
                </a:extLst>
              </a:tr>
            </a:tbl>
          </a:graphicData>
        </a:graphic>
      </p:graphicFrame>
      <p:sp>
        <p:nvSpPr>
          <p:cNvPr id="4" name="Text Placeholder 3">
            <a:extLst>
              <a:ext uri="{FF2B5EF4-FFF2-40B4-BE49-F238E27FC236}">
                <a16:creationId xmlns:a16="http://schemas.microsoft.com/office/drawing/2014/main" id="{38D0C6A6-32F4-47E3-BC54-F6F1C458DAC4}"/>
              </a:ext>
            </a:extLst>
          </p:cNvPr>
          <p:cNvSpPr>
            <a:spLocks noGrp="1"/>
          </p:cNvSpPr>
          <p:nvPr>
            <p:ph type="body" sz="quarter" idx="14"/>
          </p:nvPr>
        </p:nvSpPr>
        <p:spPr/>
        <p:txBody>
          <a:bodyPr/>
          <a:lstStyle/>
          <a:p>
            <a:r>
              <a:rPr lang="en-US"/>
              <a:t>02/01/2020 - 02/29/2020</a:t>
            </a:r>
          </a:p>
        </p:txBody>
      </p:sp>
    </p:spTree>
    <p:extLst>
      <p:ext uri="{BB962C8B-B14F-4D97-AF65-F5344CB8AC3E}">
        <p14:creationId xmlns:p14="http://schemas.microsoft.com/office/powerpoint/2010/main" val="11517317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94FD29-13E0-471F-AC4F-D421EDA5D0D2}"/>
              </a:ext>
            </a:extLst>
          </p:cNvPr>
          <p:cNvSpPr>
            <a:spLocks noGrp="1"/>
          </p:cNvSpPr>
          <p:nvPr>
            <p:ph type="title"/>
          </p:nvPr>
        </p:nvSpPr>
        <p:spPr/>
        <p:txBody>
          <a:bodyPr/>
          <a:lstStyle/>
          <a:p>
            <a:r>
              <a:rPr lang="en-US"/>
              <a:t>Facebook (FB) Custom Own Posts Table (new) | SCS Dairy MY - 3 of 6</a:t>
            </a:r>
          </a:p>
        </p:txBody>
      </p:sp>
      <p:graphicFrame>
        <p:nvGraphicFramePr>
          <p:cNvPr id="5" name="Table Placeholder 4">
            <a:extLst>
              <a:ext uri="{FF2B5EF4-FFF2-40B4-BE49-F238E27FC236}">
                <a16:creationId xmlns:a16="http://schemas.microsoft.com/office/drawing/2014/main" id="{825F5407-2C58-48A7-B2E3-87439EACE346}"/>
              </a:ext>
            </a:extLst>
          </p:cNvPr>
          <p:cNvGraphicFramePr>
            <a:graphicFrameLocks noGrp="1"/>
          </p:cNvGraphicFramePr>
          <p:nvPr>
            <p:ph type="tbl" sz="quarter" idx="13"/>
            <p:extLst>
              <p:ext uri="{D42A27DB-BD31-4B8C-83A1-F6EECF244321}">
                <p14:modId xmlns:p14="http://schemas.microsoft.com/office/powerpoint/2010/main" val="16666844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326257921"/>
                    </a:ext>
                  </a:extLst>
                </a:gridCol>
                <a:gridCol w="905256">
                  <a:extLst>
                    <a:ext uri="{9D8B030D-6E8A-4147-A177-3AD203B41FA5}">
                      <a16:colId xmlns:a16="http://schemas.microsoft.com/office/drawing/2014/main" val="933690506"/>
                    </a:ext>
                  </a:extLst>
                </a:gridCol>
                <a:gridCol w="905256">
                  <a:extLst>
                    <a:ext uri="{9D8B030D-6E8A-4147-A177-3AD203B41FA5}">
                      <a16:colId xmlns:a16="http://schemas.microsoft.com/office/drawing/2014/main" val="1053092423"/>
                    </a:ext>
                  </a:extLst>
                </a:gridCol>
                <a:gridCol w="905256">
                  <a:extLst>
                    <a:ext uri="{9D8B030D-6E8A-4147-A177-3AD203B41FA5}">
                      <a16:colId xmlns:a16="http://schemas.microsoft.com/office/drawing/2014/main" val="1111374398"/>
                    </a:ext>
                  </a:extLst>
                </a:gridCol>
                <a:gridCol w="905256">
                  <a:extLst>
                    <a:ext uri="{9D8B030D-6E8A-4147-A177-3AD203B41FA5}">
                      <a16:colId xmlns:a16="http://schemas.microsoft.com/office/drawing/2014/main" val="3793968561"/>
                    </a:ext>
                  </a:extLst>
                </a:gridCol>
                <a:gridCol w="905256">
                  <a:extLst>
                    <a:ext uri="{9D8B030D-6E8A-4147-A177-3AD203B41FA5}">
                      <a16:colId xmlns:a16="http://schemas.microsoft.com/office/drawing/2014/main" val="13029802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464739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- 2020-02-06 01:05:56</a:t>
                      </a:r>
                      <a:r>
                        <a:rPr kumimoji="0" lang="en-US" sz="1000" b="0" i="0" u="none" strike="noStrike" kern="1200" cap="none" spc="0" normalizeH="0" baseline="0" noProof="0">
                          <a:ln>
                            <a:noFill/>
                          </a:ln>
                          <a:solidFill>
                            <a:prstClr val="black"/>
                          </a:solidFill>
                          <a:effectLst/>
                          <a:uLnTx/>
                          <a:uFillTx/>
                          <a:latin typeface="+mn-lt"/>
                          <a:ea typeface="+mn-ea"/>
                          <a:cs typeface="+mn-cs"/>
                        </a:rPr>
                        <a:t>
 These butter cookies are one of the simplest cookies to make and will definitely become a hit at your next tea party!
Chocolate Butter Cookies
Ingredients:
227g SCS unsalted butter softened
150g granulated sugar 
1 large egg yolk
2 teaspoons vanilla extract
1/4 teaspoon salt
265g + 2 tablespoons all-purpose flour
For Chocolate:
170g dark chocolate chips 
1/2 teaspoon vegetable shortening 
Sprinkles (optional)
Instructions:
1. Preheat oven to 190°C.
2. In a large bowl (or, preferably, in the bowl of a stand mixer), combine butter and sugar and beat together with an electric mixer until creamy and very well-combined.
3. Add egg yolk, vanilla extract, and salt and beat well. Pause to scrape the sides and bottom of the bowl to ensure that all ingredients are well incorporated.
4. With mixer on low speed, gradually add flour until the flour is completely combined. Again you should pause to scrape the sides and bottom of the bowl.
5. Fit a large piping bag with a piping tip and portion 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89228870"/>
                  </a:ext>
                </a:extLst>
              </a:tr>
            </a:tbl>
          </a:graphicData>
        </a:graphic>
      </p:graphicFrame>
      <p:sp>
        <p:nvSpPr>
          <p:cNvPr id="4" name="Text Placeholder 3">
            <a:extLst>
              <a:ext uri="{FF2B5EF4-FFF2-40B4-BE49-F238E27FC236}">
                <a16:creationId xmlns:a16="http://schemas.microsoft.com/office/drawing/2014/main" id="{A44B317B-921F-4B4F-BF66-5E85C5E6E173}"/>
              </a:ext>
            </a:extLst>
          </p:cNvPr>
          <p:cNvSpPr>
            <a:spLocks noGrp="1"/>
          </p:cNvSpPr>
          <p:nvPr>
            <p:ph type="body" sz="quarter" idx="14"/>
          </p:nvPr>
        </p:nvSpPr>
        <p:spPr/>
        <p:txBody>
          <a:bodyPr/>
          <a:lstStyle/>
          <a:p>
            <a:r>
              <a:rPr lang="en-US"/>
              <a:t>02/01/2020 - 02/29/2020</a:t>
            </a:r>
          </a:p>
        </p:txBody>
      </p:sp>
    </p:spTree>
    <p:extLst>
      <p:ext uri="{BB962C8B-B14F-4D97-AF65-F5344CB8AC3E}">
        <p14:creationId xmlns:p14="http://schemas.microsoft.com/office/powerpoint/2010/main" val="34879763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FD1289-C847-4BB7-A55B-5207719FAF57}"/>
              </a:ext>
            </a:extLst>
          </p:cNvPr>
          <p:cNvSpPr>
            <a:spLocks noGrp="1"/>
          </p:cNvSpPr>
          <p:nvPr>
            <p:ph type="title"/>
          </p:nvPr>
        </p:nvSpPr>
        <p:spPr/>
        <p:txBody>
          <a:bodyPr/>
          <a:lstStyle/>
          <a:p>
            <a:r>
              <a:rPr lang="en-US"/>
              <a:t>Facebook (FB) Custom Own Posts Table (new) | SCS Dairy MY - 4 of 6</a:t>
            </a:r>
          </a:p>
        </p:txBody>
      </p:sp>
      <p:graphicFrame>
        <p:nvGraphicFramePr>
          <p:cNvPr id="5" name="Table Placeholder 4">
            <a:extLst>
              <a:ext uri="{FF2B5EF4-FFF2-40B4-BE49-F238E27FC236}">
                <a16:creationId xmlns:a16="http://schemas.microsoft.com/office/drawing/2014/main" id="{DA36BAEF-7C2F-46D4-B58C-EABE71005916}"/>
              </a:ext>
            </a:extLst>
          </p:cNvPr>
          <p:cNvGraphicFramePr>
            <a:graphicFrameLocks noGrp="1"/>
          </p:cNvGraphicFramePr>
          <p:nvPr>
            <p:ph type="tbl" sz="quarter" idx="13"/>
            <p:extLst>
              <p:ext uri="{D42A27DB-BD31-4B8C-83A1-F6EECF244321}">
                <p14:modId xmlns:p14="http://schemas.microsoft.com/office/powerpoint/2010/main" val="42050989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658961462"/>
                    </a:ext>
                  </a:extLst>
                </a:gridCol>
                <a:gridCol w="905256">
                  <a:extLst>
                    <a:ext uri="{9D8B030D-6E8A-4147-A177-3AD203B41FA5}">
                      <a16:colId xmlns:a16="http://schemas.microsoft.com/office/drawing/2014/main" val="3437350340"/>
                    </a:ext>
                  </a:extLst>
                </a:gridCol>
                <a:gridCol w="905256">
                  <a:extLst>
                    <a:ext uri="{9D8B030D-6E8A-4147-A177-3AD203B41FA5}">
                      <a16:colId xmlns:a16="http://schemas.microsoft.com/office/drawing/2014/main" val="1666167166"/>
                    </a:ext>
                  </a:extLst>
                </a:gridCol>
                <a:gridCol w="905256">
                  <a:extLst>
                    <a:ext uri="{9D8B030D-6E8A-4147-A177-3AD203B41FA5}">
                      <a16:colId xmlns:a16="http://schemas.microsoft.com/office/drawing/2014/main" val="3039286113"/>
                    </a:ext>
                  </a:extLst>
                </a:gridCol>
                <a:gridCol w="905256">
                  <a:extLst>
                    <a:ext uri="{9D8B030D-6E8A-4147-A177-3AD203B41FA5}">
                      <a16:colId xmlns:a16="http://schemas.microsoft.com/office/drawing/2014/main" val="2082078200"/>
                    </a:ext>
                  </a:extLst>
                </a:gridCol>
                <a:gridCol w="905256">
                  <a:extLst>
                    <a:ext uri="{9D8B030D-6E8A-4147-A177-3AD203B41FA5}">
                      <a16:colId xmlns:a16="http://schemas.microsoft.com/office/drawing/2014/main" val="29582976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773668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- 2020-02-10 16:21:56</a:t>
                      </a:r>
                      <a:r>
                        <a:rPr kumimoji="0" lang="en-US" sz="1000" b="0" i="0" u="none" strike="noStrike" kern="1200" cap="none" spc="0" normalizeH="0" baseline="0" noProof="0">
                          <a:ln>
                            <a:noFill/>
                          </a:ln>
                          <a:solidFill>
                            <a:prstClr val="black"/>
                          </a:solidFill>
                          <a:effectLst/>
                          <a:uLnTx/>
                          <a:uFillTx/>
                          <a:latin typeface="+mn-lt"/>
                          <a:ea typeface="+mn-ea"/>
                          <a:cs typeface="+mn-cs"/>
                        </a:rPr>
                        <a:t>
 The most incredible and fudgy brownies. This is the only brownie recipe you'll ever need!
Lunch Lady Brownies
Ingredients:
227g SCS butter
40g unsweetened cocoa powder
240g all-purpose flour
400g granulated sugar
4 large eggs
4 tsp vanilla extract
Chocolate Frosting:
56g softened butter
59ml milk
20g unsweetened cocoa powder
360g powdered sugar
Instructions:
1. Preheat oven to 176°C. Line a 9x13-inch baking dish with foil and spray foil with non-stick spray. Set aside.
2. In the bowl of an electric stand-mixer, add the melted butter and cocoa powder. Using the paddle attachment, blend until smooth.
3. Add the flour and sugar. Beat together then add eggs and vanilla. Mix just until combined. Don't over mix. (Batter will be thick).
4. Pour batter into prepared baking dish and spread out evenly. Bake 25 to 30 minutes or until toothpick inserted in center comes out clean. Remove brownies from oven and let stand 15 minutes before frosting. You want the brownies still warm when you frost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40413913"/>
                  </a:ext>
                </a:extLst>
              </a:tr>
            </a:tbl>
          </a:graphicData>
        </a:graphic>
      </p:graphicFrame>
      <p:sp>
        <p:nvSpPr>
          <p:cNvPr id="4" name="Text Placeholder 3">
            <a:extLst>
              <a:ext uri="{FF2B5EF4-FFF2-40B4-BE49-F238E27FC236}">
                <a16:creationId xmlns:a16="http://schemas.microsoft.com/office/drawing/2014/main" id="{1BFB1E46-BBDC-486A-A7CE-EC2277C5EAC2}"/>
              </a:ext>
            </a:extLst>
          </p:cNvPr>
          <p:cNvSpPr>
            <a:spLocks noGrp="1"/>
          </p:cNvSpPr>
          <p:nvPr>
            <p:ph type="body" sz="quarter" idx="14"/>
          </p:nvPr>
        </p:nvSpPr>
        <p:spPr/>
        <p:txBody>
          <a:bodyPr/>
          <a:lstStyle/>
          <a:p>
            <a:r>
              <a:rPr lang="en-US"/>
              <a:t>02/01/2020 - 02/29/2020</a:t>
            </a:r>
          </a:p>
        </p:txBody>
      </p:sp>
    </p:spTree>
    <p:extLst>
      <p:ext uri="{BB962C8B-B14F-4D97-AF65-F5344CB8AC3E}">
        <p14:creationId xmlns:p14="http://schemas.microsoft.com/office/powerpoint/2010/main" val="40451015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63FF9C-4BAC-422F-AB62-7A1DD3A83248}"/>
              </a:ext>
            </a:extLst>
          </p:cNvPr>
          <p:cNvSpPr>
            <a:spLocks noGrp="1"/>
          </p:cNvSpPr>
          <p:nvPr>
            <p:ph type="title"/>
          </p:nvPr>
        </p:nvSpPr>
        <p:spPr/>
        <p:txBody>
          <a:bodyPr/>
          <a:lstStyle/>
          <a:p>
            <a:r>
              <a:rPr lang="en-US"/>
              <a:t>Facebook (FB) Custom Own Posts Table (new) | SCS Dairy MY - 5 of 6</a:t>
            </a:r>
          </a:p>
        </p:txBody>
      </p:sp>
      <p:graphicFrame>
        <p:nvGraphicFramePr>
          <p:cNvPr id="5" name="Table Placeholder 4">
            <a:extLst>
              <a:ext uri="{FF2B5EF4-FFF2-40B4-BE49-F238E27FC236}">
                <a16:creationId xmlns:a16="http://schemas.microsoft.com/office/drawing/2014/main" id="{EB3E74B4-C983-4791-ADE4-AD058C92CAD8}"/>
              </a:ext>
            </a:extLst>
          </p:cNvPr>
          <p:cNvGraphicFramePr>
            <a:graphicFrameLocks noGrp="1"/>
          </p:cNvGraphicFramePr>
          <p:nvPr>
            <p:ph type="tbl" sz="quarter" idx="13"/>
            <p:extLst>
              <p:ext uri="{D42A27DB-BD31-4B8C-83A1-F6EECF244321}">
                <p14:modId xmlns:p14="http://schemas.microsoft.com/office/powerpoint/2010/main" val="19641124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606346991"/>
                    </a:ext>
                  </a:extLst>
                </a:gridCol>
                <a:gridCol w="905256">
                  <a:extLst>
                    <a:ext uri="{9D8B030D-6E8A-4147-A177-3AD203B41FA5}">
                      <a16:colId xmlns:a16="http://schemas.microsoft.com/office/drawing/2014/main" val="908478229"/>
                    </a:ext>
                  </a:extLst>
                </a:gridCol>
                <a:gridCol w="905256">
                  <a:extLst>
                    <a:ext uri="{9D8B030D-6E8A-4147-A177-3AD203B41FA5}">
                      <a16:colId xmlns:a16="http://schemas.microsoft.com/office/drawing/2014/main" val="126980421"/>
                    </a:ext>
                  </a:extLst>
                </a:gridCol>
                <a:gridCol w="905256">
                  <a:extLst>
                    <a:ext uri="{9D8B030D-6E8A-4147-A177-3AD203B41FA5}">
                      <a16:colId xmlns:a16="http://schemas.microsoft.com/office/drawing/2014/main" val="1519166776"/>
                    </a:ext>
                  </a:extLst>
                </a:gridCol>
                <a:gridCol w="905256">
                  <a:extLst>
                    <a:ext uri="{9D8B030D-6E8A-4147-A177-3AD203B41FA5}">
                      <a16:colId xmlns:a16="http://schemas.microsoft.com/office/drawing/2014/main" val="1386259775"/>
                    </a:ext>
                  </a:extLst>
                </a:gridCol>
                <a:gridCol w="905256">
                  <a:extLst>
                    <a:ext uri="{9D8B030D-6E8A-4147-A177-3AD203B41FA5}">
                      <a16:colId xmlns:a16="http://schemas.microsoft.com/office/drawing/2014/main" val="32544442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805406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- 2020-02-18 13:55:28</a:t>
                      </a:r>
                      <a:r>
                        <a:rPr kumimoji="0" lang="en-US" sz="1000" b="0" i="0" u="none" strike="noStrike" kern="1200" cap="none" spc="0" normalizeH="0" baseline="0" noProof="0">
                          <a:ln>
                            <a:noFill/>
                          </a:ln>
                          <a:solidFill>
                            <a:prstClr val="black"/>
                          </a:solidFill>
                          <a:effectLst/>
                          <a:uLnTx/>
                          <a:uFillTx/>
                          <a:latin typeface="+mn-lt"/>
                          <a:ea typeface="+mn-ea"/>
                          <a:cs typeface="+mn-cs"/>
                        </a:rPr>
                        <a:t>
 These melt-in-your-mouth shortbread cookies will become a hit at all your gatherings!
Easy Chocolate Chip Whipped Shortbread
Ingredients:
227g SCS butter
60g icing sugar/powdered sugar/confectioners sugar
32g corn starch
½ tsp vanilla
180g flour all purpose
87g mini semi sweet chocolate chips
1 pinch salt
Instructions:
1. Pre-heat oven to 160°C. Line one or two cookie sheets with parchment paper.
2. In the bowl of the mixer add butter and icing sugar and on medium speed cream until very fluffy. Then add the salt, cornstarch, vanilla and flour. Beat until very light approximately 2-3 minutes. Stir in chocolate chips or beat on low for 10-15 seconds.
3. Drop by heaping a teaspoon, or roll into balls the size of a golf ball and lightly flatten with a fork, place prepared cookie sheets. Bake for approximately 15-20 minutes until very lightly golden, almost white and not browned. Start to check the cookies after 10-12 minutes, depending on the size they may take less time to bake.
4. Let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922896764"/>
                  </a:ext>
                </a:extLst>
              </a:tr>
            </a:tbl>
          </a:graphicData>
        </a:graphic>
      </p:graphicFrame>
      <p:sp>
        <p:nvSpPr>
          <p:cNvPr id="4" name="Text Placeholder 3">
            <a:extLst>
              <a:ext uri="{FF2B5EF4-FFF2-40B4-BE49-F238E27FC236}">
                <a16:creationId xmlns:a16="http://schemas.microsoft.com/office/drawing/2014/main" id="{230D90AD-B51A-42EE-8F20-0CCE6DD52896}"/>
              </a:ext>
            </a:extLst>
          </p:cNvPr>
          <p:cNvSpPr>
            <a:spLocks noGrp="1"/>
          </p:cNvSpPr>
          <p:nvPr>
            <p:ph type="body" sz="quarter" idx="14"/>
          </p:nvPr>
        </p:nvSpPr>
        <p:spPr/>
        <p:txBody>
          <a:bodyPr/>
          <a:lstStyle/>
          <a:p>
            <a:r>
              <a:rPr lang="en-US"/>
              <a:t>02/01/2020 - 02/29/2020</a:t>
            </a:r>
          </a:p>
        </p:txBody>
      </p:sp>
    </p:spTree>
    <p:extLst>
      <p:ext uri="{BB962C8B-B14F-4D97-AF65-F5344CB8AC3E}">
        <p14:creationId xmlns:p14="http://schemas.microsoft.com/office/powerpoint/2010/main" val="32612774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80278F-39CB-4A01-94B4-F1330B1E84EF}"/>
              </a:ext>
            </a:extLst>
          </p:cNvPr>
          <p:cNvSpPr>
            <a:spLocks noGrp="1"/>
          </p:cNvSpPr>
          <p:nvPr>
            <p:ph type="title"/>
          </p:nvPr>
        </p:nvSpPr>
        <p:spPr/>
        <p:txBody>
          <a:bodyPr/>
          <a:lstStyle/>
          <a:p>
            <a:r>
              <a:rPr lang="en-US"/>
              <a:t>Facebook (FB) Custom Own Posts Table (new) | SCS Dairy MY - 6 of 6</a:t>
            </a:r>
          </a:p>
        </p:txBody>
      </p:sp>
      <p:graphicFrame>
        <p:nvGraphicFramePr>
          <p:cNvPr id="5" name="Table Placeholder 4">
            <a:extLst>
              <a:ext uri="{FF2B5EF4-FFF2-40B4-BE49-F238E27FC236}">
                <a16:creationId xmlns:a16="http://schemas.microsoft.com/office/drawing/2014/main" id="{33126B7E-707D-448F-A8A4-59DBBE5EA708}"/>
              </a:ext>
            </a:extLst>
          </p:cNvPr>
          <p:cNvGraphicFramePr>
            <a:graphicFrameLocks noGrp="1"/>
          </p:cNvGraphicFramePr>
          <p:nvPr>
            <p:ph type="tbl" sz="quarter" idx="13"/>
            <p:extLst>
              <p:ext uri="{D42A27DB-BD31-4B8C-83A1-F6EECF244321}">
                <p14:modId xmlns:p14="http://schemas.microsoft.com/office/powerpoint/2010/main" val="31758749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990273082"/>
                    </a:ext>
                  </a:extLst>
                </a:gridCol>
                <a:gridCol w="905256">
                  <a:extLst>
                    <a:ext uri="{9D8B030D-6E8A-4147-A177-3AD203B41FA5}">
                      <a16:colId xmlns:a16="http://schemas.microsoft.com/office/drawing/2014/main" val="1523546396"/>
                    </a:ext>
                  </a:extLst>
                </a:gridCol>
                <a:gridCol w="905256">
                  <a:extLst>
                    <a:ext uri="{9D8B030D-6E8A-4147-A177-3AD203B41FA5}">
                      <a16:colId xmlns:a16="http://schemas.microsoft.com/office/drawing/2014/main" val="3564279339"/>
                    </a:ext>
                  </a:extLst>
                </a:gridCol>
                <a:gridCol w="905256">
                  <a:extLst>
                    <a:ext uri="{9D8B030D-6E8A-4147-A177-3AD203B41FA5}">
                      <a16:colId xmlns:a16="http://schemas.microsoft.com/office/drawing/2014/main" val="642120117"/>
                    </a:ext>
                  </a:extLst>
                </a:gridCol>
                <a:gridCol w="905256">
                  <a:extLst>
                    <a:ext uri="{9D8B030D-6E8A-4147-A177-3AD203B41FA5}">
                      <a16:colId xmlns:a16="http://schemas.microsoft.com/office/drawing/2014/main" val="2298381863"/>
                    </a:ext>
                  </a:extLst>
                </a:gridCol>
                <a:gridCol w="905256">
                  <a:extLst>
                    <a:ext uri="{9D8B030D-6E8A-4147-A177-3AD203B41FA5}">
                      <a16:colId xmlns:a16="http://schemas.microsoft.com/office/drawing/2014/main" val="8415551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692667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- 2020-02-20 15:22:56</a:t>
                      </a:r>
                      <a:r>
                        <a:rPr kumimoji="0" lang="en-US" sz="1000" b="0" i="0" u="none" strike="noStrike" kern="1200" cap="none" spc="0" normalizeH="0" baseline="0" noProof="0">
                          <a:ln>
                            <a:noFill/>
                          </a:ln>
                          <a:solidFill>
                            <a:prstClr val="black"/>
                          </a:solidFill>
                          <a:effectLst/>
                          <a:uLnTx/>
                          <a:uFillTx/>
                          <a:latin typeface="+mn-lt"/>
                          <a:ea typeface="+mn-ea"/>
                          <a:cs typeface="+mn-cs"/>
                        </a:rPr>
                        <a:t>
 Use the middle rack of the oven. This allows hot air to circulate evenly around the food, resulting in even cooking.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604915394"/>
                  </a:ext>
                </a:extLst>
              </a:tr>
            </a:tbl>
          </a:graphicData>
        </a:graphic>
      </p:graphicFrame>
      <p:sp>
        <p:nvSpPr>
          <p:cNvPr id="4" name="Text Placeholder 3">
            <a:extLst>
              <a:ext uri="{FF2B5EF4-FFF2-40B4-BE49-F238E27FC236}">
                <a16:creationId xmlns:a16="http://schemas.microsoft.com/office/drawing/2014/main" id="{AB70B87D-E477-4F5E-9C12-B9A0B6F7DBD3}"/>
              </a:ext>
            </a:extLst>
          </p:cNvPr>
          <p:cNvSpPr>
            <a:spLocks noGrp="1"/>
          </p:cNvSpPr>
          <p:nvPr>
            <p:ph type="body" sz="quarter" idx="14"/>
          </p:nvPr>
        </p:nvSpPr>
        <p:spPr/>
        <p:txBody>
          <a:bodyPr/>
          <a:lstStyle/>
          <a:p>
            <a:r>
              <a:rPr lang="en-US"/>
              <a:t>02/01/2020 - 02/29/2020</a:t>
            </a:r>
          </a:p>
        </p:txBody>
      </p:sp>
    </p:spTree>
    <p:extLst>
      <p:ext uri="{BB962C8B-B14F-4D97-AF65-F5344CB8AC3E}">
        <p14:creationId xmlns:p14="http://schemas.microsoft.com/office/powerpoint/2010/main" val="14489874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89F935-7783-4F4C-91B2-64A51DF9ED70}"/>
              </a:ext>
            </a:extLst>
          </p:cNvPr>
          <p:cNvSpPr>
            <a:spLocks noGrp="1"/>
          </p:cNvSpPr>
          <p:nvPr>
            <p:ph type="title"/>
          </p:nvPr>
        </p:nvSpPr>
        <p:spPr/>
        <p:txBody>
          <a:bodyPr/>
          <a:lstStyle/>
          <a:p>
            <a:r>
              <a:rPr lang="en-US"/>
              <a:t>Facebook Fan Demographics | SCS Dairy MY</a:t>
            </a:r>
          </a:p>
        </p:txBody>
      </p:sp>
      <p:graphicFrame>
        <p:nvGraphicFramePr>
          <p:cNvPr id="6" name="Chart Placeholder 5">
            <a:extLst>
              <a:ext uri="{FF2B5EF4-FFF2-40B4-BE49-F238E27FC236}">
                <a16:creationId xmlns:a16="http://schemas.microsoft.com/office/drawing/2014/main" id="{A34280CA-3571-47DB-AE41-DBB96D0DA2A2}"/>
              </a:ext>
            </a:extLst>
          </p:cNvPr>
          <p:cNvGraphicFramePr>
            <a:graphicFrameLocks noGrp="1"/>
          </p:cNvGraphicFramePr>
          <p:nvPr>
            <p:ph type="chart" sz="quarter" idx="13"/>
            <p:extLst>
              <p:ext uri="{D42A27DB-BD31-4B8C-83A1-F6EECF244321}">
                <p14:modId xmlns:p14="http://schemas.microsoft.com/office/powerpoint/2010/main" val="9415415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CDAFCD2-80A6-41E4-9E8F-708954D3E529}"/>
              </a:ext>
            </a:extLst>
          </p:cNvPr>
          <p:cNvSpPr>
            <a:spLocks noGrp="1"/>
          </p:cNvSpPr>
          <p:nvPr>
            <p:ph type="body" sz="quarter" idx="14"/>
          </p:nvPr>
        </p:nvSpPr>
        <p:spPr/>
        <p:txBody>
          <a:bodyPr/>
          <a:lstStyle/>
          <a:p>
            <a:r>
              <a:rPr lang="en-US"/>
              <a:t>02/01/2020 - 02/29/2020</a:t>
            </a:r>
          </a:p>
        </p:txBody>
      </p:sp>
      <p:sp>
        <p:nvSpPr>
          <p:cNvPr id="5" name="Footer Placeholder 4">
            <a:extLst>
              <a:ext uri="{FF2B5EF4-FFF2-40B4-BE49-F238E27FC236}">
                <a16:creationId xmlns:a16="http://schemas.microsoft.com/office/drawing/2014/main" id="{407B64C7-4B84-48AA-A74B-291FEFC927F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077556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05EF8D-5E94-4139-A1E0-FE1A9C5BCD9D}"/>
              </a:ext>
            </a:extLst>
          </p:cNvPr>
          <p:cNvSpPr>
            <a:spLocks noGrp="1"/>
          </p:cNvSpPr>
          <p:nvPr>
            <p:ph type="title"/>
          </p:nvPr>
        </p:nvSpPr>
        <p:spPr/>
        <p:txBody>
          <a:bodyPr/>
          <a:lstStyle/>
          <a:p>
            <a:r>
              <a:rPr lang="en-US"/>
              <a:t>Facebook Interaction Rate | SCS Dairy MY</a:t>
            </a:r>
          </a:p>
        </p:txBody>
      </p:sp>
      <p:graphicFrame>
        <p:nvGraphicFramePr>
          <p:cNvPr id="6" name="Chart Placeholder 5">
            <a:extLst>
              <a:ext uri="{FF2B5EF4-FFF2-40B4-BE49-F238E27FC236}">
                <a16:creationId xmlns:a16="http://schemas.microsoft.com/office/drawing/2014/main" id="{D6254089-F4B9-4898-A69E-E519BA98A041}"/>
              </a:ext>
            </a:extLst>
          </p:cNvPr>
          <p:cNvGraphicFramePr>
            <a:graphicFrameLocks noGrp="1"/>
          </p:cNvGraphicFramePr>
          <p:nvPr>
            <p:ph type="chart" sz="quarter" idx="13"/>
            <p:extLst>
              <p:ext uri="{D42A27DB-BD31-4B8C-83A1-F6EECF244321}">
                <p14:modId xmlns:p14="http://schemas.microsoft.com/office/powerpoint/2010/main" val="30069593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7445A54-65DE-44A9-8D1F-30C02226C7E8}"/>
              </a:ext>
            </a:extLst>
          </p:cNvPr>
          <p:cNvSpPr>
            <a:spLocks noGrp="1"/>
          </p:cNvSpPr>
          <p:nvPr>
            <p:ph type="body" sz="quarter" idx="14"/>
          </p:nvPr>
        </p:nvSpPr>
        <p:spPr/>
        <p:txBody>
          <a:bodyPr/>
          <a:lstStyle/>
          <a:p>
            <a:r>
              <a:rPr lang="en-US"/>
              <a:t>02/01/2020 - 02/29/2020</a:t>
            </a:r>
          </a:p>
        </p:txBody>
      </p:sp>
      <p:sp>
        <p:nvSpPr>
          <p:cNvPr id="5" name="Footer Placeholder 4">
            <a:extLst>
              <a:ext uri="{FF2B5EF4-FFF2-40B4-BE49-F238E27FC236}">
                <a16:creationId xmlns:a16="http://schemas.microsoft.com/office/drawing/2014/main" id="{8DC387C6-6F8A-40FD-A05D-2EE392AD9B6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427620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3C6255-D1A3-4978-A521-C91639446504}"/>
              </a:ext>
            </a:extLst>
          </p:cNvPr>
          <p:cNvSpPr>
            <a:spLocks noGrp="1"/>
          </p:cNvSpPr>
          <p:nvPr>
            <p:ph type="title"/>
          </p:nvPr>
        </p:nvSpPr>
        <p:spPr/>
        <p:txBody>
          <a:bodyPr/>
          <a:lstStyle/>
          <a:p>
            <a:r>
              <a:rPr lang="en-US"/>
              <a:t>Facebook Fans Total | SCS Dairy MY</a:t>
            </a:r>
          </a:p>
        </p:txBody>
      </p:sp>
      <p:graphicFrame>
        <p:nvGraphicFramePr>
          <p:cNvPr id="6" name="Chart Placeholder 5">
            <a:extLst>
              <a:ext uri="{FF2B5EF4-FFF2-40B4-BE49-F238E27FC236}">
                <a16:creationId xmlns:a16="http://schemas.microsoft.com/office/drawing/2014/main" id="{1782FAE6-140C-49A9-A492-FFBCE3652065}"/>
              </a:ext>
            </a:extLst>
          </p:cNvPr>
          <p:cNvGraphicFramePr>
            <a:graphicFrameLocks noGrp="1"/>
          </p:cNvGraphicFramePr>
          <p:nvPr>
            <p:ph type="chart" sz="quarter" idx="13"/>
            <p:extLst>
              <p:ext uri="{D42A27DB-BD31-4B8C-83A1-F6EECF244321}">
                <p14:modId xmlns:p14="http://schemas.microsoft.com/office/powerpoint/2010/main" val="7697690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2192272-87FC-4836-8480-29CB9079E679}"/>
              </a:ext>
            </a:extLst>
          </p:cNvPr>
          <p:cNvSpPr>
            <a:spLocks noGrp="1"/>
          </p:cNvSpPr>
          <p:nvPr>
            <p:ph type="body" sz="quarter" idx="14"/>
          </p:nvPr>
        </p:nvSpPr>
        <p:spPr/>
        <p:txBody>
          <a:bodyPr/>
          <a:lstStyle/>
          <a:p>
            <a:r>
              <a:rPr lang="en-US"/>
              <a:t>02/01/2020 - 02/29/2020</a:t>
            </a:r>
          </a:p>
        </p:txBody>
      </p:sp>
      <p:sp>
        <p:nvSpPr>
          <p:cNvPr id="5" name="Footer Placeholder 4">
            <a:extLst>
              <a:ext uri="{FF2B5EF4-FFF2-40B4-BE49-F238E27FC236}">
                <a16:creationId xmlns:a16="http://schemas.microsoft.com/office/drawing/2014/main" id="{916AE827-A238-40F5-9F68-E453598063E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570827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3435FE-043B-42E2-9671-D33E5188934E}"/>
              </a:ext>
            </a:extLst>
          </p:cNvPr>
          <p:cNvSpPr>
            <a:spLocks noGrp="1"/>
          </p:cNvSpPr>
          <p:nvPr>
            <p:ph type="title"/>
          </p:nvPr>
        </p:nvSpPr>
        <p:spPr/>
        <p:txBody>
          <a:bodyPr/>
          <a:lstStyle/>
          <a:p>
            <a:r>
              <a:rPr lang="en-US"/>
              <a:t>Facebook Page Views | SCS Dairy MY</a:t>
            </a:r>
          </a:p>
        </p:txBody>
      </p:sp>
      <p:graphicFrame>
        <p:nvGraphicFramePr>
          <p:cNvPr id="6" name="Chart Placeholder 5">
            <a:extLst>
              <a:ext uri="{FF2B5EF4-FFF2-40B4-BE49-F238E27FC236}">
                <a16:creationId xmlns:a16="http://schemas.microsoft.com/office/drawing/2014/main" id="{C52EB2D7-C919-4486-A40C-9B91B3E78377}"/>
              </a:ext>
            </a:extLst>
          </p:cNvPr>
          <p:cNvGraphicFramePr>
            <a:graphicFrameLocks noGrp="1"/>
          </p:cNvGraphicFramePr>
          <p:nvPr>
            <p:ph type="chart" sz="quarter" idx="13"/>
            <p:extLst>
              <p:ext uri="{D42A27DB-BD31-4B8C-83A1-F6EECF244321}">
                <p14:modId xmlns:p14="http://schemas.microsoft.com/office/powerpoint/2010/main" val="2096942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E3E34D4-5938-4E4D-BAB2-971340D02D98}"/>
              </a:ext>
            </a:extLst>
          </p:cNvPr>
          <p:cNvSpPr>
            <a:spLocks noGrp="1"/>
          </p:cNvSpPr>
          <p:nvPr>
            <p:ph type="body" sz="quarter" idx="14"/>
          </p:nvPr>
        </p:nvSpPr>
        <p:spPr/>
        <p:txBody>
          <a:bodyPr/>
          <a:lstStyle/>
          <a:p>
            <a:r>
              <a:rPr lang="en-US"/>
              <a:t>02/01/2020 - 02/29/2020</a:t>
            </a:r>
          </a:p>
        </p:txBody>
      </p:sp>
      <p:sp>
        <p:nvSpPr>
          <p:cNvPr id="5" name="Footer Placeholder 4">
            <a:extLst>
              <a:ext uri="{FF2B5EF4-FFF2-40B4-BE49-F238E27FC236}">
                <a16:creationId xmlns:a16="http://schemas.microsoft.com/office/drawing/2014/main" id="{C773082C-CC1E-4A07-A5CD-CEA44EC830C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890609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7BD63D-040F-497D-AD5E-9F889AB4DC55}"/>
              </a:ext>
            </a:extLst>
          </p:cNvPr>
          <p:cNvSpPr>
            <a:spLocks noGrp="1"/>
          </p:cNvSpPr>
          <p:nvPr>
            <p:ph type="title"/>
          </p:nvPr>
        </p:nvSpPr>
        <p:spPr/>
        <p:txBody>
          <a:bodyPr/>
          <a:lstStyle/>
          <a:p>
            <a:r>
              <a:rPr lang="en-US"/>
              <a:t>Facebook Fans By City Table | SCS Dairy MY - 1 of 3</a:t>
            </a:r>
          </a:p>
        </p:txBody>
      </p:sp>
      <p:graphicFrame>
        <p:nvGraphicFramePr>
          <p:cNvPr id="5" name="Table Placeholder 4">
            <a:extLst>
              <a:ext uri="{FF2B5EF4-FFF2-40B4-BE49-F238E27FC236}">
                <a16:creationId xmlns:a16="http://schemas.microsoft.com/office/drawing/2014/main" id="{7099ABC5-411D-4E96-AC89-E21707A3FEF2}"/>
              </a:ext>
            </a:extLst>
          </p:cNvPr>
          <p:cNvGraphicFramePr>
            <a:graphicFrameLocks noGrp="1"/>
          </p:cNvGraphicFramePr>
          <p:nvPr>
            <p:ph type="tbl" sz="quarter" idx="13"/>
            <p:extLst>
              <p:ext uri="{D42A27DB-BD31-4B8C-83A1-F6EECF244321}">
                <p14:modId xmlns:p14="http://schemas.microsoft.com/office/powerpoint/2010/main" val="21850744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654553160"/>
                    </a:ext>
                  </a:extLst>
                </a:gridCol>
                <a:gridCol w="1645920">
                  <a:extLst>
                    <a:ext uri="{9D8B030D-6E8A-4147-A177-3AD203B41FA5}">
                      <a16:colId xmlns:a16="http://schemas.microsoft.com/office/drawing/2014/main" val="1177522428"/>
                    </a:ext>
                  </a:extLst>
                </a:gridCol>
                <a:gridCol w="1645920">
                  <a:extLst>
                    <a:ext uri="{9D8B030D-6E8A-4147-A177-3AD203B41FA5}">
                      <a16:colId xmlns:a16="http://schemas.microsoft.com/office/drawing/2014/main" val="23017981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2639763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17.5 %</a:t>
                      </a:r>
                    </a:p>
                  </a:txBody>
                  <a:tcPr/>
                </a:tc>
                <a:extLst>
                  <a:ext uri="{0D108BD9-81ED-4DB2-BD59-A6C34878D82A}">
                    <a16:rowId xmlns:a16="http://schemas.microsoft.com/office/drawing/2014/main" val="29955978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6.7 %</a:t>
                      </a:r>
                    </a:p>
                  </a:txBody>
                  <a:tcPr/>
                </a:tc>
                <a:extLst>
                  <a:ext uri="{0D108BD9-81ED-4DB2-BD59-A6C34878D82A}">
                    <a16:rowId xmlns:a16="http://schemas.microsoft.com/office/drawing/2014/main" val="9903271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 Island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5.2 %</a:t>
                      </a:r>
                    </a:p>
                  </a:txBody>
                  <a:tcPr/>
                </a:tc>
                <a:extLst>
                  <a:ext uri="{0D108BD9-81ED-4DB2-BD59-A6C34878D82A}">
                    <a16:rowId xmlns:a16="http://schemas.microsoft.com/office/drawing/2014/main" val="32470787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4.1 %</a:t>
                      </a:r>
                    </a:p>
                  </a:txBody>
                  <a:tcPr/>
                </a:tc>
                <a:extLst>
                  <a:ext uri="{0D108BD9-81ED-4DB2-BD59-A6C34878D82A}">
                    <a16:rowId xmlns:a16="http://schemas.microsoft.com/office/drawing/2014/main" val="26367180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3.8 %</a:t>
                      </a:r>
                    </a:p>
                  </a:txBody>
                  <a:tcPr/>
                </a:tc>
                <a:extLst>
                  <a:ext uri="{0D108BD9-81ED-4DB2-BD59-A6C34878D82A}">
                    <a16:rowId xmlns:a16="http://schemas.microsoft.com/office/drawing/2014/main" val="36985106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3.6 %</a:t>
                      </a:r>
                    </a:p>
                  </a:txBody>
                  <a:tcPr/>
                </a:tc>
                <a:extLst>
                  <a:ext uri="{0D108BD9-81ED-4DB2-BD59-A6C34878D82A}">
                    <a16:rowId xmlns:a16="http://schemas.microsoft.com/office/drawing/2014/main" val="27410587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2.9 %</a:t>
                      </a:r>
                    </a:p>
                  </a:txBody>
                  <a:tcPr/>
                </a:tc>
                <a:extLst>
                  <a:ext uri="{0D108BD9-81ED-4DB2-BD59-A6C34878D82A}">
                    <a16:rowId xmlns:a16="http://schemas.microsoft.com/office/drawing/2014/main" val="18754163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2.8 %</a:t>
                      </a:r>
                    </a:p>
                  </a:txBody>
                  <a:tcPr/>
                </a:tc>
                <a:extLst>
                  <a:ext uri="{0D108BD9-81ED-4DB2-BD59-A6C34878D82A}">
                    <a16:rowId xmlns:a16="http://schemas.microsoft.com/office/drawing/2014/main" val="10617859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2.7 %</a:t>
                      </a:r>
                    </a:p>
                  </a:txBody>
                  <a:tcPr/>
                </a:tc>
                <a:extLst>
                  <a:ext uri="{0D108BD9-81ED-4DB2-BD59-A6C34878D82A}">
                    <a16:rowId xmlns:a16="http://schemas.microsoft.com/office/drawing/2014/main" val="30276592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2.7 %</a:t>
                      </a:r>
                    </a:p>
                  </a:txBody>
                  <a:tcPr/>
                </a:tc>
                <a:extLst>
                  <a:ext uri="{0D108BD9-81ED-4DB2-BD59-A6C34878D82A}">
                    <a16:rowId xmlns:a16="http://schemas.microsoft.com/office/drawing/2014/main" val="22780274"/>
                  </a:ext>
                </a:extLst>
              </a:tr>
            </a:tbl>
          </a:graphicData>
        </a:graphic>
      </p:graphicFrame>
      <p:sp>
        <p:nvSpPr>
          <p:cNvPr id="4" name="Text Placeholder 3">
            <a:extLst>
              <a:ext uri="{FF2B5EF4-FFF2-40B4-BE49-F238E27FC236}">
                <a16:creationId xmlns:a16="http://schemas.microsoft.com/office/drawing/2014/main" id="{E5734667-9E25-48A0-82BD-3FFC6D204F9A}"/>
              </a:ext>
            </a:extLst>
          </p:cNvPr>
          <p:cNvSpPr>
            <a:spLocks noGrp="1"/>
          </p:cNvSpPr>
          <p:nvPr>
            <p:ph type="body" sz="quarter" idx="14"/>
          </p:nvPr>
        </p:nvSpPr>
        <p:spPr/>
        <p:txBody>
          <a:bodyPr/>
          <a:lstStyle/>
          <a:p>
            <a:r>
              <a:rPr lang="en-US"/>
              <a:t>02/01/2020 - 02/29/2020</a:t>
            </a:r>
          </a:p>
        </p:txBody>
      </p:sp>
    </p:spTree>
    <p:extLst>
      <p:ext uri="{BB962C8B-B14F-4D97-AF65-F5344CB8AC3E}">
        <p14:creationId xmlns:p14="http://schemas.microsoft.com/office/powerpoint/2010/main" val="22534555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73C5BD-872A-457D-A005-E1AC3061FA25}"/>
              </a:ext>
            </a:extLst>
          </p:cNvPr>
          <p:cNvSpPr>
            <a:spLocks noGrp="1"/>
          </p:cNvSpPr>
          <p:nvPr>
            <p:ph type="title"/>
          </p:nvPr>
        </p:nvSpPr>
        <p:spPr/>
        <p:txBody>
          <a:bodyPr/>
          <a:lstStyle/>
          <a:p>
            <a:r>
              <a:rPr lang="en-US"/>
              <a:t>Facebook Fans By City Table | SCS Dairy MY - 2 of 3</a:t>
            </a:r>
          </a:p>
        </p:txBody>
      </p:sp>
      <p:graphicFrame>
        <p:nvGraphicFramePr>
          <p:cNvPr id="5" name="Table Placeholder 4">
            <a:extLst>
              <a:ext uri="{FF2B5EF4-FFF2-40B4-BE49-F238E27FC236}">
                <a16:creationId xmlns:a16="http://schemas.microsoft.com/office/drawing/2014/main" id="{20FC4038-1DCB-45B6-A945-868A2848A167}"/>
              </a:ext>
            </a:extLst>
          </p:cNvPr>
          <p:cNvGraphicFramePr>
            <a:graphicFrameLocks noGrp="1"/>
          </p:cNvGraphicFramePr>
          <p:nvPr>
            <p:ph type="tbl" sz="quarter" idx="13"/>
            <p:extLst>
              <p:ext uri="{D42A27DB-BD31-4B8C-83A1-F6EECF244321}">
                <p14:modId xmlns:p14="http://schemas.microsoft.com/office/powerpoint/2010/main" val="4925308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856981515"/>
                    </a:ext>
                  </a:extLst>
                </a:gridCol>
                <a:gridCol w="1645920">
                  <a:extLst>
                    <a:ext uri="{9D8B030D-6E8A-4147-A177-3AD203B41FA5}">
                      <a16:colId xmlns:a16="http://schemas.microsoft.com/office/drawing/2014/main" val="1817969001"/>
                    </a:ext>
                  </a:extLst>
                </a:gridCol>
                <a:gridCol w="1645920">
                  <a:extLst>
                    <a:ext uri="{9D8B030D-6E8A-4147-A177-3AD203B41FA5}">
                      <a16:colId xmlns:a16="http://schemas.microsoft.com/office/drawing/2014/main" val="14613648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7774846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extLst>
                  <a:ext uri="{0D108BD9-81ED-4DB2-BD59-A6C34878D82A}">
                    <a16:rowId xmlns:a16="http://schemas.microsoft.com/office/drawing/2014/main" val="3783327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2.1 %</a:t>
                      </a:r>
                    </a:p>
                  </a:txBody>
                  <a:tcPr/>
                </a:tc>
                <a:extLst>
                  <a:ext uri="{0D108BD9-81ED-4DB2-BD59-A6C34878D82A}">
                    <a16:rowId xmlns:a16="http://schemas.microsoft.com/office/drawing/2014/main" val="22086605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extLst>
                  <a:ext uri="{0D108BD9-81ED-4DB2-BD59-A6C34878D82A}">
                    <a16:rowId xmlns:a16="http://schemas.microsoft.com/office/drawing/2014/main" val="25619559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42024970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9999708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37487060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1160530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2947371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22238385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309535254"/>
                  </a:ext>
                </a:extLst>
              </a:tr>
            </a:tbl>
          </a:graphicData>
        </a:graphic>
      </p:graphicFrame>
      <p:sp>
        <p:nvSpPr>
          <p:cNvPr id="4" name="Text Placeholder 3">
            <a:extLst>
              <a:ext uri="{FF2B5EF4-FFF2-40B4-BE49-F238E27FC236}">
                <a16:creationId xmlns:a16="http://schemas.microsoft.com/office/drawing/2014/main" id="{B5C86C11-DD4C-4F4F-957A-FAFC7371FF59}"/>
              </a:ext>
            </a:extLst>
          </p:cNvPr>
          <p:cNvSpPr>
            <a:spLocks noGrp="1"/>
          </p:cNvSpPr>
          <p:nvPr>
            <p:ph type="body" sz="quarter" idx="14"/>
          </p:nvPr>
        </p:nvSpPr>
        <p:spPr/>
        <p:txBody>
          <a:bodyPr/>
          <a:lstStyle/>
          <a:p>
            <a:r>
              <a:rPr lang="en-US"/>
              <a:t>02/01/2020 - 02/29/2020</a:t>
            </a:r>
          </a:p>
        </p:txBody>
      </p:sp>
    </p:spTree>
    <p:extLst>
      <p:ext uri="{BB962C8B-B14F-4D97-AF65-F5344CB8AC3E}">
        <p14:creationId xmlns:p14="http://schemas.microsoft.com/office/powerpoint/2010/main" val="1785567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0D6AE5-4C43-431B-A342-09CF21860379}"/>
              </a:ext>
            </a:extLst>
          </p:cNvPr>
          <p:cNvSpPr>
            <a:spLocks noGrp="1"/>
          </p:cNvSpPr>
          <p:nvPr>
            <p:ph type="title"/>
          </p:nvPr>
        </p:nvSpPr>
        <p:spPr/>
        <p:txBody>
          <a:bodyPr/>
          <a:lstStyle/>
          <a:p>
            <a:r>
              <a:rPr lang="en-US"/>
              <a:t>Facebook Fans By City Table | SCS Dairy MY - 3 of 3</a:t>
            </a:r>
          </a:p>
        </p:txBody>
      </p:sp>
      <p:graphicFrame>
        <p:nvGraphicFramePr>
          <p:cNvPr id="5" name="Table Placeholder 4">
            <a:extLst>
              <a:ext uri="{FF2B5EF4-FFF2-40B4-BE49-F238E27FC236}">
                <a16:creationId xmlns:a16="http://schemas.microsoft.com/office/drawing/2014/main" id="{9605A9A0-0607-42D6-AB1B-EEC1F964B98D}"/>
              </a:ext>
            </a:extLst>
          </p:cNvPr>
          <p:cNvGraphicFramePr>
            <a:graphicFrameLocks noGrp="1"/>
          </p:cNvGraphicFramePr>
          <p:nvPr>
            <p:ph type="tbl" sz="quarter" idx="13"/>
            <p:extLst>
              <p:ext uri="{D42A27DB-BD31-4B8C-83A1-F6EECF244321}">
                <p14:modId xmlns:p14="http://schemas.microsoft.com/office/powerpoint/2010/main" val="14760274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4110065437"/>
                    </a:ext>
                  </a:extLst>
                </a:gridCol>
                <a:gridCol w="1645920">
                  <a:extLst>
                    <a:ext uri="{9D8B030D-6E8A-4147-A177-3AD203B41FA5}">
                      <a16:colId xmlns:a16="http://schemas.microsoft.com/office/drawing/2014/main" val="1658799676"/>
                    </a:ext>
                  </a:extLst>
                </a:gridCol>
                <a:gridCol w="1645920">
                  <a:extLst>
                    <a:ext uri="{9D8B030D-6E8A-4147-A177-3AD203B41FA5}">
                      <a16:colId xmlns:a16="http://schemas.microsoft.com/office/drawing/2014/main" val="6285947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6097539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2152250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Bukit Mertajam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6071841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38423643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Sibu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27321426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Taiping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184996975"/>
                  </a:ext>
                </a:extLst>
              </a:tr>
            </a:tbl>
          </a:graphicData>
        </a:graphic>
      </p:graphicFrame>
      <p:sp>
        <p:nvSpPr>
          <p:cNvPr id="4" name="Text Placeholder 3">
            <a:extLst>
              <a:ext uri="{FF2B5EF4-FFF2-40B4-BE49-F238E27FC236}">
                <a16:creationId xmlns:a16="http://schemas.microsoft.com/office/drawing/2014/main" id="{CDACB1CC-37B8-466B-BF6D-22E4FF8838A6}"/>
              </a:ext>
            </a:extLst>
          </p:cNvPr>
          <p:cNvSpPr>
            <a:spLocks noGrp="1"/>
          </p:cNvSpPr>
          <p:nvPr>
            <p:ph type="body" sz="quarter" idx="14"/>
          </p:nvPr>
        </p:nvSpPr>
        <p:spPr/>
        <p:txBody>
          <a:bodyPr/>
          <a:lstStyle/>
          <a:p>
            <a:r>
              <a:rPr lang="en-US"/>
              <a:t>02/01/2020 - 02/29/2020</a:t>
            </a:r>
          </a:p>
        </p:txBody>
      </p:sp>
    </p:spTree>
    <p:extLst>
      <p:ext uri="{BB962C8B-B14F-4D97-AF65-F5344CB8AC3E}">
        <p14:creationId xmlns:p14="http://schemas.microsoft.com/office/powerpoint/2010/main" val="27978424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CC9234-65C6-48B8-A6D5-518C7579F716}"/>
              </a:ext>
            </a:extLst>
          </p:cNvPr>
          <p:cNvSpPr>
            <a:spLocks noGrp="1"/>
          </p:cNvSpPr>
          <p:nvPr>
            <p:ph type="title"/>
          </p:nvPr>
        </p:nvSpPr>
        <p:spPr/>
        <p:txBody>
          <a:bodyPr/>
          <a:lstStyle/>
          <a:p>
            <a:r>
              <a:rPr lang="en-US"/>
              <a:t>Facebook Own Posts Table | SCS Dairy MY - 1 of 8</a:t>
            </a:r>
          </a:p>
        </p:txBody>
      </p:sp>
      <p:graphicFrame>
        <p:nvGraphicFramePr>
          <p:cNvPr id="5" name="Table Placeholder 4">
            <a:extLst>
              <a:ext uri="{FF2B5EF4-FFF2-40B4-BE49-F238E27FC236}">
                <a16:creationId xmlns:a16="http://schemas.microsoft.com/office/drawing/2014/main" id="{B033A218-B1F6-4E99-85D7-A8F5150E80C7}"/>
              </a:ext>
            </a:extLst>
          </p:cNvPr>
          <p:cNvGraphicFramePr>
            <a:graphicFrameLocks noGrp="1"/>
          </p:cNvGraphicFramePr>
          <p:nvPr>
            <p:ph type="tbl" sz="quarter" idx="13"/>
            <p:extLst>
              <p:ext uri="{D42A27DB-BD31-4B8C-83A1-F6EECF244321}">
                <p14:modId xmlns:p14="http://schemas.microsoft.com/office/powerpoint/2010/main" val="38160506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908579162"/>
                    </a:ext>
                  </a:extLst>
                </a:gridCol>
                <a:gridCol w="740664">
                  <a:extLst>
                    <a:ext uri="{9D8B030D-6E8A-4147-A177-3AD203B41FA5}">
                      <a16:colId xmlns:a16="http://schemas.microsoft.com/office/drawing/2014/main" val="3099372352"/>
                    </a:ext>
                  </a:extLst>
                </a:gridCol>
                <a:gridCol w="740664">
                  <a:extLst>
                    <a:ext uri="{9D8B030D-6E8A-4147-A177-3AD203B41FA5}">
                      <a16:colId xmlns:a16="http://schemas.microsoft.com/office/drawing/2014/main" val="1612682120"/>
                    </a:ext>
                  </a:extLst>
                </a:gridCol>
                <a:gridCol w="740664">
                  <a:extLst>
                    <a:ext uri="{9D8B030D-6E8A-4147-A177-3AD203B41FA5}">
                      <a16:colId xmlns:a16="http://schemas.microsoft.com/office/drawing/2014/main" val="458574393"/>
                    </a:ext>
                  </a:extLst>
                </a:gridCol>
                <a:gridCol w="740664">
                  <a:extLst>
                    <a:ext uri="{9D8B030D-6E8A-4147-A177-3AD203B41FA5}">
                      <a16:colId xmlns:a16="http://schemas.microsoft.com/office/drawing/2014/main" val="1503794423"/>
                    </a:ext>
                  </a:extLst>
                </a:gridCol>
                <a:gridCol w="740664">
                  <a:extLst>
                    <a:ext uri="{9D8B030D-6E8A-4147-A177-3AD203B41FA5}">
                      <a16:colId xmlns:a16="http://schemas.microsoft.com/office/drawing/2014/main" val="1894632170"/>
                    </a:ext>
                  </a:extLst>
                </a:gridCol>
                <a:gridCol w="740664">
                  <a:extLst>
                    <a:ext uri="{9D8B030D-6E8A-4147-A177-3AD203B41FA5}">
                      <a16:colId xmlns:a16="http://schemas.microsoft.com/office/drawing/2014/main" val="2665282751"/>
                    </a:ext>
                  </a:extLst>
                </a:gridCol>
                <a:gridCol w="740664">
                  <a:extLst>
                    <a:ext uri="{9D8B030D-6E8A-4147-A177-3AD203B41FA5}">
                      <a16:colId xmlns:a16="http://schemas.microsoft.com/office/drawing/2014/main" val="33808341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544107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- 2020-02-29 13:44:22</a:t>
                      </a:r>
                      <a:r>
                        <a:rPr kumimoji="0" lang="en-US" sz="1000" b="0" i="0" u="none" strike="noStrike" kern="1200" cap="none" spc="0" normalizeH="0" baseline="0" noProof="0">
                          <a:ln>
                            <a:noFill/>
                          </a:ln>
                          <a:solidFill>
                            <a:prstClr val="black"/>
                          </a:solidFill>
                          <a:effectLst/>
                          <a:uLnTx/>
                          <a:uFillTx/>
                          <a:latin typeface="+mn-lt"/>
                          <a:ea typeface="+mn-ea"/>
                          <a:cs typeface="+mn-cs"/>
                        </a:rPr>
                        <a:t>
 What's the nutritional difference between salted and unsalted butter?
When you buy butter, you can choose from salted or unsalted varieties. So what's the difference? Not much, except for the sodium levels. Butter calories do not change depending on the salt content.
Using unsalted butter allows you more control over the taste of the dish you are making whereas salted butter provides you the consistency in taste as the amount of salt is fixed.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6828507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- 2020-02-28 16:23:58</a:t>
                      </a:r>
                      <a:r>
                        <a:rPr kumimoji="0" lang="en-US" sz="1000" b="0" i="0" u="none" strike="noStrike" kern="1200" cap="none" spc="0" normalizeH="0" baseline="0" noProof="0">
                          <a:ln>
                            <a:noFill/>
                          </a:ln>
                          <a:solidFill>
                            <a:prstClr val="black"/>
                          </a:solidFill>
                          <a:effectLst/>
                          <a:uLnTx/>
                          <a:uFillTx/>
                          <a:latin typeface="+mn-lt"/>
                          <a:ea typeface="+mn-ea"/>
                          <a:cs typeface="+mn-cs"/>
                        </a:rPr>
                        <a:t>
 Check cakes and cupcakes by inserting a fine metal skewer/toothpick. If it comes out clean, your goodies are done; if it’s sticky with a little batter clinging to it, cook for a while longer.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989157549"/>
                  </a:ext>
                </a:extLst>
              </a:tr>
            </a:tbl>
          </a:graphicData>
        </a:graphic>
      </p:graphicFrame>
      <p:sp>
        <p:nvSpPr>
          <p:cNvPr id="4" name="Text Placeholder 3">
            <a:extLst>
              <a:ext uri="{FF2B5EF4-FFF2-40B4-BE49-F238E27FC236}">
                <a16:creationId xmlns:a16="http://schemas.microsoft.com/office/drawing/2014/main" id="{F0C6824D-3FFF-477D-935A-1CABAD06BD69}"/>
              </a:ext>
            </a:extLst>
          </p:cNvPr>
          <p:cNvSpPr>
            <a:spLocks noGrp="1"/>
          </p:cNvSpPr>
          <p:nvPr>
            <p:ph type="body" sz="quarter" idx="14"/>
          </p:nvPr>
        </p:nvSpPr>
        <p:spPr/>
        <p:txBody>
          <a:bodyPr/>
          <a:lstStyle/>
          <a:p>
            <a:r>
              <a:rPr lang="en-US"/>
              <a:t>02/01/2020 - 02/29/2020</a:t>
            </a:r>
          </a:p>
        </p:txBody>
      </p:sp>
    </p:spTree>
    <p:extLst>
      <p:ext uri="{BB962C8B-B14F-4D97-AF65-F5344CB8AC3E}">
        <p14:creationId xmlns:p14="http://schemas.microsoft.com/office/powerpoint/2010/main" val="4304772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0B439F-AE26-4D0D-9A39-9009A8CA895E}"/>
              </a:ext>
            </a:extLst>
          </p:cNvPr>
          <p:cNvSpPr>
            <a:spLocks noGrp="1"/>
          </p:cNvSpPr>
          <p:nvPr>
            <p:ph type="title"/>
          </p:nvPr>
        </p:nvSpPr>
        <p:spPr/>
        <p:txBody>
          <a:bodyPr/>
          <a:lstStyle/>
          <a:p>
            <a:r>
              <a:rPr lang="en-US"/>
              <a:t>Facebook Own Posts Table | SCS Dairy MY - 2 of 8</a:t>
            </a:r>
          </a:p>
        </p:txBody>
      </p:sp>
      <p:graphicFrame>
        <p:nvGraphicFramePr>
          <p:cNvPr id="5" name="Table Placeholder 4">
            <a:extLst>
              <a:ext uri="{FF2B5EF4-FFF2-40B4-BE49-F238E27FC236}">
                <a16:creationId xmlns:a16="http://schemas.microsoft.com/office/drawing/2014/main" id="{3B3A53A8-5EEC-463C-9079-B1F98B3335CB}"/>
              </a:ext>
            </a:extLst>
          </p:cNvPr>
          <p:cNvGraphicFramePr>
            <a:graphicFrameLocks noGrp="1"/>
          </p:cNvGraphicFramePr>
          <p:nvPr>
            <p:ph type="tbl" sz="quarter" idx="13"/>
            <p:extLst>
              <p:ext uri="{D42A27DB-BD31-4B8C-83A1-F6EECF244321}">
                <p14:modId xmlns:p14="http://schemas.microsoft.com/office/powerpoint/2010/main" val="1872765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473798316"/>
                    </a:ext>
                  </a:extLst>
                </a:gridCol>
                <a:gridCol w="740664">
                  <a:extLst>
                    <a:ext uri="{9D8B030D-6E8A-4147-A177-3AD203B41FA5}">
                      <a16:colId xmlns:a16="http://schemas.microsoft.com/office/drawing/2014/main" val="957255441"/>
                    </a:ext>
                  </a:extLst>
                </a:gridCol>
                <a:gridCol w="740664">
                  <a:extLst>
                    <a:ext uri="{9D8B030D-6E8A-4147-A177-3AD203B41FA5}">
                      <a16:colId xmlns:a16="http://schemas.microsoft.com/office/drawing/2014/main" val="193066671"/>
                    </a:ext>
                  </a:extLst>
                </a:gridCol>
                <a:gridCol w="740664">
                  <a:extLst>
                    <a:ext uri="{9D8B030D-6E8A-4147-A177-3AD203B41FA5}">
                      <a16:colId xmlns:a16="http://schemas.microsoft.com/office/drawing/2014/main" val="1211581988"/>
                    </a:ext>
                  </a:extLst>
                </a:gridCol>
                <a:gridCol w="740664">
                  <a:extLst>
                    <a:ext uri="{9D8B030D-6E8A-4147-A177-3AD203B41FA5}">
                      <a16:colId xmlns:a16="http://schemas.microsoft.com/office/drawing/2014/main" val="3960965196"/>
                    </a:ext>
                  </a:extLst>
                </a:gridCol>
                <a:gridCol w="740664">
                  <a:extLst>
                    <a:ext uri="{9D8B030D-6E8A-4147-A177-3AD203B41FA5}">
                      <a16:colId xmlns:a16="http://schemas.microsoft.com/office/drawing/2014/main" val="2294093798"/>
                    </a:ext>
                  </a:extLst>
                </a:gridCol>
                <a:gridCol w="740664">
                  <a:extLst>
                    <a:ext uri="{9D8B030D-6E8A-4147-A177-3AD203B41FA5}">
                      <a16:colId xmlns:a16="http://schemas.microsoft.com/office/drawing/2014/main" val="1302722557"/>
                    </a:ext>
                  </a:extLst>
                </a:gridCol>
                <a:gridCol w="740664">
                  <a:extLst>
                    <a:ext uri="{9D8B030D-6E8A-4147-A177-3AD203B41FA5}">
                      <a16:colId xmlns:a16="http://schemas.microsoft.com/office/drawing/2014/main" val="35795974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898703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- 2020-02-26 14:04:23</a:t>
                      </a:r>
                      <a:r>
                        <a:rPr kumimoji="0" lang="en-US" sz="1000" b="0" i="0" u="none" strike="noStrike" kern="1200" cap="none" spc="0" normalizeH="0" baseline="0" noProof="0">
                          <a:ln>
                            <a:noFill/>
                          </a:ln>
                          <a:solidFill>
                            <a:prstClr val="black"/>
                          </a:solidFill>
                          <a:effectLst/>
                          <a:uLnTx/>
                          <a:uFillTx/>
                          <a:latin typeface="+mn-lt"/>
                          <a:ea typeface="+mn-ea"/>
                          <a:cs typeface="+mn-cs"/>
                        </a:rPr>
                        <a:t>
 These muffins are an unbelievably delicious treat. You will absolutely not regret making these. 
Cream Cheese Swirl Brownie Cups
Ingredients:
Cream Cheese Swirl:
227g SCS cream cheese
30g powdered sugar
1 egg (room temperature)
1 tsp vanilla extract
Brownie ingredients:
113g SCS unsalted butter
113g coarsely chopped dark chocolate
120g packed brown sugar
2 large eggs room temp
½ tsp vanilla extract
60g all purpose flour
¼ tsp salt
Instructions:
1. Preheat oven to 161°C. Line a muffin tray with 12 liners.
2. In a medium bowl, using an electric hand mixer, beat the cream cheese and powdered sugar until smooth. Add the egg and vanilla and beat until JUST smooth. Don’t over mix.
3. In a medium pot, on low heat, melt the butter and chocolate until smooth. Remove pot from burner and whisk the eggs, one at a time, until just mixed in. Next add the brown sugar and vanilla and whisk in. Lastly whisk in the flour and salt, a little at a time, until JUST incorporated. Do not overmix.
4. Reser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0.5961 %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682521970"/>
                  </a:ext>
                </a:extLst>
              </a:tr>
            </a:tbl>
          </a:graphicData>
        </a:graphic>
      </p:graphicFrame>
      <p:sp>
        <p:nvSpPr>
          <p:cNvPr id="4" name="Text Placeholder 3">
            <a:extLst>
              <a:ext uri="{FF2B5EF4-FFF2-40B4-BE49-F238E27FC236}">
                <a16:creationId xmlns:a16="http://schemas.microsoft.com/office/drawing/2014/main" id="{0B847724-5B2A-4555-BF10-3FDE92378639}"/>
              </a:ext>
            </a:extLst>
          </p:cNvPr>
          <p:cNvSpPr>
            <a:spLocks noGrp="1"/>
          </p:cNvSpPr>
          <p:nvPr>
            <p:ph type="body" sz="quarter" idx="14"/>
          </p:nvPr>
        </p:nvSpPr>
        <p:spPr/>
        <p:txBody>
          <a:bodyPr/>
          <a:lstStyle/>
          <a:p>
            <a:r>
              <a:rPr lang="en-US"/>
              <a:t>02/01/2020 - 02/29/2020</a:t>
            </a:r>
          </a:p>
        </p:txBody>
      </p:sp>
    </p:spTree>
    <p:extLst>
      <p:ext uri="{BB962C8B-B14F-4D97-AF65-F5344CB8AC3E}">
        <p14:creationId xmlns:p14="http://schemas.microsoft.com/office/powerpoint/2010/main" val="21925563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ED6940-4CDB-4FBA-9F4A-F2C2C39E1258}"/>
              </a:ext>
            </a:extLst>
          </p:cNvPr>
          <p:cNvSpPr>
            <a:spLocks noGrp="1"/>
          </p:cNvSpPr>
          <p:nvPr>
            <p:ph type="title"/>
          </p:nvPr>
        </p:nvSpPr>
        <p:spPr/>
        <p:txBody>
          <a:bodyPr/>
          <a:lstStyle/>
          <a:p>
            <a:r>
              <a:rPr lang="en-US"/>
              <a:t>Facebook Own Posts Table | SCS Dairy MY - 3 of 8</a:t>
            </a:r>
          </a:p>
        </p:txBody>
      </p:sp>
      <p:graphicFrame>
        <p:nvGraphicFramePr>
          <p:cNvPr id="5" name="Table Placeholder 4">
            <a:extLst>
              <a:ext uri="{FF2B5EF4-FFF2-40B4-BE49-F238E27FC236}">
                <a16:creationId xmlns:a16="http://schemas.microsoft.com/office/drawing/2014/main" id="{14731256-81E1-4F78-B592-97206BC940B6}"/>
              </a:ext>
            </a:extLst>
          </p:cNvPr>
          <p:cNvGraphicFramePr>
            <a:graphicFrameLocks noGrp="1"/>
          </p:cNvGraphicFramePr>
          <p:nvPr>
            <p:ph type="tbl" sz="quarter" idx="13"/>
            <p:extLst>
              <p:ext uri="{D42A27DB-BD31-4B8C-83A1-F6EECF244321}">
                <p14:modId xmlns:p14="http://schemas.microsoft.com/office/powerpoint/2010/main" val="33797410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889654457"/>
                    </a:ext>
                  </a:extLst>
                </a:gridCol>
                <a:gridCol w="740664">
                  <a:extLst>
                    <a:ext uri="{9D8B030D-6E8A-4147-A177-3AD203B41FA5}">
                      <a16:colId xmlns:a16="http://schemas.microsoft.com/office/drawing/2014/main" val="664356294"/>
                    </a:ext>
                  </a:extLst>
                </a:gridCol>
                <a:gridCol w="740664">
                  <a:extLst>
                    <a:ext uri="{9D8B030D-6E8A-4147-A177-3AD203B41FA5}">
                      <a16:colId xmlns:a16="http://schemas.microsoft.com/office/drawing/2014/main" val="3525057836"/>
                    </a:ext>
                  </a:extLst>
                </a:gridCol>
                <a:gridCol w="740664">
                  <a:extLst>
                    <a:ext uri="{9D8B030D-6E8A-4147-A177-3AD203B41FA5}">
                      <a16:colId xmlns:a16="http://schemas.microsoft.com/office/drawing/2014/main" val="1258381627"/>
                    </a:ext>
                  </a:extLst>
                </a:gridCol>
                <a:gridCol w="740664">
                  <a:extLst>
                    <a:ext uri="{9D8B030D-6E8A-4147-A177-3AD203B41FA5}">
                      <a16:colId xmlns:a16="http://schemas.microsoft.com/office/drawing/2014/main" val="3925566291"/>
                    </a:ext>
                  </a:extLst>
                </a:gridCol>
                <a:gridCol w="740664">
                  <a:extLst>
                    <a:ext uri="{9D8B030D-6E8A-4147-A177-3AD203B41FA5}">
                      <a16:colId xmlns:a16="http://schemas.microsoft.com/office/drawing/2014/main" val="3891598338"/>
                    </a:ext>
                  </a:extLst>
                </a:gridCol>
                <a:gridCol w="740664">
                  <a:extLst>
                    <a:ext uri="{9D8B030D-6E8A-4147-A177-3AD203B41FA5}">
                      <a16:colId xmlns:a16="http://schemas.microsoft.com/office/drawing/2014/main" val="166139938"/>
                    </a:ext>
                  </a:extLst>
                </a:gridCol>
                <a:gridCol w="740664">
                  <a:extLst>
                    <a:ext uri="{9D8B030D-6E8A-4147-A177-3AD203B41FA5}">
                      <a16:colId xmlns:a16="http://schemas.microsoft.com/office/drawing/2014/main" val="15109460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405913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- 2020-02-25 11:11:32</a:t>
                      </a:r>
                      <a:r>
                        <a:rPr kumimoji="0" lang="en-US" sz="1000" b="0" i="0" u="none" strike="noStrike" kern="1200" cap="none" spc="0" normalizeH="0" baseline="0" noProof="0">
                          <a:ln>
                            <a:noFill/>
                          </a:ln>
                          <a:solidFill>
                            <a:prstClr val="black"/>
                          </a:solidFill>
                          <a:effectLst/>
                          <a:uLnTx/>
                          <a:uFillTx/>
                          <a:latin typeface="+mn-lt"/>
                          <a:ea typeface="+mn-ea"/>
                          <a:cs typeface="+mn-cs"/>
                        </a:rPr>
                        <a:t>
 Happy World Pancake Day! Time to make some hot pancakes, top them with melted butter and some maple syrup, and take a bite of heaven!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5259224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- 2020-02-24 17:01:01</a:t>
                      </a:r>
                      <a:r>
                        <a:rPr kumimoji="0" lang="en-US" sz="1000" b="0" i="0" u="none" strike="noStrike" kern="1200" cap="none" spc="0" normalizeH="0" baseline="0" noProof="0">
                          <a:ln>
                            <a:noFill/>
                          </a:ln>
                          <a:solidFill>
                            <a:prstClr val="black"/>
                          </a:solidFill>
                          <a:effectLst/>
                          <a:uLnTx/>
                          <a:uFillTx/>
                          <a:latin typeface="+mn-lt"/>
                          <a:ea typeface="+mn-ea"/>
                          <a:cs typeface="+mn-cs"/>
                        </a:rPr>
                        <a:t>
 Fettuccini Alfredo pasta tossed with butter and shrimps sounds perfect for a Monday night dinner. #butterlicious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0044741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- 2020-02-22 14:23:16</a:t>
                      </a:r>
                      <a:r>
                        <a:rPr kumimoji="0" lang="en-US" sz="1000" b="0" i="0" u="none" strike="noStrike" kern="1200" cap="none" spc="0" normalizeH="0" baseline="0" noProof="0">
                          <a:ln>
                            <a:noFill/>
                          </a:ln>
                          <a:solidFill>
                            <a:prstClr val="black"/>
                          </a:solidFill>
                          <a:effectLst/>
                          <a:uLnTx/>
                          <a:uFillTx/>
                          <a:latin typeface="+mn-lt"/>
                          <a:ea typeface="+mn-ea"/>
                          <a:cs typeface="+mn-cs"/>
                        </a:rPr>
                        <a:t>
 In California during the 1880s, sub-par butter was being passed off as butter from a well-known dairy. To protect their business, the dairy started stamping their butter, trademarking it to combat the counterfeiters.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1316533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- 2020-02-20 15:22:56</a:t>
                      </a:r>
                      <a:r>
                        <a:rPr kumimoji="0" lang="en-US" sz="1000" b="0" i="0" u="none" strike="noStrike" kern="1200" cap="none" spc="0" normalizeH="0" baseline="0" noProof="0">
                          <a:ln>
                            <a:noFill/>
                          </a:ln>
                          <a:solidFill>
                            <a:prstClr val="black"/>
                          </a:solidFill>
                          <a:effectLst/>
                          <a:uLnTx/>
                          <a:uFillTx/>
                          <a:latin typeface="+mn-lt"/>
                          <a:ea typeface="+mn-ea"/>
                          <a:cs typeface="+mn-cs"/>
                        </a:rPr>
                        <a:t>
 Use the middle rack of the oven. This allows hot air to circulate evenly around the food, resulting in even cooking.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165028626"/>
                  </a:ext>
                </a:extLst>
              </a:tr>
            </a:tbl>
          </a:graphicData>
        </a:graphic>
      </p:graphicFrame>
      <p:sp>
        <p:nvSpPr>
          <p:cNvPr id="4" name="Text Placeholder 3">
            <a:extLst>
              <a:ext uri="{FF2B5EF4-FFF2-40B4-BE49-F238E27FC236}">
                <a16:creationId xmlns:a16="http://schemas.microsoft.com/office/drawing/2014/main" id="{8BF87541-E145-41C0-9B58-6B3B9E72875D}"/>
              </a:ext>
            </a:extLst>
          </p:cNvPr>
          <p:cNvSpPr>
            <a:spLocks noGrp="1"/>
          </p:cNvSpPr>
          <p:nvPr>
            <p:ph type="body" sz="quarter" idx="14"/>
          </p:nvPr>
        </p:nvSpPr>
        <p:spPr/>
        <p:txBody>
          <a:bodyPr/>
          <a:lstStyle/>
          <a:p>
            <a:r>
              <a:rPr lang="en-US"/>
              <a:t>02/01/2020 - 02/29/2020</a:t>
            </a:r>
          </a:p>
        </p:txBody>
      </p:sp>
    </p:spTree>
    <p:extLst>
      <p:ext uri="{BB962C8B-B14F-4D97-AF65-F5344CB8AC3E}">
        <p14:creationId xmlns:p14="http://schemas.microsoft.com/office/powerpoint/2010/main" val="11509723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D432E4-AF5D-4B95-93E8-E09465966D0F}"/>
              </a:ext>
            </a:extLst>
          </p:cNvPr>
          <p:cNvSpPr>
            <a:spLocks noGrp="1"/>
          </p:cNvSpPr>
          <p:nvPr>
            <p:ph type="title"/>
          </p:nvPr>
        </p:nvSpPr>
        <p:spPr/>
        <p:txBody>
          <a:bodyPr/>
          <a:lstStyle/>
          <a:p>
            <a:r>
              <a:rPr lang="en-US"/>
              <a:t>Facebook Own Posts Table | SCS Dairy MY - 4 of 8</a:t>
            </a:r>
          </a:p>
        </p:txBody>
      </p:sp>
      <p:graphicFrame>
        <p:nvGraphicFramePr>
          <p:cNvPr id="5" name="Table Placeholder 4">
            <a:extLst>
              <a:ext uri="{FF2B5EF4-FFF2-40B4-BE49-F238E27FC236}">
                <a16:creationId xmlns:a16="http://schemas.microsoft.com/office/drawing/2014/main" id="{579742AE-B8A7-4FE6-9E82-E5737F0103E7}"/>
              </a:ext>
            </a:extLst>
          </p:cNvPr>
          <p:cNvGraphicFramePr>
            <a:graphicFrameLocks noGrp="1"/>
          </p:cNvGraphicFramePr>
          <p:nvPr>
            <p:ph type="tbl" sz="quarter" idx="13"/>
            <p:extLst>
              <p:ext uri="{D42A27DB-BD31-4B8C-83A1-F6EECF244321}">
                <p14:modId xmlns:p14="http://schemas.microsoft.com/office/powerpoint/2010/main" val="3176246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547386321"/>
                    </a:ext>
                  </a:extLst>
                </a:gridCol>
                <a:gridCol w="740664">
                  <a:extLst>
                    <a:ext uri="{9D8B030D-6E8A-4147-A177-3AD203B41FA5}">
                      <a16:colId xmlns:a16="http://schemas.microsoft.com/office/drawing/2014/main" val="244584604"/>
                    </a:ext>
                  </a:extLst>
                </a:gridCol>
                <a:gridCol w="740664">
                  <a:extLst>
                    <a:ext uri="{9D8B030D-6E8A-4147-A177-3AD203B41FA5}">
                      <a16:colId xmlns:a16="http://schemas.microsoft.com/office/drawing/2014/main" val="2018881345"/>
                    </a:ext>
                  </a:extLst>
                </a:gridCol>
                <a:gridCol w="740664">
                  <a:extLst>
                    <a:ext uri="{9D8B030D-6E8A-4147-A177-3AD203B41FA5}">
                      <a16:colId xmlns:a16="http://schemas.microsoft.com/office/drawing/2014/main" val="3207248637"/>
                    </a:ext>
                  </a:extLst>
                </a:gridCol>
                <a:gridCol w="740664">
                  <a:extLst>
                    <a:ext uri="{9D8B030D-6E8A-4147-A177-3AD203B41FA5}">
                      <a16:colId xmlns:a16="http://schemas.microsoft.com/office/drawing/2014/main" val="156096595"/>
                    </a:ext>
                  </a:extLst>
                </a:gridCol>
                <a:gridCol w="740664">
                  <a:extLst>
                    <a:ext uri="{9D8B030D-6E8A-4147-A177-3AD203B41FA5}">
                      <a16:colId xmlns:a16="http://schemas.microsoft.com/office/drawing/2014/main" val="2167442569"/>
                    </a:ext>
                  </a:extLst>
                </a:gridCol>
                <a:gridCol w="740664">
                  <a:extLst>
                    <a:ext uri="{9D8B030D-6E8A-4147-A177-3AD203B41FA5}">
                      <a16:colId xmlns:a16="http://schemas.microsoft.com/office/drawing/2014/main" val="1009649642"/>
                    </a:ext>
                  </a:extLst>
                </a:gridCol>
                <a:gridCol w="740664">
                  <a:extLst>
                    <a:ext uri="{9D8B030D-6E8A-4147-A177-3AD203B41FA5}">
                      <a16:colId xmlns:a16="http://schemas.microsoft.com/office/drawing/2014/main" val="25382389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892741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- 2020-02-18 13:55:28</a:t>
                      </a:r>
                      <a:r>
                        <a:rPr kumimoji="0" lang="en-US" sz="1000" b="0" i="0" u="none" strike="noStrike" kern="1200" cap="none" spc="0" normalizeH="0" baseline="0" noProof="0">
                          <a:ln>
                            <a:noFill/>
                          </a:ln>
                          <a:solidFill>
                            <a:prstClr val="black"/>
                          </a:solidFill>
                          <a:effectLst/>
                          <a:uLnTx/>
                          <a:uFillTx/>
                          <a:latin typeface="+mn-lt"/>
                          <a:ea typeface="+mn-ea"/>
                          <a:cs typeface="+mn-cs"/>
                        </a:rPr>
                        <a:t>
 These melt-in-your-mouth shortbread cookies will become a hit at all your gatherings!
Easy Chocolate Chip Whipped Shortbread
Ingredients:
227g SCS butter
60g icing sugar/powdered sugar/confectioners sugar
32g corn starch
½ tsp vanilla
180g flour all purpose
87g mini semi sweet chocolate chips
1 pinch salt
Instructions:
1. Pre-heat oven to 160°C. Line one or two cookie sheets with parchment paper.
2. In the bowl of the mixer add butter and icing sugar and on medium speed cream until very fluffy. Then add the salt, cornstarch, vanilla and flour. Beat until very light approximately 2-3 minutes. Stir in chocolate chips or beat on low for 10-15 seconds.
3. Drop by heaping a teaspoon, or roll into balls the size of a golf ball and lightly flatten with a fork, place prepared cookie sheets. Bake for approximately 15-20 minutes until very lightly golden, almost white and not browned. Start to check the cookies after 10-12 minutes, depending on the size they may take less time to bake.
4. Let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465970299"/>
                  </a:ext>
                </a:extLst>
              </a:tr>
            </a:tbl>
          </a:graphicData>
        </a:graphic>
      </p:graphicFrame>
      <p:sp>
        <p:nvSpPr>
          <p:cNvPr id="4" name="Text Placeholder 3">
            <a:extLst>
              <a:ext uri="{FF2B5EF4-FFF2-40B4-BE49-F238E27FC236}">
                <a16:creationId xmlns:a16="http://schemas.microsoft.com/office/drawing/2014/main" id="{3961DB95-4986-473E-9CCA-202F06B22E0B}"/>
              </a:ext>
            </a:extLst>
          </p:cNvPr>
          <p:cNvSpPr>
            <a:spLocks noGrp="1"/>
          </p:cNvSpPr>
          <p:nvPr>
            <p:ph type="body" sz="quarter" idx="14"/>
          </p:nvPr>
        </p:nvSpPr>
        <p:spPr/>
        <p:txBody>
          <a:bodyPr/>
          <a:lstStyle/>
          <a:p>
            <a:r>
              <a:rPr lang="en-US"/>
              <a:t>02/01/2020 - 02/29/2020</a:t>
            </a:r>
          </a:p>
        </p:txBody>
      </p:sp>
    </p:spTree>
    <p:extLst>
      <p:ext uri="{BB962C8B-B14F-4D97-AF65-F5344CB8AC3E}">
        <p14:creationId xmlns:p14="http://schemas.microsoft.com/office/powerpoint/2010/main" val="29921998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686FB6-7662-427F-B76B-C475450D86E8}"/>
              </a:ext>
            </a:extLst>
          </p:cNvPr>
          <p:cNvSpPr>
            <a:spLocks noGrp="1"/>
          </p:cNvSpPr>
          <p:nvPr>
            <p:ph type="title"/>
          </p:nvPr>
        </p:nvSpPr>
        <p:spPr/>
        <p:txBody>
          <a:bodyPr/>
          <a:lstStyle/>
          <a:p>
            <a:r>
              <a:rPr lang="en-US"/>
              <a:t>Facebook Own Posts Table | SCS Dairy MY - 5 of 8</a:t>
            </a:r>
          </a:p>
        </p:txBody>
      </p:sp>
      <p:graphicFrame>
        <p:nvGraphicFramePr>
          <p:cNvPr id="5" name="Table Placeholder 4">
            <a:extLst>
              <a:ext uri="{FF2B5EF4-FFF2-40B4-BE49-F238E27FC236}">
                <a16:creationId xmlns:a16="http://schemas.microsoft.com/office/drawing/2014/main" id="{7AEFD052-E742-4DA8-AB3D-31F645E956C1}"/>
              </a:ext>
            </a:extLst>
          </p:cNvPr>
          <p:cNvGraphicFramePr>
            <a:graphicFrameLocks noGrp="1"/>
          </p:cNvGraphicFramePr>
          <p:nvPr>
            <p:ph type="tbl" sz="quarter" idx="13"/>
            <p:extLst>
              <p:ext uri="{D42A27DB-BD31-4B8C-83A1-F6EECF244321}">
                <p14:modId xmlns:p14="http://schemas.microsoft.com/office/powerpoint/2010/main" val="19995282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330396345"/>
                    </a:ext>
                  </a:extLst>
                </a:gridCol>
                <a:gridCol w="740664">
                  <a:extLst>
                    <a:ext uri="{9D8B030D-6E8A-4147-A177-3AD203B41FA5}">
                      <a16:colId xmlns:a16="http://schemas.microsoft.com/office/drawing/2014/main" val="3650958965"/>
                    </a:ext>
                  </a:extLst>
                </a:gridCol>
                <a:gridCol w="740664">
                  <a:extLst>
                    <a:ext uri="{9D8B030D-6E8A-4147-A177-3AD203B41FA5}">
                      <a16:colId xmlns:a16="http://schemas.microsoft.com/office/drawing/2014/main" val="3712864300"/>
                    </a:ext>
                  </a:extLst>
                </a:gridCol>
                <a:gridCol w="740664">
                  <a:extLst>
                    <a:ext uri="{9D8B030D-6E8A-4147-A177-3AD203B41FA5}">
                      <a16:colId xmlns:a16="http://schemas.microsoft.com/office/drawing/2014/main" val="2028847617"/>
                    </a:ext>
                  </a:extLst>
                </a:gridCol>
                <a:gridCol w="740664">
                  <a:extLst>
                    <a:ext uri="{9D8B030D-6E8A-4147-A177-3AD203B41FA5}">
                      <a16:colId xmlns:a16="http://schemas.microsoft.com/office/drawing/2014/main" val="1815738686"/>
                    </a:ext>
                  </a:extLst>
                </a:gridCol>
                <a:gridCol w="740664">
                  <a:extLst>
                    <a:ext uri="{9D8B030D-6E8A-4147-A177-3AD203B41FA5}">
                      <a16:colId xmlns:a16="http://schemas.microsoft.com/office/drawing/2014/main" val="2175857967"/>
                    </a:ext>
                  </a:extLst>
                </a:gridCol>
                <a:gridCol w="740664">
                  <a:extLst>
                    <a:ext uri="{9D8B030D-6E8A-4147-A177-3AD203B41FA5}">
                      <a16:colId xmlns:a16="http://schemas.microsoft.com/office/drawing/2014/main" val="1117940823"/>
                    </a:ext>
                  </a:extLst>
                </a:gridCol>
                <a:gridCol w="740664">
                  <a:extLst>
                    <a:ext uri="{9D8B030D-6E8A-4147-A177-3AD203B41FA5}">
                      <a16:colId xmlns:a16="http://schemas.microsoft.com/office/drawing/2014/main" val="6403761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587675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- 2020-02-16 15:53:29</a:t>
                      </a:r>
                      <a:r>
                        <a:rPr kumimoji="0" lang="en-US" sz="1000" b="0" i="0" u="none" strike="noStrike" kern="1200" cap="none" spc="0" normalizeH="0" baseline="0" noProof="0">
                          <a:ln>
                            <a:noFill/>
                          </a:ln>
                          <a:solidFill>
                            <a:prstClr val="black"/>
                          </a:solidFill>
                          <a:effectLst/>
                          <a:uLnTx/>
                          <a:uFillTx/>
                          <a:latin typeface="+mn-lt"/>
                          <a:ea typeface="+mn-ea"/>
                          <a:cs typeface="+mn-cs"/>
                        </a:rPr>
                        <a:t>
 Toasted bagels with cream cheese, sliced strawberries and blueberries are the perfect snacks in between hearty meals. #cheesilicious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764581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- 2020-02-14 10:52:22</a:t>
                      </a:r>
                      <a:r>
                        <a:rPr kumimoji="0" lang="en-US" sz="1000" b="0" i="0" u="none" strike="noStrike" kern="1200" cap="none" spc="0" normalizeH="0" baseline="0" noProof="0">
                          <a:ln>
                            <a:noFill/>
                          </a:ln>
                          <a:solidFill>
                            <a:prstClr val="black"/>
                          </a:solidFill>
                          <a:effectLst/>
                          <a:uLnTx/>
                          <a:uFillTx/>
                          <a:latin typeface="+mn-lt"/>
                          <a:ea typeface="+mn-ea"/>
                          <a:cs typeface="+mn-cs"/>
                        </a:rPr>
                        <a:t>
 Wishing everyone Happy Valentine’s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5361553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- 2020-02-12 13:47:38</a:t>
                      </a:r>
                      <a:r>
                        <a:rPr kumimoji="0" lang="en-US" sz="1000" b="0" i="0" u="none" strike="noStrike" kern="1200" cap="none" spc="0" normalizeH="0" baseline="0" noProof="0">
                          <a:ln>
                            <a:noFill/>
                          </a:ln>
                          <a:solidFill>
                            <a:prstClr val="black"/>
                          </a:solidFill>
                          <a:effectLst/>
                          <a:uLnTx/>
                          <a:uFillTx/>
                          <a:latin typeface="+mn-lt"/>
                          <a:ea typeface="+mn-ea"/>
                          <a:cs typeface="+mn-cs"/>
                        </a:rPr>
                        <a:t>
 Read the recipe from top to bottom, stick to quantities and methods religiously, and layout all your ingredients before you even think of beginning.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425128938"/>
                  </a:ext>
                </a:extLst>
              </a:tr>
            </a:tbl>
          </a:graphicData>
        </a:graphic>
      </p:graphicFrame>
      <p:sp>
        <p:nvSpPr>
          <p:cNvPr id="4" name="Text Placeholder 3">
            <a:extLst>
              <a:ext uri="{FF2B5EF4-FFF2-40B4-BE49-F238E27FC236}">
                <a16:creationId xmlns:a16="http://schemas.microsoft.com/office/drawing/2014/main" id="{C8438E9D-F383-4F2A-9F99-B5411882C909}"/>
              </a:ext>
            </a:extLst>
          </p:cNvPr>
          <p:cNvSpPr>
            <a:spLocks noGrp="1"/>
          </p:cNvSpPr>
          <p:nvPr>
            <p:ph type="body" sz="quarter" idx="14"/>
          </p:nvPr>
        </p:nvSpPr>
        <p:spPr/>
        <p:txBody>
          <a:bodyPr/>
          <a:lstStyle/>
          <a:p>
            <a:r>
              <a:rPr lang="en-US"/>
              <a:t>02/01/2020 - 02/29/2020</a:t>
            </a:r>
          </a:p>
        </p:txBody>
      </p:sp>
    </p:spTree>
    <p:extLst>
      <p:ext uri="{BB962C8B-B14F-4D97-AF65-F5344CB8AC3E}">
        <p14:creationId xmlns:p14="http://schemas.microsoft.com/office/powerpoint/2010/main" val="5179102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85F230-C3E1-4A34-BB98-5EA2BFD9E8A2}"/>
              </a:ext>
            </a:extLst>
          </p:cNvPr>
          <p:cNvSpPr>
            <a:spLocks noGrp="1"/>
          </p:cNvSpPr>
          <p:nvPr>
            <p:ph type="title"/>
          </p:nvPr>
        </p:nvSpPr>
        <p:spPr/>
        <p:txBody>
          <a:bodyPr/>
          <a:lstStyle/>
          <a:p>
            <a:r>
              <a:rPr lang="en-US"/>
              <a:t>Facebook Own Posts Table | SCS Dairy MY - 6 of 8</a:t>
            </a:r>
          </a:p>
        </p:txBody>
      </p:sp>
      <p:graphicFrame>
        <p:nvGraphicFramePr>
          <p:cNvPr id="5" name="Table Placeholder 4">
            <a:extLst>
              <a:ext uri="{FF2B5EF4-FFF2-40B4-BE49-F238E27FC236}">
                <a16:creationId xmlns:a16="http://schemas.microsoft.com/office/drawing/2014/main" id="{515164F4-7916-478E-9646-CAE5E5CF31D7}"/>
              </a:ext>
            </a:extLst>
          </p:cNvPr>
          <p:cNvGraphicFramePr>
            <a:graphicFrameLocks noGrp="1"/>
          </p:cNvGraphicFramePr>
          <p:nvPr>
            <p:ph type="tbl" sz="quarter" idx="13"/>
            <p:extLst>
              <p:ext uri="{D42A27DB-BD31-4B8C-83A1-F6EECF244321}">
                <p14:modId xmlns:p14="http://schemas.microsoft.com/office/powerpoint/2010/main" val="26435624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535539753"/>
                    </a:ext>
                  </a:extLst>
                </a:gridCol>
                <a:gridCol w="740664">
                  <a:extLst>
                    <a:ext uri="{9D8B030D-6E8A-4147-A177-3AD203B41FA5}">
                      <a16:colId xmlns:a16="http://schemas.microsoft.com/office/drawing/2014/main" val="2248622115"/>
                    </a:ext>
                  </a:extLst>
                </a:gridCol>
                <a:gridCol w="740664">
                  <a:extLst>
                    <a:ext uri="{9D8B030D-6E8A-4147-A177-3AD203B41FA5}">
                      <a16:colId xmlns:a16="http://schemas.microsoft.com/office/drawing/2014/main" val="3655468833"/>
                    </a:ext>
                  </a:extLst>
                </a:gridCol>
                <a:gridCol w="740664">
                  <a:extLst>
                    <a:ext uri="{9D8B030D-6E8A-4147-A177-3AD203B41FA5}">
                      <a16:colId xmlns:a16="http://schemas.microsoft.com/office/drawing/2014/main" val="3968549414"/>
                    </a:ext>
                  </a:extLst>
                </a:gridCol>
                <a:gridCol w="740664">
                  <a:extLst>
                    <a:ext uri="{9D8B030D-6E8A-4147-A177-3AD203B41FA5}">
                      <a16:colId xmlns:a16="http://schemas.microsoft.com/office/drawing/2014/main" val="1223158763"/>
                    </a:ext>
                  </a:extLst>
                </a:gridCol>
                <a:gridCol w="740664">
                  <a:extLst>
                    <a:ext uri="{9D8B030D-6E8A-4147-A177-3AD203B41FA5}">
                      <a16:colId xmlns:a16="http://schemas.microsoft.com/office/drawing/2014/main" val="1204903862"/>
                    </a:ext>
                  </a:extLst>
                </a:gridCol>
                <a:gridCol w="740664">
                  <a:extLst>
                    <a:ext uri="{9D8B030D-6E8A-4147-A177-3AD203B41FA5}">
                      <a16:colId xmlns:a16="http://schemas.microsoft.com/office/drawing/2014/main" val="1854406883"/>
                    </a:ext>
                  </a:extLst>
                </a:gridCol>
                <a:gridCol w="740664">
                  <a:extLst>
                    <a:ext uri="{9D8B030D-6E8A-4147-A177-3AD203B41FA5}">
                      <a16:colId xmlns:a16="http://schemas.microsoft.com/office/drawing/2014/main" val="36326182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10092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- 2020-02-10 16:21:56</a:t>
                      </a:r>
                      <a:r>
                        <a:rPr kumimoji="0" lang="en-US" sz="1000" b="0" i="0" u="none" strike="noStrike" kern="1200" cap="none" spc="0" normalizeH="0" baseline="0" noProof="0">
                          <a:ln>
                            <a:noFill/>
                          </a:ln>
                          <a:solidFill>
                            <a:prstClr val="black"/>
                          </a:solidFill>
                          <a:effectLst/>
                          <a:uLnTx/>
                          <a:uFillTx/>
                          <a:latin typeface="+mn-lt"/>
                          <a:ea typeface="+mn-ea"/>
                          <a:cs typeface="+mn-cs"/>
                        </a:rPr>
                        <a:t>
 The most incredible and fudgy brownies. This is the only brownie recipe you'll ever need!
Lunch Lady Brownies
Ingredients:
227g SCS butter
40g unsweetened cocoa powder
240g all-purpose flour
400g granulated sugar
4 large eggs
4 tsp vanilla extract
Chocolate Frosting:
56g softened butter
59ml milk
20g unsweetened cocoa powder
360g powdered sugar
Instructions:
1. Preheat oven to 176°C. Line a 9x13-inch baking dish with foil and spray foil with non-stick spray. Set aside.
2. In the bowl of an electric stand-mixer, add the melted butter and cocoa powder. Using the paddle attachment, blend until smooth.
3. Add the flour and sugar. Beat together then add eggs and vanilla. Mix just until combined. Don't over mix. (Batter will be thick).
4. Pour batter into prepared baking dish and spread out evenly. Bake 25 to 30 minutes or until toothpick inserted in center comes out clean. Remove brownies from oven and let stand 15 minutes before frosting. You want the brownies still warm when you frost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314820652"/>
                  </a:ext>
                </a:extLst>
              </a:tr>
            </a:tbl>
          </a:graphicData>
        </a:graphic>
      </p:graphicFrame>
      <p:sp>
        <p:nvSpPr>
          <p:cNvPr id="4" name="Text Placeholder 3">
            <a:extLst>
              <a:ext uri="{FF2B5EF4-FFF2-40B4-BE49-F238E27FC236}">
                <a16:creationId xmlns:a16="http://schemas.microsoft.com/office/drawing/2014/main" id="{0BF5E329-27F6-47D9-92F7-5799C16668F3}"/>
              </a:ext>
            </a:extLst>
          </p:cNvPr>
          <p:cNvSpPr>
            <a:spLocks noGrp="1"/>
          </p:cNvSpPr>
          <p:nvPr>
            <p:ph type="body" sz="quarter" idx="14"/>
          </p:nvPr>
        </p:nvSpPr>
        <p:spPr/>
        <p:txBody>
          <a:bodyPr/>
          <a:lstStyle/>
          <a:p>
            <a:r>
              <a:rPr lang="en-US"/>
              <a:t>02/01/2020 - 02/29/2020</a:t>
            </a:r>
          </a:p>
        </p:txBody>
      </p:sp>
    </p:spTree>
    <p:extLst>
      <p:ext uri="{BB962C8B-B14F-4D97-AF65-F5344CB8AC3E}">
        <p14:creationId xmlns:p14="http://schemas.microsoft.com/office/powerpoint/2010/main" val="31957271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8ADD1A-3A36-4462-8D6D-D8343E20ECAA}"/>
              </a:ext>
            </a:extLst>
          </p:cNvPr>
          <p:cNvSpPr>
            <a:spLocks noGrp="1"/>
          </p:cNvSpPr>
          <p:nvPr>
            <p:ph type="title"/>
          </p:nvPr>
        </p:nvSpPr>
        <p:spPr/>
        <p:txBody>
          <a:bodyPr/>
          <a:lstStyle/>
          <a:p>
            <a:r>
              <a:rPr lang="en-US"/>
              <a:t>Facebook Own Posts Table | SCS Dairy MY - 7 of 8</a:t>
            </a:r>
          </a:p>
        </p:txBody>
      </p:sp>
      <p:graphicFrame>
        <p:nvGraphicFramePr>
          <p:cNvPr id="5" name="Table Placeholder 4">
            <a:extLst>
              <a:ext uri="{FF2B5EF4-FFF2-40B4-BE49-F238E27FC236}">
                <a16:creationId xmlns:a16="http://schemas.microsoft.com/office/drawing/2014/main" id="{87C05642-999F-4479-90E2-31AF2905539B}"/>
              </a:ext>
            </a:extLst>
          </p:cNvPr>
          <p:cNvGraphicFramePr>
            <a:graphicFrameLocks noGrp="1"/>
          </p:cNvGraphicFramePr>
          <p:nvPr>
            <p:ph type="tbl" sz="quarter" idx="13"/>
            <p:extLst>
              <p:ext uri="{D42A27DB-BD31-4B8C-83A1-F6EECF244321}">
                <p14:modId xmlns:p14="http://schemas.microsoft.com/office/powerpoint/2010/main" val="14114858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267617974"/>
                    </a:ext>
                  </a:extLst>
                </a:gridCol>
                <a:gridCol w="740664">
                  <a:extLst>
                    <a:ext uri="{9D8B030D-6E8A-4147-A177-3AD203B41FA5}">
                      <a16:colId xmlns:a16="http://schemas.microsoft.com/office/drawing/2014/main" val="1102951664"/>
                    </a:ext>
                  </a:extLst>
                </a:gridCol>
                <a:gridCol w="740664">
                  <a:extLst>
                    <a:ext uri="{9D8B030D-6E8A-4147-A177-3AD203B41FA5}">
                      <a16:colId xmlns:a16="http://schemas.microsoft.com/office/drawing/2014/main" val="614638268"/>
                    </a:ext>
                  </a:extLst>
                </a:gridCol>
                <a:gridCol w="740664">
                  <a:extLst>
                    <a:ext uri="{9D8B030D-6E8A-4147-A177-3AD203B41FA5}">
                      <a16:colId xmlns:a16="http://schemas.microsoft.com/office/drawing/2014/main" val="3279718540"/>
                    </a:ext>
                  </a:extLst>
                </a:gridCol>
                <a:gridCol w="740664">
                  <a:extLst>
                    <a:ext uri="{9D8B030D-6E8A-4147-A177-3AD203B41FA5}">
                      <a16:colId xmlns:a16="http://schemas.microsoft.com/office/drawing/2014/main" val="681340237"/>
                    </a:ext>
                  </a:extLst>
                </a:gridCol>
                <a:gridCol w="740664">
                  <a:extLst>
                    <a:ext uri="{9D8B030D-6E8A-4147-A177-3AD203B41FA5}">
                      <a16:colId xmlns:a16="http://schemas.microsoft.com/office/drawing/2014/main" val="2220120326"/>
                    </a:ext>
                  </a:extLst>
                </a:gridCol>
                <a:gridCol w="740664">
                  <a:extLst>
                    <a:ext uri="{9D8B030D-6E8A-4147-A177-3AD203B41FA5}">
                      <a16:colId xmlns:a16="http://schemas.microsoft.com/office/drawing/2014/main" val="3454206015"/>
                    </a:ext>
                  </a:extLst>
                </a:gridCol>
                <a:gridCol w="740664">
                  <a:extLst>
                    <a:ext uri="{9D8B030D-6E8A-4147-A177-3AD203B41FA5}">
                      <a16:colId xmlns:a16="http://schemas.microsoft.com/office/drawing/2014/main" val="42267258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886827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- 2020-02-08 14:30:18</a:t>
                      </a:r>
                      <a:r>
                        <a:rPr kumimoji="0" lang="en-US" sz="1000" b="0" i="0" u="none" strike="noStrike" kern="1200" cap="none" spc="0" normalizeH="0" baseline="0" noProof="0">
                          <a:ln>
                            <a:noFill/>
                          </a:ln>
                          <a:solidFill>
                            <a:prstClr val="black"/>
                          </a:solidFill>
                          <a:effectLst/>
                          <a:uLnTx/>
                          <a:uFillTx/>
                          <a:latin typeface="+mn-lt"/>
                          <a:ea typeface="+mn-ea"/>
                          <a:cs typeface="+mn-cs"/>
                        </a:rPr>
                        <a:t>
 When it comes to comfort food, nothing can beat pasta with some butter on it. #butterlicious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0321141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- 2020-02-07 14:15:08</a:t>
                      </a:r>
                      <a:r>
                        <a:rPr kumimoji="0" lang="en-US" sz="1000" b="0" i="0" u="none" strike="noStrike" kern="1200" cap="none" spc="0" normalizeH="0" baseline="0" noProof="0">
                          <a:ln>
                            <a:noFill/>
                          </a:ln>
                          <a:solidFill>
                            <a:prstClr val="black"/>
                          </a:solidFill>
                          <a:effectLst/>
                          <a:uLnTx/>
                          <a:uFillTx/>
                          <a:latin typeface="+mn-lt"/>
                          <a:ea typeface="+mn-ea"/>
                          <a:cs typeface="+mn-cs"/>
                        </a:rPr>
                        <a:t>
 Did you know? In antiquity, butter was used for fuel in lamps as a substitute for oil.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226736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- 2020-02-07 14:09:33</a:t>
                      </a:r>
                      <a:r>
                        <a:rPr kumimoji="0" lang="en-US" sz="1000" b="0" i="0" u="none" strike="noStrike" kern="1200" cap="none" spc="0" normalizeH="0" baseline="0" noProof="0">
                          <a:ln>
                            <a:noFill/>
                          </a:ln>
                          <a:solidFill>
                            <a:prstClr val="black"/>
                          </a:solidFill>
                          <a:effectLst/>
                          <a:uLnTx/>
                          <a:uFillTx/>
                          <a:latin typeface="+mn-lt"/>
                          <a:ea typeface="+mn-ea"/>
                          <a:cs typeface="+mn-cs"/>
                        </a:rPr>
                        <a:t>
 Get into the habit of turning your oven on to the recommended temperature before you even start measuring your ingredients. This is because recipes that call for a raising agent (such as self-raising flour, baking powder or bicarbonate of soda) need to be popped into the oven soon after the batter is mixed for best results.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373932763"/>
                  </a:ext>
                </a:extLst>
              </a:tr>
            </a:tbl>
          </a:graphicData>
        </a:graphic>
      </p:graphicFrame>
      <p:sp>
        <p:nvSpPr>
          <p:cNvPr id="4" name="Text Placeholder 3">
            <a:extLst>
              <a:ext uri="{FF2B5EF4-FFF2-40B4-BE49-F238E27FC236}">
                <a16:creationId xmlns:a16="http://schemas.microsoft.com/office/drawing/2014/main" id="{D48409E9-124C-42FB-94B0-FBDE9DF0D85D}"/>
              </a:ext>
            </a:extLst>
          </p:cNvPr>
          <p:cNvSpPr>
            <a:spLocks noGrp="1"/>
          </p:cNvSpPr>
          <p:nvPr>
            <p:ph type="body" sz="quarter" idx="14"/>
          </p:nvPr>
        </p:nvSpPr>
        <p:spPr/>
        <p:txBody>
          <a:bodyPr/>
          <a:lstStyle/>
          <a:p>
            <a:r>
              <a:rPr lang="en-US"/>
              <a:t>02/01/2020 - 02/29/2020</a:t>
            </a:r>
          </a:p>
        </p:txBody>
      </p:sp>
    </p:spTree>
    <p:extLst>
      <p:ext uri="{BB962C8B-B14F-4D97-AF65-F5344CB8AC3E}">
        <p14:creationId xmlns:p14="http://schemas.microsoft.com/office/powerpoint/2010/main" val="2830286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9A7046-65CA-4031-B430-FBF80217F7E0}"/>
              </a:ext>
            </a:extLst>
          </p:cNvPr>
          <p:cNvSpPr>
            <a:spLocks noGrp="1"/>
          </p:cNvSpPr>
          <p:nvPr>
            <p:ph type="title"/>
          </p:nvPr>
        </p:nvSpPr>
        <p:spPr/>
        <p:txBody>
          <a:bodyPr/>
          <a:lstStyle/>
          <a:p>
            <a:r>
              <a:rPr lang="en-US"/>
              <a:t>Facebook Own Posts Table | SCS Dairy MY - 8 of 8</a:t>
            </a:r>
          </a:p>
        </p:txBody>
      </p:sp>
      <p:graphicFrame>
        <p:nvGraphicFramePr>
          <p:cNvPr id="5" name="Table Placeholder 4">
            <a:extLst>
              <a:ext uri="{FF2B5EF4-FFF2-40B4-BE49-F238E27FC236}">
                <a16:creationId xmlns:a16="http://schemas.microsoft.com/office/drawing/2014/main" id="{4AFA9C02-E478-4C9A-A199-A1D7B99CC08F}"/>
              </a:ext>
            </a:extLst>
          </p:cNvPr>
          <p:cNvGraphicFramePr>
            <a:graphicFrameLocks noGrp="1"/>
          </p:cNvGraphicFramePr>
          <p:nvPr>
            <p:ph type="tbl" sz="quarter" idx="13"/>
            <p:extLst>
              <p:ext uri="{D42A27DB-BD31-4B8C-83A1-F6EECF244321}">
                <p14:modId xmlns:p14="http://schemas.microsoft.com/office/powerpoint/2010/main" val="27330938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461220482"/>
                    </a:ext>
                  </a:extLst>
                </a:gridCol>
                <a:gridCol w="740664">
                  <a:extLst>
                    <a:ext uri="{9D8B030D-6E8A-4147-A177-3AD203B41FA5}">
                      <a16:colId xmlns:a16="http://schemas.microsoft.com/office/drawing/2014/main" val="1253683349"/>
                    </a:ext>
                  </a:extLst>
                </a:gridCol>
                <a:gridCol w="740664">
                  <a:extLst>
                    <a:ext uri="{9D8B030D-6E8A-4147-A177-3AD203B41FA5}">
                      <a16:colId xmlns:a16="http://schemas.microsoft.com/office/drawing/2014/main" val="283365736"/>
                    </a:ext>
                  </a:extLst>
                </a:gridCol>
                <a:gridCol w="740664">
                  <a:extLst>
                    <a:ext uri="{9D8B030D-6E8A-4147-A177-3AD203B41FA5}">
                      <a16:colId xmlns:a16="http://schemas.microsoft.com/office/drawing/2014/main" val="3313401563"/>
                    </a:ext>
                  </a:extLst>
                </a:gridCol>
                <a:gridCol w="740664">
                  <a:extLst>
                    <a:ext uri="{9D8B030D-6E8A-4147-A177-3AD203B41FA5}">
                      <a16:colId xmlns:a16="http://schemas.microsoft.com/office/drawing/2014/main" val="2561086972"/>
                    </a:ext>
                  </a:extLst>
                </a:gridCol>
                <a:gridCol w="740664">
                  <a:extLst>
                    <a:ext uri="{9D8B030D-6E8A-4147-A177-3AD203B41FA5}">
                      <a16:colId xmlns:a16="http://schemas.microsoft.com/office/drawing/2014/main" val="1706576594"/>
                    </a:ext>
                  </a:extLst>
                </a:gridCol>
                <a:gridCol w="740664">
                  <a:extLst>
                    <a:ext uri="{9D8B030D-6E8A-4147-A177-3AD203B41FA5}">
                      <a16:colId xmlns:a16="http://schemas.microsoft.com/office/drawing/2014/main" val="975072370"/>
                    </a:ext>
                  </a:extLst>
                </a:gridCol>
                <a:gridCol w="740664">
                  <a:extLst>
                    <a:ext uri="{9D8B030D-6E8A-4147-A177-3AD203B41FA5}">
                      <a16:colId xmlns:a16="http://schemas.microsoft.com/office/drawing/2014/main" val="28452151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982413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- 2020-02-06 01:05:56</a:t>
                      </a:r>
                      <a:r>
                        <a:rPr kumimoji="0" lang="en-US" sz="1000" b="0" i="0" u="none" strike="noStrike" kern="1200" cap="none" spc="0" normalizeH="0" baseline="0" noProof="0">
                          <a:ln>
                            <a:noFill/>
                          </a:ln>
                          <a:solidFill>
                            <a:prstClr val="black"/>
                          </a:solidFill>
                          <a:effectLst/>
                          <a:uLnTx/>
                          <a:uFillTx/>
                          <a:latin typeface="+mn-lt"/>
                          <a:ea typeface="+mn-ea"/>
                          <a:cs typeface="+mn-cs"/>
                        </a:rPr>
                        <a:t>
 These butter cookies are one of the simplest cookies to make and will definitely become a hit at your next tea party!
Chocolate Butter Cookies
Ingredients:
227g SCS unsalted butter softened
150g granulated sugar 
1 large egg yolk
2 teaspoons vanilla extract
1/4 teaspoon salt
265g + 2 tablespoons all-purpose flour
For Chocolate:
170g dark chocolate chips 
1/2 teaspoon vegetable shortening 
Sprinkles (optional)
Instructions:
1. Preheat oven to 190°C.
2. In a large bowl (or, preferably, in the bowl of a stand mixer), combine butter and sugar and beat together with an electric mixer until creamy and very well-combined.
3. Add egg yolk, vanilla extract, and salt and beat well. Pause to scrape the sides and bottom of the bowl to ensure that all ingredients are well incorporated.
4. With mixer on low speed, gradually add flour until the flour is completely combined. Again you should pause to scrape the sides and bottom of the bowl.
5. Fit a large piping bag with a piping tip and portion 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373753976"/>
                  </a:ext>
                </a:extLst>
              </a:tr>
            </a:tbl>
          </a:graphicData>
        </a:graphic>
      </p:graphicFrame>
      <p:sp>
        <p:nvSpPr>
          <p:cNvPr id="4" name="Text Placeholder 3">
            <a:extLst>
              <a:ext uri="{FF2B5EF4-FFF2-40B4-BE49-F238E27FC236}">
                <a16:creationId xmlns:a16="http://schemas.microsoft.com/office/drawing/2014/main" id="{C7C2C456-A26C-46B9-A155-952C7094B183}"/>
              </a:ext>
            </a:extLst>
          </p:cNvPr>
          <p:cNvSpPr>
            <a:spLocks noGrp="1"/>
          </p:cNvSpPr>
          <p:nvPr>
            <p:ph type="body" sz="quarter" idx="14"/>
          </p:nvPr>
        </p:nvSpPr>
        <p:spPr/>
        <p:txBody>
          <a:bodyPr/>
          <a:lstStyle/>
          <a:p>
            <a:r>
              <a:rPr lang="en-US"/>
              <a:t>02/01/2020 - 02/29/2020</a:t>
            </a:r>
          </a:p>
        </p:txBody>
      </p:sp>
    </p:spTree>
    <p:extLst>
      <p:ext uri="{BB962C8B-B14F-4D97-AF65-F5344CB8AC3E}">
        <p14:creationId xmlns:p14="http://schemas.microsoft.com/office/powerpoint/2010/main" val="2991990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E3EDA7-7045-4476-9895-5C0AAEA8510F}"/>
              </a:ext>
            </a:extLst>
          </p:cNvPr>
          <p:cNvSpPr>
            <a:spLocks noGrp="1"/>
          </p:cNvSpPr>
          <p:nvPr>
            <p:ph type="title"/>
          </p:nvPr>
        </p:nvSpPr>
        <p:spPr/>
        <p:txBody>
          <a:bodyPr/>
          <a:lstStyle/>
          <a:p>
            <a:r>
              <a:rPr lang="en-US"/>
              <a:t>Facebook Custom Reach (Collumn Chart) | SCS Dairy MY</a:t>
            </a:r>
          </a:p>
        </p:txBody>
      </p:sp>
      <p:graphicFrame>
        <p:nvGraphicFramePr>
          <p:cNvPr id="6" name="Chart Placeholder 5">
            <a:extLst>
              <a:ext uri="{FF2B5EF4-FFF2-40B4-BE49-F238E27FC236}">
                <a16:creationId xmlns:a16="http://schemas.microsoft.com/office/drawing/2014/main" id="{76185B11-3811-48F0-A9CF-651C412F3ED5}"/>
              </a:ext>
            </a:extLst>
          </p:cNvPr>
          <p:cNvGraphicFramePr>
            <a:graphicFrameLocks noGrp="1"/>
          </p:cNvGraphicFramePr>
          <p:nvPr>
            <p:ph type="chart" sz="quarter" idx="13"/>
            <p:extLst>
              <p:ext uri="{D42A27DB-BD31-4B8C-83A1-F6EECF244321}">
                <p14:modId xmlns:p14="http://schemas.microsoft.com/office/powerpoint/2010/main" val="37230455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5C2DE97-F1D7-42B2-B51F-E1DE58967800}"/>
              </a:ext>
            </a:extLst>
          </p:cNvPr>
          <p:cNvSpPr>
            <a:spLocks noGrp="1"/>
          </p:cNvSpPr>
          <p:nvPr>
            <p:ph type="body" sz="quarter" idx="14"/>
          </p:nvPr>
        </p:nvSpPr>
        <p:spPr/>
        <p:txBody>
          <a:bodyPr/>
          <a:lstStyle/>
          <a:p>
            <a:r>
              <a:rPr lang="en-US"/>
              <a:t>02/01/2020 - 02/29/2020</a:t>
            </a:r>
          </a:p>
        </p:txBody>
      </p:sp>
      <p:sp>
        <p:nvSpPr>
          <p:cNvPr id="5" name="Footer Placeholder 4">
            <a:extLst>
              <a:ext uri="{FF2B5EF4-FFF2-40B4-BE49-F238E27FC236}">
                <a16:creationId xmlns:a16="http://schemas.microsoft.com/office/drawing/2014/main" id="{35ABC535-AA14-4A75-AB2B-C082960B42C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980568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49B964-185C-43A1-A6BA-D6E2914D152A}"/>
              </a:ext>
            </a:extLst>
          </p:cNvPr>
          <p:cNvSpPr>
            <a:spLocks noGrp="1"/>
          </p:cNvSpPr>
          <p:nvPr>
            <p:ph type="title"/>
          </p:nvPr>
        </p:nvSpPr>
        <p:spPr/>
        <p:txBody>
          <a:bodyPr/>
          <a:lstStyle/>
          <a:p>
            <a:r>
              <a:rPr lang="en-US"/>
              <a:t>Facebook Total Engagements | SCS Dairy MY</a:t>
            </a:r>
          </a:p>
        </p:txBody>
      </p:sp>
      <p:graphicFrame>
        <p:nvGraphicFramePr>
          <p:cNvPr id="6" name="Chart Placeholder 5">
            <a:extLst>
              <a:ext uri="{FF2B5EF4-FFF2-40B4-BE49-F238E27FC236}">
                <a16:creationId xmlns:a16="http://schemas.microsoft.com/office/drawing/2014/main" id="{A780AAE9-82FC-4DF4-B6B6-42CD16D2EB54}"/>
              </a:ext>
            </a:extLst>
          </p:cNvPr>
          <p:cNvGraphicFramePr>
            <a:graphicFrameLocks noGrp="1"/>
          </p:cNvGraphicFramePr>
          <p:nvPr>
            <p:ph type="chart" sz="quarter" idx="13"/>
            <p:extLst>
              <p:ext uri="{D42A27DB-BD31-4B8C-83A1-F6EECF244321}">
                <p14:modId xmlns:p14="http://schemas.microsoft.com/office/powerpoint/2010/main" val="29335133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91349CE-88F5-4E79-A560-256364F3A0E1}"/>
              </a:ext>
            </a:extLst>
          </p:cNvPr>
          <p:cNvSpPr>
            <a:spLocks noGrp="1"/>
          </p:cNvSpPr>
          <p:nvPr>
            <p:ph type="body" sz="quarter" idx="14"/>
          </p:nvPr>
        </p:nvSpPr>
        <p:spPr/>
        <p:txBody>
          <a:bodyPr/>
          <a:lstStyle/>
          <a:p>
            <a:r>
              <a:rPr lang="en-US"/>
              <a:t>02/01/2020 - 02/29/2020</a:t>
            </a:r>
          </a:p>
        </p:txBody>
      </p:sp>
      <p:sp>
        <p:nvSpPr>
          <p:cNvPr id="5" name="Footer Placeholder 4">
            <a:extLst>
              <a:ext uri="{FF2B5EF4-FFF2-40B4-BE49-F238E27FC236}">
                <a16:creationId xmlns:a16="http://schemas.microsoft.com/office/drawing/2014/main" id="{92F76126-6F45-4B00-AF25-DC7389F020A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7302442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6CDB7E-EECA-420D-A11D-8750024CE563}"/>
              </a:ext>
            </a:extLst>
          </p:cNvPr>
          <p:cNvSpPr>
            <a:spLocks noGrp="1"/>
          </p:cNvSpPr>
          <p:nvPr>
            <p:ph type="title"/>
          </p:nvPr>
        </p:nvSpPr>
        <p:spPr/>
        <p:txBody>
          <a:bodyPr/>
          <a:lstStyle/>
          <a:p>
            <a:r>
              <a:rPr lang="en-US"/>
              <a:t>Facebook Total Engagements over Time (monthly) | SCS Dairy MY</a:t>
            </a:r>
          </a:p>
        </p:txBody>
      </p:sp>
      <p:graphicFrame>
        <p:nvGraphicFramePr>
          <p:cNvPr id="6" name="Chart Placeholder 5">
            <a:extLst>
              <a:ext uri="{FF2B5EF4-FFF2-40B4-BE49-F238E27FC236}">
                <a16:creationId xmlns:a16="http://schemas.microsoft.com/office/drawing/2014/main" id="{83110822-17AC-41FA-8425-C9DC6B36C39C}"/>
              </a:ext>
            </a:extLst>
          </p:cNvPr>
          <p:cNvGraphicFramePr>
            <a:graphicFrameLocks noGrp="1"/>
          </p:cNvGraphicFramePr>
          <p:nvPr>
            <p:ph type="chart" sz="quarter" idx="13"/>
            <p:extLst>
              <p:ext uri="{D42A27DB-BD31-4B8C-83A1-F6EECF244321}">
                <p14:modId xmlns:p14="http://schemas.microsoft.com/office/powerpoint/2010/main" val="16936281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B2858C9-56B3-4D96-9CF2-B39814D34ECE}"/>
              </a:ext>
            </a:extLst>
          </p:cNvPr>
          <p:cNvSpPr>
            <a:spLocks noGrp="1"/>
          </p:cNvSpPr>
          <p:nvPr>
            <p:ph type="body" sz="quarter" idx="14"/>
          </p:nvPr>
        </p:nvSpPr>
        <p:spPr/>
        <p:txBody>
          <a:bodyPr/>
          <a:lstStyle/>
          <a:p>
            <a:r>
              <a:rPr lang="en-US"/>
              <a:t>02/01/2020 - 02/29/2020</a:t>
            </a:r>
          </a:p>
        </p:txBody>
      </p:sp>
      <p:sp>
        <p:nvSpPr>
          <p:cNvPr id="5" name="Footer Placeholder 4">
            <a:extLst>
              <a:ext uri="{FF2B5EF4-FFF2-40B4-BE49-F238E27FC236}">
                <a16:creationId xmlns:a16="http://schemas.microsoft.com/office/drawing/2014/main" id="{BA5DCF7E-DA7F-4590-852B-00CC378DB46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2796675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1046</Words>
  <Application>Microsoft Office PowerPoint</Application>
  <PresentationFormat>On-screen Show (4:3)</PresentationFormat>
  <Paragraphs>436</Paragraphs>
  <Slides>31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31</vt:i4>
      </vt:variant>
    </vt:vector>
  </HeadingPairs>
  <TitlesOfParts>
    <vt:vector size="34" baseType="lpstr">
      <vt:lpstr>Arial</vt:lpstr>
      <vt:lpstr>Calibri</vt:lpstr>
      <vt:lpstr>quintly_template</vt:lpstr>
      <vt:lpstr>MASTER TEMPLATE</vt:lpstr>
      <vt:lpstr>Facebook Key Metrics Table | SCS Dairy MY</vt:lpstr>
      <vt:lpstr>Facebook Reach | SCS Dairy MY</vt:lpstr>
      <vt:lpstr>Facebook Engaged Users | SCS Dairy MY</vt:lpstr>
      <vt:lpstr>Facebook Average Reactions Per Post | SCS Dairy MY</vt:lpstr>
      <vt:lpstr>Facebook Interactions Distribution | SCS Dairy MY</vt:lpstr>
      <vt:lpstr>Facebook Interaction Rate By Weekday | SCS Dairy MY</vt:lpstr>
      <vt:lpstr>Facebook (FB) Custom Own Posts Table (new) | SCS Dairy MY - 1 of 6</vt:lpstr>
      <vt:lpstr>Facebook (FB) Custom Own Posts Table (new) | SCS Dairy MY - 2 of 6</vt:lpstr>
      <vt:lpstr>Facebook (FB) Custom Own Posts Table (new) | SCS Dairy MY - 3 of 6</vt:lpstr>
      <vt:lpstr>Facebook (FB) Custom Own Posts Table (new) | SCS Dairy MY - 4 of 6</vt:lpstr>
      <vt:lpstr>Facebook (FB) Custom Own Posts Table (new) | SCS Dairy MY - 5 of 6</vt:lpstr>
      <vt:lpstr>Facebook (FB) Custom Own Posts Table (new) | SCS Dairy MY - 6 of 6</vt:lpstr>
      <vt:lpstr>Facebook Fan Demographics | SCS Dairy MY</vt:lpstr>
      <vt:lpstr>Facebook Interaction Rate | SCS Dairy MY</vt:lpstr>
      <vt:lpstr>Facebook Fans Total | SCS Dairy MY</vt:lpstr>
      <vt:lpstr>Facebook Page Views | SCS Dairy MY</vt:lpstr>
      <vt:lpstr>Facebook Fans By City Table | SCS Dairy MY - 1 of 3</vt:lpstr>
      <vt:lpstr>Facebook Fans By City Table | SCS Dairy MY - 2 of 3</vt:lpstr>
      <vt:lpstr>Facebook Fans By City Table | SCS Dairy MY - 3 of 3</vt:lpstr>
      <vt:lpstr>Facebook Own Posts Table | SCS Dairy MY - 1 of 8</vt:lpstr>
      <vt:lpstr>Facebook Own Posts Table | SCS Dairy MY - 2 of 8</vt:lpstr>
      <vt:lpstr>Facebook Own Posts Table | SCS Dairy MY - 3 of 8</vt:lpstr>
      <vt:lpstr>Facebook Own Posts Table | SCS Dairy MY - 4 of 8</vt:lpstr>
      <vt:lpstr>Facebook Own Posts Table | SCS Dairy MY - 5 of 8</vt:lpstr>
      <vt:lpstr>Facebook Own Posts Table | SCS Dairy MY - 6 of 8</vt:lpstr>
      <vt:lpstr>Facebook Own Posts Table | SCS Dairy MY - 7 of 8</vt:lpstr>
      <vt:lpstr>Facebook Own Posts Table | SCS Dairy MY - 8 of 8</vt:lpstr>
      <vt:lpstr>Facebook Custom Reach (Collumn Chart) | SCS Dairy MY</vt:lpstr>
      <vt:lpstr>Facebook Total Engagements | SCS Dairy MY</vt:lpstr>
      <vt:lpstr>Facebook Total Engagements over Time (monthly) | SCS Dairy MY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Frederik Peiniger</dc:creator>
  <cp:lastModifiedBy>Frederik Peiniger</cp:lastModifiedBy>
  <cp:revision>1</cp:revision>
  <dcterms:created xsi:type="dcterms:W3CDTF">2020-03-06T07:50:42Z</dcterms:created>
  <dcterms:modified xsi:type="dcterms:W3CDTF">2020-03-06T07:51:35Z</dcterms:modified>
</cp:coreProperties>
</file>