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4626</c:v>
                </c:pt>
                <c:pt idx="1">
                  <c:v>3173</c:v>
                </c:pt>
                <c:pt idx="2">
                  <c:v>7338</c:v>
                </c:pt>
                <c:pt idx="3">
                  <c:v>6735</c:v>
                </c:pt>
                <c:pt idx="4">
                  <c:v>5915</c:v>
                </c:pt>
                <c:pt idx="5">
                  <c:v>6175</c:v>
                </c:pt>
                <c:pt idx="6">
                  <c:v>5344</c:v>
                </c:pt>
                <c:pt idx="7">
                  <c:v>8694</c:v>
                </c:pt>
                <c:pt idx="8">
                  <c:v>4980</c:v>
                </c:pt>
                <c:pt idx="9">
                  <c:v>5670</c:v>
                </c:pt>
                <c:pt idx="10">
                  <c:v>5741</c:v>
                </c:pt>
                <c:pt idx="11">
                  <c:v>4795</c:v>
                </c:pt>
                <c:pt idx="12">
                  <c:v>4674</c:v>
                </c:pt>
                <c:pt idx="13">
                  <c:v>3708</c:v>
                </c:pt>
                <c:pt idx="14">
                  <c:v>3090</c:v>
                </c:pt>
                <c:pt idx="15">
                  <c:v>4704</c:v>
                </c:pt>
                <c:pt idx="16">
                  <c:v>5705</c:v>
                </c:pt>
                <c:pt idx="17">
                  <c:v>5186</c:v>
                </c:pt>
                <c:pt idx="18">
                  <c:v>4180</c:v>
                </c:pt>
                <c:pt idx="19">
                  <c:v>4324</c:v>
                </c:pt>
                <c:pt idx="20">
                  <c:v>3867</c:v>
                </c:pt>
                <c:pt idx="21">
                  <c:v>5061</c:v>
                </c:pt>
                <c:pt idx="22">
                  <c:v>4090</c:v>
                </c:pt>
                <c:pt idx="23">
                  <c:v>4724</c:v>
                </c:pt>
                <c:pt idx="24">
                  <c:v>3434</c:v>
                </c:pt>
                <c:pt idx="25">
                  <c:v>3010</c:v>
                </c:pt>
                <c:pt idx="26">
                  <c:v>2667</c:v>
                </c:pt>
                <c:pt idx="27">
                  <c:v>3113</c:v>
                </c:pt>
                <c:pt idx="28">
                  <c:v>2859</c:v>
                </c:pt>
              </c:numCache>
            </c:numRef>
          </c:val>
          <c:smooth val="0"/>
          <c:extLst>
            <c:ext xmlns:c16="http://schemas.microsoft.com/office/drawing/2014/chart" uri="{C3380CC4-5D6E-409C-BE32-E72D297353CC}">
              <c16:uniqueId val="{00000000-A46A-4703-8C53-34A5BF8E5A0F}"/>
            </c:ext>
          </c:extLst>
        </c:ser>
        <c:dLbls>
          <c:showLegendKey val="0"/>
          <c:showVal val="0"/>
          <c:showCatName val="0"/>
          <c:showSerName val="0"/>
          <c:showPercent val="0"/>
          <c:showBubbleSize val="0"/>
        </c:dLbls>
        <c:smooth val="0"/>
        <c:axId val="299884680"/>
        <c:axId val="299888944"/>
      </c:lineChart>
      <c:dateAx>
        <c:axId val="299884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88944"/>
        <c:crosses val="autoZero"/>
        <c:auto val="1"/>
        <c:lblOffset val="100"/>
        <c:baseTimeUnit val="days"/>
      </c:dateAx>
      <c:valAx>
        <c:axId val="29988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8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235</c:v>
                </c:pt>
                <c:pt idx="1">
                  <c:v>116</c:v>
                </c:pt>
                <c:pt idx="2">
                  <c:v>468</c:v>
                </c:pt>
                <c:pt idx="3">
                  <c:v>551</c:v>
                </c:pt>
                <c:pt idx="4">
                  <c:v>408</c:v>
                </c:pt>
                <c:pt idx="5">
                  <c:v>518</c:v>
                </c:pt>
                <c:pt idx="6">
                  <c:v>338</c:v>
                </c:pt>
                <c:pt idx="7">
                  <c:v>1150</c:v>
                </c:pt>
                <c:pt idx="8">
                  <c:v>430</c:v>
                </c:pt>
                <c:pt idx="9">
                  <c:v>431</c:v>
                </c:pt>
                <c:pt idx="10">
                  <c:v>503</c:v>
                </c:pt>
                <c:pt idx="11">
                  <c:v>326</c:v>
                </c:pt>
                <c:pt idx="12">
                  <c:v>331</c:v>
                </c:pt>
                <c:pt idx="13">
                  <c:v>216</c:v>
                </c:pt>
                <c:pt idx="14">
                  <c:v>133</c:v>
                </c:pt>
                <c:pt idx="15">
                  <c:v>278</c:v>
                </c:pt>
                <c:pt idx="16">
                  <c:v>398</c:v>
                </c:pt>
                <c:pt idx="17">
                  <c:v>295</c:v>
                </c:pt>
                <c:pt idx="18">
                  <c:v>225</c:v>
                </c:pt>
                <c:pt idx="19">
                  <c:v>244</c:v>
                </c:pt>
                <c:pt idx="20">
                  <c:v>234</c:v>
                </c:pt>
                <c:pt idx="21">
                  <c:v>265</c:v>
                </c:pt>
                <c:pt idx="22">
                  <c:v>215</c:v>
                </c:pt>
                <c:pt idx="23">
                  <c:v>184</c:v>
                </c:pt>
                <c:pt idx="24">
                  <c:v>150</c:v>
                </c:pt>
                <c:pt idx="25">
                  <c:v>104</c:v>
                </c:pt>
                <c:pt idx="26">
                  <c:v>82</c:v>
                </c:pt>
                <c:pt idx="27">
                  <c:v>127</c:v>
                </c:pt>
                <c:pt idx="28">
                  <c:v>132</c:v>
                </c:pt>
              </c:numCache>
            </c:numRef>
          </c:val>
          <c:smooth val="0"/>
          <c:extLst>
            <c:ext xmlns:c16="http://schemas.microsoft.com/office/drawing/2014/chart" uri="{C3380CC4-5D6E-409C-BE32-E72D297353CC}">
              <c16:uniqueId val="{00000000-6343-4D07-88C7-3D77BAED7773}"/>
            </c:ext>
          </c:extLst>
        </c:ser>
        <c:dLbls>
          <c:showLegendKey val="0"/>
          <c:showVal val="0"/>
          <c:showCatName val="0"/>
          <c:showSerName val="0"/>
          <c:showPercent val="0"/>
          <c:showBubbleSize val="0"/>
        </c:dLbls>
        <c:smooth val="0"/>
        <c:axId val="179689136"/>
        <c:axId val="179686184"/>
      </c:lineChart>
      <c:dateAx>
        <c:axId val="17968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686184"/>
        <c:crosses val="autoZero"/>
        <c:auto val="1"/>
        <c:lblOffset val="100"/>
        <c:baseTimeUnit val="days"/>
      </c:dateAx>
      <c:valAx>
        <c:axId val="17968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68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79</c:v>
                </c:pt>
                <c:pt idx="1">
                  <c:v>0</c:v>
                </c:pt>
                <c:pt idx="2">
                  <c:v>586</c:v>
                </c:pt>
                <c:pt idx="3">
                  <c:v>0</c:v>
                </c:pt>
                <c:pt idx="4">
                  <c:v>504</c:v>
                </c:pt>
                <c:pt idx="5">
                  <c:v>0</c:v>
                </c:pt>
                <c:pt idx="6">
                  <c:v>507</c:v>
                </c:pt>
                <c:pt idx="7">
                  <c:v>1049</c:v>
                </c:pt>
                <c:pt idx="8">
                  <c:v>0</c:v>
                </c:pt>
                <c:pt idx="9">
                  <c:v>623</c:v>
                </c:pt>
                <c:pt idx="10">
                  <c:v>0</c:v>
                </c:pt>
                <c:pt idx="11">
                  <c:v>367</c:v>
                </c:pt>
                <c:pt idx="12">
                  <c:v>0</c:v>
                </c:pt>
                <c:pt idx="13">
                  <c:v>156</c:v>
                </c:pt>
                <c:pt idx="14">
                  <c:v>0</c:v>
                </c:pt>
                <c:pt idx="15">
                  <c:v>353</c:v>
                </c:pt>
                <c:pt idx="16">
                  <c:v>0</c:v>
                </c:pt>
                <c:pt idx="17">
                  <c:v>226</c:v>
                </c:pt>
                <c:pt idx="18">
                  <c:v>0</c:v>
                </c:pt>
                <c:pt idx="19">
                  <c:v>262</c:v>
                </c:pt>
                <c:pt idx="20">
                  <c:v>0</c:v>
                </c:pt>
                <c:pt idx="21">
                  <c:v>234</c:v>
                </c:pt>
                <c:pt idx="22">
                  <c:v>0</c:v>
                </c:pt>
                <c:pt idx="23">
                  <c:v>135</c:v>
                </c:pt>
                <c:pt idx="24">
                  <c:v>0</c:v>
                </c:pt>
                <c:pt idx="25">
                  <c:v>9</c:v>
                </c:pt>
                <c:pt idx="26">
                  <c:v>0</c:v>
                </c:pt>
                <c:pt idx="27">
                  <c:v>131</c:v>
                </c:pt>
                <c:pt idx="28">
                  <c:v>0</c:v>
                </c:pt>
              </c:numCache>
            </c:numRef>
          </c:val>
          <c:smooth val="0"/>
          <c:extLst>
            <c:ext xmlns:c16="http://schemas.microsoft.com/office/drawing/2014/chart" uri="{C3380CC4-5D6E-409C-BE32-E72D297353CC}">
              <c16:uniqueId val="{00000000-61FD-4A43-BB55-CC9204A30329}"/>
            </c:ext>
          </c:extLst>
        </c:ser>
        <c:dLbls>
          <c:showLegendKey val="0"/>
          <c:showVal val="0"/>
          <c:showCatName val="0"/>
          <c:showSerName val="0"/>
          <c:showPercent val="0"/>
          <c:showBubbleSize val="0"/>
        </c:dLbls>
        <c:smooth val="0"/>
        <c:axId val="179690448"/>
        <c:axId val="301493752"/>
      </c:lineChart>
      <c:dateAx>
        <c:axId val="17969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93752"/>
        <c:crosses val="autoZero"/>
        <c:auto val="1"/>
        <c:lblOffset val="100"/>
        <c:baseTimeUnit val="days"/>
      </c:dateAx>
      <c:valAx>
        <c:axId val="30149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69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5092</c:v>
                </c:pt>
              </c:numCache>
            </c:numRef>
          </c:val>
          <c:extLst>
            <c:ext xmlns:c16="http://schemas.microsoft.com/office/drawing/2014/chart" uri="{C3380CC4-5D6E-409C-BE32-E72D297353CC}">
              <c16:uniqueId val="{00000000-61CE-404A-A2CD-070A7E8BB35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108</c:v>
                </c:pt>
              </c:numCache>
            </c:numRef>
          </c:val>
          <c:extLst>
            <c:ext xmlns:c16="http://schemas.microsoft.com/office/drawing/2014/chart" uri="{C3380CC4-5D6E-409C-BE32-E72D297353CC}">
              <c16:uniqueId val="{00000001-61CE-404A-A2CD-070A7E8BB35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61CE-404A-A2CD-070A7E8BB35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19</c:v>
                </c:pt>
              </c:numCache>
            </c:numRef>
          </c:val>
          <c:extLst>
            <c:ext xmlns:c16="http://schemas.microsoft.com/office/drawing/2014/chart" uri="{C3380CC4-5D6E-409C-BE32-E72D297353CC}">
              <c16:uniqueId val="{00000003-61CE-404A-A2CD-070A7E8BB35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1</c:v>
                </c:pt>
              </c:numCache>
            </c:numRef>
          </c:val>
          <c:extLst>
            <c:ext xmlns:c16="http://schemas.microsoft.com/office/drawing/2014/chart" uri="{C3380CC4-5D6E-409C-BE32-E72D297353CC}">
              <c16:uniqueId val="{00000004-61CE-404A-A2CD-070A7E8BB35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61CE-404A-A2CD-070A7E8BB35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109</c:v>
                </c:pt>
              </c:numCache>
            </c:numRef>
          </c:val>
          <c:extLst>
            <c:ext xmlns:c16="http://schemas.microsoft.com/office/drawing/2014/chart" uri="{C3380CC4-5D6E-409C-BE32-E72D297353CC}">
              <c16:uniqueId val="{00000006-61CE-404A-A2CD-070A7E8BB35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707</c:v>
                </c:pt>
              </c:numCache>
            </c:numRef>
          </c:val>
          <c:extLst>
            <c:ext xmlns:c16="http://schemas.microsoft.com/office/drawing/2014/chart" uri="{C3380CC4-5D6E-409C-BE32-E72D297353CC}">
              <c16:uniqueId val="{00000007-61CE-404A-A2CD-070A7E8BB352}"/>
            </c:ext>
          </c:extLst>
        </c:ser>
        <c:dLbls>
          <c:showLegendKey val="0"/>
          <c:showVal val="0"/>
          <c:showCatName val="0"/>
          <c:showSerName val="0"/>
          <c:showPercent val="0"/>
          <c:showBubbleSize val="0"/>
        </c:dLbls>
        <c:gapWidth val="150"/>
        <c:overlap val="100"/>
        <c:axId val="301494408"/>
        <c:axId val="301498672"/>
      </c:barChart>
      <c:catAx>
        <c:axId val="30149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98672"/>
        <c:crosses val="autoZero"/>
        <c:auto val="1"/>
        <c:lblAlgn val="ctr"/>
        <c:lblOffset val="100"/>
        <c:noMultiLvlLbl val="0"/>
      </c:catAx>
      <c:valAx>
        <c:axId val="301498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9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0.34364699899352902</c:v>
                </c:pt>
                <c:pt idx="1">
                  <c:v>0.177462289263531</c:v>
                </c:pt>
                <c:pt idx="2">
                  <c:v>0.23385018693119999</c:v>
                </c:pt>
                <c:pt idx="3">
                  <c:v>0.195336188901585</c:v>
                </c:pt>
                <c:pt idx="4">
                  <c:v>0.18554810100455599</c:v>
                </c:pt>
                <c:pt idx="5">
                  <c:v>0.30832476875642301</c:v>
                </c:pt>
                <c:pt idx="6">
                  <c:v>0.26683178745379899</c:v>
                </c:pt>
              </c:numCache>
            </c:numRef>
          </c:val>
          <c:extLst>
            <c:ext xmlns:c16="http://schemas.microsoft.com/office/drawing/2014/chart" uri="{C3380CC4-5D6E-409C-BE32-E72D297353CC}">
              <c16:uniqueId val="{00000000-680F-4B0C-B95F-6D880882F76A}"/>
            </c:ext>
          </c:extLst>
        </c:ser>
        <c:dLbls>
          <c:showLegendKey val="0"/>
          <c:showVal val="0"/>
          <c:showCatName val="0"/>
          <c:showSerName val="0"/>
          <c:showPercent val="0"/>
          <c:showBubbleSize val="0"/>
        </c:dLbls>
        <c:gapWidth val="219"/>
        <c:overlap val="-27"/>
        <c:axId val="302258688"/>
        <c:axId val="302259344"/>
      </c:barChart>
      <c:catAx>
        <c:axId val="30225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59344"/>
        <c:crosses val="autoZero"/>
        <c:auto val="1"/>
        <c:lblAlgn val="ctr"/>
        <c:lblOffset val="100"/>
        <c:noMultiLvlLbl val="0"/>
      </c:catAx>
      <c:valAx>
        <c:axId val="30225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5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52</c:v>
                </c:pt>
                <c:pt idx="1">
                  <c:v>2228</c:v>
                </c:pt>
                <c:pt idx="2">
                  <c:v>5074</c:v>
                </c:pt>
                <c:pt idx="3">
                  <c:v>3946</c:v>
                </c:pt>
                <c:pt idx="4">
                  <c:v>1119</c:v>
                </c:pt>
                <c:pt idx="5">
                  <c:v>316</c:v>
                </c:pt>
                <c:pt idx="6">
                  <c:v>177</c:v>
                </c:pt>
              </c:numCache>
            </c:numRef>
          </c:val>
          <c:extLst>
            <c:ext xmlns:c16="http://schemas.microsoft.com/office/drawing/2014/chart" uri="{C3380CC4-5D6E-409C-BE32-E72D297353CC}">
              <c16:uniqueId val="{00000000-902D-42F7-93D7-AE2E36A7365D}"/>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199</c:v>
                </c:pt>
                <c:pt idx="1">
                  <c:v>14217</c:v>
                </c:pt>
                <c:pt idx="2">
                  <c:v>50466</c:v>
                </c:pt>
                <c:pt idx="3">
                  <c:v>56250</c:v>
                </c:pt>
                <c:pt idx="4">
                  <c:v>16454</c:v>
                </c:pt>
                <c:pt idx="5">
                  <c:v>5107</c:v>
                </c:pt>
                <c:pt idx="6">
                  <c:v>1218</c:v>
                </c:pt>
              </c:numCache>
            </c:numRef>
          </c:val>
          <c:extLst>
            <c:ext xmlns:c16="http://schemas.microsoft.com/office/drawing/2014/chart" uri="{C3380CC4-5D6E-409C-BE32-E72D297353CC}">
              <c16:uniqueId val="{00000001-902D-42F7-93D7-AE2E36A7365D}"/>
            </c:ext>
          </c:extLst>
        </c:ser>
        <c:dLbls>
          <c:showLegendKey val="0"/>
          <c:showVal val="0"/>
          <c:showCatName val="0"/>
          <c:showSerName val="0"/>
          <c:showPercent val="0"/>
          <c:showBubbleSize val="0"/>
        </c:dLbls>
        <c:gapWidth val="219"/>
        <c:overlap val="-27"/>
        <c:axId val="310480408"/>
        <c:axId val="310470568"/>
      </c:barChart>
      <c:catAx>
        <c:axId val="310480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70568"/>
        <c:crosses val="autoZero"/>
        <c:auto val="1"/>
        <c:lblAlgn val="ctr"/>
        <c:lblOffset val="100"/>
        <c:noMultiLvlLbl val="0"/>
      </c:catAx>
      <c:valAx>
        <c:axId val="310470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8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8.3297558100046798E-2</c:v>
                </c:pt>
                <c:pt idx="1">
                  <c:v>0</c:v>
                </c:pt>
                <c:pt idx="2">
                  <c:v>0.49761121002139003</c:v>
                </c:pt>
                <c:pt idx="3">
                  <c:v>0</c:v>
                </c:pt>
                <c:pt idx="4">
                  <c:v>0.40836181624998402</c:v>
                </c:pt>
                <c:pt idx="5">
                  <c:v>0</c:v>
                </c:pt>
                <c:pt idx="6">
                  <c:v>0.37292190388465601</c:v>
                </c:pt>
                <c:pt idx="7">
                  <c:v>0.68299982733150399</c:v>
                </c:pt>
                <c:pt idx="8">
                  <c:v>0</c:v>
                </c:pt>
                <c:pt idx="9">
                  <c:v>0.44870565675934798</c:v>
                </c:pt>
                <c:pt idx="10">
                  <c:v>0</c:v>
                </c:pt>
                <c:pt idx="11">
                  <c:v>0.284913024869202</c:v>
                </c:pt>
                <c:pt idx="12">
                  <c:v>0</c:v>
                </c:pt>
                <c:pt idx="13">
                  <c:v>0.100886266697316</c:v>
                </c:pt>
                <c:pt idx="14">
                  <c:v>0</c:v>
                </c:pt>
                <c:pt idx="15">
                  <c:v>0.266753457265203</c:v>
                </c:pt>
                <c:pt idx="16">
                  <c:v>0</c:v>
                </c:pt>
                <c:pt idx="17">
                  <c:v>0.17730835709137799</c:v>
                </c:pt>
                <c:pt idx="18">
                  <c:v>0</c:v>
                </c:pt>
                <c:pt idx="19">
                  <c:v>0.195061004372936</c:v>
                </c:pt>
                <c:pt idx="20">
                  <c:v>0</c:v>
                </c:pt>
                <c:pt idx="21">
                  <c:v>0.159931694511348</c:v>
                </c:pt>
                <c:pt idx="22">
                  <c:v>0</c:v>
                </c:pt>
                <c:pt idx="23">
                  <c:v>8.6613721906266095E-2</c:v>
                </c:pt>
                <c:pt idx="24">
                  <c:v>0</c:v>
                </c:pt>
                <c:pt idx="25">
                  <c:v>9.5481801168697308E-3</c:v>
                </c:pt>
                <c:pt idx="26">
                  <c:v>0</c:v>
                </c:pt>
                <c:pt idx="27">
                  <c:v>8.3347648769190597E-2</c:v>
                </c:pt>
                <c:pt idx="28">
                  <c:v>0</c:v>
                </c:pt>
              </c:numCache>
            </c:numRef>
          </c:val>
          <c:smooth val="0"/>
          <c:extLst>
            <c:ext xmlns:c16="http://schemas.microsoft.com/office/drawing/2014/chart" uri="{C3380CC4-5D6E-409C-BE32-E72D297353CC}">
              <c16:uniqueId val="{00000000-5CE8-4F61-924C-1703DA174E4E}"/>
            </c:ext>
          </c:extLst>
        </c:ser>
        <c:dLbls>
          <c:showLegendKey val="0"/>
          <c:showVal val="0"/>
          <c:showCatName val="0"/>
          <c:showSerName val="0"/>
          <c:showPercent val="0"/>
          <c:showBubbleSize val="0"/>
        </c:dLbls>
        <c:smooth val="0"/>
        <c:axId val="310476472"/>
        <c:axId val="310479424"/>
      </c:lineChart>
      <c:dateAx>
        <c:axId val="310476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79424"/>
        <c:crosses val="autoZero"/>
        <c:auto val="1"/>
        <c:lblOffset val="100"/>
        <c:baseTimeUnit val="days"/>
      </c:dateAx>
      <c:valAx>
        <c:axId val="310479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7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156088</c:v>
                </c:pt>
                <c:pt idx="1">
                  <c:v>156125</c:v>
                </c:pt>
                <c:pt idx="2">
                  <c:v>156168</c:v>
                </c:pt>
                <c:pt idx="3">
                  <c:v>156208</c:v>
                </c:pt>
                <c:pt idx="4">
                  <c:v>156260</c:v>
                </c:pt>
                <c:pt idx="5">
                  <c:v>156317</c:v>
                </c:pt>
                <c:pt idx="6">
                  <c:v>156350</c:v>
                </c:pt>
                <c:pt idx="7">
                  <c:v>156388</c:v>
                </c:pt>
                <c:pt idx="8">
                  <c:v>156427</c:v>
                </c:pt>
                <c:pt idx="9">
                  <c:v>156473</c:v>
                </c:pt>
                <c:pt idx="10">
                  <c:v>156517</c:v>
                </c:pt>
                <c:pt idx="11">
                  <c:v>156561</c:v>
                </c:pt>
                <c:pt idx="12">
                  <c:v>156589</c:v>
                </c:pt>
                <c:pt idx="13">
                  <c:v>156636</c:v>
                </c:pt>
                <c:pt idx="14">
                  <c:v>156672</c:v>
                </c:pt>
                <c:pt idx="15">
                  <c:v>156726</c:v>
                </c:pt>
                <c:pt idx="16">
                  <c:v>156765</c:v>
                </c:pt>
                <c:pt idx="17">
                  <c:v>156813</c:v>
                </c:pt>
                <c:pt idx="18">
                  <c:v>156853</c:v>
                </c:pt>
                <c:pt idx="19">
                  <c:v>156895</c:v>
                </c:pt>
                <c:pt idx="20">
                  <c:v>156924</c:v>
                </c:pt>
                <c:pt idx="21">
                  <c:v>156961</c:v>
                </c:pt>
                <c:pt idx="22">
                  <c:v>156994</c:v>
                </c:pt>
                <c:pt idx="23">
                  <c:v>157045</c:v>
                </c:pt>
                <c:pt idx="24">
                  <c:v>157076</c:v>
                </c:pt>
                <c:pt idx="25">
                  <c:v>157120</c:v>
                </c:pt>
                <c:pt idx="26">
                  <c:v>157152</c:v>
                </c:pt>
                <c:pt idx="27">
                  <c:v>157195</c:v>
                </c:pt>
                <c:pt idx="28">
                  <c:v>157218</c:v>
                </c:pt>
              </c:numCache>
            </c:numRef>
          </c:val>
          <c:smooth val="0"/>
          <c:extLst>
            <c:ext xmlns:c16="http://schemas.microsoft.com/office/drawing/2014/chart" uri="{C3380CC4-5D6E-409C-BE32-E72D297353CC}">
              <c16:uniqueId val="{00000000-352D-4754-89A3-DC300D9CEF51}"/>
            </c:ext>
          </c:extLst>
        </c:ser>
        <c:dLbls>
          <c:showLegendKey val="0"/>
          <c:showVal val="0"/>
          <c:showCatName val="0"/>
          <c:showSerName val="0"/>
          <c:showPercent val="0"/>
          <c:showBubbleSize val="0"/>
        </c:dLbls>
        <c:smooth val="0"/>
        <c:axId val="312404776"/>
        <c:axId val="312400840"/>
      </c:lineChart>
      <c:dateAx>
        <c:axId val="312404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00840"/>
        <c:crosses val="autoZero"/>
        <c:auto val="1"/>
        <c:lblOffset val="100"/>
        <c:baseTimeUnit val="days"/>
      </c:dateAx>
      <c:valAx>
        <c:axId val="31240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0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46</c:v>
                </c:pt>
                <c:pt idx="1">
                  <c:v>51</c:v>
                </c:pt>
                <c:pt idx="2">
                  <c:v>68</c:v>
                </c:pt>
                <c:pt idx="3">
                  <c:v>66</c:v>
                </c:pt>
                <c:pt idx="4">
                  <c:v>74</c:v>
                </c:pt>
                <c:pt idx="5">
                  <c:v>82</c:v>
                </c:pt>
                <c:pt idx="6">
                  <c:v>78</c:v>
                </c:pt>
                <c:pt idx="7">
                  <c:v>54</c:v>
                </c:pt>
                <c:pt idx="8">
                  <c:v>62</c:v>
                </c:pt>
                <c:pt idx="9">
                  <c:v>70</c:v>
                </c:pt>
                <c:pt idx="10">
                  <c:v>60</c:v>
                </c:pt>
                <c:pt idx="11">
                  <c:v>60</c:v>
                </c:pt>
                <c:pt idx="12">
                  <c:v>55</c:v>
                </c:pt>
                <c:pt idx="13">
                  <c:v>58</c:v>
                </c:pt>
                <c:pt idx="14">
                  <c:v>67</c:v>
                </c:pt>
                <c:pt idx="15">
                  <c:v>57</c:v>
                </c:pt>
                <c:pt idx="16">
                  <c:v>70</c:v>
                </c:pt>
                <c:pt idx="17">
                  <c:v>67</c:v>
                </c:pt>
                <c:pt idx="18">
                  <c:v>85</c:v>
                </c:pt>
                <c:pt idx="19">
                  <c:v>57</c:v>
                </c:pt>
                <c:pt idx="20">
                  <c:v>38</c:v>
                </c:pt>
                <c:pt idx="21">
                  <c:v>34</c:v>
                </c:pt>
                <c:pt idx="22">
                  <c:v>51</c:v>
                </c:pt>
                <c:pt idx="23">
                  <c:v>51</c:v>
                </c:pt>
                <c:pt idx="24">
                  <c:v>46</c:v>
                </c:pt>
                <c:pt idx="25">
                  <c:v>37</c:v>
                </c:pt>
                <c:pt idx="26">
                  <c:v>52</c:v>
                </c:pt>
                <c:pt idx="27">
                  <c:v>52</c:v>
                </c:pt>
                <c:pt idx="28">
                  <c:v>38</c:v>
                </c:pt>
              </c:numCache>
            </c:numRef>
          </c:val>
          <c:smooth val="0"/>
          <c:extLst>
            <c:ext xmlns:c16="http://schemas.microsoft.com/office/drawing/2014/chart" uri="{C3380CC4-5D6E-409C-BE32-E72D297353CC}">
              <c16:uniqueId val="{00000000-F049-4BBF-ADD1-767742434811}"/>
            </c:ext>
          </c:extLst>
        </c:ser>
        <c:dLbls>
          <c:showLegendKey val="0"/>
          <c:showVal val="0"/>
          <c:showCatName val="0"/>
          <c:showSerName val="0"/>
          <c:showPercent val="0"/>
          <c:showBubbleSize val="0"/>
        </c:dLbls>
        <c:smooth val="0"/>
        <c:axId val="312399856"/>
        <c:axId val="312402480"/>
      </c:lineChart>
      <c:dateAx>
        <c:axId val="312399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02480"/>
        <c:crosses val="autoZero"/>
        <c:auto val="1"/>
        <c:lblOffset val="100"/>
        <c:baseTimeUnit val="days"/>
      </c:dateAx>
      <c:valAx>
        <c:axId val="31240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39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4626</c:v>
                </c:pt>
                <c:pt idx="1">
                  <c:v>3173</c:v>
                </c:pt>
                <c:pt idx="2">
                  <c:v>7338</c:v>
                </c:pt>
                <c:pt idx="3">
                  <c:v>6735</c:v>
                </c:pt>
                <c:pt idx="4">
                  <c:v>5915</c:v>
                </c:pt>
                <c:pt idx="5">
                  <c:v>6175</c:v>
                </c:pt>
                <c:pt idx="6">
                  <c:v>5344</c:v>
                </c:pt>
                <c:pt idx="7">
                  <c:v>8694</c:v>
                </c:pt>
                <c:pt idx="8">
                  <c:v>4980</c:v>
                </c:pt>
                <c:pt idx="9">
                  <c:v>5670</c:v>
                </c:pt>
                <c:pt idx="10">
                  <c:v>5741</c:v>
                </c:pt>
                <c:pt idx="11">
                  <c:v>4795</c:v>
                </c:pt>
                <c:pt idx="12">
                  <c:v>4674</c:v>
                </c:pt>
                <c:pt idx="13">
                  <c:v>3708</c:v>
                </c:pt>
                <c:pt idx="14">
                  <c:v>3090</c:v>
                </c:pt>
                <c:pt idx="15">
                  <c:v>4704</c:v>
                </c:pt>
                <c:pt idx="16">
                  <c:v>5705</c:v>
                </c:pt>
                <c:pt idx="17">
                  <c:v>5186</c:v>
                </c:pt>
                <c:pt idx="18">
                  <c:v>4180</c:v>
                </c:pt>
                <c:pt idx="19">
                  <c:v>4324</c:v>
                </c:pt>
                <c:pt idx="20">
                  <c:v>3867</c:v>
                </c:pt>
                <c:pt idx="21">
                  <c:v>5061</c:v>
                </c:pt>
                <c:pt idx="22">
                  <c:v>4090</c:v>
                </c:pt>
                <c:pt idx="23">
                  <c:v>4724</c:v>
                </c:pt>
                <c:pt idx="24">
                  <c:v>3434</c:v>
                </c:pt>
                <c:pt idx="25">
                  <c:v>3010</c:v>
                </c:pt>
                <c:pt idx="26">
                  <c:v>2667</c:v>
                </c:pt>
                <c:pt idx="27">
                  <c:v>3113</c:v>
                </c:pt>
                <c:pt idx="28">
                  <c:v>2859</c:v>
                </c:pt>
              </c:numCache>
            </c:numRef>
          </c:val>
          <c:extLst>
            <c:ext xmlns:c16="http://schemas.microsoft.com/office/drawing/2014/chart" uri="{C3380CC4-5D6E-409C-BE32-E72D297353CC}">
              <c16:uniqueId val="{00000000-FA9B-4714-82F0-FB789C63656D}"/>
            </c:ext>
          </c:extLst>
        </c:ser>
        <c:dLbls>
          <c:showLegendKey val="0"/>
          <c:showVal val="0"/>
          <c:showCatName val="0"/>
          <c:showSerName val="0"/>
          <c:showPercent val="0"/>
          <c:showBubbleSize val="0"/>
        </c:dLbls>
        <c:gapWidth val="219"/>
        <c:overlap val="-27"/>
        <c:axId val="411764104"/>
        <c:axId val="411767712"/>
      </c:barChart>
      <c:dateAx>
        <c:axId val="411764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767712"/>
        <c:crosses val="autoZero"/>
        <c:auto val="1"/>
        <c:lblOffset val="100"/>
        <c:baseTimeUnit val="days"/>
      </c:dateAx>
      <c:valAx>
        <c:axId val="41176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76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9806</c:v>
                </c:pt>
              </c:numCache>
            </c:numRef>
          </c:val>
          <c:extLst>
            <c:ext xmlns:c16="http://schemas.microsoft.com/office/drawing/2014/chart" uri="{C3380CC4-5D6E-409C-BE32-E72D297353CC}">
              <c16:uniqueId val="{00000000-9879-49E9-86A2-ED85857B37AE}"/>
            </c:ext>
          </c:extLst>
        </c:ser>
        <c:dLbls>
          <c:showLegendKey val="0"/>
          <c:showVal val="0"/>
          <c:showCatName val="0"/>
          <c:showSerName val="0"/>
          <c:showPercent val="0"/>
          <c:showBubbleSize val="0"/>
        </c:dLbls>
        <c:gapWidth val="219"/>
        <c:overlap val="-27"/>
        <c:axId val="411766728"/>
        <c:axId val="411769352"/>
      </c:barChart>
      <c:catAx>
        <c:axId val="41176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769352"/>
        <c:crosses val="autoZero"/>
        <c:auto val="1"/>
        <c:lblAlgn val="ctr"/>
        <c:lblOffset val="100"/>
        <c:noMultiLvlLbl val="0"/>
      </c:catAx>
      <c:valAx>
        <c:axId val="411769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76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2020-02</c:v>
                </c:pt>
              </c:strCache>
            </c:strRef>
          </c:cat>
          <c:val>
            <c:numRef>
              <c:f>Sheet1!$B$2</c:f>
              <c:numCache>
                <c:formatCode>General</c:formatCode>
                <c:ptCount val="1"/>
                <c:pt idx="0">
                  <c:v>9806</c:v>
                </c:pt>
              </c:numCache>
            </c:numRef>
          </c:val>
          <c:extLst>
            <c:ext xmlns:c16="http://schemas.microsoft.com/office/drawing/2014/chart" uri="{C3380CC4-5D6E-409C-BE32-E72D297353CC}">
              <c16:uniqueId val="{00000000-4B91-4799-A23F-6B2E51944C47}"/>
            </c:ext>
          </c:extLst>
        </c:ser>
        <c:dLbls>
          <c:showLegendKey val="0"/>
          <c:showVal val="0"/>
          <c:showCatName val="0"/>
          <c:showSerName val="0"/>
          <c:showPercent val="0"/>
          <c:showBubbleSize val="0"/>
        </c:dLbls>
        <c:gapWidth val="219"/>
        <c:overlap val="-27"/>
        <c:axId val="411772632"/>
        <c:axId val="411779192"/>
      </c:barChart>
      <c:catAx>
        <c:axId val="411772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779192"/>
        <c:crosses val="autoZero"/>
        <c:auto val="1"/>
        <c:lblAlgn val="ctr"/>
        <c:lblOffset val="100"/>
        <c:noMultiLvlLbl val="0"/>
      </c:catAx>
      <c:valAx>
        <c:axId val="41177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772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4C16C-9523-4CB4-83D8-A3BEB510F0D6}"/>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ECE1B73A-1DEE-45B0-A599-61424926FD44}"/>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616395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ABA8D-E252-406C-A078-E9847049E114}"/>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D144CED2-9952-4978-B151-C476EDD27736}"/>
              </a:ext>
            </a:extLst>
          </p:cNvPr>
          <p:cNvGraphicFramePr>
            <a:graphicFrameLocks noGrp="1"/>
          </p:cNvGraphicFramePr>
          <p:nvPr>
            <p:ph type="tbl" sz="quarter" idx="13"/>
            <p:extLst>
              <p:ext uri="{D42A27DB-BD31-4B8C-83A1-F6EECF244321}">
                <p14:modId xmlns:p14="http://schemas.microsoft.com/office/powerpoint/2010/main" val="1929586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05229016"/>
                    </a:ext>
                  </a:extLst>
                </a:gridCol>
                <a:gridCol w="740664">
                  <a:extLst>
                    <a:ext uri="{9D8B030D-6E8A-4147-A177-3AD203B41FA5}">
                      <a16:colId xmlns:a16="http://schemas.microsoft.com/office/drawing/2014/main" val="3999018284"/>
                    </a:ext>
                  </a:extLst>
                </a:gridCol>
                <a:gridCol w="740664">
                  <a:extLst>
                    <a:ext uri="{9D8B030D-6E8A-4147-A177-3AD203B41FA5}">
                      <a16:colId xmlns:a16="http://schemas.microsoft.com/office/drawing/2014/main" val="2650713325"/>
                    </a:ext>
                  </a:extLst>
                </a:gridCol>
                <a:gridCol w="740664">
                  <a:extLst>
                    <a:ext uri="{9D8B030D-6E8A-4147-A177-3AD203B41FA5}">
                      <a16:colId xmlns:a16="http://schemas.microsoft.com/office/drawing/2014/main" val="2499144345"/>
                    </a:ext>
                  </a:extLst>
                </a:gridCol>
                <a:gridCol w="740664">
                  <a:extLst>
                    <a:ext uri="{9D8B030D-6E8A-4147-A177-3AD203B41FA5}">
                      <a16:colId xmlns:a16="http://schemas.microsoft.com/office/drawing/2014/main" val="4120980772"/>
                    </a:ext>
                  </a:extLst>
                </a:gridCol>
                <a:gridCol w="740664">
                  <a:extLst>
                    <a:ext uri="{9D8B030D-6E8A-4147-A177-3AD203B41FA5}">
                      <a16:colId xmlns:a16="http://schemas.microsoft.com/office/drawing/2014/main" val="1164043136"/>
                    </a:ext>
                  </a:extLst>
                </a:gridCol>
                <a:gridCol w="740664">
                  <a:extLst>
                    <a:ext uri="{9D8B030D-6E8A-4147-A177-3AD203B41FA5}">
                      <a16:colId xmlns:a16="http://schemas.microsoft.com/office/drawing/2014/main" val="1480040862"/>
                    </a:ext>
                  </a:extLst>
                </a:gridCol>
                <a:gridCol w="740664">
                  <a:extLst>
                    <a:ext uri="{9D8B030D-6E8A-4147-A177-3AD203B41FA5}">
                      <a16:colId xmlns:a16="http://schemas.microsoft.com/office/drawing/2014/main" val="4209752499"/>
                    </a:ext>
                  </a:extLst>
                </a:gridCol>
                <a:gridCol w="740664">
                  <a:extLst>
                    <a:ext uri="{9D8B030D-6E8A-4147-A177-3AD203B41FA5}">
                      <a16:colId xmlns:a16="http://schemas.microsoft.com/office/drawing/2014/main" val="2255326349"/>
                    </a:ext>
                  </a:extLst>
                </a:gridCol>
                <a:gridCol w="740664">
                  <a:extLst>
                    <a:ext uri="{9D8B030D-6E8A-4147-A177-3AD203B41FA5}">
                      <a16:colId xmlns:a16="http://schemas.microsoft.com/office/drawing/2014/main" val="24064479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21317555"/>
                  </a:ext>
                </a:extLst>
              </a:tr>
              <a:tr h="370840">
                <a:tc>
                  <a:txBody>
                    <a:bodyPr/>
                    <a:lstStyle/>
                    <a:p>
                      <a:r>
                        <a:rPr lang="en-US" sz="1000"/>
                        <a:t>Buttercup Malaysia</a:t>
                      </a:r>
                    </a:p>
                  </a:txBody>
                  <a:tcPr/>
                </a:tc>
                <a:tc>
                  <a:txBody>
                    <a:bodyPr/>
                    <a:lstStyle/>
                    <a:p>
                      <a:r>
                        <a:rPr lang="en-US" sz="1000"/>
                        <a:t>157218</a:t>
                      </a:r>
                    </a:p>
                  </a:txBody>
                  <a:tcPr/>
                </a:tc>
                <a:tc>
                  <a:txBody>
                    <a:bodyPr/>
                    <a:lstStyle/>
                    <a:p>
                      <a:r>
                        <a:rPr lang="en-US" sz="1000"/>
                        <a:t>1172</a:t>
                      </a:r>
                    </a:p>
                  </a:txBody>
                  <a:tcPr/>
                </a:tc>
                <a:tc>
                  <a:txBody>
                    <a:bodyPr/>
                    <a:lstStyle/>
                    <a:p>
                      <a:r>
                        <a:rPr lang="en-US" sz="1000"/>
                        <a:t>15</a:t>
                      </a:r>
                    </a:p>
                  </a:txBody>
                  <a:tcPr/>
                </a:tc>
                <a:tc>
                  <a:txBody>
                    <a:bodyPr/>
                    <a:lstStyle/>
                    <a:p>
                      <a:r>
                        <a:rPr lang="en-US" sz="1000"/>
                        <a:t>5221</a:t>
                      </a:r>
                    </a:p>
                  </a:txBody>
                  <a:tcPr/>
                </a:tc>
                <a:tc>
                  <a:txBody>
                    <a:bodyPr/>
                    <a:lstStyle/>
                    <a:p>
                      <a:r>
                        <a:rPr lang="en-US" sz="1000"/>
                        <a:t>109</a:t>
                      </a:r>
                    </a:p>
                  </a:txBody>
                  <a:tcPr/>
                </a:tc>
                <a:tc>
                  <a:txBody>
                    <a:bodyPr/>
                    <a:lstStyle/>
                    <a:p>
                      <a:r>
                        <a:rPr lang="en-US" sz="1000"/>
                        <a:t>707</a:t>
                      </a:r>
                    </a:p>
                  </a:txBody>
                  <a:tcPr/>
                </a:tc>
                <a:tc>
                  <a:txBody>
                    <a:bodyPr/>
                    <a:lstStyle/>
                    <a:p>
                      <a:r>
                        <a:rPr lang="en-US" sz="1000"/>
                        <a:t>0</a:t>
                      </a:r>
                    </a:p>
                  </a:txBody>
                  <a:tcPr/>
                </a:tc>
                <a:tc>
                  <a:txBody>
                    <a:bodyPr/>
                    <a:lstStyle/>
                    <a:p>
                      <a:r>
                        <a:rPr lang="en-US" sz="1000"/>
                        <a:t>0.2570 %</a:t>
                      </a:r>
                    </a:p>
                  </a:txBody>
                  <a:tcPr/>
                </a:tc>
                <a:tc>
                  <a:txBody>
                    <a:bodyPr/>
                    <a:lstStyle/>
                    <a:p>
                      <a:r>
                        <a:rPr lang="en-US" sz="1000"/>
                        <a:t>0.0 %</a:t>
                      </a:r>
                    </a:p>
                  </a:txBody>
                  <a:tcPr/>
                </a:tc>
                <a:extLst>
                  <a:ext uri="{0D108BD9-81ED-4DB2-BD59-A6C34878D82A}">
                    <a16:rowId xmlns:a16="http://schemas.microsoft.com/office/drawing/2014/main" val="3497095708"/>
                  </a:ext>
                </a:extLst>
              </a:tr>
            </a:tbl>
          </a:graphicData>
        </a:graphic>
      </p:graphicFrame>
      <p:sp>
        <p:nvSpPr>
          <p:cNvPr id="4" name="Text Placeholder 3">
            <a:extLst>
              <a:ext uri="{FF2B5EF4-FFF2-40B4-BE49-F238E27FC236}">
                <a16:creationId xmlns:a16="http://schemas.microsoft.com/office/drawing/2014/main" id="{6FD81CBB-0D66-413D-BB4F-3D3B091FA83A}"/>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915810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096EE-1AED-47A7-8C27-B829CDEF34D1}"/>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4BC5A40E-95D2-4728-96C4-1D154F505CED}"/>
              </a:ext>
            </a:extLst>
          </p:cNvPr>
          <p:cNvGraphicFramePr>
            <a:graphicFrameLocks noGrp="1"/>
          </p:cNvGraphicFramePr>
          <p:nvPr>
            <p:ph type="chart" sz="quarter" idx="13"/>
            <p:extLst>
              <p:ext uri="{D42A27DB-BD31-4B8C-83A1-F6EECF244321}">
                <p14:modId xmlns:p14="http://schemas.microsoft.com/office/powerpoint/2010/main" val="2204318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6CF385-BA1E-46D8-837F-CFA5A56AADFC}"/>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EE66CD65-D7D5-4B04-8C8D-0E77B121EE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490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4DCD-D0BB-407D-BA4B-4DE057F59B0D}"/>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4C692C54-7C6C-4935-AE05-6F848AB16909}"/>
              </a:ext>
            </a:extLst>
          </p:cNvPr>
          <p:cNvGraphicFramePr>
            <a:graphicFrameLocks noGrp="1"/>
          </p:cNvGraphicFramePr>
          <p:nvPr>
            <p:ph type="chart" sz="quarter" idx="13"/>
            <p:extLst>
              <p:ext uri="{D42A27DB-BD31-4B8C-83A1-F6EECF244321}">
                <p14:modId xmlns:p14="http://schemas.microsoft.com/office/powerpoint/2010/main" val="2241895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B16BB2-ADDE-46E6-98BB-B3544B813B5D}"/>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FE9E15AB-5ECD-4A52-8ED5-857C837777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8267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07138-DAF7-4BC2-BA02-B1FF07E4F667}"/>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25F4C379-D6A9-4354-BAF0-5535AF382D00}"/>
              </a:ext>
            </a:extLst>
          </p:cNvPr>
          <p:cNvGraphicFramePr>
            <a:graphicFrameLocks noGrp="1"/>
          </p:cNvGraphicFramePr>
          <p:nvPr>
            <p:ph type="chart" sz="quarter" idx="13"/>
            <p:extLst>
              <p:ext uri="{D42A27DB-BD31-4B8C-83A1-F6EECF244321}">
                <p14:modId xmlns:p14="http://schemas.microsoft.com/office/powerpoint/2010/main" val="3598962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A289D8-1069-4796-9579-D6C6B4D21C3C}"/>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CA657C9C-694A-4299-A68A-F81F7608FA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3189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8CD7D-217A-49FF-AD91-8B9D11C8465F}"/>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7FBA64AA-0570-47C3-8057-BFBC9ECEF386}"/>
              </a:ext>
            </a:extLst>
          </p:cNvPr>
          <p:cNvGraphicFramePr>
            <a:graphicFrameLocks noGrp="1"/>
          </p:cNvGraphicFramePr>
          <p:nvPr>
            <p:ph type="chart" sz="quarter" idx="13"/>
            <p:extLst>
              <p:ext uri="{D42A27DB-BD31-4B8C-83A1-F6EECF244321}">
                <p14:modId xmlns:p14="http://schemas.microsoft.com/office/powerpoint/2010/main" val="1081939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BC827E-17D5-4BF3-9A10-F9CB7D645591}"/>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CC1519FB-159F-411D-80C4-21659E967E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2926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5138F-D194-4CBD-95F6-8B5715224EF6}"/>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CADCD9DD-6AC7-4562-A2AD-D418CFCA58EF}"/>
              </a:ext>
            </a:extLst>
          </p:cNvPr>
          <p:cNvGraphicFramePr>
            <a:graphicFrameLocks noGrp="1"/>
          </p:cNvGraphicFramePr>
          <p:nvPr>
            <p:ph type="chart" sz="quarter" idx="13"/>
            <p:extLst>
              <p:ext uri="{D42A27DB-BD31-4B8C-83A1-F6EECF244321}">
                <p14:modId xmlns:p14="http://schemas.microsoft.com/office/powerpoint/2010/main" val="674784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0F7BBE-DB60-4AB8-BE29-8344AB44BFDE}"/>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80E6258F-9A8B-41A8-A8F4-CBC1953609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7942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5B79E-364C-4F90-8092-CACDE8FF89F5}"/>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589C0B8B-DB34-4971-8C84-988FF71ED931}"/>
              </a:ext>
            </a:extLst>
          </p:cNvPr>
          <p:cNvGraphicFramePr>
            <a:graphicFrameLocks noGrp="1"/>
          </p:cNvGraphicFramePr>
          <p:nvPr>
            <p:ph type="tbl" sz="quarter" idx="13"/>
            <p:extLst>
              <p:ext uri="{D42A27DB-BD31-4B8C-83A1-F6EECF244321}">
                <p14:modId xmlns:p14="http://schemas.microsoft.com/office/powerpoint/2010/main" val="702078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16546666"/>
                    </a:ext>
                  </a:extLst>
                </a:gridCol>
                <a:gridCol w="905256">
                  <a:extLst>
                    <a:ext uri="{9D8B030D-6E8A-4147-A177-3AD203B41FA5}">
                      <a16:colId xmlns:a16="http://schemas.microsoft.com/office/drawing/2014/main" val="1027133530"/>
                    </a:ext>
                  </a:extLst>
                </a:gridCol>
                <a:gridCol w="905256">
                  <a:extLst>
                    <a:ext uri="{9D8B030D-6E8A-4147-A177-3AD203B41FA5}">
                      <a16:colId xmlns:a16="http://schemas.microsoft.com/office/drawing/2014/main" val="3673260273"/>
                    </a:ext>
                  </a:extLst>
                </a:gridCol>
                <a:gridCol w="905256">
                  <a:extLst>
                    <a:ext uri="{9D8B030D-6E8A-4147-A177-3AD203B41FA5}">
                      <a16:colId xmlns:a16="http://schemas.microsoft.com/office/drawing/2014/main" val="2100878893"/>
                    </a:ext>
                  </a:extLst>
                </a:gridCol>
                <a:gridCol w="905256">
                  <a:extLst>
                    <a:ext uri="{9D8B030D-6E8A-4147-A177-3AD203B41FA5}">
                      <a16:colId xmlns:a16="http://schemas.microsoft.com/office/drawing/2014/main" val="707756388"/>
                    </a:ext>
                  </a:extLst>
                </a:gridCol>
                <a:gridCol w="905256">
                  <a:extLst>
                    <a:ext uri="{9D8B030D-6E8A-4147-A177-3AD203B41FA5}">
                      <a16:colId xmlns:a16="http://schemas.microsoft.com/office/drawing/2014/main" val="1695381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3193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- 2020-02-08 00:00:22</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perayaan Thaipusam daripada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1821068"/>
                  </a:ext>
                </a:extLst>
              </a:tr>
            </a:tbl>
          </a:graphicData>
        </a:graphic>
      </p:graphicFrame>
      <p:sp>
        <p:nvSpPr>
          <p:cNvPr id="4" name="Text Placeholder 3">
            <a:extLst>
              <a:ext uri="{FF2B5EF4-FFF2-40B4-BE49-F238E27FC236}">
                <a16:creationId xmlns:a16="http://schemas.microsoft.com/office/drawing/2014/main" id="{84626119-4E84-4933-8A8B-3E6011DB48BB}"/>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194284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765E3-66A5-4362-88AE-B508B42E37FE}"/>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7550F1F0-ED4E-4169-878D-66554A3542FF}"/>
              </a:ext>
            </a:extLst>
          </p:cNvPr>
          <p:cNvGraphicFramePr>
            <a:graphicFrameLocks noGrp="1"/>
          </p:cNvGraphicFramePr>
          <p:nvPr>
            <p:ph type="tbl" sz="quarter" idx="13"/>
            <p:extLst>
              <p:ext uri="{D42A27DB-BD31-4B8C-83A1-F6EECF244321}">
                <p14:modId xmlns:p14="http://schemas.microsoft.com/office/powerpoint/2010/main" val="1611464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26875827"/>
                    </a:ext>
                  </a:extLst>
                </a:gridCol>
                <a:gridCol w="905256">
                  <a:extLst>
                    <a:ext uri="{9D8B030D-6E8A-4147-A177-3AD203B41FA5}">
                      <a16:colId xmlns:a16="http://schemas.microsoft.com/office/drawing/2014/main" val="4113133881"/>
                    </a:ext>
                  </a:extLst>
                </a:gridCol>
                <a:gridCol w="905256">
                  <a:extLst>
                    <a:ext uri="{9D8B030D-6E8A-4147-A177-3AD203B41FA5}">
                      <a16:colId xmlns:a16="http://schemas.microsoft.com/office/drawing/2014/main" val="75482213"/>
                    </a:ext>
                  </a:extLst>
                </a:gridCol>
                <a:gridCol w="905256">
                  <a:extLst>
                    <a:ext uri="{9D8B030D-6E8A-4147-A177-3AD203B41FA5}">
                      <a16:colId xmlns:a16="http://schemas.microsoft.com/office/drawing/2014/main" val="3508517259"/>
                    </a:ext>
                  </a:extLst>
                </a:gridCol>
                <a:gridCol w="905256">
                  <a:extLst>
                    <a:ext uri="{9D8B030D-6E8A-4147-A177-3AD203B41FA5}">
                      <a16:colId xmlns:a16="http://schemas.microsoft.com/office/drawing/2014/main" val="2107851255"/>
                    </a:ext>
                  </a:extLst>
                </a:gridCol>
                <a:gridCol w="905256">
                  <a:extLst>
                    <a:ext uri="{9D8B030D-6E8A-4147-A177-3AD203B41FA5}">
                      <a16:colId xmlns:a16="http://schemas.microsoft.com/office/drawing/2014/main" val="2107550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7975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- 2020-02-03 10:00:11</a:t>
                      </a:r>
                      <a:r>
                        <a:rPr kumimoji="0" lang="en-US" sz="1000" b="0" i="0" u="none" strike="noStrike" kern="1200" cap="none" spc="0" normalizeH="0" baseline="0" noProof="0">
                          <a:ln>
                            <a:noFill/>
                          </a:ln>
                          <a:solidFill>
                            <a:prstClr val="black"/>
                          </a:solidFill>
                          <a:effectLst/>
                          <a:uLnTx/>
                          <a:uFillTx/>
                          <a:latin typeface="+mn-lt"/>
                          <a:ea typeface="+mn-ea"/>
                          <a:cs typeface="+mn-cs"/>
                        </a:rPr>
                        <a:t>
 Cuba resipi ini untuk menarik perhatian ahli keluarga atau tetamu di meja makan.​
#ResipiButtercup​
Kentang Buttercup Bawang Putih​
Bahan-bahan:​
¼ cawan Buttercup​
3 ulas bawang putih​
3 biji kentang bersaiz kecil​
¼ cawan minyak zaitun​
Secubit garam​
Secubit lada hitam​
1 cawan keju mozzarella​
½ cawan keju parmesan​
¼ cawan parsley​
Arahan:​
1. Panaskan ketuhar pada suhu 375°C. ​
2. Kelar kentang, jangan sampai hujung dan susunkan di atas dulang.​
3. Dalam mangkuk kecil, pukul Buttercup yang telah dicairkan, minyak zaitun dan bawang putih. Berus campuran ke atas kentang kemudian taburkan garam dan lada hitam. Bakar selama 20 minit, sehingga kelaran mula terpisah dan kentang mula menjadi keemasan.​
4. Taburkan keju di atas. Bakar selama 23 hingga 25 minit lagi, atau sehingga kentang garing di luar dan lembut di bahagian dalamnya.​
5. Taburkan parsley dan hidang.​
Sumber: https://www.delish.com/cooking/recipe-ideas/recipes/a55051/garlic-butter-potatoes-recipe/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8305618"/>
                  </a:ext>
                </a:extLst>
              </a:tr>
            </a:tbl>
          </a:graphicData>
        </a:graphic>
      </p:graphicFrame>
      <p:sp>
        <p:nvSpPr>
          <p:cNvPr id="4" name="Text Placeholder 3">
            <a:extLst>
              <a:ext uri="{FF2B5EF4-FFF2-40B4-BE49-F238E27FC236}">
                <a16:creationId xmlns:a16="http://schemas.microsoft.com/office/drawing/2014/main" id="{CAD9686C-439E-46DF-B59C-F806C4DFF95F}"/>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492649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E2E0F-F075-4A5F-AA60-7409EE8139D4}"/>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02E8BB98-B2F6-4F2F-8297-D7E4D97542A2}"/>
              </a:ext>
            </a:extLst>
          </p:cNvPr>
          <p:cNvGraphicFramePr>
            <a:graphicFrameLocks noGrp="1"/>
          </p:cNvGraphicFramePr>
          <p:nvPr>
            <p:ph type="tbl" sz="quarter" idx="13"/>
            <p:extLst>
              <p:ext uri="{D42A27DB-BD31-4B8C-83A1-F6EECF244321}">
                <p14:modId xmlns:p14="http://schemas.microsoft.com/office/powerpoint/2010/main" val="2681891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66622418"/>
                    </a:ext>
                  </a:extLst>
                </a:gridCol>
                <a:gridCol w="905256">
                  <a:extLst>
                    <a:ext uri="{9D8B030D-6E8A-4147-A177-3AD203B41FA5}">
                      <a16:colId xmlns:a16="http://schemas.microsoft.com/office/drawing/2014/main" val="2177196103"/>
                    </a:ext>
                  </a:extLst>
                </a:gridCol>
                <a:gridCol w="905256">
                  <a:extLst>
                    <a:ext uri="{9D8B030D-6E8A-4147-A177-3AD203B41FA5}">
                      <a16:colId xmlns:a16="http://schemas.microsoft.com/office/drawing/2014/main" val="2457902791"/>
                    </a:ext>
                  </a:extLst>
                </a:gridCol>
                <a:gridCol w="905256">
                  <a:extLst>
                    <a:ext uri="{9D8B030D-6E8A-4147-A177-3AD203B41FA5}">
                      <a16:colId xmlns:a16="http://schemas.microsoft.com/office/drawing/2014/main" val="3475347733"/>
                    </a:ext>
                  </a:extLst>
                </a:gridCol>
                <a:gridCol w="905256">
                  <a:extLst>
                    <a:ext uri="{9D8B030D-6E8A-4147-A177-3AD203B41FA5}">
                      <a16:colId xmlns:a16="http://schemas.microsoft.com/office/drawing/2014/main" val="3354525274"/>
                    </a:ext>
                  </a:extLst>
                </a:gridCol>
                <a:gridCol w="905256">
                  <a:extLst>
                    <a:ext uri="{9D8B030D-6E8A-4147-A177-3AD203B41FA5}">
                      <a16:colId xmlns:a16="http://schemas.microsoft.com/office/drawing/2014/main" val="472616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6820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- 2020-02-10 10:00:07</a:t>
                      </a:r>
                      <a:r>
                        <a:rPr kumimoji="0" lang="en-US" sz="1000" b="0" i="0" u="none" strike="noStrike" kern="1200" cap="none" spc="0" normalizeH="0" baseline="0" noProof="0">
                          <a:ln>
                            <a:noFill/>
                          </a:ln>
                          <a:solidFill>
                            <a:prstClr val="black"/>
                          </a:solidFill>
                          <a:effectLst/>
                          <a:uLnTx/>
                          <a:uFillTx/>
                          <a:latin typeface="+mn-lt"/>
                          <a:ea typeface="+mn-ea"/>
                          <a:cs typeface="+mn-cs"/>
                        </a:rPr>
                        <a:t>
 Jadikan ikan goreng anda lebih sedap dengan Buttercup!​
#ResipiButtercup​
Ikan Goreng Buttercup​
Bahan-bahan:
Bahan A​
2 ekor ikan pilihan anda​
1 cawan tepung goreng serbaguna​
Minyak untuk menggoreng ikan​
2 sudu besar Buttercup​
2 ulas bawang putih​
1 biji bawang besar 
Lada benggala hijau dan merah​
½ sudu teh serbuk lada sulah​
Garam secukup rasa​
Bahan B​
2 sudu besar kicap manis​
1 sudu besar sos tiram​
1 sudu besar sos cili​
Arahan:​
1. Golekkan ikan yang telah dibersihkan ke atas tepung goreng serbaguna dan goreng hingga garing. Ketepikan seketika.​
2. Cairkan Buttercup di dalam kuali dan tumis bawang putih hingga berbau wangi. Masukkan lada benggala dan bawang besar sambil mengacau.​
3. Masukkan bahan B dan kacau hingga sebati. Taburkan serbuk lada sulah dan garam secukup rasa.​
4. Masukkan ikan goreng dan sebatikan dengan kuah.​
Sumber: http://fizalgk.blogspot.com/2015/06/ikan-goreng-mentega.html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1809403"/>
                  </a:ext>
                </a:extLst>
              </a:tr>
            </a:tbl>
          </a:graphicData>
        </a:graphic>
      </p:graphicFrame>
      <p:sp>
        <p:nvSpPr>
          <p:cNvPr id="4" name="Text Placeholder 3">
            <a:extLst>
              <a:ext uri="{FF2B5EF4-FFF2-40B4-BE49-F238E27FC236}">
                <a16:creationId xmlns:a16="http://schemas.microsoft.com/office/drawing/2014/main" id="{CCBABB6D-AF0A-486C-8352-32F21969C51D}"/>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242919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3A298-37BD-4A0B-BCA1-479A49533A3C}"/>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D874DCA5-B688-43E8-8598-4125B8CB2B70}"/>
              </a:ext>
            </a:extLst>
          </p:cNvPr>
          <p:cNvGraphicFramePr>
            <a:graphicFrameLocks noGrp="1"/>
          </p:cNvGraphicFramePr>
          <p:nvPr>
            <p:ph type="tbl" sz="quarter" idx="13"/>
            <p:extLst>
              <p:ext uri="{D42A27DB-BD31-4B8C-83A1-F6EECF244321}">
                <p14:modId xmlns:p14="http://schemas.microsoft.com/office/powerpoint/2010/main" val="1049906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87727534"/>
                    </a:ext>
                  </a:extLst>
                </a:gridCol>
                <a:gridCol w="905256">
                  <a:extLst>
                    <a:ext uri="{9D8B030D-6E8A-4147-A177-3AD203B41FA5}">
                      <a16:colId xmlns:a16="http://schemas.microsoft.com/office/drawing/2014/main" val="1785949968"/>
                    </a:ext>
                  </a:extLst>
                </a:gridCol>
                <a:gridCol w="905256">
                  <a:extLst>
                    <a:ext uri="{9D8B030D-6E8A-4147-A177-3AD203B41FA5}">
                      <a16:colId xmlns:a16="http://schemas.microsoft.com/office/drawing/2014/main" val="121194425"/>
                    </a:ext>
                  </a:extLst>
                </a:gridCol>
                <a:gridCol w="905256">
                  <a:extLst>
                    <a:ext uri="{9D8B030D-6E8A-4147-A177-3AD203B41FA5}">
                      <a16:colId xmlns:a16="http://schemas.microsoft.com/office/drawing/2014/main" val="871534469"/>
                    </a:ext>
                  </a:extLst>
                </a:gridCol>
                <a:gridCol w="905256">
                  <a:extLst>
                    <a:ext uri="{9D8B030D-6E8A-4147-A177-3AD203B41FA5}">
                      <a16:colId xmlns:a16="http://schemas.microsoft.com/office/drawing/2014/main" val="919821642"/>
                    </a:ext>
                  </a:extLst>
                </a:gridCol>
                <a:gridCol w="905256">
                  <a:extLst>
                    <a:ext uri="{9D8B030D-6E8A-4147-A177-3AD203B41FA5}">
                      <a16:colId xmlns:a16="http://schemas.microsoft.com/office/drawing/2014/main" val="2714236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9983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- 2020-02-05 10:00:05</a:t>
                      </a:r>
                      <a:r>
                        <a:rPr kumimoji="0" lang="en-US" sz="1000" b="0" i="0" u="none" strike="noStrike" kern="1200" cap="none" spc="0" normalizeH="0" baseline="0" noProof="0">
                          <a:ln>
                            <a:noFill/>
                          </a:ln>
                          <a:solidFill>
                            <a:prstClr val="black"/>
                          </a:solidFill>
                          <a:effectLst/>
                          <a:uLnTx/>
                          <a:uFillTx/>
                          <a:latin typeface="+mn-lt"/>
                          <a:ea typeface="+mn-ea"/>
                          <a:cs typeface="+mn-cs"/>
                        </a:rPr>
                        <a:t>
 Buat roti bawang putih keju menggunakan roti empat segi! Boleh dibawa sebagai bekalan ke tempat kerja atau sekolah.​
#ResipiButtercup​
Roti Bawang Putih Keju​
​Bahan-bahan:​
2 sudu besar Buttercup​
1 sudu besar bawang putih​
1 sudu besar parsley/daun ketumbar​
Garam​
Serbuk lada hitam​
Roti ​
Keju cheddar/mozarella
Arahan:​
1. Campurkan Buttercup bersama bawang putih, parsley, sedikit garam dan serbuk lada hitam secukupnya.​
2. Gaul sebati kesemua bahan.​
3. Sapukan ke atas roti dan bakar di atas kuali leper sehingga garing.​
4. Letakkan keju di atas roti yang telah masak dan lapiskan 1 lagi roti di atasnya. Bakar di bahagian sebelah pula.​
Sumber: https://buatoranglapo.com/2018/09/21/garlic-butter-bread-with-cheese/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7446840"/>
                  </a:ext>
                </a:extLst>
              </a:tr>
            </a:tbl>
          </a:graphicData>
        </a:graphic>
      </p:graphicFrame>
      <p:sp>
        <p:nvSpPr>
          <p:cNvPr id="4" name="Text Placeholder 3">
            <a:extLst>
              <a:ext uri="{FF2B5EF4-FFF2-40B4-BE49-F238E27FC236}">
                <a16:creationId xmlns:a16="http://schemas.microsoft.com/office/drawing/2014/main" id="{02D93F6C-933A-4BC0-8435-CB5F047198C3}"/>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78949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3C757-36BC-436D-92B8-87484943F26D}"/>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4037D1A0-2DB5-46D5-82E1-7F074D7B8F7E}"/>
              </a:ext>
            </a:extLst>
          </p:cNvPr>
          <p:cNvGraphicFramePr>
            <a:graphicFrameLocks noGrp="1"/>
          </p:cNvGraphicFramePr>
          <p:nvPr>
            <p:ph type="tbl" sz="quarter" idx="13"/>
            <p:extLst>
              <p:ext uri="{D42A27DB-BD31-4B8C-83A1-F6EECF244321}">
                <p14:modId xmlns:p14="http://schemas.microsoft.com/office/powerpoint/2010/main" val="833895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6933221"/>
                    </a:ext>
                  </a:extLst>
                </a:gridCol>
                <a:gridCol w="905256">
                  <a:extLst>
                    <a:ext uri="{9D8B030D-6E8A-4147-A177-3AD203B41FA5}">
                      <a16:colId xmlns:a16="http://schemas.microsoft.com/office/drawing/2014/main" val="1379200048"/>
                    </a:ext>
                  </a:extLst>
                </a:gridCol>
                <a:gridCol w="905256">
                  <a:extLst>
                    <a:ext uri="{9D8B030D-6E8A-4147-A177-3AD203B41FA5}">
                      <a16:colId xmlns:a16="http://schemas.microsoft.com/office/drawing/2014/main" val="1969743706"/>
                    </a:ext>
                  </a:extLst>
                </a:gridCol>
                <a:gridCol w="905256">
                  <a:extLst>
                    <a:ext uri="{9D8B030D-6E8A-4147-A177-3AD203B41FA5}">
                      <a16:colId xmlns:a16="http://schemas.microsoft.com/office/drawing/2014/main" val="4072513985"/>
                    </a:ext>
                  </a:extLst>
                </a:gridCol>
                <a:gridCol w="905256">
                  <a:extLst>
                    <a:ext uri="{9D8B030D-6E8A-4147-A177-3AD203B41FA5}">
                      <a16:colId xmlns:a16="http://schemas.microsoft.com/office/drawing/2014/main" val="95004911"/>
                    </a:ext>
                  </a:extLst>
                </a:gridCol>
                <a:gridCol w="905256">
                  <a:extLst>
                    <a:ext uri="{9D8B030D-6E8A-4147-A177-3AD203B41FA5}">
                      <a16:colId xmlns:a16="http://schemas.microsoft.com/office/drawing/2014/main" val="471142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1967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- 2020-02-07 10:00:38</a:t>
                      </a:r>
                      <a:r>
                        <a:rPr kumimoji="0" lang="en-US" sz="1000" b="0" i="0" u="none" strike="noStrike" kern="1200" cap="none" spc="0" normalizeH="0" baseline="0" noProof="0">
                          <a:ln>
                            <a:noFill/>
                          </a:ln>
                          <a:solidFill>
                            <a:prstClr val="black"/>
                          </a:solidFill>
                          <a:effectLst/>
                          <a:uLnTx/>
                          <a:uFillTx/>
                          <a:latin typeface="+mn-lt"/>
                          <a:ea typeface="+mn-ea"/>
                          <a:cs typeface="+mn-cs"/>
                        </a:rPr>
                        <a:t>
 Cuba resipi ini sebagai hidangan pembuka selera anda! Tentu puas hati.​
#ResipiButtercup​
Udang Buttercup Bawang Putih​
Bahan-bahan ​
1 cawan Buttercup, cair​
4 ulas bawang putih, dicincang​
1kg udang jumbo, dikupas ​
1/3 cawan minyak zaitun​
¼ cawan jus oren  ​
2 sudu besar parsley segar​
¼ sudu teh garam​
¼ sudu teh lada hitam​
Arahan:​
1. Letakkan udang dalam mangkuk besar. ​
2. Dalam mangkuk yang berasingan, campurkan semua bahan lain untuk membuat sos.​
3. Bahagikan sos kepada dua dan tuang satu setengah bahagian sos di dalam mangkuk berisi udang. ​
4. Gaul sebati, tutup mangkuk, dan letakkan dalam peti sejuk selama 30 hingga 40 minit.​
5. Panaskan pemanggang. Susunkan 5 atau 6 ekor udang pada lidi. Jangan terlalu rapat.​
6. Panggang udang sehingga masak sempurna.​
7. Panaskan baki sos tadi semasa menunggu udang masak.​
8. Hidangkan udang bersama sos dan hiaskan dengan parsley.​
​
Sumber: https://ms.hiloved.com/udang-mentega-bawang-putih/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0509429"/>
                  </a:ext>
                </a:extLst>
              </a:tr>
            </a:tbl>
          </a:graphicData>
        </a:graphic>
      </p:graphicFrame>
      <p:sp>
        <p:nvSpPr>
          <p:cNvPr id="4" name="Text Placeholder 3">
            <a:extLst>
              <a:ext uri="{FF2B5EF4-FFF2-40B4-BE49-F238E27FC236}">
                <a16:creationId xmlns:a16="http://schemas.microsoft.com/office/drawing/2014/main" id="{494E6A29-8B27-425A-9FA5-A56ABC225CCA}"/>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136297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FA2F1-696C-4854-A534-E6E772E5B5BD}"/>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DBDD0C99-93CB-4D4B-A5CD-5BF57EA301D8}"/>
              </a:ext>
            </a:extLst>
          </p:cNvPr>
          <p:cNvGraphicFramePr>
            <a:graphicFrameLocks noGrp="1"/>
          </p:cNvGraphicFramePr>
          <p:nvPr>
            <p:ph type="chart" sz="quarter" idx="13"/>
            <p:extLst>
              <p:ext uri="{D42A27DB-BD31-4B8C-83A1-F6EECF244321}">
                <p14:modId xmlns:p14="http://schemas.microsoft.com/office/powerpoint/2010/main" val="3238836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36A97F-BB51-4578-8094-B9D83E21B306}"/>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1F83B750-F6B4-48D1-BC72-FDCE31F442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7059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195D-6660-4AA9-BA8C-0E8964D9943E}"/>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086CF7C5-6BAD-402C-9F48-490BA9520290}"/>
              </a:ext>
            </a:extLst>
          </p:cNvPr>
          <p:cNvGraphicFramePr>
            <a:graphicFrameLocks noGrp="1"/>
          </p:cNvGraphicFramePr>
          <p:nvPr>
            <p:ph type="chart" sz="quarter" idx="13"/>
            <p:extLst>
              <p:ext uri="{D42A27DB-BD31-4B8C-83A1-F6EECF244321}">
                <p14:modId xmlns:p14="http://schemas.microsoft.com/office/powerpoint/2010/main" val="3784668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64EE32-3036-4B9E-AFF7-CD121AE3D861}"/>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7B1470CB-B329-42CA-9937-1660432183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5961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C415A-921D-4F50-A44B-B907B74C4CCD}"/>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FF9E4A4E-E9C9-4B36-B535-12A65D8D9B61}"/>
              </a:ext>
            </a:extLst>
          </p:cNvPr>
          <p:cNvGraphicFramePr>
            <a:graphicFrameLocks noGrp="1"/>
          </p:cNvGraphicFramePr>
          <p:nvPr>
            <p:ph type="chart" sz="quarter" idx="13"/>
            <p:extLst>
              <p:ext uri="{D42A27DB-BD31-4B8C-83A1-F6EECF244321}">
                <p14:modId xmlns:p14="http://schemas.microsoft.com/office/powerpoint/2010/main" val="3667605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D67739-7C40-42B2-B74C-47A402B03DEF}"/>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9D5A8C65-F584-4BB9-AC5B-C80AA414F7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0203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55474-AD9F-4FF6-9E50-DA88D7521156}"/>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C34EECB9-5968-469B-93EE-8C108C5B8845}"/>
              </a:ext>
            </a:extLst>
          </p:cNvPr>
          <p:cNvGraphicFramePr>
            <a:graphicFrameLocks noGrp="1"/>
          </p:cNvGraphicFramePr>
          <p:nvPr>
            <p:ph type="chart" sz="quarter" idx="13"/>
            <p:extLst>
              <p:ext uri="{D42A27DB-BD31-4B8C-83A1-F6EECF244321}">
                <p14:modId xmlns:p14="http://schemas.microsoft.com/office/powerpoint/2010/main" val="1311558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3D52B8-5A46-40F5-A063-0FEDCAF6E818}"/>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BFEC7DE8-FCFA-45BA-92B5-1D568401EB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254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4372-6939-408E-BB11-7942F31CD73F}"/>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D2A88233-69EE-4EEE-8018-425F44DBFA1D}"/>
              </a:ext>
            </a:extLst>
          </p:cNvPr>
          <p:cNvGraphicFramePr>
            <a:graphicFrameLocks noGrp="1"/>
          </p:cNvGraphicFramePr>
          <p:nvPr>
            <p:ph type="tbl" sz="quarter" idx="13"/>
            <p:extLst>
              <p:ext uri="{D42A27DB-BD31-4B8C-83A1-F6EECF244321}">
                <p14:modId xmlns:p14="http://schemas.microsoft.com/office/powerpoint/2010/main" val="2744745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30340989"/>
                    </a:ext>
                  </a:extLst>
                </a:gridCol>
                <a:gridCol w="1645920">
                  <a:extLst>
                    <a:ext uri="{9D8B030D-6E8A-4147-A177-3AD203B41FA5}">
                      <a16:colId xmlns:a16="http://schemas.microsoft.com/office/drawing/2014/main" val="1971754406"/>
                    </a:ext>
                  </a:extLst>
                </a:gridCol>
                <a:gridCol w="1645920">
                  <a:extLst>
                    <a:ext uri="{9D8B030D-6E8A-4147-A177-3AD203B41FA5}">
                      <a16:colId xmlns:a16="http://schemas.microsoft.com/office/drawing/2014/main" val="202870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28483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extLst>
                  <a:ext uri="{0D108BD9-81ED-4DB2-BD59-A6C34878D82A}">
                    <a16:rowId xmlns:a16="http://schemas.microsoft.com/office/drawing/2014/main" val="1684256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extLst>
                  <a:ext uri="{0D108BD9-81ED-4DB2-BD59-A6C34878D82A}">
                    <a16:rowId xmlns:a16="http://schemas.microsoft.com/office/drawing/2014/main" val="272743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1360327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460605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764386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878954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062419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42778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950304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595600587"/>
                  </a:ext>
                </a:extLst>
              </a:tr>
            </a:tbl>
          </a:graphicData>
        </a:graphic>
      </p:graphicFrame>
      <p:sp>
        <p:nvSpPr>
          <p:cNvPr id="4" name="Text Placeholder 3">
            <a:extLst>
              <a:ext uri="{FF2B5EF4-FFF2-40B4-BE49-F238E27FC236}">
                <a16:creationId xmlns:a16="http://schemas.microsoft.com/office/drawing/2014/main" id="{A072BC96-FA38-42AB-9483-B606F63639EE}"/>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873713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A6E72-7A86-4DC0-9246-1861F4ABFD6E}"/>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C4192168-B818-4F53-AEEF-B61A628261D1}"/>
              </a:ext>
            </a:extLst>
          </p:cNvPr>
          <p:cNvGraphicFramePr>
            <a:graphicFrameLocks noGrp="1"/>
          </p:cNvGraphicFramePr>
          <p:nvPr>
            <p:ph type="tbl" sz="quarter" idx="13"/>
            <p:extLst>
              <p:ext uri="{D42A27DB-BD31-4B8C-83A1-F6EECF244321}">
                <p14:modId xmlns:p14="http://schemas.microsoft.com/office/powerpoint/2010/main" val="3127866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18420770"/>
                    </a:ext>
                  </a:extLst>
                </a:gridCol>
                <a:gridCol w="1645920">
                  <a:extLst>
                    <a:ext uri="{9D8B030D-6E8A-4147-A177-3AD203B41FA5}">
                      <a16:colId xmlns:a16="http://schemas.microsoft.com/office/drawing/2014/main" val="2314353588"/>
                    </a:ext>
                  </a:extLst>
                </a:gridCol>
                <a:gridCol w="1645920">
                  <a:extLst>
                    <a:ext uri="{9D8B030D-6E8A-4147-A177-3AD203B41FA5}">
                      <a16:colId xmlns:a16="http://schemas.microsoft.com/office/drawing/2014/main" val="1751413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82858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69860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75262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539107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561504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569905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143789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031989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01441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115154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672657845"/>
                  </a:ext>
                </a:extLst>
              </a:tr>
            </a:tbl>
          </a:graphicData>
        </a:graphic>
      </p:graphicFrame>
      <p:sp>
        <p:nvSpPr>
          <p:cNvPr id="4" name="Text Placeholder 3">
            <a:extLst>
              <a:ext uri="{FF2B5EF4-FFF2-40B4-BE49-F238E27FC236}">
                <a16:creationId xmlns:a16="http://schemas.microsoft.com/office/drawing/2014/main" id="{57526A15-B401-41F0-92BC-83448A22244F}"/>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353410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9142-DB6D-4656-87AB-0691C6CD029A}"/>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0AF56D65-168C-4AE9-AFF3-53F6B5D8ED27}"/>
              </a:ext>
            </a:extLst>
          </p:cNvPr>
          <p:cNvGraphicFramePr>
            <a:graphicFrameLocks noGrp="1"/>
          </p:cNvGraphicFramePr>
          <p:nvPr>
            <p:ph type="tbl" sz="quarter" idx="13"/>
            <p:extLst>
              <p:ext uri="{D42A27DB-BD31-4B8C-83A1-F6EECF244321}">
                <p14:modId xmlns:p14="http://schemas.microsoft.com/office/powerpoint/2010/main" val="1801134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68126366"/>
                    </a:ext>
                  </a:extLst>
                </a:gridCol>
                <a:gridCol w="1645920">
                  <a:extLst>
                    <a:ext uri="{9D8B030D-6E8A-4147-A177-3AD203B41FA5}">
                      <a16:colId xmlns:a16="http://schemas.microsoft.com/office/drawing/2014/main" val="904614542"/>
                    </a:ext>
                  </a:extLst>
                </a:gridCol>
                <a:gridCol w="1645920">
                  <a:extLst>
                    <a:ext uri="{9D8B030D-6E8A-4147-A177-3AD203B41FA5}">
                      <a16:colId xmlns:a16="http://schemas.microsoft.com/office/drawing/2014/main" val="3798635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63617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394041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198894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947679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8862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Kangar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54768896"/>
                  </a:ext>
                </a:extLst>
              </a:tr>
            </a:tbl>
          </a:graphicData>
        </a:graphic>
      </p:graphicFrame>
      <p:sp>
        <p:nvSpPr>
          <p:cNvPr id="4" name="Text Placeholder 3">
            <a:extLst>
              <a:ext uri="{FF2B5EF4-FFF2-40B4-BE49-F238E27FC236}">
                <a16:creationId xmlns:a16="http://schemas.microsoft.com/office/drawing/2014/main" id="{6B9C6B72-EABE-4BF5-93D3-47D5B4E7BF3F}"/>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806248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B1B38-CEB3-4C65-A760-196BEA2FCDA4}"/>
              </a:ext>
            </a:extLst>
          </p:cNvPr>
          <p:cNvSpPr>
            <a:spLocks noGrp="1"/>
          </p:cNvSpPr>
          <p:nvPr>
            <p:ph type="title"/>
          </p:nvPr>
        </p:nvSpPr>
        <p:spPr/>
        <p:txBody>
          <a:bodyPr/>
          <a:lstStyle/>
          <a:p>
            <a:r>
              <a:rPr lang="en-US"/>
              <a:t>Facebook Own Posts Table | Buttercup Malaysia - 1 of 13</a:t>
            </a:r>
          </a:p>
        </p:txBody>
      </p:sp>
      <p:graphicFrame>
        <p:nvGraphicFramePr>
          <p:cNvPr id="5" name="Table Placeholder 4">
            <a:extLst>
              <a:ext uri="{FF2B5EF4-FFF2-40B4-BE49-F238E27FC236}">
                <a16:creationId xmlns:a16="http://schemas.microsoft.com/office/drawing/2014/main" id="{59D6CBC4-8296-4FF4-9CD8-1755BA953D4C}"/>
              </a:ext>
            </a:extLst>
          </p:cNvPr>
          <p:cNvGraphicFramePr>
            <a:graphicFrameLocks noGrp="1"/>
          </p:cNvGraphicFramePr>
          <p:nvPr>
            <p:ph type="tbl" sz="quarter" idx="13"/>
            <p:extLst>
              <p:ext uri="{D42A27DB-BD31-4B8C-83A1-F6EECF244321}">
                <p14:modId xmlns:p14="http://schemas.microsoft.com/office/powerpoint/2010/main" val="3211576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19433622"/>
                    </a:ext>
                  </a:extLst>
                </a:gridCol>
                <a:gridCol w="740664">
                  <a:extLst>
                    <a:ext uri="{9D8B030D-6E8A-4147-A177-3AD203B41FA5}">
                      <a16:colId xmlns:a16="http://schemas.microsoft.com/office/drawing/2014/main" val="1469025135"/>
                    </a:ext>
                  </a:extLst>
                </a:gridCol>
                <a:gridCol w="740664">
                  <a:extLst>
                    <a:ext uri="{9D8B030D-6E8A-4147-A177-3AD203B41FA5}">
                      <a16:colId xmlns:a16="http://schemas.microsoft.com/office/drawing/2014/main" val="3642380818"/>
                    </a:ext>
                  </a:extLst>
                </a:gridCol>
                <a:gridCol w="740664">
                  <a:extLst>
                    <a:ext uri="{9D8B030D-6E8A-4147-A177-3AD203B41FA5}">
                      <a16:colId xmlns:a16="http://schemas.microsoft.com/office/drawing/2014/main" val="1532110744"/>
                    </a:ext>
                  </a:extLst>
                </a:gridCol>
                <a:gridCol w="740664">
                  <a:extLst>
                    <a:ext uri="{9D8B030D-6E8A-4147-A177-3AD203B41FA5}">
                      <a16:colId xmlns:a16="http://schemas.microsoft.com/office/drawing/2014/main" val="755015840"/>
                    </a:ext>
                  </a:extLst>
                </a:gridCol>
                <a:gridCol w="740664">
                  <a:extLst>
                    <a:ext uri="{9D8B030D-6E8A-4147-A177-3AD203B41FA5}">
                      <a16:colId xmlns:a16="http://schemas.microsoft.com/office/drawing/2014/main" val="459564550"/>
                    </a:ext>
                  </a:extLst>
                </a:gridCol>
                <a:gridCol w="740664">
                  <a:extLst>
                    <a:ext uri="{9D8B030D-6E8A-4147-A177-3AD203B41FA5}">
                      <a16:colId xmlns:a16="http://schemas.microsoft.com/office/drawing/2014/main" val="2843715898"/>
                    </a:ext>
                  </a:extLst>
                </a:gridCol>
                <a:gridCol w="740664">
                  <a:extLst>
                    <a:ext uri="{9D8B030D-6E8A-4147-A177-3AD203B41FA5}">
                      <a16:colId xmlns:a16="http://schemas.microsoft.com/office/drawing/2014/main" val="3612718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020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- 2020-02-28 10:00:09</a:t>
                      </a:r>
                      <a:r>
                        <a:rPr kumimoji="0" lang="en-US" sz="1000" b="0" i="0" u="none" strike="noStrike" kern="1200" cap="none" spc="0" normalizeH="0" baseline="0" noProof="0">
                          <a:ln>
                            <a:noFill/>
                          </a:ln>
                          <a:solidFill>
                            <a:prstClr val="black"/>
                          </a:solidFill>
                          <a:effectLst/>
                          <a:uLnTx/>
                          <a:uFillTx/>
                          <a:latin typeface="+mn-lt"/>
                          <a:ea typeface="+mn-ea"/>
                          <a:cs typeface="+mn-cs"/>
                        </a:rPr>
                        <a:t>
 Jika tiada Buttercup, terasa buntu untuk memasak di rumah.​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5704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- 2020-02-26 10:00:00</a:t>
                      </a:r>
                      <a:r>
                        <a:rPr kumimoji="0" lang="en-US" sz="1000" b="0" i="0" u="none" strike="noStrike" kern="1200" cap="none" spc="0" normalizeH="0" baseline="0" noProof="0">
                          <a:ln>
                            <a:noFill/>
                          </a:ln>
                          <a:solidFill>
                            <a:prstClr val="black"/>
                          </a:solidFill>
                          <a:effectLst/>
                          <a:uLnTx/>
                          <a:uFillTx/>
                          <a:latin typeface="+mn-lt"/>
                          <a:ea typeface="+mn-ea"/>
                          <a:cs typeface="+mn-cs"/>
                        </a:rPr>
                        <a:t>
 Jom main permainan ini. Bolehkah anda memanah di tengah-tengah hati?​
​Kongsikan paparan skrin anda di ruangan komen di bawah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040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- 2020-02-24 10:00:03</a:t>
                      </a:r>
                      <a:r>
                        <a:rPr kumimoji="0" lang="en-US" sz="1000" b="0" i="0" u="none" strike="noStrike" kern="1200" cap="none" spc="0" normalizeH="0" baseline="0" noProof="0">
                          <a:ln>
                            <a:noFill/>
                          </a:ln>
                          <a:solidFill>
                            <a:prstClr val="black"/>
                          </a:solidFill>
                          <a:effectLst/>
                          <a:uLnTx/>
                          <a:uFillTx/>
                          <a:latin typeface="+mn-lt"/>
                          <a:ea typeface="+mn-ea"/>
                          <a:cs typeface="+mn-cs"/>
                        </a:rPr>
                        <a:t>
 Kata Alan D. Wolfelt, "Makanan adalah simbol kasih sayang apabila perkataan tidak mencukupi." 
Memang bertambah sayang kita pada ahli keluarga atau pasangan yang selalu memasak untuk kita, bukan? Siapakah orang yang paling anda sayangi kerana masakannya?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4707895"/>
                  </a:ext>
                </a:extLst>
              </a:tr>
            </a:tbl>
          </a:graphicData>
        </a:graphic>
      </p:graphicFrame>
      <p:sp>
        <p:nvSpPr>
          <p:cNvPr id="4" name="Text Placeholder 3">
            <a:extLst>
              <a:ext uri="{FF2B5EF4-FFF2-40B4-BE49-F238E27FC236}">
                <a16:creationId xmlns:a16="http://schemas.microsoft.com/office/drawing/2014/main" id="{C86F8E0D-C8CE-427A-898C-CCDD4FC445A1}"/>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059832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8191E-2418-434E-800B-DE654D297E9C}"/>
              </a:ext>
            </a:extLst>
          </p:cNvPr>
          <p:cNvSpPr>
            <a:spLocks noGrp="1"/>
          </p:cNvSpPr>
          <p:nvPr>
            <p:ph type="title"/>
          </p:nvPr>
        </p:nvSpPr>
        <p:spPr/>
        <p:txBody>
          <a:bodyPr/>
          <a:lstStyle/>
          <a:p>
            <a:r>
              <a:rPr lang="en-US"/>
              <a:t>Facebook Own Posts Table | Buttercup Malaysia - 2 of 13</a:t>
            </a:r>
          </a:p>
        </p:txBody>
      </p:sp>
      <p:graphicFrame>
        <p:nvGraphicFramePr>
          <p:cNvPr id="5" name="Table Placeholder 4">
            <a:extLst>
              <a:ext uri="{FF2B5EF4-FFF2-40B4-BE49-F238E27FC236}">
                <a16:creationId xmlns:a16="http://schemas.microsoft.com/office/drawing/2014/main" id="{11A1BE87-72EC-4429-A3D4-156F54459A70}"/>
              </a:ext>
            </a:extLst>
          </p:cNvPr>
          <p:cNvGraphicFramePr>
            <a:graphicFrameLocks noGrp="1"/>
          </p:cNvGraphicFramePr>
          <p:nvPr>
            <p:ph type="tbl" sz="quarter" idx="13"/>
            <p:extLst>
              <p:ext uri="{D42A27DB-BD31-4B8C-83A1-F6EECF244321}">
                <p14:modId xmlns:p14="http://schemas.microsoft.com/office/powerpoint/2010/main" val="2017963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88682507"/>
                    </a:ext>
                  </a:extLst>
                </a:gridCol>
                <a:gridCol w="740664">
                  <a:extLst>
                    <a:ext uri="{9D8B030D-6E8A-4147-A177-3AD203B41FA5}">
                      <a16:colId xmlns:a16="http://schemas.microsoft.com/office/drawing/2014/main" val="2620485708"/>
                    </a:ext>
                  </a:extLst>
                </a:gridCol>
                <a:gridCol w="740664">
                  <a:extLst>
                    <a:ext uri="{9D8B030D-6E8A-4147-A177-3AD203B41FA5}">
                      <a16:colId xmlns:a16="http://schemas.microsoft.com/office/drawing/2014/main" val="2291965926"/>
                    </a:ext>
                  </a:extLst>
                </a:gridCol>
                <a:gridCol w="740664">
                  <a:extLst>
                    <a:ext uri="{9D8B030D-6E8A-4147-A177-3AD203B41FA5}">
                      <a16:colId xmlns:a16="http://schemas.microsoft.com/office/drawing/2014/main" val="1510423916"/>
                    </a:ext>
                  </a:extLst>
                </a:gridCol>
                <a:gridCol w="740664">
                  <a:extLst>
                    <a:ext uri="{9D8B030D-6E8A-4147-A177-3AD203B41FA5}">
                      <a16:colId xmlns:a16="http://schemas.microsoft.com/office/drawing/2014/main" val="3129578584"/>
                    </a:ext>
                  </a:extLst>
                </a:gridCol>
                <a:gridCol w="740664">
                  <a:extLst>
                    <a:ext uri="{9D8B030D-6E8A-4147-A177-3AD203B41FA5}">
                      <a16:colId xmlns:a16="http://schemas.microsoft.com/office/drawing/2014/main" val="3430179931"/>
                    </a:ext>
                  </a:extLst>
                </a:gridCol>
                <a:gridCol w="740664">
                  <a:extLst>
                    <a:ext uri="{9D8B030D-6E8A-4147-A177-3AD203B41FA5}">
                      <a16:colId xmlns:a16="http://schemas.microsoft.com/office/drawing/2014/main" val="3344082618"/>
                    </a:ext>
                  </a:extLst>
                </a:gridCol>
                <a:gridCol w="740664">
                  <a:extLst>
                    <a:ext uri="{9D8B030D-6E8A-4147-A177-3AD203B41FA5}">
                      <a16:colId xmlns:a16="http://schemas.microsoft.com/office/drawing/2014/main" val="190222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1726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- 2020-02-22 10:00:16</a:t>
                      </a:r>
                      <a:r>
                        <a:rPr kumimoji="0" lang="en-US" sz="1000" b="0" i="0" u="none" strike="noStrike" kern="1200" cap="none" spc="0" normalizeH="0" baseline="0" noProof="0">
                          <a:ln>
                            <a:noFill/>
                          </a:ln>
                          <a:solidFill>
                            <a:prstClr val="black"/>
                          </a:solidFill>
                          <a:effectLst/>
                          <a:uLnTx/>
                          <a:uFillTx/>
                          <a:latin typeface="+mn-lt"/>
                          <a:ea typeface="+mn-ea"/>
                          <a:cs typeface="+mn-cs"/>
                        </a:rPr>
                        <a:t>
 Selalulah makan bayam untuk menjaga kesihatan anda. Siapa penggemar bayam di sini?​
#ResipiButtercup​
Cendawan Tumis Bayam​
Bahan-bahan:​
50g Buttercup​
3 ulas bawang putih, dicincang​
1 biji bawang Holand, dihiris bulat​
150g cendawan shitake, dihiris​
1 biji tomato, dihiris​
250g bayam hijau​
Sedikit daun rosemary segar​
Sedikit minyak masak​
Garam dan perasa secukupnya​
Arahan:​
1. Panaskan minyak bersama Buttercup dalam kuali.​
2. Tumiskan bawang putih dan bawang Holand sehingga wangi.​
3. Masukkan cendawan, kacau rata dan masukkan hirisan tomato dan bayam.​
4. Lengkapkan rasa bersama daun rosemary, garam dan perasa secukupnya.​
Sumber: https://www.rasa.my/10-resipi-masakan-paling-sedap-masak-guna-bayam-hijau/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70794902"/>
                  </a:ext>
                </a:extLst>
              </a:tr>
            </a:tbl>
          </a:graphicData>
        </a:graphic>
      </p:graphicFrame>
      <p:sp>
        <p:nvSpPr>
          <p:cNvPr id="4" name="Text Placeholder 3">
            <a:extLst>
              <a:ext uri="{FF2B5EF4-FFF2-40B4-BE49-F238E27FC236}">
                <a16:creationId xmlns:a16="http://schemas.microsoft.com/office/drawing/2014/main" id="{06AD074B-78A5-4FC2-9590-585695BD5529}"/>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449568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59AC-61D6-4640-B4E8-31AAF511EE32}"/>
              </a:ext>
            </a:extLst>
          </p:cNvPr>
          <p:cNvSpPr>
            <a:spLocks noGrp="1"/>
          </p:cNvSpPr>
          <p:nvPr>
            <p:ph type="title"/>
          </p:nvPr>
        </p:nvSpPr>
        <p:spPr/>
        <p:txBody>
          <a:bodyPr/>
          <a:lstStyle/>
          <a:p>
            <a:r>
              <a:rPr lang="en-US"/>
              <a:t>Facebook Own Posts Table | Buttercup Malaysia - 3 of 13</a:t>
            </a:r>
          </a:p>
        </p:txBody>
      </p:sp>
      <p:graphicFrame>
        <p:nvGraphicFramePr>
          <p:cNvPr id="5" name="Table Placeholder 4">
            <a:extLst>
              <a:ext uri="{FF2B5EF4-FFF2-40B4-BE49-F238E27FC236}">
                <a16:creationId xmlns:a16="http://schemas.microsoft.com/office/drawing/2014/main" id="{FDFAF849-4FC1-4960-AABF-5677A9FFFE74}"/>
              </a:ext>
            </a:extLst>
          </p:cNvPr>
          <p:cNvGraphicFramePr>
            <a:graphicFrameLocks noGrp="1"/>
          </p:cNvGraphicFramePr>
          <p:nvPr>
            <p:ph type="tbl" sz="quarter" idx="13"/>
            <p:extLst>
              <p:ext uri="{D42A27DB-BD31-4B8C-83A1-F6EECF244321}">
                <p14:modId xmlns:p14="http://schemas.microsoft.com/office/powerpoint/2010/main" val="4133658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14213284"/>
                    </a:ext>
                  </a:extLst>
                </a:gridCol>
                <a:gridCol w="740664">
                  <a:extLst>
                    <a:ext uri="{9D8B030D-6E8A-4147-A177-3AD203B41FA5}">
                      <a16:colId xmlns:a16="http://schemas.microsoft.com/office/drawing/2014/main" val="3022495947"/>
                    </a:ext>
                  </a:extLst>
                </a:gridCol>
                <a:gridCol w="740664">
                  <a:extLst>
                    <a:ext uri="{9D8B030D-6E8A-4147-A177-3AD203B41FA5}">
                      <a16:colId xmlns:a16="http://schemas.microsoft.com/office/drawing/2014/main" val="593601645"/>
                    </a:ext>
                  </a:extLst>
                </a:gridCol>
                <a:gridCol w="740664">
                  <a:extLst>
                    <a:ext uri="{9D8B030D-6E8A-4147-A177-3AD203B41FA5}">
                      <a16:colId xmlns:a16="http://schemas.microsoft.com/office/drawing/2014/main" val="3123613751"/>
                    </a:ext>
                  </a:extLst>
                </a:gridCol>
                <a:gridCol w="740664">
                  <a:extLst>
                    <a:ext uri="{9D8B030D-6E8A-4147-A177-3AD203B41FA5}">
                      <a16:colId xmlns:a16="http://schemas.microsoft.com/office/drawing/2014/main" val="3845406667"/>
                    </a:ext>
                  </a:extLst>
                </a:gridCol>
                <a:gridCol w="740664">
                  <a:extLst>
                    <a:ext uri="{9D8B030D-6E8A-4147-A177-3AD203B41FA5}">
                      <a16:colId xmlns:a16="http://schemas.microsoft.com/office/drawing/2014/main" val="1047638520"/>
                    </a:ext>
                  </a:extLst>
                </a:gridCol>
                <a:gridCol w="740664">
                  <a:extLst>
                    <a:ext uri="{9D8B030D-6E8A-4147-A177-3AD203B41FA5}">
                      <a16:colId xmlns:a16="http://schemas.microsoft.com/office/drawing/2014/main" val="4150047957"/>
                    </a:ext>
                  </a:extLst>
                </a:gridCol>
                <a:gridCol w="740664">
                  <a:extLst>
                    <a:ext uri="{9D8B030D-6E8A-4147-A177-3AD203B41FA5}">
                      <a16:colId xmlns:a16="http://schemas.microsoft.com/office/drawing/2014/main" val="4214835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2170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- 2020-02-20 10:00:14</a:t>
                      </a:r>
                      <a:r>
                        <a:rPr kumimoji="0" lang="en-US" sz="1000" b="0" i="0" u="none" strike="noStrike" kern="1200" cap="none" spc="0" normalizeH="0" baseline="0" noProof="0">
                          <a:ln>
                            <a:noFill/>
                          </a:ln>
                          <a:solidFill>
                            <a:prstClr val="black"/>
                          </a:solidFill>
                          <a:effectLst/>
                          <a:uLnTx/>
                          <a:uFillTx/>
                          <a:latin typeface="+mn-lt"/>
                          <a:ea typeface="+mn-ea"/>
                          <a:cs typeface="+mn-cs"/>
                        </a:rPr>
                        <a:t>
 Nikmati hidangan yang bukan sahaja berkhasiat tetapi juga sangat lazat!​
#Resipi Buttercup​
Ayam dan Zucchini dengan Sos Krim Bawang Putih ​
Bahan-bahan:​
Bahan A ​
¼ cawan Buttercup​
6 keping dada ayam​
Garam secukup rasa ​
Lada hitam secukup rasa​
3 cawan zucchini (1/8 inci tebal)​
½ cawan bawang hijau, didadu​
Sos Krim Bawang Putih​
2 sudu Buttercup​
1 bawang putih saiz besar, dicincang ​
3 sudu makan tepung serba guna​
85g krim keju​
1 ¾ cawan stok ayam​
½  sudu teh lada hitam​
Garam secukup rasa​
Arahan​
Ayam:​
1. Masak ayam dengan Buttercup di dalam kuali. Taburkan garam dan lada.​
2. Masak selama lebih kurang 3 minit di setiap sisi.​
3. Tambah zucchini dan bawang yang dihiris dan teruskan memasak sehingga zucchini layu.​
Sos Krim Bawang Putih:​
1. Cairkan Buttercup di dalam kuali dan tumis bawang putih.​
2. Tumis selama 1 minit, kemudian masukkan tepung dan masak sehingga lembut dan bergelembung. Teruskan masak selama 1 hingga 2 minit lagi.​
3. Tambah krim keju, stok 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42722730"/>
                  </a:ext>
                </a:extLst>
              </a:tr>
            </a:tbl>
          </a:graphicData>
        </a:graphic>
      </p:graphicFrame>
      <p:sp>
        <p:nvSpPr>
          <p:cNvPr id="4" name="Text Placeholder 3">
            <a:extLst>
              <a:ext uri="{FF2B5EF4-FFF2-40B4-BE49-F238E27FC236}">
                <a16:creationId xmlns:a16="http://schemas.microsoft.com/office/drawing/2014/main" id="{2902FF08-C699-4BB7-9554-C10F919EB991}"/>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226713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C37A8-E79E-44BC-AE03-5D7A74F8F1D0}"/>
              </a:ext>
            </a:extLst>
          </p:cNvPr>
          <p:cNvSpPr>
            <a:spLocks noGrp="1"/>
          </p:cNvSpPr>
          <p:nvPr>
            <p:ph type="title"/>
          </p:nvPr>
        </p:nvSpPr>
        <p:spPr/>
        <p:txBody>
          <a:bodyPr/>
          <a:lstStyle/>
          <a:p>
            <a:r>
              <a:rPr lang="en-US"/>
              <a:t>Facebook Own Posts Table | Buttercup Malaysia - 4 of 13</a:t>
            </a:r>
          </a:p>
        </p:txBody>
      </p:sp>
      <p:graphicFrame>
        <p:nvGraphicFramePr>
          <p:cNvPr id="5" name="Table Placeholder 4">
            <a:extLst>
              <a:ext uri="{FF2B5EF4-FFF2-40B4-BE49-F238E27FC236}">
                <a16:creationId xmlns:a16="http://schemas.microsoft.com/office/drawing/2014/main" id="{588926B3-10B4-4CB0-AB2A-319E2DF78A10}"/>
              </a:ext>
            </a:extLst>
          </p:cNvPr>
          <p:cNvGraphicFramePr>
            <a:graphicFrameLocks noGrp="1"/>
          </p:cNvGraphicFramePr>
          <p:nvPr>
            <p:ph type="tbl" sz="quarter" idx="13"/>
            <p:extLst>
              <p:ext uri="{D42A27DB-BD31-4B8C-83A1-F6EECF244321}">
                <p14:modId xmlns:p14="http://schemas.microsoft.com/office/powerpoint/2010/main" val="2106945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91506213"/>
                    </a:ext>
                  </a:extLst>
                </a:gridCol>
                <a:gridCol w="740664">
                  <a:extLst>
                    <a:ext uri="{9D8B030D-6E8A-4147-A177-3AD203B41FA5}">
                      <a16:colId xmlns:a16="http://schemas.microsoft.com/office/drawing/2014/main" val="2780686524"/>
                    </a:ext>
                  </a:extLst>
                </a:gridCol>
                <a:gridCol w="740664">
                  <a:extLst>
                    <a:ext uri="{9D8B030D-6E8A-4147-A177-3AD203B41FA5}">
                      <a16:colId xmlns:a16="http://schemas.microsoft.com/office/drawing/2014/main" val="93790505"/>
                    </a:ext>
                  </a:extLst>
                </a:gridCol>
                <a:gridCol w="740664">
                  <a:extLst>
                    <a:ext uri="{9D8B030D-6E8A-4147-A177-3AD203B41FA5}">
                      <a16:colId xmlns:a16="http://schemas.microsoft.com/office/drawing/2014/main" val="768670406"/>
                    </a:ext>
                  </a:extLst>
                </a:gridCol>
                <a:gridCol w="740664">
                  <a:extLst>
                    <a:ext uri="{9D8B030D-6E8A-4147-A177-3AD203B41FA5}">
                      <a16:colId xmlns:a16="http://schemas.microsoft.com/office/drawing/2014/main" val="2894572695"/>
                    </a:ext>
                  </a:extLst>
                </a:gridCol>
                <a:gridCol w="740664">
                  <a:extLst>
                    <a:ext uri="{9D8B030D-6E8A-4147-A177-3AD203B41FA5}">
                      <a16:colId xmlns:a16="http://schemas.microsoft.com/office/drawing/2014/main" val="1899928672"/>
                    </a:ext>
                  </a:extLst>
                </a:gridCol>
                <a:gridCol w="740664">
                  <a:extLst>
                    <a:ext uri="{9D8B030D-6E8A-4147-A177-3AD203B41FA5}">
                      <a16:colId xmlns:a16="http://schemas.microsoft.com/office/drawing/2014/main" val="1937552259"/>
                    </a:ext>
                  </a:extLst>
                </a:gridCol>
                <a:gridCol w="740664">
                  <a:extLst>
                    <a:ext uri="{9D8B030D-6E8A-4147-A177-3AD203B41FA5}">
                      <a16:colId xmlns:a16="http://schemas.microsoft.com/office/drawing/2014/main" val="3205961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7141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- 2020-02-18 10:10:22</a:t>
                      </a:r>
                      <a:r>
                        <a:rPr kumimoji="0" lang="en-US" sz="1000" b="0" i="0" u="none" strike="noStrike" kern="1200" cap="none" spc="0" normalizeH="0" baseline="0" noProof="0">
                          <a:ln>
                            <a:noFill/>
                          </a:ln>
                          <a:solidFill>
                            <a:prstClr val="black"/>
                          </a:solidFill>
                          <a:effectLst/>
                          <a:uLnTx/>
                          <a:uFillTx/>
                          <a:latin typeface="+mn-lt"/>
                          <a:ea typeface="+mn-ea"/>
                          <a:cs typeface="+mn-cs"/>
                        </a:rPr>
                        <a:t>
 Nak cuba masak lasagna? Guna air fryer pun boleh! Ikut resipi ini:​
#ResipiButtercup​
Lasagna Air Fryer​
Bahan-bahan:​
Sos Merah:​
1 biji bawang Holland, dicincang​
5 ulas bawang putih, dicincang​
200g daging kisar​
200g sos spaghetti​
Secukup garam​
1 sudu kecil serbuk lada hitam​
1 sudu kecil herba campuran​
Sedikit lada benggala​
Sos Putih:​
2 sudu besar Buttercup​
2 sudu besar tepung gandum​
500ml susu segar​
3 keping keju cheddar​
Secukup garam​
Lasagna:​
Kulit lasagna​
Keju cheddar​
Keju mozarella​
Arahan:​
Sos Merah​
1. Tumiskan bawang Holland dan bawang putih.​
2. Masukkan daging kisar dan kacau rata.​
3. Masukkan sos spaghetti dan perasakan dengan garam, serbuk lada hitam, dan herba campuran.​
4. Masukkan lada benggala, kacau sehingga layu, dan ketepikan.​
Sos Putih​
1. Cairkan Buttercup.​
2. Masukkan tepung gandum.​
3. Masukkan susu segar.​
4. Tambahkan keju cheddar dan perasakan dengan garam.​
Lasagna​
1. Celupkan kulit lasagna di dalam air panas untuk melembutkann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09843852"/>
                  </a:ext>
                </a:extLst>
              </a:tr>
            </a:tbl>
          </a:graphicData>
        </a:graphic>
      </p:graphicFrame>
      <p:sp>
        <p:nvSpPr>
          <p:cNvPr id="4" name="Text Placeholder 3">
            <a:extLst>
              <a:ext uri="{FF2B5EF4-FFF2-40B4-BE49-F238E27FC236}">
                <a16:creationId xmlns:a16="http://schemas.microsoft.com/office/drawing/2014/main" id="{F431F033-D60C-4A61-9067-3C953569769B}"/>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428354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CCFF-A67A-413C-AECF-B79F4A5E5D98}"/>
              </a:ext>
            </a:extLst>
          </p:cNvPr>
          <p:cNvSpPr>
            <a:spLocks noGrp="1"/>
          </p:cNvSpPr>
          <p:nvPr>
            <p:ph type="title"/>
          </p:nvPr>
        </p:nvSpPr>
        <p:spPr/>
        <p:txBody>
          <a:bodyPr/>
          <a:lstStyle/>
          <a:p>
            <a:r>
              <a:rPr lang="en-US"/>
              <a:t>Facebook Own Posts Table | Buttercup Malaysia - 5 of 13</a:t>
            </a:r>
          </a:p>
        </p:txBody>
      </p:sp>
      <p:graphicFrame>
        <p:nvGraphicFramePr>
          <p:cNvPr id="5" name="Table Placeholder 4">
            <a:extLst>
              <a:ext uri="{FF2B5EF4-FFF2-40B4-BE49-F238E27FC236}">
                <a16:creationId xmlns:a16="http://schemas.microsoft.com/office/drawing/2014/main" id="{A38677DF-0ED5-4F68-BF4F-C2F1B4A9289E}"/>
              </a:ext>
            </a:extLst>
          </p:cNvPr>
          <p:cNvGraphicFramePr>
            <a:graphicFrameLocks noGrp="1"/>
          </p:cNvGraphicFramePr>
          <p:nvPr>
            <p:ph type="tbl" sz="quarter" idx="13"/>
            <p:extLst>
              <p:ext uri="{D42A27DB-BD31-4B8C-83A1-F6EECF244321}">
                <p14:modId xmlns:p14="http://schemas.microsoft.com/office/powerpoint/2010/main" val="547008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63459699"/>
                    </a:ext>
                  </a:extLst>
                </a:gridCol>
                <a:gridCol w="740664">
                  <a:extLst>
                    <a:ext uri="{9D8B030D-6E8A-4147-A177-3AD203B41FA5}">
                      <a16:colId xmlns:a16="http://schemas.microsoft.com/office/drawing/2014/main" val="1163784476"/>
                    </a:ext>
                  </a:extLst>
                </a:gridCol>
                <a:gridCol w="740664">
                  <a:extLst>
                    <a:ext uri="{9D8B030D-6E8A-4147-A177-3AD203B41FA5}">
                      <a16:colId xmlns:a16="http://schemas.microsoft.com/office/drawing/2014/main" val="282043838"/>
                    </a:ext>
                  </a:extLst>
                </a:gridCol>
                <a:gridCol w="740664">
                  <a:extLst>
                    <a:ext uri="{9D8B030D-6E8A-4147-A177-3AD203B41FA5}">
                      <a16:colId xmlns:a16="http://schemas.microsoft.com/office/drawing/2014/main" val="332407855"/>
                    </a:ext>
                  </a:extLst>
                </a:gridCol>
                <a:gridCol w="740664">
                  <a:extLst>
                    <a:ext uri="{9D8B030D-6E8A-4147-A177-3AD203B41FA5}">
                      <a16:colId xmlns:a16="http://schemas.microsoft.com/office/drawing/2014/main" val="2032368152"/>
                    </a:ext>
                  </a:extLst>
                </a:gridCol>
                <a:gridCol w="740664">
                  <a:extLst>
                    <a:ext uri="{9D8B030D-6E8A-4147-A177-3AD203B41FA5}">
                      <a16:colId xmlns:a16="http://schemas.microsoft.com/office/drawing/2014/main" val="1656392534"/>
                    </a:ext>
                  </a:extLst>
                </a:gridCol>
                <a:gridCol w="740664">
                  <a:extLst>
                    <a:ext uri="{9D8B030D-6E8A-4147-A177-3AD203B41FA5}">
                      <a16:colId xmlns:a16="http://schemas.microsoft.com/office/drawing/2014/main" val="3406681286"/>
                    </a:ext>
                  </a:extLst>
                </a:gridCol>
                <a:gridCol w="740664">
                  <a:extLst>
                    <a:ext uri="{9D8B030D-6E8A-4147-A177-3AD203B41FA5}">
                      <a16:colId xmlns:a16="http://schemas.microsoft.com/office/drawing/2014/main" val="2593046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519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- 2020-02-16 10:00:48</a:t>
                      </a:r>
                      <a:r>
                        <a:rPr kumimoji="0" lang="en-US" sz="1000" b="0" i="0" u="none" strike="noStrike" kern="1200" cap="none" spc="0" normalizeH="0" baseline="0" noProof="0">
                          <a:ln>
                            <a:noFill/>
                          </a:ln>
                          <a:solidFill>
                            <a:prstClr val="black"/>
                          </a:solidFill>
                          <a:effectLst/>
                          <a:uLnTx/>
                          <a:uFillTx/>
                          <a:latin typeface="+mn-lt"/>
                          <a:ea typeface="+mn-ea"/>
                          <a:cs typeface="+mn-cs"/>
                        </a:rPr>
                        <a:t>
 Pastikan hidangan sayuran anda sedap dengan Buttercup, barulah seisi keluarga akan suka makan sayuran.​
#ResipiButtercup​
Kentang dan Cendawan Masak Buttercup Bawang Putih​
Bahan-bahan:​
3 sudu besar Buttercup​
2 ulas bawang putih, dicincang​
1 biji bawang besar, dikisar​
1 biji kentang, didadu​
1 genggam cendawan​
1 sudu kecil kepingan cili​
1 tangkai daun ketumbar​
1 tangkai daun kucai​
1 cubit garam dan serbuk lada hitam​
Arahan:​
1. Cairkan 2 sudu Buttercup.​
2. Tumiskan bawang besar dan bawang putih.​
3. Masukkan kentang dan masak sehingga keperangan. Ketepikan kentang.​
4. Cairkan 1 sudu Buttercup.​
5. Masak cendawan hingga layu.​
6. Satukan dengan kentang dan taburkan kepingan cili.​
7. Perisakan dengan garam dan lada hitam.​
8. Masukkan hirisan daun ketumbar dan daun kucai dan gaul sebelum menghidang.​
Sumber: https://sedaptube.com/resepi-kentang-dan-cendawan-masak-mentega-bawang-putih/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94303883"/>
                  </a:ext>
                </a:extLst>
              </a:tr>
            </a:tbl>
          </a:graphicData>
        </a:graphic>
      </p:graphicFrame>
      <p:sp>
        <p:nvSpPr>
          <p:cNvPr id="4" name="Text Placeholder 3">
            <a:extLst>
              <a:ext uri="{FF2B5EF4-FFF2-40B4-BE49-F238E27FC236}">
                <a16:creationId xmlns:a16="http://schemas.microsoft.com/office/drawing/2014/main" id="{4A96E63F-1613-4554-818F-F1A21B09CD0B}"/>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909623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EECE-67E0-4B95-9BD7-0D5C5D25F67D}"/>
              </a:ext>
            </a:extLst>
          </p:cNvPr>
          <p:cNvSpPr>
            <a:spLocks noGrp="1"/>
          </p:cNvSpPr>
          <p:nvPr>
            <p:ph type="title"/>
          </p:nvPr>
        </p:nvSpPr>
        <p:spPr/>
        <p:txBody>
          <a:bodyPr/>
          <a:lstStyle/>
          <a:p>
            <a:r>
              <a:rPr lang="en-US"/>
              <a:t>Facebook Own Posts Table | Buttercup Malaysia - 6 of 13</a:t>
            </a:r>
          </a:p>
        </p:txBody>
      </p:sp>
      <p:graphicFrame>
        <p:nvGraphicFramePr>
          <p:cNvPr id="5" name="Table Placeholder 4">
            <a:extLst>
              <a:ext uri="{FF2B5EF4-FFF2-40B4-BE49-F238E27FC236}">
                <a16:creationId xmlns:a16="http://schemas.microsoft.com/office/drawing/2014/main" id="{928D2DE9-997B-40CB-B6CA-C9A822AAA530}"/>
              </a:ext>
            </a:extLst>
          </p:cNvPr>
          <p:cNvGraphicFramePr>
            <a:graphicFrameLocks noGrp="1"/>
          </p:cNvGraphicFramePr>
          <p:nvPr>
            <p:ph type="tbl" sz="quarter" idx="13"/>
            <p:extLst>
              <p:ext uri="{D42A27DB-BD31-4B8C-83A1-F6EECF244321}">
                <p14:modId xmlns:p14="http://schemas.microsoft.com/office/powerpoint/2010/main" val="1150855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44996478"/>
                    </a:ext>
                  </a:extLst>
                </a:gridCol>
                <a:gridCol w="740664">
                  <a:extLst>
                    <a:ext uri="{9D8B030D-6E8A-4147-A177-3AD203B41FA5}">
                      <a16:colId xmlns:a16="http://schemas.microsoft.com/office/drawing/2014/main" val="4092545161"/>
                    </a:ext>
                  </a:extLst>
                </a:gridCol>
                <a:gridCol w="740664">
                  <a:extLst>
                    <a:ext uri="{9D8B030D-6E8A-4147-A177-3AD203B41FA5}">
                      <a16:colId xmlns:a16="http://schemas.microsoft.com/office/drawing/2014/main" val="179203149"/>
                    </a:ext>
                  </a:extLst>
                </a:gridCol>
                <a:gridCol w="740664">
                  <a:extLst>
                    <a:ext uri="{9D8B030D-6E8A-4147-A177-3AD203B41FA5}">
                      <a16:colId xmlns:a16="http://schemas.microsoft.com/office/drawing/2014/main" val="2805856729"/>
                    </a:ext>
                  </a:extLst>
                </a:gridCol>
                <a:gridCol w="740664">
                  <a:extLst>
                    <a:ext uri="{9D8B030D-6E8A-4147-A177-3AD203B41FA5}">
                      <a16:colId xmlns:a16="http://schemas.microsoft.com/office/drawing/2014/main" val="3150757281"/>
                    </a:ext>
                  </a:extLst>
                </a:gridCol>
                <a:gridCol w="740664">
                  <a:extLst>
                    <a:ext uri="{9D8B030D-6E8A-4147-A177-3AD203B41FA5}">
                      <a16:colId xmlns:a16="http://schemas.microsoft.com/office/drawing/2014/main" val="2075526656"/>
                    </a:ext>
                  </a:extLst>
                </a:gridCol>
                <a:gridCol w="740664">
                  <a:extLst>
                    <a:ext uri="{9D8B030D-6E8A-4147-A177-3AD203B41FA5}">
                      <a16:colId xmlns:a16="http://schemas.microsoft.com/office/drawing/2014/main" val="596805497"/>
                    </a:ext>
                  </a:extLst>
                </a:gridCol>
                <a:gridCol w="740664">
                  <a:extLst>
                    <a:ext uri="{9D8B030D-6E8A-4147-A177-3AD203B41FA5}">
                      <a16:colId xmlns:a16="http://schemas.microsoft.com/office/drawing/2014/main" val="3098330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0359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- 2020-02-14 00:00:11</a:t>
                      </a:r>
                      <a:r>
                        <a:rPr kumimoji="0" lang="en-US" sz="1000" b="0" i="0" u="none" strike="noStrike" kern="1200" cap="none" spc="0" normalizeH="0" baseline="0" noProof="0">
                          <a:ln>
                            <a:noFill/>
                          </a:ln>
                          <a:solidFill>
                            <a:prstClr val="black"/>
                          </a:solidFill>
                          <a:effectLst/>
                          <a:uLnTx/>
                          <a:uFillTx/>
                          <a:latin typeface="+mn-lt"/>
                          <a:ea typeface="+mn-ea"/>
                          <a:cs typeface="+mn-cs"/>
                        </a:rPr>
                        <a:t>
 Selamat Hari Kekasih! Adakah anda akan memasak sesuatu yang istimewa hari 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17103256"/>
                  </a:ext>
                </a:extLst>
              </a:tr>
            </a:tbl>
          </a:graphicData>
        </a:graphic>
      </p:graphicFrame>
      <p:sp>
        <p:nvSpPr>
          <p:cNvPr id="4" name="Text Placeholder 3">
            <a:extLst>
              <a:ext uri="{FF2B5EF4-FFF2-40B4-BE49-F238E27FC236}">
                <a16:creationId xmlns:a16="http://schemas.microsoft.com/office/drawing/2014/main" id="{4DC648F9-BFDD-4EBD-A0CB-FDE6ECDCB72D}"/>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4101769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11112-344F-4E39-A051-97C51E604276}"/>
              </a:ext>
            </a:extLst>
          </p:cNvPr>
          <p:cNvSpPr>
            <a:spLocks noGrp="1"/>
          </p:cNvSpPr>
          <p:nvPr>
            <p:ph type="title"/>
          </p:nvPr>
        </p:nvSpPr>
        <p:spPr/>
        <p:txBody>
          <a:bodyPr/>
          <a:lstStyle/>
          <a:p>
            <a:r>
              <a:rPr lang="en-US"/>
              <a:t>Facebook Own Posts Table | Buttercup Malaysia - 7 of 13</a:t>
            </a:r>
          </a:p>
        </p:txBody>
      </p:sp>
      <p:graphicFrame>
        <p:nvGraphicFramePr>
          <p:cNvPr id="5" name="Table Placeholder 4">
            <a:extLst>
              <a:ext uri="{FF2B5EF4-FFF2-40B4-BE49-F238E27FC236}">
                <a16:creationId xmlns:a16="http://schemas.microsoft.com/office/drawing/2014/main" id="{118AEFBD-D2AF-4925-9AC7-2C907F1A3C3E}"/>
              </a:ext>
            </a:extLst>
          </p:cNvPr>
          <p:cNvGraphicFramePr>
            <a:graphicFrameLocks noGrp="1"/>
          </p:cNvGraphicFramePr>
          <p:nvPr>
            <p:ph type="tbl" sz="quarter" idx="13"/>
            <p:extLst>
              <p:ext uri="{D42A27DB-BD31-4B8C-83A1-F6EECF244321}">
                <p14:modId xmlns:p14="http://schemas.microsoft.com/office/powerpoint/2010/main" val="2131378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69046120"/>
                    </a:ext>
                  </a:extLst>
                </a:gridCol>
                <a:gridCol w="740664">
                  <a:extLst>
                    <a:ext uri="{9D8B030D-6E8A-4147-A177-3AD203B41FA5}">
                      <a16:colId xmlns:a16="http://schemas.microsoft.com/office/drawing/2014/main" val="108018549"/>
                    </a:ext>
                  </a:extLst>
                </a:gridCol>
                <a:gridCol w="740664">
                  <a:extLst>
                    <a:ext uri="{9D8B030D-6E8A-4147-A177-3AD203B41FA5}">
                      <a16:colId xmlns:a16="http://schemas.microsoft.com/office/drawing/2014/main" val="1484569113"/>
                    </a:ext>
                  </a:extLst>
                </a:gridCol>
                <a:gridCol w="740664">
                  <a:extLst>
                    <a:ext uri="{9D8B030D-6E8A-4147-A177-3AD203B41FA5}">
                      <a16:colId xmlns:a16="http://schemas.microsoft.com/office/drawing/2014/main" val="3587475071"/>
                    </a:ext>
                  </a:extLst>
                </a:gridCol>
                <a:gridCol w="740664">
                  <a:extLst>
                    <a:ext uri="{9D8B030D-6E8A-4147-A177-3AD203B41FA5}">
                      <a16:colId xmlns:a16="http://schemas.microsoft.com/office/drawing/2014/main" val="1247303968"/>
                    </a:ext>
                  </a:extLst>
                </a:gridCol>
                <a:gridCol w="740664">
                  <a:extLst>
                    <a:ext uri="{9D8B030D-6E8A-4147-A177-3AD203B41FA5}">
                      <a16:colId xmlns:a16="http://schemas.microsoft.com/office/drawing/2014/main" val="1770823828"/>
                    </a:ext>
                  </a:extLst>
                </a:gridCol>
                <a:gridCol w="740664">
                  <a:extLst>
                    <a:ext uri="{9D8B030D-6E8A-4147-A177-3AD203B41FA5}">
                      <a16:colId xmlns:a16="http://schemas.microsoft.com/office/drawing/2014/main" val="3903895491"/>
                    </a:ext>
                  </a:extLst>
                </a:gridCol>
                <a:gridCol w="740664">
                  <a:extLst>
                    <a:ext uri="{9D8B030D-6E8A-4147-A177-3AD203B41FA5}">
                      <a16:colId xmlns:a16="http://schemas.microsoft.com/office/drawing/2014/main" val="44570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2770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- 2020-02-12 10:00:14</a:t>
                      </a:r>
                      <a:r>
                        <a:rPr kumimoji="0" lang="en-US" sz="1000" b="0" i="0" u="none" strike="noStrike" kern="1200" cap="none" spc="0" normalizeH="0" baseline="0" noProof="0">
                          <a:ln>
                            <a:noFill/>
                          </a:ln>
                          <a:solidFill>
                            <a:prstClr val="black"/>
                          </a:solidFill>
                          <a:effectLst/>
                          <a:uLnTx/>
                          <a:uFillTx/>
                          <a:latin typeface="+mn-lt"/>
                          <a:ea typeface="+mn-ea"/>
                          <a:cs typeface="+mn-cs"/>
                        </a:rPr>
                        <a:t>
 Jika anda penggemar ikan bakar, anda mesti cuba resipi ini. Memang menyelerakan.​
#ResipiButtercup​
Ikan Bakar Bawang Putih​
Bahan-bahan:​
Bahan A​
Sedikit Buttercup​
2 ulas bawang putih, diketuk​
2 ekor ikan mabong​
2 helai daun kunyit​
Sedikit garam dan serbuk kunyit​
Bahan B​
15 biji cili padi merah thai​
2 biji bawang merah, dihiris​
1 sudu teh pes asam jawa​
1/2 inci belacan, dibakar​
5 sudu besar budu​
Sedikit gula​
3 - 4 biji limau kasturi, diperah jusnya​
Arahan:​
Untuk menyediakan ikan:​
1. Kelar ikan sedikit dan lumurkan dengan garam dan serbuk kunyit pada keseluruhan ikan termasuk bahagian dalam perutnya. ​
2. Letakkan bawang putih yang diketuk. ​
3. Sapu sedikit Buttercup pada ikan. ​
4. Balut dengan daun kunyit dan bakar sehingga masak menggunakan kuali.​
Untuk menyediakan pencecah:​
1. Tumbuk cili padi thai dan belacan hingga halus, masukkan pes asam jawa dan kacau rata. ​
2. Tambah gula, budu dan sedikit air. ​
3. Masukkan jus limau kasturi secukup rasa. ​
4. Masu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77111246"/>
                  </a:ext>
                </a:extLst>
              </a:tr>
            </a:tbl>
          </a:graphicData>
        </a:graphic>
      </p:graphicFrame>
      <p:sp>
        <p:nvSpPr>
          <p:cNvPr id="4" name="Text Placeholder 3">
            <a:extLst>
              <a:ext uri="{FF2B5EF4-FFF2-40B4-BE49-F238E27FC236}">
                <a16:creationId xmlns:a16="http://schemas.microsoft.com/office/drawing/2014/main" id="{108F6B99-C0AC-4E8F-8263-340372983D6D}"/>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930290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A8F48-D2EE-4A5D-84FC-40D188528FFF}"/>
              </a:ext>
            </a:extLst>
          </p:cNvPr>
          <p:cNvSpPr>
            <a:spLocks noGrp="1"/>
          </p:cNvSpPr>
          <p:nvPr>
            <p:ph type="title"/>
          </p:nvPr>
        </p:nvSpPr>
        <p:spPr/>
        <p:txBody>
          <a:bodyPr/>
          <a:lstStyle/>
          <a:p>
            <a:r>
              <a:rPr lang="en-US"/>
              <a:t>Facebook Own Posts Table | Buttercup Malaysia - 8 of 13</a:t>
            </a:r>
          </a:p>
        </p:txBody>
      </p:sp>
      <p:graphicFrame>
        <p:nvGraphicFramePr>
          <p:cNvPr id="5" name="Table Placeholder 4">
            <a:extLst>
              <a:ext uri="{FF2B5EF4-FFF2-40B4-BE49-F238E27FC236}">
                <a16:creationId xmlns:a16="http://schemas.microsoft.com/office/drawing/2014/main" id="{929A3C9B-43C7-4E4F-B6F2-C72D839B4AF1}"/>
              </a:ext>
            </a:extLst>
          </p:cNvPr>
          <p:cNvGraphicFramePr>
            <a:graphicFrameLocks noGrp="1"/>
          </p:cNvGraphicFramePr>
          <p:nvPr>
            <p:ph type="tbl" sz="quarter" idx="13"/>
            <p:extLst>
              <p:ext uri="{D42A27DB-BD31-4B8C-83A1-F6EECF244321}">
                <p14:modId xmlns:p14="http://schemas.microsoft.com/office/powerpoint/2010/main" val="1699077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68407003"/>
                    </a:ext>
                  </a:extLst>
                </a:gridCol>
                <a:gridCol w="740664">
                  <a:extLst>
                    <a:ext uri="{9D8B030D-6E8A-4147-A177-3AD203B41FA5}">
                      <a16:colId xmlns:a16="http://schemas.microsoft.com/office/drawing/2014/main" val="789285060"/>
                    </a:ext>
                  </a:extLst>
                </a:gridCol>
                <a:gridCol w="740664">
                  <a:extLst>
                    <a:ext uri="{9D8B030D-6E8A-4147-A177-3AD203B41FA5}">
                      <a16:colId xmlns:a16="http://schemas.microsoft.com/office/drawing/2014/main" val="3318956829"/>
                    </a:ext>
                  </a:extLst>
                </a:gridCol>
                <a:gridCol w="740664">
                  <a:extLst>
                    <a:ext uri="{9D8B030D-6E8A-4147-A177-3AD203B41FA5}">
                      <a16:colId xmlns:a16="http://schemas.microsoft.com/office/drawing/2014/main" val="2559090714"/>
                    </a:ext>
                  </a:extLst>
                </a:gridCol>
                <a:gridCol w="740664">
                  <a:extLst>
                    <a:ext uri="{9D8B030D-6E8A-4147-A177-3AD203B41FA5}">
                      <a16:colId xmlns:a16="http://schemas.microsoft.com/office/drawing/2014/main" val="2815904585"/>
                    </a:ext>
                  </a:extLst>
                </a:gridCol>
                <a:gridCol w="740664">
                  <a:extLst>
                    <a:ext uri="{9D8B030D-6E8A-4147-A177-3AD203B41FA5}">
                      <a16:colId xmlns:a16="http://schemas.microsoft.com/office/drawing/2014/main" val="3704581525"/>
                    </a:ext>
                  </a:extLst>
                </a:gridCol>
                <a:gridCol w="740664">
                  <a:extLst>
                    <a:ext uri="{9D8B030D-6E8A-4147-A177-3AD203B41FA5}">
                      <a16:colId xmlns:a16="http://schemas.microsoft.com/office/drawing/2014/main" val="3514554587"/>
                    </a:ext>
                  </a:extLst>
                </a:gridCol>
                <a:gridCol w="740664">
                  <a:extLst>
                    <a:ext uri="{9D8B030D-6E8A-4147-A177-3AD203B41FA5}">
                      <a16:colId xmlns:a16="http://schemas.microsoft.com/office/drawing/2014/main" val="795646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037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- 2020-02-10 10:00:07</a:t>
                      </a:r>
                      <a:r>
                        <a:rPr kumimoji="0" lang="en-US" sz="1000" b="0" i="0" u="none" strike="noStrike" kern="1200" cap="none" spc="0" normalizeH="0" baseline="0" noProof="0">
                          <a:ln>
                            <a:noFill/>
                          </a:ln>
                          <a:solidFill>
                            <a:prstClr val="black"/>
                          </a:solidFill>
                          <a:effectLst/>
                          <a:uLnTx/>
                          <a:uFillTx/>
                          <a:latin typeface="+mn-lt"/>
                          <a:ea typeface="+mn-ea"/>
                          <a:cs typeface="+mn-cs"/>
                        </a:rPr>
                        <a:t>
 Jadikan ikan goreng anda lebih sedap dengan Buttercup!​
#ResipiButtercup​
Ikan Goreng Buttercup​
Bahan-bahan:
Bahan A​
2 ekor ikan pilihan anda​
1 cawan tepung goreng serbaguna​
Minyak untuk menggoreng ikan​
2 sudu besar Buttercup​
2 ulas bawang putih​
1 biji bawang besar 
Lada benggala hijau dan merah​
½ sudu teh serbuk lada sulah​
Garam secukup rasa​
Bahan B​
2 sudu besar kicap manis​
1 sudu besar sos tiram​
1 sudu besar sos cili​
Arahan:​
1. Golekkan ikan yang telah dibersihkan ke atas tepung goreng serbaguna dan goreng hingga garing. Ketepikan seketika.​
2. Cairkan Buttercup di dalam kuali dan tumis bawang putih hingga berbau wangi. Masukkan lada benggala dan bawang besar sambil mengacau.​
3. Masukkan bahan B dan kacau hingga sebati. Taburkan serbuk lada sulah dan garam secukup rasa.​
4. Masukkan ikan goreng dan sebatikan dengan kuah.​
Sumber: http://fizalgk.blogspot.com/2015/06/ikan-goreng-mentega.html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65172170"/>
                  </a:ext>
                </a:extLst>
              </a:tr>
            </a:tbl>
          </a:graphicData>
        </a:graphic>
      </p:graphicFrame>
      <p:sp>
        <p:nvSpPr>
          <p:cNvPr id="4" name="Text Placeholder 3">
            <a:extLst>
              <a:ext uri="{FF2B5EF4-FFF2-40B4-BE49-F238E27FC236}">
                <a16:creationId xmlns:a16="http://schemas.microsoft.com/office/drawing/2014/main" id="{92D30E57-75A6-4F4F-AC1E-6710FE467704}"/>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607606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F6DC9-8D2C-4A07-B671-CB1A108B321A}"/>
              </a:ext>
            </a:extLst>
          </p:cNvPr>
          <p:cNvSpPr>
            <a:spLocks noGrp="1"/>
          </p:cNvSpPr>
          <p:nvPr>
            <p:ph type="title"/>
          </p:nvPr>
        </p:nvSpPr>
        <p:spPr/>
        <p:txBody>
          <a:bodyPr/>
          <a:lstStyle/>
          <a:p>
            <a:r>
              <a:rPr lang="en-US"/>
              <a:t>Facebook Own Posts Table | Buttercup Malaysia - 9 of 13</a:t>
            </a:r>
          </a:p>
        </p:txBody>
      </p:sp>
      <p:graphicFrame>
        <p:nvGraphicFramePr>
          <p:cNvPr id="5" name="Table Placeholder 4">
            <a:extLst>
              <a:ext uri="{FF2B5EF4-FFF2-40B4-BE49-F238E27FC236}">
                <a16:creationId xmlns:a16="http://schemas.microsoft.com/office/drawing/2014/main" id="{D1381A98-6C5F-4476-B624-62C5D86D1283}"/>
              </a:ext>
            </a:extLst>
          </p:cNvPr>
          <p:cNvGraphicFramePr>
            <a:graphicFrameLocks noGrp="1"/>
          </p:cNvGraphicFramePr>
          <p:nvPr>
            <p:ph type="tbl" sz="quarter" idx="13"/>
            <p:extLst>
              <p:ext uri="{D42A27DB-BD31-4B8C-83A1-F6EECF244321}">
                <p14:modId xmlns:p14="http://schemas.microsoft.com/office/powerpoint/2010/main" val="1166114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93391434"/>
                    </a:ext>
                  </a:extLst>
                </a:gridCol>
                <a:gridCol w="740664">
                  <a:extLst>
                    <a:ext uri="{9D8B030D-6E8A-4147-A177-3AD203B41FA5}">
                      <a16:colId xmlns:a16="http://schemas.microsoft.com/office/drawing/2014/main" val="1007567625"/>
                    </a:ext>
                  </a:extLst>
                </a:gridCol>
                <a:gridCol w="740664">
                  <a:extLst>
                    <a:ext uri="{9D8B030D-6E8A-4147-A177-3AD203B41FA5}">
                      <a16:colId xmlns:a16="http://schemas.microsoft.com/office/drawing/2014/main" val="4185709581"/>
                    </a:ext>
                  </a:extLst>
                </a:gridCol>
                <a:gridCol w="740664">
                  <a:extLst>
                    <a:ext uri="{9D8B030D-6E8A-4147-A177-3AD203B41FA5}">
                      <a16:colId xmlns:a16="http://schemas.microsoft.com/office/drawing/2014/main" val="3642622554"/>
                    </a:ext>
                  </a:extLst>
                </a:gridCol>
                <a:gridCol w="740664">
                  <a:extLst>
                    <a:ext uri="{9D8B030D-6E8A-4147-A177-3AD203B41FA5}">
                      <a16:colId xmlns:a16="http://schemas.microsoft.com/office/drawing/2014/main" val="3321325626"/>
                    </a:ext>
                  </a:extLst>
                </a:gridCol>
                <a:gridCol w="740664">
                  <a:extLst>
                    <a:ext uri="{9D8B030D-6E8A-4147-A177-3AD203B41FA5}">
                      <a16:colId xmlns:a16="http://schemas.microsoft.com/office/drawing/2014/main" val="1742879222"/>
                    </a:ext>
                  </a:extLst>
                </a:gridCol>
                <a:gridCol w="740664">
                  <a:extLst>
                    <a:ext uri="{9D8B030D-6E8A-4147-A177-3AD203B41FA5}">
                      <a16:colId xmlns:a16="http://schemas.microsoft.com/office/drawing/2014/main" val="495279813"/>
                    </a:ext>
                  </a:extLst>
                </a:gridCol>
                <a:gridCol w="740664">
                  <a:extLst>
                    <a:ext uri="{9D8B030D-6E8A-4147-A177-3AD203B41FA5}">
                      <a16:colId xmlns:a16="http://schemas.microsoft.com/office/drawing/2014/main" val="3391420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621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- 2020-02-08 00:00:22</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perayaan Thaipusam daripada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87455780"/>
                  </a:ext>
                </a:extLst>
              </a:tr>
            </a:tbl>
          </a:graphicData>
        </a:graphic>
      </p:graphicFrame>
      <p:sp>
        <p:nvSpPr>
          <p:cNvPr id="4" name="Text Placeholder 3">
            <a:extLst>
              <a:ext uri="{FF2B5EF4-FFF2-40B4-BE49-F238E27FC236}">
                <a16:creationId xmlns:a16="http://schemas.microsoft.com/office/drawing/2014/main" id="{BC23C823-26C3-4E84-8447-2A8982706A36}"/>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7544626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7C04A-C833-4281-AA76-9AFF8A19F01F}"/>
              </a:ext>
            </a:extLst>
          </p:cNvPr>
          <p:cNvSpPr>
            <a:spLocks noGrp="1"/>
          </p:cNvSpPr>
          <p:nvPr>
            <p:ph type="title"/>
          </p:nvPr>
        </p:nvSpPr>
        <p:spPr/>
        <p:txBody>
          <a:bodyPr/>
          <a:lstStyle/>
          <a:p>
            <a:r>
              <a:rPr lang="en-US"/>
              <a:t>Facebook Own Posts Table | Buttercup Malaysia - 10 of 13</a:t>
            </a:r>
          </a:p>
        </p:txBody>
      </p:sp>
      <p:graphicFrame>
        <p:nvGraphicFramePr>
          <p:cNvPr id="5" name="Table Placeholder 4">
            <a:extLst>
              <a:ext uri="{FF2B5EF4-FFF2-40B4-BE49-F238E27FC236}">
                <a16:creationId xmlns:a16="http://schemas.microsoft.com/office/drawing/2014/main" id="{ACE81B83-B8B5-49D1-909C-4E5169E8DB4B}"/>
              </a:ext>
            </a:extLst>
          </p:cNvPr>
          <p:cNvGraphicFramePr>
            <a:graphicFrameLocks noGrp="1"/>
          </p:cNvGraphicFramePr>
          <p:nvPr>
            <p:ph type="tbl" sz="quarter" idx="13"/>
            <p:extLst>
              <p:ext uri="{D42A27DB-BD31-4B8C-83A1-F6EECF244321}">
                <p14:modId xmlns:p14="http://schemas.microsoft.com/office/powerpoint/2010/main" val="4028495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07167724"/>
                    </a:ext>
                  </a:extLst>
                </a:gridCol>
                <a:gridCol w="740664">
                  <a:extLst>
                    <a:ext uri="{9D8B030D-6E8A-4147-A177-3AD203B41FA5}">
                      <a16:colId xmlns:a16="http://schemas.microsoft.com/office/drawing/2014/main" val="6129521"/>
                    </a:ext>
                  </a:extLst>
                </a:gridCol>
                <a:gridCol w="740664">
                  <a:extLst>
                    <a:ext uri="{9D8B030D-6E8A-4147-A177-3AD203B41FA5}">
                      <a16:colId xmlns:a16="http://schemas.microsoft.com/office/drawing/2014/main" val="801667091"/>
                    </a:ext>
                  </a:extLst>
                </a:gridCol>
                <a:gridCol w="740664">
                  <a:extLst>
                    <a:ext uri="{9D8B030D-6E8A-4147-A177-3AD203B41FA5}">
                      <a16:colId xmlns:a16="http://schemas.microsoft.com/office/drawing/2014/main" val="2698310635"/>
                    </a:ext>
                  </a:extLst>
                </a:gridCol>
                <a:gridCol w="740664">
                  <a:extLst>
                    <a:ext uri="{9D8B030D-6E8A-4147-A177-3AD203B41FA5}">
                      <a16:colId xmlns:a16="http://schemas.microsoft.com/office/drawing/2014/main" val="1466331887"/>
                    </a:ext>
                  </a:extLst>
                </a:gridCol>
                <a:gridCol w="740664">
                  <a:extLst>
                    <a:ext uri="{9D8B030D-6E8A-4147-A177-3AD203B41FA5}">
                      <a16:colId xmlns:a16="http://schemas.microsoft.com/office/drawing/2014/main" val="933744593"/>
                    </a:ext>
                  </a:extLst>
                </a:gridCol>
                <a:gridCol w="740664">
                  <a:extLst>
                    <a:ext uri="{9D8B030D-6E8A-4147-A177-3AD203B41FA5}">
                      <a16:colId xmlns:a16="http://schemas.microsoft.com/office/drawing/2014/main" val="1881441071"/>
                    </a:ext>
                  </a:extLst>
                </a:gridCol>
                <a:gridCol w="740664">
                  <a:extLst>
                    <a:ext uri="{9D8B030D-6E8A-4147-A177-3AD203B41FA5}">
                      <a16:colId xmlns:a16="http://schemas.microsoft.com/office/drawing/2014/main" val="2202420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2708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- 2020-02-07 10:00:38</a:t>
                      </a:r>
                      <a:r>
                        <a:rPr kumimoji="0" lang="en-US" sz="1000" b="0" i="0" u="none" strike="noStrike" kern="1200" cap="none" spc="0" normalizeH="0" baseline="0" noProof="0">
                          <a:ln>
                            <a:noFill/>
                          </a:ln>
                          <a:solidFill>
                            <a:prstClr val="black"/>
                          </a:solidFill>
                          <a:effectLst/>
                          <a:uLnTx/>
                          <a:uFillTx/>
                          <a:latin typeface="+mn-lt"/>
                          <a:ea typeface="+mn-ea"/>
                          <a:cs typeface="+mn-cs"/>
                        </a:rPr>
                        <a:t>
 Cuba resipi ini sebagai hidangan pembuka selera anda! Tentu puas hati.​
#ResipiButtercup​
Udang Buttercup Bawang Putih​
Bahan-bahan ​
1 cawan Buttercup, cair​
4 ulas bawang putih, dicincang​
1kg udang jumbo, dikupas ​
1/3 cawan minyak zaitun​
¼ cawan jus oren  ​
2 sudu besar parsley segar​
¼ sudu teh garam​
¼ sudu teh lada hitam​
Arahan:​
1. Letakkan udang dalam mangkuk besar. ​
2. Dalam mangkuk yang berasingan, campurkan semua bahan lain untuk membuat sos.​
3. Bahagikan sos kepada dua dan tuang satu setengah bahagian sos di dalam mangkuk berisi udang. ​
4. Gaul sebati, tutup mangkuk, dan letakkan dalam peti sejuk selama 30 hingga 40 minit.​
5. Panaskan pemanggang. Susunkan 5 atau 6 ekor udang pada lidi. Jangan terlalu rapat.​
6. Panggang udang sehingga masak sempurna.​
7. Panaskan baki sos tadi semasa menunggu udang masak.​
8. Hidangkan udang bersama sos dan hiaskan dengan parsley.​
​
Sumber: https://ms.hiloved.com/udang-mentega-bawang-putih/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88439499"/>
                  </a:ext>
                </a:extLst>
              </a:tr>
            </a:tbl>
          </a:graphicData>
        </a:graphic>
      </p:graphicFrame>
      <p:sp>
        <p:nvSpPr>
          <p:cNvPr id="4" name="Text Placeholder 3">
            <a:extLst>
              <a:ext uri="{FF2B5EF4-FFF2-40B4-BE49-F238E27FC236}">
                <a16:creationId xmlns:a16="http://schemas.microsoft.com/office/drawing/2014/main" id="{D6A60562-4FB7-4C6A-A3FF-32AE19C4F7AE}"/>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40376661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7FD81-D78A-4966-901A-6366808055DF}"/>
              </a:ext>
            </a:extLst>
          </p:cNvPr>
          <p:cNvSpPr>
            <a:spLocks noGrp="1"/>
          </p:cNvSpPr>
          <p:nvPr>
            <p:ph type="title"/>
          </p:nvPr>
        </p:nvSpPr>
        <p:spPr/>
        <p:txBody>
          <a:bodyPr/>
          <a:lstStyle/>
          <a:p>
            <a:r>
              <a:rPr lang="en-US"/>
              <a:t>Facebook Own Posts Table | Buttercup Malaysia - 11 of 13</a:t>
            </a:r>
          </a:p>
        </p:txBody>
      </p:sp>
      <p:graphicFrame>
        <p:nvGraphicFramePr>
          <p:cNvPr id="5" name="Table Placeholder 4">
            <a:extLst>
              <a:ext uri="{FF2B5EF4-FFF2-40B4-BE49-F238E27FC236}">
                <a16:creationId xmlns:a16="http://schemas.microsoft.com/office/drawing/2014/main" id="{30A73190-BB41-44BD-A627-BCA6D3822C41}"/>
              </a:ext>
            </a:extLst>
          </p:cNvPr>
          <p:cNvGraphicFramePr>
            <a:graphicFrameLocks noGrp="1"/>
          </p:cNvGraphicFramePr>
          <p:nvPr>
            <p:ph type="tbl" sz="quarter" idx="13"/>
            <p:extLst>
              <p:ext uri="{D42A27DB-BD31-4B8C-83A1-F6EECF244321}">
                <p14:modId xmlns:p14="http://schemas.microsoft.com/office/powerpoint/2010/main" val="1285386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52917664"/>
                    </a:ext>
                  </a:extLst>
                </a:gridCol>
                <a:gridCol w="740664">
                  <a:extLst>
                    <a:ext uri="{9D8B030D-6E8A-4147-A177-3AD203B41FA5}">
                      <a16:colId xmlns:a16="http://schemas.microsoft.com/office/drawing/2014/main" val="2403993029"/>
                    </a:ext>
                  </a:extLst>
                </a:gridCol>
                <a:gridCol w="740664">
                  <a:extLst>
                    <a:ext uri="{9D8B030D-6E8A-4147-A177-3AD203B41FA5}">
                      <a16:colId xmlns:a16="http://schemas.microsoft.com/office/drawing/2014/main" val="2368355119"/>
                    </a:ext>
                  </a:extLst>
                </a:gridCol>
                <a:gridCol w="740664">
                  <a:extLst>
                    <a:ext uri="{9D8B030D-6E8A-4147-A177-3AD203B41FA5}">
                      <a16:colId xmlns:a16="http://schemas.microsoft.com/office/drawing/2014/main" val="3736580160"/>
                    </a:ext>
                  </a:extLst>
                </a:gridCol>
                <a:gridCol w="740664">
                  <a:extLst>
                    <a:ext uri="{9D8B030D-6E8A-4147-A177-3AD203B41FA5}">
                      <a16:colId xmlns:a16="http://schemas.microsoft.com/office/drawing/2014/main" val="780123331"/>
                    </a:ext>
                  </a:extLst>
                </a:gridCol>
                <a:gridCol w="740664">
                  <a:extLst>
                    <a:ext uri="{9D8B030D-6E8A-4147-A177-3AD203B41FA5}">
                      <a16:colId xmlns:a16="http://schemas.microsoft.com/office/drawing/2014/main" val="2867386512"/>
                    </a:ext>
                  </a:extLst>
                </a:gridCol>
                <a:gridCol w="740664">
                  <a:extLst>
                    <a:ext uri="{9D8B030D-6E8A-4147-A177-3AD203B41FA5}">
                      <a16:colId xmlns:a16="http://schemas.microsoft.com/office/drawing/2014/main" val="786456505"/>
                    </a:ext>
                  </a:extLst>
                </a:gridCol>
                <a:gridCol w="740664">
                  <a:extLst>
                    <a:ext uri="{9D8B030D-6E8A-4147-A177-3AD203B41FA5}">
                      <a16:colId xmlns:a16="http://schemas.microsoft.com/office/drawing/2014/main" val="1813070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6003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- 2020-02-05 10:00:05</a:t>
                      </a:r>
                      <a:r>
                        <a:rPr kumimoji="0" lang="en-US" sz="1000" b="0" i="0" u="none" strike="noStrike" kern="1200" cap="none" spc="0" normalizeH="0" baseline="0" noProof="0">
                          <a:ln>
                            <a:noFill/>
                          </a:ln>
                          <a:solidFill>
                            <a:prstClr val="black"/>
                          </a:solidFill>
                          <a:effectLst/>
                          <a:uLnTx/>
                          <a:uFillTx/>
                          <a:latin typeface="+mn-lt"/>
                          <a:ea typeface="+mn-ea"/>
                          <a:cs typeface="+mn-cs"/>
                        </a:rPr>
                        <a:t>
 Buat roti bawang putih keju menggunakan roti empat segi! Boleh dibawa sebagai bekalan ke tempat kerja atau sekolah.​
#ResipiButtercup​
Roti Bawang Putih Keju​
​Bahan-bahan:​
2 sudu besar Buttercup​
1 sudu besar bawang putih​
1 sudu besar parsley/daun ketumbar​
Garam​
Serbuk lada hitam​
Roti ​
Keju cheddar/mozarella
Arahan:​
1. Campurkan Buttercup bersama bawang putih, parsley, sedikit garam dan serbuk lada hitam secukupnya.​
2. Gaul sebati kesemua bahan.​
3. Sapukan ke atas roti dan bakar di atas kuali leper sehingga garing.​
4. Letakkan keju di atas roti yang telah masak dan lapiskan 1 lagi roti di atasnya. Bakar di bahagian sebelah pula.​
Sumber: https://buatoranglapo.com/2018/09/21/garlic-butter-bread-with-cheese/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34595943"/>
                  </a:ext>
                </a:extLst>
              </a:tr>
            </a:tbl>
          </a:graphicData>
        </a:graphic>
      </p:graphicFrame>
      <p:sp>
        <p:nvSpPr>
          <p:cNvPr id="4" name="Text Placeholder 3">
            <a:extLst>
              <a:ext uri="{FF2B5EF4-FFF2-40B4-BE49-F238E27FC236}">
                <a16:creationId xmlns:a16="http://schemas.microsoft.com/office/drawing/2014/main" id="{C68A4DC2-89B2-4103-B8C5-8F256E4D3F21}"/>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4107127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67DF8-8A94-4451-9A95-B0A6E1ACCEA2}"/>
              </a:ext>
            </a:extLst>
          </p:cNvPr>
          <p:cNvSpPr>
            <a:spLocks noGrp="1"/>
          </p:cNvSpPr>
          <p:nvPr>
            <p:ph type="title"/>
          </p:nvPr>
        </p:nvSpPr>
        <p:spPr/>
        <p:txBody>
          <a:bodyPr/>
          <a:lstStyle/>
          <a:p>
            <a:r>
              <a:rPr lang="en-US"/>
              <a:t>Facebook Own Posts Table | Buttercup Malaysia - 12 of 13</a:t>
            </a:r>
          </a:p>
        </p:txBody>
      </p:sp>
      <p:graphicFrame>
        <p:nvGraphicFramePr>
          <p:cNvPr id="5" name="Table Placeholder 4">
            <a:extLst>
              <a:ext uri="{FF2B5EF4-FFF2-40B4-BE49-F238E27FC236}">
                <a16:creationId xmlns:a16="http://schemas.microsoft.com/office/drawing/2014/main" id="{74A33BC7-1EF5-4A89-A28A-5DA0113808B9}"/>
              </a:ext>
            </a:extLst>
          </p:cNvPr>
          <p:cNvGraphicFramePr>
            <a:graphicFrameLocks noGrp="1"/>
          </p:cNvGraphicFramePr>
          <p:nvPr>
            <p:ph type="tbl" sz="quarter" idx="13"/>
            <p:extLst>
              <p:ext uri="{D42A27DB-BD31-4B8C-83A1-F6EECF244321}">
                <p14:modId xmlns:p14="http://schemas.microsoft.com/office/powerpoint/2010/main" val="2904801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81524706"/>
                    </a:ext>
                  </a:extLst>
                </a:gridCol>
                <a:gridCol w="740664">
                  <a:extLst>
                    <a:ext uri="{9D8B030D-6E8A-4147-A177-3AD203B41FA5}">
                      <a16:colId xmlns:a16="http://schemas.microsoft.com/office/drawing/2014/main" val="1756062026"/>
                    </a:ext>
                  </a:extLst>
                </a:gridCol>
                <a:gridCol w="740664">
                  <a:extLst>
                    <a:ext uri="{9D8B030D-6E8A-4147-A177-3AD203B41FA5}">
                      <a16:colId xmlns:a16="http://schemas.microsoft.com/office/drawing/2014/main" val="2398889646"/>
                    </a:ext>
                  </a:extLst>
                </a:gridCol>
                <a:gridCol w="740664">
                  <a:extLst>
                    <a:ext uri="{9D8B030D-6E8A-4147-A177-3AD203B41FA5}">
                      <a16:colId xmlns:a16="http://schemas.microsoft.com/office/drawing/2014/main" val="488102442"/>
                    </a:ext>
                  </a:extLst>
                </a:gridCol>
                <a:gridCol w="740664">
                  <a:extLst>
                    <a:ext uri="{9D8B030D-6E8A-4147-A177-3AD203B41FA5}">
                      <a16:colId xmlns:a16="http://schemas.microsoft.com/office/drawing/2014/main" val="2388781135"/>
                    </a:ext>
                  </a:extLst>
                </a:gridCol>
                <a:gridCol w="740664">
                  <a:extLst>
                    <a:ext uri="{9D8B030D-6E8A-4147-A177-3AD203B41FA5}">
                      <a16:colId xmlns:a16="http://schemas.microsoft.com/office/drawing/2014/main" val="3583839338"/>
                    </a:ext>
                  </a:extLst>
                </a:gridCol>
                <a:gridCol w="740664">
                  <a:extLst>
                    <a:ext uri="{9D8B030D-6E8A-4147-A177-3AD203B41FA5}">
                      <a16:colId xmlns:a16="http://schemas.microsoft.com/office/drawing/2014/main" val="1025315485"/>
                    </a:ext>
                  </a:extLst>
                </a:gridCol>
                <a:gridCol w="740664">
                  <a:extLst>
                    <a:ext uri="{9D8B030D-6E8A-4147-A177-3AD203B41FA5}">
                      <a16:colId xmlns:a16="http://schemas.microsoft.com/office/drawing/2014/main" val="1960105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865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- 2020-02-03 10:00:11</a:t>
                      </a:r>
                      <a:r>
                        <a:rPr kumimoji="0" lang="en-US" sz="1000" b="0" i="0" u="none" strike="noStrike" kern="1200" cap="none" spc="0" normalizeH="0" baseline="0" noProof="0">
                          <a:ln>
                            <a:noFill/>
                          </a:ln>
                          <a:solidFill>
                            <a:prstClr val="black"/>
                          </a:solidFill>
                          <a:effectLst/>
                          <a:uLnTx/>
                          <a:uFillTx/>
                          <a:latin typeface="+mn-lt"/>
                          <a:ea typeface="+mn-ea"/>
                          <a:cs typeface="+mn-cs"/>
                        </a:rPr>
                        <a:t>
 Cuba resipi ini untuk menarik perhatian ahli keluarga atau tetamu di meja makan.​
#ResipiButtercup​
Kentang Buttercup Bawang Putih​
Bahan-bahan:​
¼ cawan Buttercup​
3 ulas bawang putih​
3 biji kentang bersaiz kecil​
¼ cawan minyak zaitun​
Secubit garam​
Secubit lada hitam​
1 cawan keju mozzarella​
½ cawan keju parmesan​
¼ cawan parsley​
Arahan:​
1. Panaskan ketuhar pada suhu 375°C. ​
2. Kelar kentang, jangan sampai hujung dan susunkan di atas dulang.​
3. Dalam mangkuk kecil, pukul Buttercup yang telah dicairkan, minyak zaitun dan bawang putih. Berus campuran ke atas kentang kemudian taburkan garam dan lada hitam. Bakar selama 20 minit, sehingga kelaran mula terpisah dan kentang mula menjadi keemasan.​
4. Taburkan keju di atas. Bakar selama 23 hingga 25 minit lagi, atau sehingga kentang garing di luar dan lembut di bahagian dalamnya.​
5. Taburkan parsley dan hidang.​
Sumber: https://www.delish.com/cooking/recipe-ideas/recipes/a55051/garlic-butter-potatoes-recipe/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05161817"/>
                  </a:ext>
                </a:extLst>
              </a:tr>
            </a:tbl>
          </a:graphicData>
        </a:graphic>
      </p:graphicFrame>
      <p:sp>
        <p:nvSpPr>
          <p:cNvPr id="4" name="Text Placeholder 3">
            <a:extLst>
              <a:ext uri="{FF2B5EF4-FFF2-40B4-BE49-F238E27FC236}">
                <a16:creationId xmlns:a16="http://schemas.microsoft.com/office/drawing/2014/main" id="{52D123A6-273F-4F8A-AA40-CFBA8AB84436}"/>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5315650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B6230-85EF-4E3C-8B46-8C722D623DC0}"/>
              </a:ext>
            </a:extLst>
          </p:cNvPr>
          <p:cNvSpPr>
            <a:spLocks noGrp="1"/>
          </p:cNvSpPr>
          <p:nvPr>
            <p:ph type="title"/>
          </p:nvPr>
        </p:nvSpPr>
        <p:spPr/>
        <p:txBody>
          <a:bodyPr/>
          <a:lstStyle/>
          <a:p>
            <a:r>
              <a:rPr lang="en-US"/>
              <a:t>Facebook Own Posts Table | Buttercup Malaysia - 13 of 13</a:t>
            </a:r>
          </a:p>
        </p:txBody>
      </p:sp>
      <p:graphicFrame>
        <p:nvGraphicFramePr>
          <p:cNvPr id="5" name="Table Placeholder 4">
            <a:extLst>
              <a:ext uri="{FF2B5EF4-FFF2-40B4-BE49-F238E27FC236}">
                <a16:creationId xmlns:a16="http://schemas.microsoft.com/office/drawing/2014/main" id="{76ACD01D-5504-4C23-A6F5-A9A2D57DA9F6}"/>
              </a:ext>
            </a:extLst>
          </p:cNvPr>
          <p:cNvGraphicFramePr>
            <a:graphicFrameLocks noGrp="1"/>
          </p:cNvGraphicFramePr>
          <p:nvPr>
            <p:ph type="tbl" sz="quarter" idx="13"/>
            <p:extLst>
              <p:ext uri="{D42A27DB-BD31-4B8C-83A1-F6EECF244321}">
                <p14:modId xmlns:p14="http://schemas.microsoft.com/office/powerpoint/2010/main" val="3453909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31763595"/>
                    </a:ext>
                  </a:extLst>
                </a:gridCol>
                <a:gridCol w="740664">
                  <a:extLst>
                    <a:ext uri="{9D8B030D-6E8A-4147-A177-3AD203B41FA5}">
                      <a16:colId xmlns:a16="http://schemas.microsoft.com/office/drawing/2014/main" val="1300702496"/>
                    </a:ext>
                  </a:extLst>
                </a:gridCol>
                <a:gridCol w="740664">
                  <a:extLst>
                    <a:ext uri="{9D8B030D-6E8A-4147-A177-3AD203B41FA5}">
                      <a16:colId xmlns:a16="http://schemas.microsoft.com/office/drawing/2014/main" val="2801157267"/>
                    </a:ext>
                  </a:extLst>
                </a:gridCol>
                <a:gridCol w="740664">
                  <a:extLst>
                    <a:ext uri="{9D8B030D-6E8A-4147-A177-3AD203B41FA5}">
                      <a16:colId xmlns:a16="http://schemas.microsoft.com/office/drawing/2014/main" val="3783670914"/>
                    </a:ext>
                  </a:extLst>
                </a:gridCol>
                <a:gridCol w="740664">
                  <a:extLst>
                    <a:ext uri="{9D8B030D-6E8A-4147-A177-3AD203B41FA5}">
                      <a16:colId xmlns:a16="http://schemas.microsoft.com/office/drawing/2014/main" val="3327277586"/>
                    </a:ext>
                  </a:extLst>
                </a:gridCol>
                <a:gridCol w="740664">
                  <a:extLst>
                    <a:ext uri="{9D8B030D-6E8A-4147-A177-3AD203B41FA5}">
                      <a16:colId xmlns:a16="http://schemas.microsoft.com/office/drawing/2014/main" val="4183471147"/>
                    </a:ext>
                  </a:extLst>
                </a:gridCol>
                <a:gridCol w="740664">
                  <a:extLst>
                    <a:ext uri="{9D8B030D-6E8A-4147-A177-3AD203B41FA5}">
                      <a16:colId xmlns:a16="http://schemas.microsoft.com/office/drawing/2014/main" val="3303428987"/>
                    </a:ext>
                  </a:extLst>
                </a:gridCol>
                <a:gridCol w="740664">
                  <a:extLst>
                    <a:ext uri="{9D8B030D-6E8A-4147-A177-3AD203B41FA5}">
                      <a16:colId xmlns:a16="http://schemas.microsoft.com/office/drawing/2014/main" val="3114966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212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- 2020-02-01 10:00:47</a:t>
                      </a:r>
                      <a:r>
                        <a:rPr kumimoji="0" lang="en-US" sz="1000" b="0" i="0" u="none" strike="noStrike" kern="1200" cap="none" spc="0" normalizeH="0" baseline="0" noProof="0">
                          <a:ln>
                            <a:noFill/>
                          </a:ln>
                          <a:solidFill>
                            <a:prstClr val="black"/>
                          </a:solidFill>
                          <a:effectLst/>
                          <a:uLnTx/>
                          <a:uFillTx/>
                          <a:latin typeface="+mn-lt"/>
                          <a:ea typeface="+mn-ea"/>
                          <a:cs typeface="+mn-cs"/>
                        </a:rPr>
                        <a:t>
 Sapuan bawang putih ini boleh dibuat sendiri di rumah. Tiada masa untuk membuat sendiri?  Gunalah sahaja Buttercup Garlic Spread!​
#ResipiButtercup​
Sapuan Bawang Putih Homemade ​
Bahan-bahan:​
200g Buttercup​
4 ulas bawang putih dicincang halus​
1 sudu besar daun ketumbar ​
Secubit garam​
Arahan:​
1. Satukan semua bahan dan gaul sebati.​
2. Baki sapuan bawang putih boleh disimpan di dalam peti sejuk.​
Sumber: http://mamawandiha.blogspot.com/2015/09/homemade-simple-garlic-spread-buat.html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136218"/>
                  </a:ext>
                </a:extLst>
              </a:tr>
            </a:tbl>
          </a:graphicData>
        </a:graphic>
      </p:graphicFrame>
      <p:sp>
        <p:nvSpPr>
          <p:cNvPr id="4" name="Text Placeholder 3">
            <a:extLst>
              <a:ext uri="{FF2B5EF4-FFF2-40B4-BE49-F238E27FC236}">
                <a16:creationId xmlns:a16="http://schemas.microsoft.com/office/drawing/2014/main" id="{30F4B8A2-F161-42BB-9E4A-16FACADBCA02}"/>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9849883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6305C-7731-46C2-8AAD-6194151330DD}"/>
              </a:ext>
            </a:extLst>
          </p:cNvPr>
          <p:cNvSpPr>
            <a:spLocks noGrp="1"/>
          </p:cNvSpPr>
          <p:nvPr>
            <p:ph type="title"/>
          </p:nvPr>
        </p:nvSpPr>
        <p:spPr/>
        <p:txBody>
          <a:bodyPr/>
          <a:lstStyle/>
          <a:p>
            <a:r>
              <a:rPr lang="en-US"/>
              <a:t>Facebook Custom Reach (Collumn Chart) | Buttercup Malaysia</a:t>
            </a:r>
          </a:p>
        </p:txBody>
      </p:sp>
      <p:graphicFrame>
        <p:nvGraphicFramePr>
          <p:cNvPr id="6" name="Chart Placeholder 5">
            <a:extLst>
              <a:ext uri="{FF2B5EF4-FFF2-40B4-BE49-F238E27FC236}">
                <a16:creationId xmlns:a16="http://schemas.microsoft.com/office/drawing/2014/main" id="{761F5024-ACC2-49E2-9BAA-B1384D2B5F87}"/>
              </a:ext>
            </a:extLst>
          </p:cNvPr>
          <p:cNvGraphicFramePr>
            <a:graphicFrameLocks noGrp="1"/>
          </p:cNvGraphicFramePr>
          <p:nvPr>
            <p:ph type="chart" sz="quarter" idx="13"/>
            <p:extLst>
              <p:ext uri="{D42A27DB-BD31-4B8C-83A1-F6EECF244321}">
                <p14:modId xmlns:p14="http://schemas.microsoft.com/office/powerpoint/2010/main" val="2274259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B8202D-5536-4D6B-87B4-13AAE2F0A9F5}"/>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2B88BE15-47E6-42CD-A286-31F5249999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67772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84D6F-DD8B-4350-8EAB-854CAA8E346B}"/>
              </a:ext>
            </a:extLst>
          </p:cNvPr>
          <p:cNvSpPr>
            <a:spLocks noGrp="1"/>
          </p:cNvSpPr>
          <p:nvPr>
            <p:ph type="title"/>
          </p:nvPr>
        </p:nvSpPr>
        <p:spPr/>
        <p:txBody>
          <a:bodyPr/>
          <a:lstStyle/>
          <a:p>
            <a:r>
              <a:rPr lang="en-US"/>
              <a:t>Facebook Total Engagements | Buttercup Malaysia</a:t>
            </a:r>
          </a:p>
        </p:txBody>
      </p:sp>
      <p:graphicFrame>
        <p:nvGraphicFramePr>
          <p:cNvPr id="6" name="Chart Placeholder 5">
            <a:extLst>
              <a:ext uri="{FF2B5EF4-FFF2-40B4-BE49-F238E27FC236}">
                <a16:creationId xmlns:a16="http://schemas.microsoft.com/office/drawing/2014/main" id="{A6E3033B-5F0A-4492-B179-145ACEC52314}"/>
              </a:ext>
            </a:extLst>
          </p:cNvPr>
          <p:cNvGraphicFramePr>
            <a:graphicFrameLocks noGrp="1"/>
          </p:cNvGraphicFramePr>
          <p:nvPr>
            <p:ph type="chart" sz="quarter" idx="13"/>
            <p:extLst>
              <p:ext uri="{D42A27DB-BD31-4B8C-83A1-F6EECF244321}">
                <p14:modId xmlns:p14="http://schemas.microsoft.com/office/powerpoint/2010/main" val="3282779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6A8255-E7D2-4B56-B2B8-0141AEFB3CEE}"/>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9C680D46-A637-4240-9826-5F22A087F9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3191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A1AED-6DC5-4088-B872-2848DC679D7B}"/>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DD9AE9CD-F747-43DE-B452-2E2CC2AE1C8E}"/>
              </a:ext>
            </a:extLst>
          </p:cNvPr>
          <p:cNvGraphicFramePr>
            <a:graphicFrameLocks noGrp="1"/>
          </p:cNvGraphicFramePr>
          <p:nvPr>
            <p:ph type="chart" sz="quarter" idx="13"/>
            <p:extLst>
              <p:ext uri="{D42A27DB-BD31-4B8C-83A1-F6EECF244321}">
                <p14:modId xmlns:p14="http://schemas.microsoft.com/office/powerpoint/2010/main" val="1910970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ED08B8-61E0-4997-BC9F-05457D870C2B}"/>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A35C54C0-F5DB-4494-9477-A194731FDD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65856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1073</Words>
  <Application>Microsoft Office PowerPoint</Application>
  <PresentationFormat>On-screen Show (4:3)</PresentationFormat>
  <Paragraphs>470</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13</vt:lpstr>
      <vt:lpstr>Facebook Own Posts Table | Buttercup Malaysia - 2 of 13</vt:lpstr>
      <vt:lpstr>Facebook Own Posts Table | Buttercup Malaysia - 3 of 13</vt:lpstr>
      <vt:lpstr>Facebook Own Posts Table | Buttercup Malaysia - 4 of 13</vt:lpstr>
      <vt:lpstr>Facebook Own Posts Table | Buttercup Malaysia - 5 of 13</vt:lpstr>
      <vt:lpstr>Facebook Own Posts Table | Buttercup Malaysia - 6 of 13</vt:lpstr>
      <vt:lpstr>Facebook Own Posts Table | Buttercup Malaysia - 7 of 13</vt:lpstr>
      <vt:lpstr>Facebook Own Posts Table | Buttercup Malaysia - 8 of 13</vt:lpstr>
      <vt:lpstr>Facebook Own Posts Table | Buttercup Malaysia - 9 of 13</vt:lpstr>
      <vt:lpstr>Facebook Own Posts Table | Buttercup Malaysia - 10 of 13</vt:lpstr>
      <vt:lpstr>Facebook Own Posts Table | Buttercup Malaysia - 11 of 13</vt:lpstr>
      <vt:lpstr>Facebook Own Posts Table | Buttercup Malaysia - 12 of 13</vt:lpstr>
      <vt:lpstr>Facebook Own Posts Table | Buttercup Malaysia - 13 of 13</vt:lpstr>
      <vt:lpstr>Facebook Custom Reach (Collumn Chart) | Buttercup Malaysia</vt:lpstr>
      <vt:lpstr>Facebook Total Engagements | Buttercup Malaysia</vt:lpstr>
      <vt:lpstr>Facebook Total Engagements over Time (monthly) | Buttercup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2020-03-06T07:45:03Z</dcterms:created>
  <dcterms:modified xsi:type="dcterms:W3CDTF">2020-03-06T07:46:01Z</dcterms:modified>
</cp:coreProperties>
</file>