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154999</c:v>
                </c:pt>
                <c:pt idx="1">
                  <c:v>122463</c:v>
                </c:pt>
                <c:pt idx="2">
                  <c:v>125010</c:v>
                </c:pt>
                <c:pt idx="3">
                  <c:v>107669</c:v>
                </c:pt>
                <c:pt idx="4">
                  <c:v>122498</c:v>
                </c:pt>
                <c:pt idx="5">
                  <c:v>123116</c:v>
                </c:pt>
                <c:pt idx="6">
                  <c:v>111053</c:v>
                </c:pt>
                <c:pt idx="7">
                  <c:v>59151</c:v>
                </c:pt>
                <c:pt idx="8">
                  <c:v>5957</c:v>
                </c:pt>
                <c:pt idx="9">
                  <c:v>4714</c:v>
                </c:pt>
                <c:pt idx="10">
                  <c:v>24320</c:v>
                </c:pt>
                <c:pt idx="11">
                  <c:v>31633</c:v>
                </c:pt>
                <c:pt idx="12">
                  <c:v>26303</c:v>
                </c:pt>
                <c:pt idx="13">
                  <c:v>14847</c:v>
                </c:pt>
                <c:pt idx="14">
                  <c:v>14291</c:v>
                </c:pt>
                <c:pt idx="15">
                  <c:v>15814</c:v>
                </c:pt>
                <c:pt idx="16">
                  <c:v>7224</c:v>
                </c:pt>
                <c:pt idx="17">
                  <c:v>15164</c:v>
                </c:pt>
                <c:pt idx="18">
                  <c:v>72341</c:v>
                </c:pt>
                <c:pt idx="19">
                  <c:v>100090</c:v>
                </c:pt>
                <c:pt idx="20">
                  <c:v>113371</c:v>
                </c:pt>
                <c:pt idx="21">
                  <c:v>109934</c:v>
                </c:pt>
                <c:pt idx="22">
                  <c:v>94934</c:v>
                </c:pt>
                <c:pt idx="23">
                  <c:v>101135</c:v>
                </c:pt>
                <c:pt idx="24">
                  <c:v>83163</c:v>
                </c:pt>
                <c:pt idx="25">
                  <c:v>83725</c:v>
                </c:pt>
                <c:pt idx="26">
                  <c:v>91066</c:v>
                </c:pt>
                <c:pt idx="27">
                  <c:v>107342</c:v>
                </c:pt>
                <c:pt idx="28">
                  <c:v>143983</c:v>
                </c:pt>
              </c:numCache>
            </c:numRef>
          </c:val>
          <c:smooth val="0"/>
          <c:extLst>
            <c:ext xmlns:c16="http://schemas.microsoft.com/office/drawing/2014/chart" uri="{C3380CC4-5D6E-409C-BE32-E72D297353CC}">
              <c16:uniqueId val="{00000000-2062-4BBA-8FDF-24BEAF861128}"/>
            </c:ext>
          </c:extLst>
        </c:ser>
        <c:dLbls>
          <c:showLegendKey val="0"/>
          <c:showVal val="0"/>
          <c:showCatName val="0"/>
          <c:showSerName val="0"/>
          <c:showPercent val="0"/>
          <c:showBubbleSize val="0"/>
        </c:dLbls>
        <c:smooth val="0"/>
        <c:axId val="301698512"/>
        <c:axId val="301699168"/>
      </c:lineChart>
      <c:dateAx>
        <c:axId val="301698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99168"/>
        <c:crosses val="autoZero"/>
        <c:auto val="1"/>
        <c:lblOffset val="100"/>
        <c:baseTimeUnit val="days"/>
      </c:dateAx>
      <c:valAx>
        <c:axId val="30169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9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346</c:v>
                </c:pt>
                <c:pt idx="1">
                  <c:v>259</c:v>
                </c:pt>
                <c:pt idx="2">
                  <c:v>483</c:v>
                </c:pt>
                <c:pt idx="3">
                  <c:v>368</c:v>
                </c:pt>
                <c:pt idx="4">
                  <c:v>513</c:v>
                </c:pt>
                <c:pt idx="5">
                  <c:v>426</c:v>
                </c:pt>
                <c:pt idx="6">
                  <c:v>600</c:v>
                </c:pt>
                <c:pt idx="7">
                  <c:v>194</c:v>
                </c:pt>
                <c:pt idx="8">
                  <c:v>134</c:v>
                </c:pt>
                <c:pt idx="9">
                  <c:v>146</c:v>
                </c:pt>
                <c:pt idx="10">
                  <c:v>341</c:v>
                </c:pt>
                <c:pt idx="11">
                  <c:v>567</c:v>
                </c:pt>
                <c:pt idx="12">
                  <c:v>504</c:v>
                </c:pt>
                <c:pt idx="13">
                  <c:v>430</c:v>
                </c:pt>
                <c:pt idx="14">
                  <c:v>365</c:v>
                </c:pt>
                <c:pt idx="15">
                  <c:v>348</c:v>
                </c:pt>
                <c:pt idx="16">
                  <c:v>287</c:v>
                </c:pt>
                <c:pt idx="17">
                  <c:v>411</c:v>
                </c:pt>
                <c:pt idx="18">
                  <c:v>474</c:v>
                </c:pt>
                <c:pt idx="19">
                  <c:v>469</c:v>
                </c:pt>
                <c:pt idx="20">
                  <c:v>313</c:v>
                </c:pt>
                <c:pt idx="21">
                  <c:v>588</c:v>
                </c:pt>
                <c:pt idx="22">
                  <c:v>676</c:v>
                </c:pt>
                <c:pt idx="23">
                  <c:v>506</c:v>
                </c:pt>
                <c:pt idx="24">
                  <c:v>585</c:v>
                </c:pt>
                <c:pt idx="25">
                  <c:v>434</c:v>
                </c:pt>
                <c:pt idx="26">
                  <c:v>425</c:v>
                </c:pt>
                <c:pt idx="27">
                  <c:v>448</c:v>
                </c:pt>
                <c:pt idx="28">
                  <c:v>600</c:v>
                </c:pt>
              </c:numCache>
            </c:numRef>
          </c:val>
          <c:smooth val="0"/>
          <c:extLst>
            <c:ext xmlns:c16="http://schemas.microsoft.com/office/drawing/2014/chart" uri="{C3380CC4-5D6E-409C-BE32-E72D297353CC}">
              <c16:uniqueId val="{00000000-2960-492A-A0C9-8CA805F98273}"/>
            </c:ext>
          </c:extLst>
        </c:ser>
        <c:dLbls>
          <c:showLegendKey val="0"/>
          <c:showVal val="0"/>
          <c:showCatName val="0"/>
          <c:showSerName val="0"/>
          <c:showPercent val="0"/>
          <c:showBubbleSize val="0"/>
        </c:dLbls>
        <c:smooth val="0"/>
        <c:axId val="301699496"/>
        <c:axId val="301697528"/>
      </c:lineChart>
      <c:dateAx>
        <c:axId val="30169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97528"/>
        <c:crosses val="autoZero"/>
        <c:auto val="1"/>
        <c:lblOffset val="100"/>
        <c:baseTimeUnit val="days"/>
      </c:dateAx>
      <c:valAx>
        <c:axId val="30169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9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16</c:v>
                </c:pt>
                <c:pt idx="1">
                  <c:v>19</c:v>
                </c:pt>
                <c:pt idx="2">
                  <c:v>341</c:v>
                </c:pt>
                <c:pt idx="3">
                  <c:v>22</c:v>
                </c:pt>
                <c:pt idx="4">
                  <c:v>417</c:v>
                </c:pt>
                <c:pt idx="5">
                  <c:v>14</c:v>
                </c:pt>
                <c:pt idx="6">
                  <c:v>419</c:v>
                </c:pt>
                <c:pt idx="7">
                  <c:v>28</c:v>
                </c:pt>
                <c:pt idx="8">
                  <c:v>0</c:v>
                </c:pt>
                <c:pt idx="9">
                  <c:v>25</c:v>
                </c:pt>
                <c:pt idx="10">
                  <c:v>0</c:v>
                </c:pt>
                <c:pt idx="11">
                  <c:v>251</c:v>
                </c:pt>
                <c:pt idx="12">
                  <c:v>0</c:v>
                </c:pt>
                <c:pt idx="13">
                  <c:v>448</c:v>
                </c:pt>
                <c:pt idx="14">
                  <c:v>0</c:v>
                </c:pt>
                <c:pt idx="15">
                  <c:v>421</c:v>
                </c:pt>
                <c:pt idx="16">
                  <c:v>348</c:v>
                </c:pt>
                <c:pt idx="17">
                  <c:v>0</c:v>
                </c:pt>
                <c:pt idx="18">
                  <c:v>400</c:v>
                </c:pt>
                <c:pt idx="19">
                  <c:v>294</c:v>
                </c:pt>
                <c:pt idx="20">
                  <c:v>427</c:v>
                </c:pt>
                <c:pt idx="21">
                  <c:v>384</c:v>
                </c:pt>
                <c:pt idx="22">
                  <c:v>337</c:v>
                </c:pt>
                <c:pt idx="23">
                  <c:v>332</c:v>
                </c:pt>
                <c:pt idx="24">
                  <c:v>0</c:v>
                </c:pt>
                <c:pt idx="25">
                  <c:v>397</c:v>
                </c:pt>
                <c:pt idx="26">
                  <c:v>30</c:v>
                </c:pt>
                <c:pt idx="27">
                  <c:v>498</c:v>
                </c:pt>
                <c:pt idx="28">
                  <c:v>219</c:v>
                </c:pt>
              </c:numCache>
            </c:numRef>
          </c:val>
          <c:smooth val="0"/>
          <c:extLst>
            <c:ext xmlns:c16="http://schemas.microsoft.com/office/drawing/2014/chart" uri="{C3380CC4-5D6E-409C-BE32-E72D297353CC}">
              <c16:uniqueId val="{00000000-5202-470B-B138-1BE396FEBA58}"/>
            </c:ext>
          </c:extLst>
        </c:ser>
        <c:dLbls>
          <c:showLegendKey val="0"/>
          <c:showVal val="0"/>
          <c:showCatName val="0"/>
          <c:showSerName val="0"/>
          <c:showPercent val="0"/>
          <c:showBubbleSize val="0"/>
        </c:dLbls>
        <c:smooth val="0"/>
        <c:axId val="294772584"/>
        <c:axId val="294769960"/>
      </c:lineChart>
      <c:dateAx>
        <c:axId val="29477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69960"/>
        <c:crosses val="autoZero"/>
        <c:auto val="1"/>
        <c:lblOffset val="100"/>
        <c:baseTimeUnit val="days"/>
      </c:dateAx>
      <c:valAx>
        <c:axId val="29476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7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5998</c:v>
                </c:pt>
              </c:numCache>
            </c:numRef>
          </c:val>
          <c:extLst>
            <c:ext xmlns:c16="http://schemas.microsoft.com/office/drawing/2014/chart" uri="{C3380CC4-5D6E-409C-BE32-E72D297353CC}">
              <c16:uniqueId val="{00000000-2DBF-44C0-B14A-74BCB9BC115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70</c:v>
                </c:pt>
              </c:numCache>
            </c:numRef>
          </c:val>
          <c:extLst>
            <c:ext xmlns:c16="http://schemas.microsoft.com/office/drawing/2014/chart" uri="{C3380CC4-5D6E-409C-BE32-E72D297353CC}">
              <c16:uniqueId val="{00000001-2DBF-44C0-B14A-74BCB9BC115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5</c:v>
                </c:pt>
              </c:numCache>
            </c:numRef>
          </c:val>
          <c:extLst>
            <c:ext xmlns:c16="http://schemas.microsoft.com/office/drawing/2014/chart" uri="{C3380CC4-5D6E-409C-BE32-E72D297353CC}">
              <c16:uniqueId val="{00000002-2DBF-44C0-B14A-74BCB9BC115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11</c:v>
                </c:pt>
              </c:numCache>
            </c:numRef>
          </c:val>
          <c:extLst>
            <c:ext xmlns:c16="http://schemas.microsoft.com/office/drawing/2014/chart" uri="{C3380CC4-5D6E-409C-BE32-E72D297353CC}">
              <c16:uniqueId val="{00000003-2DBF-44C0-B14A-74BCB9BC115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3</c:v>
                </c:pt>
              </c:numCache>
            </c:numRef>
          </c:val>
          <c:extLst>
            <c:ext xmlns:c16="http://schemas.microsoft.com/office/drawing/2014/chart" uri="{C3380CC4-5D6E-409C-BE32-E72D297353CC}">
              <c16:uniqueId val="{00000004-2DBF-44C0-B14A-74BCB9BC115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2DBF-44C0-B14A-74BCB9BC115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87</c:v>
                </c:pt>
              </c:numCache>
            </c:numRef>
          </c:val>
          <c:extLst>
            <c:ext xmlns:c16="http://schemas.microsoft.com/office/drawing/2014/chart" uri="{C3380CC4-5D6E-409C-BE32-E72D297353CC}">
              <c16:uniqueId val="{00000006-2DBF-44C0-B14A-74BCB9BC115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25</c:v>
                </c:pt>
              </c:numCache>
            </c:numRef>
          </c:val>
          <c:extLst>
            <c:ext xmlns:c16="http://schemas.microsoft.com/office/drawing/2014/chart" uri="{C3380CC4-5D6E-409C-BE32-E72D297353CC}">
              <c16:uniqueId val="{00000007-2DBF-44C0-B14A-74BCB9BC1156}"/>
            </c:ext>
          </c:extLst>
        </c:ser>
        <c:dLbls>
          <c:showLegendKey val="0"/>
          <c:showVal val="0"/>
          <c:showCatName val="0"/>
          <c:showSerName val="0"/>
          <c:showPercent val="0"/>
          <c:showBubbleSize val="0"/>
        </c:dLbls>
        <c:gapWidth val="150"/>
        <c:overlap val="100"/>
        <c:axId val="296840272"/>
        <c:axId val="296839944"/>
      </c:barChart>
      <c:catAx>
        <c:axId val="29684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39944"/>
        <c:crosses val="autoZero"/>
        <c:auto val="1"/>
        <c:lblAlgn val="ctr"/>
        <c:lblOffset val="100"/>
        <c:noMultiLvlLbl val="0"/>
      </c:catAx>
      <c:valAx>
        <c:axId val="296839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4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0.22643560171487201</c:v>
                </c:pt>
                <c:pt idx="1">
                  <c:v>1.8977459953246401E-2</c:v>
                </c:pt>
                <c:pt idx="2">
                  <c:v>0.317656801262864</c:v>
                </c:pt>
                <c:pt idx="3">
                  <c:v>9.7475135214402195E-2</c:v>
                </c:pt>
                <c:pt idx="4">
                  <c:v>0.40607451240867098</c:v>
                </c:pt>
                <c:pt idx="5">
                  <c:v>0.14082137897124899</c:v>
                </c:pt>
                <c:pt idx="6">
                  <c:v>0.22399153490271201</c:v>
                </c:pt>
              </c:numCache>
            </c:numRef>
          </c:val>
          <c:extLst>
            <c:ext xmlns:c16="http://schemas.microsoft.com/office/drawing/2014/chart" uri="{C3380CC4-5D6E-409C-BE32-E72D297353CC}">
              <c16:uniqueId val="{00000000-F5E8-4D14-AFE4-4B0CD726C8F5}"/>
            </c:ext>
          </c:extLst>
        </c:ser>
        <c:dLbls>
          <c:showLegendKey val="0"/>
          <c:showVal val="0"/>
          <c:showCatName val="0"/>
          <c:showSerName val="0"/>
          <c:showPercent val="0"/>
          <c:showBubbleSize val="0"/>
        </c:dLbls>
        <c:gapWidth val="219"/>
        <c:overlap val="-27"/>
        <c:axId val="296839616"/>
        <c:axId val="294772912"/>
      </c:barChart>
      <c:catAx>
        <c:axId val="29683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72912"/>
        <c:crosses val="autoZero"/>
        <c:auto val="1"/>
        <c:lblAlgn val="ctr"/>
        <c:lblOffset val="100"/>
        <c:noMultiLvlLbl val="0"/>
      </c:catAx>
      <c:valAx>
        <c:axId val="29477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3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10529</c:v>
                </c:pt>
                <c:pt idx="1">
                  <c:v>18752</c:v>
                </c:pt>
                <c:pt idx="2">
                  <c:v>7362</c:v>
                </c:pt>
                <c:pt idx="3">
                  <c:v>7368</c:v>
                </c:pt>
                <c:pt idx="4">
                  <c:v>3118</c:v>
                </c:pt>
                <c:pt idx="5">
                  <c:v>1305</c:v>
                </c:pt>
                <c:pt idx="6">
                  <c:v>124</c:v>
                </c:pt>
              </c:numCache>
            </c:numRef>
          </c:val>
          <c:extLst>
            <c:ext xmlns:c16="http://schemas.microsoft.com/office/drawing/2014/chart" uri="{C3380CC4-5D6E-409C-BE32-E72D297353CC}">
              <c16:uniqueId val="{00000000-831A-4F2E-95FF-241DF46E003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20092</c:v>
                </c:pt>
                <c:pt idx="1">
                  <c:v>29160</c:v>
                </c:pt>
                <c:pt idx="2">
                  <c:v>5623</c:v>
                </c:pt>
                <c:pt idx="3">
                  <c:v>8410</c:v>
                </c:pt>
                <c:pt idx="4">
                  <c:v>3508</c:v>
                </c:pt>
                <c:pt idx="5">
                  <c:v>974</c:v>
                </c:pt>
                <c:pt idx="6">
                  <c:v>139</c:v>
                </c:pt>
              </c:numCache>
            </c:numRef>
          </c:val>
          <c:extLst>
            <c:ext xmlns:c16="http://schemas.microsoft.com/office/drawing/2014/chart" uri="{C3380CC4-5D6E-409C-BE32-E72D297353CC}">
              <c16:uniqueId val="{00000001-831A-4F2E-95FF-241DF46E0037}"/>
            </c:ext>
          </c:extLst>
        </c:ser>
        <c:dLbls>
          <c:showLegendKey val="0"/>
          <c:showVal val="0"/>
          <c:showCatName val="0"/>
          <c:showSerName val="0"/>
          <c:showPercent val="0"/>
          <c:showBubbleSize val="0"/>
        </c:dLbls>
        <c:gapWidth val="219"/>
        <c:overlap val="-27"/>
        <c:axId val="310369984"/>
        <c:axId val="310370968"/>
      </c:barChart>
      <c:catAx>
        <c:axId val="31036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70968"/>
        <c:crosses val="autoZero"/>
        <c:auto val="1"/>
        <c:lblAlgn val="ctr"/>
        <c:lblOffset val="100"/>
        <c:noMultiLvlLbl val="0"/>
      </c:catAx>
      <c:valAx>
        <c:axId val="31037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6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1.38845499670242E-2</c:v>
                </c:pt>
                <c:pt idx="1">
                  <c:v>1.6481609993060399E-2</c:v>
                </c:pt>
                <c:pt idx="2">
                  <c:v>0.29567072166199898</c:v>
                </c:pt>
                <c:pt idx="3">
                  <c:v>1.9067594622938298E-2</c:v>
                </c:pt>
                <c:pt idx="4">
                  <c:v>0.36215560561427801</c:v>
                </c:pt>
                <c:pt idx="5">
                  <c:v>1.2989937128704301E-2</c:v>
                </c:pt>
                <c:pt idx="6">
                  <c:v>0.367844345583271</c:v>
                </c:pt>
                <c:pt idx="7">
                  <c:v>2.4221034238161999E-2</c:v>
                </c:pt>
                <c:pt idx="8">
                  <c:v>0</c:v>
                </c:pt>
                <c:pt idx="9">
                  <c:v>2.2468608761029098E-2</c:v>
                </c:pt>
                <c:pt idx="10">
                  <c:v>0</c:v>
                </c:pt>
                <c:pt idx="11">
                  <c:v>0.21759591057844199</c:v>
                </c:pt>
                <c:pt idx="12">
                  <c:v>0</c:v>
                </c:pt>
                <c:pt idx="13">
                  <c:v>0.386466762133159</c:v>
                </c:pt>
                <c:pt idx="14">
                  <c:v>0</c:v>
                </c:pt>
                <c:pt idx="15">
                  <c:v>0.36283719727656599</c:v>
                </c:pt>
                <c:pt idx="16">
                  <c:v>0.30149022310276502</c:v>
                </c:pt>
                <c:pt idx="17">
                  <c:v>0</c:v>
                </c:pt>
                <c:pt idx="18">
                  <c:v>0.34683374356679297</c:v>
                </c:pt>
                <c:pt idx="19">
                  <c:v>0.25291627954991203</c:v>
                </c:pt>
                <c:pt idx="20">
                  <c:v>0.41019907984692799</c:v>
                </c:pt>
                <c:pt idx="21">
                  <c:v>0.33096073172409102</c:v>
                </c:pt>
                <c:pt idx="22">
                  <c:v>0.29128465986716001</c:v>
                </c:pt>
                <c:pt idx="23">
                  <c:v>0.28601367368674202</c:v>
                </c:pt>
                <c:pt idx="24">
                  <c:v>0</c:v>
                </c:pt>
                <c:pt idx="25">
                  <c:v>0.34348916291691001</c:v>
                </c:pt>
                <c:pt idx="26">
                  <c:v>2.5754167882835698E-2</c:v>
                </c:pt>
                <c:pt idx="27">
                  <c:v>0.45742042343571698</c:v>
                </c:pt>
                <c:pt idx="28">
                  <c:v>0.19215756920675001</c:v>
                </c:pt>
              </c:numCache>
            </c:numRef>
          </c:val>
          <c:smooth val="0"/>
          <c:extLst>
            <c:ext xmlns:c16="http://schemas.microsoft.com/office/drawing/2014/chart" uri="{C3380CC4-5D6E-409C-BE32-E72D297353CC}">
              <c16:uniqueId val="{00000000-CE82-43D6-A7C6-3CD59CFF344F}"/>
            </c:ext>
          </c:extLst>
        </c:ser>
        <c:dLbls>
          <c:showLegendKey val="0"/>
          <c:showVal val="0"/>
          <c:showCatName val="0"/>
          <c:showSerName val="0"/>
          <c:showPercent val="0"/>
          <c:showBubbleSize val="0"/>
        </c:dLbls>
        <c:smooth val="0"/>
        <c:axId val="310356536"/>
        <c:axId val="310361456"/>
      </c:lineChart>
      <c:dateAx>
        <c:axId val="310356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61456"/>
        <c:crosses val="autoZero"/>
        <c:auto val="1"/>
        <c:lblOffset val="100"/>
        <c:baseTimeUnit val="days"/>
      </c:dateAx>
      <c:valAx>
        <c:axId val="31036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5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115259</c:v>
                </c:pt>
                <c:pt idx="1">
                  <c:v>115301</c:v>
                </c:pt>
                <c:pt idx="2">
                  <c:v>115362</c:v>
                </c:pt>
                <c:pt idx="3">
                  <c:v>115396</c:v>
                </c:pt>
                <c:pt idx="4">
                  <c:v>115445</c:v>
                </c:pt>
                <c:pt idx="5">
                  <c:v>115504</c:v>
                </c:pt>
                <c:pt idx="6">
                  <c:v>115572</c:v>
                </c:pt>
                <c:pt idx="7">
                  <c:v>115633</c:v>
                </c:pt>
                <c:pt idx="8">
                  <c:v>115690</c:v>
                </c:pt>
                <c:pt idx="9">
                  <c:v>115745</c:v>
                </c:pt>
                <c:pt idx="10">
                  <c:v>115782</c:v>
                </c:pt>
                <c:pt idx="11">
                  <c:v>115841</c:v>
                </c:pt>
                <c:pt idx="12">
                  <c:v>115893</c:v>
                </c:pt>
                <c:pt idx="13">
                  <c:v>115952</c:v>
                </c:pt>
                <c:pt idx="14">
                  <c:v>115999</c:v>
                </c:pt>
                <c:pt idx="15">
                  <c:v>116062</c:v>
                </c:pt>
                <c:pt idx="16">
                  <c:v>116119</c:v>
                </c:pt>
                <c:pt idx="17">
                  <c:v>116171</c:v>
                </c:pt>
                <c:pt idx="18">
                  <c:v>116217</c:v>
                </c:pt>
                <c:pt idx="19">
                  <c:v>116271</c:v>
                </c:pt>
                <c:pt idx="20">
                  <c:v>116299</c:v>
                </c:pt>
                <c:pt idx="21">
                  <c:v>116357</c:v>
                </c:pt>
                <c:pt idx="22">
                  <c:v>116405</c:v>
                </c:pt>
                <c:pt idx="23">
                  <c:v>116451</c:v>
                </c:pt>
                <c:pt idx="24">
                  <c:v>116433</c:v>
                </c:pt>
                <c:pt idx="25">
                  <c:v>116472</c:v>
                </c:pt>
                <c:pt idx="26">
                  <c:v>116501</c:v>
                </c:pt>
                <c:pt idx="27">
                  <c:v>116546</c:v>
                </c:pt>
                <c:pt idx="28">
                  <c:v>116596</c:v>
                </c:pt>
              </c:numCache>
            </c:numRef>
          </c:val>
          <c:smooth val="0"/>
          <c:extLst>
            <c:ext xmlns:c16="http://schemas.microsoft.com/office/drawing/2014/chart" uri="{C3380CC4-5D6E-409C-BE32-E72D297353CC}">
              <c16:uniqueId val="{00000000-AD5F-43E0-A71A-CE6B599ADCE4}"/>
            </c:ext>
          </c:extLst>
        </c:ser>
        <c:dLbls>
          <c:showLegendKey val="0"/>
          <c:showVal val="0"/>
          <c:showCatName val="0"/>
          <c:showSerName val="0"/>
          <c:showPercent val="0"/>
          <c:showBubbleSize val="0"/>
        </c:dLbls>
        <c:smooth val="0"/>
        <c:axId val="310366704"/>
        <c:axId val="310364408"/>
      </c:lineChart>
      <c:dateAx>
        <c:axId val="31036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64408"/>
        <c:crosses val="autoZero"/>
        <c:auto val="1"/>
        <c:lblOffset val="100"/>
        <c:baseTimeUnit val="days"/>
      </c:dateAx>
      <c:valAx>
        <c:axId val="31036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6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91</c:v>
                </c:pt>
                <c:pt idx="1">
                  <c:v>69</c:v>
                </c:pt>
                <c:pt idx="2">
                  <c:v>99</c:v>
                </c:pt>
                <c:pt idx="3">
                  <c:v>96</c:v>
                </c:pt>
                <c:pt idx="4">
                  <c:v>98</c:v>
                </c:pt>
                <c:pt idx="5">
                  <c:v>101</c:v>
                </c:pt>
                <c:pt idx="6">
                  <c:v>96</c:v>
                </c:pt>
                <c:pt idx="7">
                  <c:v>81</c:v>
                </c:pt>
                <c:pt idx="8">
                  <c:v>94</c:v>
                </c:pt>
                <c:pt idx="9">
                  <c:v>100</c:v>
                </c:pt>
                <c:pt idx="10">
                  <c:v>111</c:v>
                </c:pt>
                <c:pt idx="11">
                  <c:v>110</c:v>
                </c:pt>
                <c:pt idx="12">
                  <c:v>83</c:v>
                </c:pt>
                <c:pt idx="13">
                  <c:v>82</c:v>
                </c:pt>
                <c:pt idx="14">
                  <c:v>109</c:v>
                </c:pt>
                <c:pt idx="15">
                  <c:v>96</c:v>
                </c:pt>
                <c:pt idx="16">
                  <c:v>116</c:v>
                </c:pt>
                <c:pt idx="17">
                  <c:v>106</c:v>
                </c:pt>
                <c:pt idx="18">
                  <c:v>94</c:v>
                </c:pt>
                <c:pt idx="19">
                  <c:v>118</c:v>
                </c:pt>
                <c:pt idx="20">
                  <c:v>89</c:v>
                </c:pt>
                <c:pt idx="21">
                  <c:v>119</c:v>
                </c:pt>
                <c:pt idx="22">
                  <c:v>100</c:v>
                </c:pt>
                <c:pt idx="23">
                  <c:v>87</c:v>
                </c:pt>
                <c:pt idx="24">
                  <c:v>138</c:v>
                </c:pt>
                <c:pt idx="25">
                  <c:v>85</c:v>
                </c:pt>
                <c:pt idx="26">
                  <c:v>75</c:v>
                </c:pt>
                <c:pt idx="27">
                  <c:v>101</c:v>
                </c:pt>
                <c:pt idx="28">
                  <c:v>134</c:v>
                </c:pt>
              </c:numCache>
            </c:numRef>
          </c:val>
          <c:smooth val="0"/>
          <c:extLst>
            <c:ext xmlns:c16="http://schemas.microsoft.com/office/drawing/2014/chart" uri="{C3380CC4-5D6E-409C-BE32-E72D297353CC}">
              <c16:uniqueId val="{00000000-62B1-4A18-8926-E34DD7B2F6C8}"/>
            </c:ext>
          </c:extLst>
        </c:ser>
        <c:dLbls>
          <c:showLegendKey val="0"/>
          <c:showVal val="0"/>
          <c:showCatName val="0"/>
          <c:showSerName val="0"/>
          <c:showPercent val="0"/>
          <c:showBubbleSize val="0"/>
        </c:dLbls>
        <c:smooth val="0"/>
        <c:axId val="256410144"/>
        <c:axId val="256415392"/>
      </c:lineChart>
      <c:dateAx>
        <c:axId val="25641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15392"/>
        <c:crosses val="autoZero"/>
        <c:auto val="1"/>
        <c:lblOffset val="100"/>
        <c:baseTimeUnit val="days"/>
      </c:dateAx>
      <c:valAx>
        <c:axId val="25641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1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154999</c:v>
                </c:pt>
                <c:pt idx="1">
                  <c:v>122463</c:v>
                </c:pt>
                <c:pt idx="2">
                  <c:v>125010</c:v>
                </c:pt>
                <c:pt idx="3">
                  <c:v>107669</c:v>
                </c:pt>
                <c:pt idx="4">
                  <c:v>122498</c:v>
                </c:pt>
                <c:pt idx="5">
                  <c:v>123116</c:v>
                </c:pt>
                <c:pt idx="6">
                  <c:v>111053</c:v>
                </c:pt>
                <c:pt idx="7">
                  <c:v>59151</c:v>
                </c:pt>
                <c:pt idx="8">
                  <c:v>5957</c:v>
                </c:pt>
                <c:pt idx="9">
                  <c:v>4714</c:v>
                </c:pt>
                <c:pt idx="10">
                  <c:v>24320</c:v>
                </c:pt>
                <c:pt idx="11">
                  <c:v>31633</c:v>
                </c:pt>
                <c:pt idx="12">
                  <c:v>26303</c:v>
                </c:pt>
                <c:pt idx="13">
                  <c:v>14847</c:v>
                </c:pt>
                <c:pt idx="14">
                  <c:v>14291</c:v>
                </c:pt>
                <c:pt idx="15">
                  <c:v>15814</c:v>
                </c:pt>
                <c:pt idx="16">
                  <c:v>7224</c:v>
                </c:pt>
                <c:pt idx="17">
                  <c:v>15164</c:v>
                </c:pt>
                <c:pt idx="18">
                  <c:v>72341</c:v>
                </c:pt>
                <c:pt idx="19">
                  <c:v>100090</c:v>
                </c:pt>
                <c:pt idx="20">
                  <c:v>113371</c:v>
                </c:pt>
                <c:pt idx="21">
                  <c:v>109934</c:v>
                </c:pt>
                <c:pt idx="22">
                  <c:v>94934</c:v>
                </c:pt>
                <c:pt idx="23">
                  <c:v>101135</c:v>
                </c:pt>
                <c:pt idx="24">
                  <c:v>83163</c:v>
                </c:pt>
                <c:pt idx="25">
                  <c:v>83725</c:v>
                </c:pt>
                <c:pt idx="26">
                  <c:v>91066</c:v>
                </c:pt>
                <c:pt idx="27">
                  <c:v>107342</c:v>
                </c:pt>
                <c:pt idx="28">
                  <c:v>143983</c:v>
                </c:pt>
              </c:numCache>
            </c:numRef>
          </c:val>
          <c:extLst>
            <c:ext xmlns:c16="http://schemas.microsoft.com/office/drawing/2014/chart" uri="{C3380CC4-5D6E-409C-BE32-E72D297353CC}">
              <c16:uniqueId val="{00000000-C14A-4177-948E-1DB05B3199F7}"/>
            </c:ext>
          </c:extLst>
        </c:ser>
        <c:dLbls>
          <c:showLegendKey val="0"/>
          <c:showVal val="0"/>
          <c:showCatName val="0"/>
          <c:showSerName val="0"/>
          <c:showPercent val="0"/>
          <c:showBubbleSize val="0"/>
        </c:dLbls>
        <c:gapWidth val="219"/>
        <c:overlap val="-27"/>
        <c:axId val="437338768"/>
        <c:axId val="437329584"/>
      </c:barChart>
      <c:dateAx>
        <c:axId val="43733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29584"/>
        <c:crosses val="autoZero"/>
        <c:auto val="1"/>
        <c:lblOffset val="100"/>
        <c:baseTimeUnit val="days"/>
      </c:dateAx>
      <c:valAx>
        <c:axId val="43732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3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11519</c:v>
                </c:pt>
              </c:numCache>
            </c:numRef>
          </c:val>
          <c:extLst>
            <c:ext xmlns:c16="http://schemas.microsoft.com/office/drawing/2014/chart" uri="{C3380CC4-5D6E-409C-BE32-E72D297353CC}">
              <c16:uniqueId val="{00000000-946D-460C-B0EE-CB8735776145}"/>
            </c:ext>
          </c:extLst>
        </c:ser>
        <c:dLbls>
          <c:showLegendKey val="0"/>
          <c:showVal val="0"/>
          <c:showCatName val="0"/>
          <c:showSerName val="0"/>
          <c:showPercent val="0"/>
          <c:showBubbleSize val="0"/>
        </c:dLbls>
        <c:gapWidth val="219"/>
        <c:overlap val="-27"/>
        <c:axId val="437277432"/>
        <c:axId val="437284320"/>
      </c:barChart>
      <c:catAx>
        <c:axId val="43727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84320"/>
        <c:crosses val="autoZero"/>
        <c:auto val="1"/>
        <c:lblAlgn val="ctr"/>
        <c:lblOffset val="100"/>
        <c:noMultiLvlLbl val="0"/>
      </c:catAx>
      <c:valAx>
        <c:axId val="43728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7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2020-02</c:v>
                </c:pt>
              </c:strCache>
            </c:strRef>
          </c:cat>
          <c:val>
            <c:numRef>
              <c:f>Sheet1!$B$2</c:f>
              <c:numCache>
                <c:formatCode>General</c:formatCode>
                <c:ptCount val="1"/>
                <c:pt idx="0">
                  <c:v>11519</c:v>
                </c:pt>
              </c:numCache>
            </c:numRef>
          </c:val>
          <c:extLst>
            <c:ext xmlns:c16="http://schemas.microsoft.com/office/drawing/2014/chart" uri="{C3380CC4-5D6E-409C-BE32-E72D297353CC}">
              <c16:uniqueId val="{00000000-8360-495A-9C4C-5C92E1C3F2B0}"/>
            </c:ext>
          </c:extLst>
        </c:ser>
        <c:dLbls>
          <c:showLegendKey val="0"/>
          <c:showVal val="0"/>
          <c:showCatName val="0"/>
          <c:showSerName val="0"/>
          <c:showPercent val="0"/>
          <c:showBubbleSize val="0"/>
        </c:dLbls>
        <c:gapWidth val="219"/>
        <c:overlap val="-27"/>
        <c:axId val="437286944"/>
        <c:axId val="437279072"/>
      </c:barChart>
      <c:catAx>
        <c:axId val="43728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79072"/>
        <c:crosses val="autoZero"/>
        <c:auto val="1"/>
        <c:lblAlgn val="ctr"/>
        <c:lblOffset val="100"/>
        <c:noMultiLvlLbl val="0"/>
      </c:catAx>
      <c:valAx>
        <c:axId val="43727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8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757D1-4F49-4D2C-AD16-0DD16863693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E4AFC856-B2B7-4D41-946C-D499C8461E64}"/>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48300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6AD26-158D-4AF9-B040-329F96E2EF7C}"/>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FFD80D78-43CE-4701-903A-04D67918F37C}"/>
              </a:ext>
            </a:extLst>
          </p:cNvPr>
          <p:cNvGraphicFramePr>
            <a:graphicFrameLocks noGrp="1"/>
          </p:cNvGraphicFramePr>
          <p:nvPr>
            <p:ph type="tbl" sz="quarter" idx="13"/>
            <p:extLst>
              <p:ext uri="{D42A27DB-BD31-4B8C-83A1-F6EECF244321}">
                <p14:modId xmlns:p14="http://schemas.microsoft.com/office/powerpoint/2010/main" val="335529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96888318"/>
                    </a:ext>
                  </a:extLst>
                </a:gridCol>
                <a:gridCol w="740664">
                  <a:extLst>
                    <a:ext uri="{9D8B030D-6E8A-4147-A177-3AD203B41FA5}">
                      <a16:colId xmlns:a16="http://schemas.microsoft.com/office/drawing/2014/main" val="2510795112"/>
                    </a:ext>
                  </a:extLst>
                </a:gridCol>
                <a:gridCol w="740664">
                  <a:extLst>
                    <a:ext uri="{9D8B030D-6E8A-4147-A177-3AD203B41FA5}">
                      <a16:colId xmlns:a16="http://schemas.microsoft.com/office/drawing/2014/main" val="2794740993"/>
                    </a:ext>
                  </a:extLst>
                </a:gridCol>
                <a:gridCol w="740664">
                  <a:extLst>
                    <a:ext uri="{9D8B030D-6E8A-4147-A177-3AD203B41FA5}">
                      <a16:colId xmlns:a16="http://schemas.microsoft.com/office/drawing/2014/main" val="2435237123"/>
                    </a:ext>
                  </a:extLst>
                </a:gridCol>
                <a:gridCol w="740664">
                  <a:extLst>
                    <a:ext uri="{9D8B030D-6E8A-4147-A177-3AD203B41FA5}">
                      <a16:colId xmlns:a16="http://schemas.microsoft.com/office/drawing/2014/main" val="2833256920"/>
                    </a:ext>
                  </a:extLst>
                </a:gridCol>
                <a:gridCol w="740664">
                  <a:extLst>
                    <a:ext uri="{9D8B030D-6E8A-4147-A177-3AD203B41FA5}">
                      <a16:colId xmlns:a16="http://schemas.microsoft.com/office/drawing/2014/main" val="1055587632"/>
                    </a:ext>
                  </a:extLst>
                </a:gridCol>
                <a:gridCol w="740664">
                  <a:extLst>
                    <a:ext uri="{9D8B030D-6E8A-4147-A177-3AD203B41FA5}">
                      <a16:colId xmlns:a16="http://schemas.microsoft.com/office/drawing/2014/main" val="2179819873"/>
                    </a:ext>
                  </a:extLst>
                </a:gridCol>
                <a:gridCol w="740664">
                  <a:extLst>
                    <a:ext uri="{9D8B030D-6E8A-4147-A177-3AD203B41FA5}">
                      <a16:colId xmlns:a16="http://schemas.microsoft.com/office/drawing/2014/main" val="3088229618"/>
                    </a:ext>
                  </a:extLst>
                </a:gridCol>
                <a:gridCol w="740664">
                  <a:extLst>
                    <a:ext uri="{9D8B030D-6E8A-4147-A177-3AD203B41FA5}">
                      <a16:colId xmlns:a16="http://schemas.microsoft.com/office/drawing/2014/main" val="2616358849"/>
                    </a:ext>
                  </a:extLst>
                </a:gridCol>
                <a:gridCol w="740664">
                  <a:extLst>
                    <a:ext uri="{9D8B030D-6E8A-4147-A177-3AD203B41FA5}">
                      <a16:colId xmlns:a16="http://schemas.microsoft.com/office/drawing/2014/main" val="2853592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45091645"/>
                  </a:ext>
                </a:extLst>
              </a:tr>
              <a:tr h="370840">
                <a:tc>
                  <a:txBody>
                    <a:bodyPr/>
                    <a:lstStyle/>
                    <a:p>
                      <a:r>
                        <a:rPr lang="en-US" sz="1000"/>
                        <a:t>Oxford Fajar</a:t>
                      </a:r>
                    </a:p>
                  </a:txBody>
                  <a:tcPr/>
                </a:tc>
                <a:tc>
                  <a:txBody>
                    <a:bodyPr/>
                    <a:lstStyle/>
                    <a:p>
                      <a:r>
                        <a:rPr lang="en-US" sz="1000"/>
                        <a:t>116596</a:t>
                      </a:r>
                    </a:p>
                  </a:txBody>
                  <a:tcPr/>
                </a:tc>
                <a:tc>
                  <a:txBody>
                    <a:bodyPr/>
                    <a:lstStyle/>
                    <a:p>
                      <a:r>
                        <a:rPr lang="en-US" sz="1000"/>
                        <a:t>1383</a:t>
                      </a:r>
                    </a:p>
                  </a:txBody>
                  <a:tcPr/>
                </a:tc>
                <a:tc>
                  <a:txBody>
                    <a:bodyPr/>
                    <a:lstStyle/>
                    <a:p>
                      <a:r>
                        <a:rPr lang="en-US" sz="1000"/>
                        <a:t>23</a:t>
                      </a:r>
                    </a:p>
                  </a:txBody>
                  <a:tcPr/>
                </a:tc>
                <a:tc>
                  <a:txBody>
                    <a:bodyPr/>
                    <a:lstStyle/>
                    <a:p>
                      <a:r>
                        <a:rPr lang="en-US" sz="1000"/>
                        <a:t>6087</a:t>
                      </a:r>
                    </a:p>
                  </a:txBody>
                  <a:tcPr/>
                </a:tc>
                <a:tc>
                  <a:txBody>
                    <a:bodyPr/>
                    <a:lstStyle/>
                    <a:p>
                      <a:r>
                        <a:rPr lang="en-US" sz="1000"/>
                        <a:t>87</a:t>
                      </a:r>
                    </a:p>
                  </a:txBody>
                  <a:tcPr/>
                </a:tc>
                <a:tc>
                  <a:txBody>
                    <a:bodyPr/>
                    <a:lstStyle/>
                    <a:p>
                      <a:r>
                        <a:rPr lang="en-US" sz="1000"/>
                        <a:t>25</a:t>
                      </a:r>
                    </a:p>
                  </a:txBody>
                  <a:tcPr/>
                </a:tc>
                <a:tc>
                  <a:txBody>
                    <a:bodyPr/>
                    <a:lstStyle/>
                    <a:p>
                      <a:r>
                        <a:rPr lang="en-US" sz="1000"/>
                        <a:t>4</a:t>
                      </a:r>
                    </a:p>
                  </a:txBody>
                  <a:tcPr/>
                </a:tc>
                <a:tc>
                  <a:txBody>
                    <a:bodyPr/>
                    <a:lstStyle/>
                    <a:p>
                      <a:r>
                        <a:rPr lang="en-US" sz="1000"/>
                        <a:t>0.2325 %</a:t>
                      </a:r>
                    </a:p>
                  </a:txBody>
                  <a:tcPr/>
                </a:tc>
                <a:tc>
                  <a:txBody>
                    <a:bodyPr/>
                    <a:lstStyle/>
                    <a:p>
                      <a:r>
                        <a:rPr lang="en-US" sz="1000"/>
                        <a:t>100.0 %</a:t>
                      </a:r>
                    </a:p>
                  </a:txBody>
                  <a:tcPr/>
                </a:tc>
                <a:extLst>
                  <a:ext uri="{0D108BD9-81ED-4DB2-BD59-A6C34878D82A}">
                    <a16:rowId xmlns:a16="http://schemas.microsoft.com/office/drawing/2014/main" val="2582427885"/>
                  </a:ext>
                </a:extLst>
              </a:tr>
            </a:tbl>
          </a:graphicData>
        </a:graphic>
      </p:graphicFrame>
      <p:sp>
        <p:nvSpPr>
          <p:cNvPr id="4" name="Text Placeholder 3">
            <a:extLst>
              <a:ext uri="{FF2B5EF4-FFF2-40B4-BE49-F238E27FC236}">
                <a16:creationId xmlns:a16="http://schemas.microsoft.com/office/drawing/2014/main" id="{AEF6A030-516A-4036-A940-E6AF0C626985}"/>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800056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583B8-9359-4F19-9260-36F959F0CA1A}"/>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DED7AED6-8093-44B0-84EB-405B62CA26F7}"/>
              </a:ext>
            </a:extLst>
          </p:cNvPr>
          <p:cNvGraphicFramePr>
            <a:graphicFrameLocks noGrp="1"/>
          </p:cNvGraphicFramePr>
          <p:nvPr>
            <p:ph type="chart" sz="quarter" idx="13"/>
            <p:extLst>
              <p:ext uri="{D42A27DB-BD31-4B8C-83A1-F6EECF244321}">
                <p14:modId xmlns:p14="http://schemas.microsoft.com/office/powerpoint/2010/main" val="1205907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CACCFD-7369-49EE-BC18-9573F995FE38}"/>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6FD1EEAD-95B6-46B1-8599-979830FC67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3777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84C3F-5A4E-4A5E-BA08-CC1F8E6DFBE0}"/>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576C9904-5BCF-47DD-BCCD-0B22899D5803}"/>
              </a:ext>
            </a:extLst>
          </p:cNvPr>
          <p:cNvGraphicFramePr>
            <a:graphicFrameLocks noGrp="1"/>
          </p:cNvGraphicFramePr>
          <p:nvPr>
            <p:ph type="chart" sz="quarter" idx="13"/>
            <p:extLst>
              <p:ext uri="{D42A27DB-BD31-4B8C-83A1-F6EECF244321}">
                <p14:modId xmlns:p14="http://schemas.microsoft.com/office/powerpoint/2010/main" val="2952874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0A2C40-134E-4D2C-B7C4-09E0F62FF238}"/>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8BACCA26-5923-4831-ABAF-118DE59414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30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90723-BE56-4ABC-B22A-9E4A52B7B675}"/>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7A9926C1-0E90-4961-9309-1CD6B072901C}"/>
              </a:ext>
            </a:extLst>
          </p:cNvPr>
          <p:cNvGraphicFramePr>
            <a:graphicFrameLocks noGrp="1"/>
          </p:cNvGraphicFramePr>
          <p:nvPr>
            <p:ph type="chart" sz="quarter" idx="13"/>
            <p:extLst>
              <p:ext uri="{D42A27DB-BD31-4B8C-83A1-F6EECF244321}">
                <p14:modId xmlns:p14="http://schemas.microsoft.com/office/powerpoint/2010/main" val="1050168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945060-28B6-4793-8DD6-CFC5A7C4392C}"/>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3009EA4E-7114-43F3-805F-E139B4514E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4187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89449-502D-4287-9355-86AAEC449D12}"/>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110E1620-DC7C-40E1-AC54-62E3414852E8}"/>
              </a:ext>
            </a:extLst>
          </p:cNvPr>
          <p:cNvGraphicFramePr>
            <a:graphicFrameLocks noGrp="1"/>
          </p:cNvGraphicFramePr>
          <p:nvPr>
            <p:ph type="chart" sz="quarter" idx="13"/>
            <p:extLst>
              <p:ext uri="{D42A27DB-BD31-4B8C-83A1-F6EECF244321}">
                <p14:modId xmlns:p14="http://schemas.microsoft.com/office/powerpoint/2010/main" val="3337380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1EF90F-59F4-4B39-BF6F-172E39E5DA11}"/>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79A28EBE-4149-44AD-965C-E52256E80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3195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22CB6-943F-4328-A662-8DEFE9D6E901}"/>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64F180EA-23C4-429B-B0C0-9CE6E04A9AF5}"/>
              </a:ext>
            </a:extLst>
          </p:cNvPr>
          <p:cNvGraphicFramePr>
            <a:graphicFrameLocks noGrp="1"/>
          </p:cNvGraphicFramePr>
          <p:nvPr>
            <p:ph type="chart" sz="quarter" idx="13"/>
            <p:extLst>
              <p:ext uri="{D42A27DB-BD31-4B8C-83A1-F6EECF244321}">
                <p14:modId xmlns:p14="http://schemas.microsoft.com/office/powerpoint/2010/main" val="2338746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9432EB-B50C-4C96-96B2-C23FA641257A}"/>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E3E4836D-BB2E-401E-9D3E-EEEF7D4D06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7144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A7B3F-2631-4351-9B61-1DAB9FBF2068}"/>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F8A116AB-0026-4E25-ACCD-D419DADD3E34}"/>
              </a:ext>
            </a:extLst>
          </p:cNvPr>
          <p:cNvGraphicFramePr>
            <a:graphicFrameLocks noGrp="1"/>
          </p:cNvGraphicFramePr>
          <p:nvPr>
            <p:ph type="tbl" sz="quarter" idx="13"/>
            <p:extLst>
              <p:ext uri="{D42A27DB-BD31-4B8C-83A1-F6EECF244321}">
                <p14:modId xmlns:p14="http://schemas.microsoft.com/office/powerpoint/2010/main" val="3009951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9520966"/>
                    </a:ext>
                  </a:extLst>
                </a:gridCol>
                <a:gridCol w="905256">
                  <a:extLst>
                    <a:ext uri="{9D8B030D-6E8A-4147-A177-3AD203B41FA5}">
                      <a16:colId xmlns:a16="http://schemas.microsoft.com/office/drawing/2014/main" val="986608949"/>
                    </a:ext>
                  </a:extLst>
                </a:gridCol>
                <a:gridCol w="905256">
                  <a:extLst>
                    <a:ext uri="{9D8B030D-6E8A-4147-A177-3AD203B41FA5}">
                      <a16:colId xmlns:a16="http://schemas.microsoft.com/office/drawing/2014/main" val="1331135871"/>
                    </a:ext>
                  </a:extLst>
                </a:gridCol>
                <a:gridCol w="905256">
                  <a:extLst>
                    <a:ext uri="{9D8B030D-6E8A-4147-A177-3AD203B41FA5}">
                      <a16:colId xmlns:a16="http://schemas.microsoft.com/office/drawing/2014/main" val="254015037"/>
                    </a:ext>
                  </a:extLst>
                </a:gridCol>
                <a:gridCol w="905256">
                  <a:extLst>
                    <a:ext uri="{9D8B030D-6E8A-4147-A177-3AD203B41FA5}">
                      <a16:colId xmlns:a16="http://schemas.microsoft.com/office/drawing/2014/main" val="1975940965"/>
                    </a:ext>
                  </a:extLst>
                </a:gridCol>
                <a:gridCol w="905256">
                  <a:extLst>
                    <a:ext uri="{9D8B030D-6E8A-4147-A177-3AD203B41FA5}">
                      <a16:colId xmlns:a16="http://schemas.microsoft.com/office/drawing/2014/main" val="66787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420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- 2020-02-28 14:32:58</a:t>
                      </a:r>
                      <a:r>
                        <a:rPr kumimoji="0" lang="en-US" sz="1000" b="0" i="0" u="none" strike="noStrike" kern="1200" cap="none" spc="0" normalizeH="0" baseline="0" noProof="0">
                          <a:ln>
                            <a:noFill/>
                          </a:ln>
                          <a:solidFill>
                            <a:prstClr val="black"/>
                          </a:solidFill>
                          <a:effectLst/>
                          <a:uLnTx/>
                          <a:uFillTx/>
                          <a:latin typeface="+mn-lt"/>
                          <a:ea typeface="+mn-ea"/>
                          <a:cs typeface="+mn-cs"/>
                        </a:rPr>
                        <a:t>
 Everyone gets a gift! The winner gets RM100 Oxford Fajar-KLIBF voucher, and ALL participants can redeem a 10% discount at the @kualalumpurbookfair!
Just answer this question correctly in the comment section below!
Hurry, week 1 contest ends on 4 March 2020!
Do drop by our booth at the KL International Book Fair on 27 March - 5 April 2020.
Terms &amp; conditions apply: http://bit.ly/2vckO14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1185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- 2020-02-21 12:45:13</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number that logically completes the series?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3684952"/>
                  </a:ext>
                </a:extLst>
              </a:tr>
            </a:tbl>
          </a:graphicData>
        </a:graphic>
      </p:graphicFrame>
      <p:sp>
        <p:nvSpPr>
          <p:cNvPr id="4" name="Text Placeholder 3">
            <a:extLst>
              <a:ext uri="{FF2B5EF4-FFF2-40B4-BE49-F238E27FC236}">
                <a16:creationId xmlns:a16="http://schemas.microsoft.com/office/drawing/2014/main" id="{A98D0456-544F-42F3-9791-8761C65BB407}"/>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360563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F3F7A-001E-4996-877F-D066AB9ABFD2}"/>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1476F13E-C45A-414D-A5C9-2DC9C75B8CE9}"/>
              </a:ext>
            </a:extLst>
          </p:cNvPr>
          <p:cNvGraphicFramePr>
            <a:graphicFrameLocks noGrp="1"/>
          </p:cNvGraphicFramePr>
          <p:nvPr>
            <p:ph type="tbl" sz="quarter" idx="13"/>
            <p:extLst>
              <p:ext uri="{D42A27DB-BD31-4B8C-83A1-F6EECF244321}">
                <p14:modId xmlns:p14="http://schemas.microsoft.com/office/powerpoint/2010/main" val="34254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9572109"/>
                    </a:ext>
                  </a:extLst>
                </a:gridCol>
                <a:gridCol w="905256">
                  <a:extLst>
                    <a:ext uri="{9D8B030D-6E8A-4147-A177-3AD203B41FA5}">
                      <a16:colId xmlns:a16="http://schemas.microsoft.com/office/drawing/2014/main" val="3275277545"/>
                    </a:ext>
                  </a:extLst>
                </a:gridCol>
                <a:gridCol w="905256">
                  <a:extLst>
                    <a:ext uri="{9D8B030D-6E8A-4147-A177-3AD203B41FA5}">
                      <a16:colId xmlns:a16="http://schemas.microsoft.com/office/drawing/2014/main" val="3986638488"/>
                    </a:ext>
                  </a:extLst>
                </a:gridCol>
                <a:gridCol w="905256">
                  <a:extLst>
                    <a:ext uri="{9D8B030D-6E8A-4147-A177-3AD203B41FA5}">
                      <a16:colId xmlns:a16="http://schemas.microsoft.com/office/drawing/2014/main" val="1824943842"/>
                    </a:ext>
                  </a:extLst>
                </a:gridCol>
                <a:gridCol w="905256">
                  <a:extLst>
                    <a:ext uri="{9D8B030D-6E8A-4147-A177-3AD203B41FA5}">
                      <a16:colId xmlns:a16="http://schemas.microsoft.com/office/drawing/2014/main" val="692403155"/>
                    </a:ext>
                  </a:extLst>
                </a:gridCol>
                <a:gridCol w="905256">
                  <a:extLst>
                    <a:ext uri="{9D8B030D-6E8A-4147-A177-3AD203B41FA5}">
                      <a16:colId xmlns:a16="http://schemas.microsoft.com/office/drawing/2014/main" val="2079110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209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- 2020-02-14 12:45:37</a:t>
                      </a:r>
                      <a:r>
                        <a:rPr kumimoji="0" lang="en-US" sz="1000" b="0" i="0" u="none" strike="noStrike" kern="1200" cap="none" spc="0" normalizeH="0" baseline="0" noProof="0">
                          <a:ln>
                            <a:noFill/>
                          </a:ln>
                          <a:solidFill>
                            <a:prstClr val="black"/>
                          </a:solidFill>
                          <a:effectLst/>
                          <a:uLnTx/>
                          <a:uFillTx/>
                          <a:latin typeface="+mn-lt"/>
                          <a:ea typeface="+mn-ea"/>
                          <a:cs typeface="+mn-cs"/>
                        </a:rPr>
                        <a:t>
 Ease your learning experience with the Ulasan Soal &amp; Jawab (USJ) and Understanding Literature Series (ULS) series when you revise literature.
Both series can help you read and understand literature texts by observing the underlying ideas and aesthetic elements of the texts.
Learn more about the USJ series here:
http://bit.ly/3akMu3d and the ULS series here: http://bit.ly/2tFoPu0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535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- 2020-02-07 15:00:36</a:t>
                      </a:r>
                      <a:r>
                        <a:rPr kumimoji="0" lang="en-US" sz="1000" b="0" i="0" u="none" strike="noStrike" kern="1200" cap="none" spc="0" normalizeH="0" baseline="0" noProof="0">
                          <a:ln>
                            <a:noFill/>
                          </a:ln>
                          <a:solidFill>
                            <a:prstClr val="black"/>
                          </a:solidFill>
                          <a:effectLst/>
                          <a:uLnTx/>
                          <a:uFillTx/>
                          <a:latin typeface="+mn-lt"/>
                          <a:ea typeface="+mn-ea"/>
                          <a:cs typeface="+mn-cs"/>
                        </a:rPr>
                        <a:t>
 The brain contains about 10,000 million neurons and weighs about 1.5kg for adults. It is protected by the cranium and membrane layers called meninges because it is made of very soft tissue.
Source: 
Whizz Thru SPM Science pg19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2179829"/>
                  </a:ext>
                </a:extLst>
              </a:tr>
            </a:tbl>
          </a:graphicData>
        </a:graphic>
      </p:graphicFrame>
      <p:sp>
        <p:nvSpPr>
          <p:cNvPr id="4" name="Text Placeholder 3">
            <a:extLst>
              <a:ext uri="{FF2B5EF4-FFF2-40B4-BE49-F238E27FC236}">
                <a16:creationId xmlns:a16="http://schemas.microsoft.com/office/drawing/2014/main" id="{A99124CB-D61C-4DEE-950C-735B633D4480}"/>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135712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0A66-2962-404A-A53F-26D433437D14}"/>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DE384970-27E8-4B18-A227-9C6EDEAF6566}"/>
              </a:ext>
            </a:extLst>
          </p:cNvPr>
          <p:cNvGraphicFramePr>
            <a:graphicFrameLocks noGrp="1"/>
          </p:cNvGraphicFramePr>
          <p:nvPr>
            <p:ph type="tbl" sz="quarter" idx="13"/>
            <p:extLst>
              <p:ext uri="{D42A27DB-BD31-4B8C-83A1-F6EECF244321}">
                <p14:modId xmlns:p14="http://schemas.microsoft.com/office/powerpoint/2010/main" val="2730766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63178595"/>
                    </a:ext>
                  </a:extLst>
                </a:gridCol>
                <a:gridCol w="905256">
                  <a:extLst>
                    <a:ext uri="{9D8B030D-6E8A-4147-A177-3AD203B41FA5}">
                      <a16:colId xmlns:a16="http://schemas.microsoft.com/office/drawing/2014/main" val="1703232797"/>
                    </a:ext>
                  </a:extLst>
                </a:gridCol>
                <a:gridCol w="905256">
                  <a:extLst>
                    <a:ext uri="{9D8B030D-6E8A-4147-A177-3AD203B41FA5}">
                      <a16:colId xmlns:a16="http://schemas.microsoft.com/office/drawing/2014/main" val="2482461741"/>
                    </a:ext>
                  </a:extLst>
                </a:gridCol>
                <a:gridCol w="905256">
                  <a:extLst>
                    <a:ext uri="{9D8B030D-6E8A-4147-A177-3AD203B41FA5}">
                      <a16:colId xmlns:a16="http://schemas.microsoft.com/office/drawing/2014/main" val="1453890704"/>
                    </a:ext>
                  </a:extLst>
                </a:gridCol>
                <a:gridCol w="905256">
                  <a:extLst>
                    <a:ext uri="{9D8B030D-6E8A-4147-A177-3AD203B41FA5}">
                      <a16:colId xmlns:a16="http://schemas.microsoft.com/office/drawing/2014/main" val="2569672656"/>
                    </a:ext>
                  </a:extLst>
                </a:gridCol>
                <a:gridCol w="905256">
                  <a:extLst>
                    <a:ext uri="{9D8B030D-6E8A-4147-A177-3AD203B41FA5}">
                      <a16:colId xmlns:a16="http://schemas.microsoft.com/office/drawing/2014/main" val="28442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524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- 2020-02-16 11:33:40</a:t>
                      </a:r>
                      <a:r>
                        <a:rPr kumimoji="0" lang="en-US" sz="1000" b="0" i="0" u="none" strike="noStrike" kern="1200" cap="none" spc="0" normalizeH="0" baseline="0" noProof="0">
                          <a:ln>
                            <a:noFill/>
                          </a:ln>
                          <a:solidFill>
                            <a:prstClr val="black"/>
                          </a:solidFill>
                          <a:effectLst/>
                          <a:uLnTx/>
                          <a:uFillTx/>
                          <a:latin typeface="+mn-lt"/>
                          <a:ea typeface="+mn-ea"/>
                          <a:cs typeface="+mn-cs"/>
                        </a:rPr>
                        <a:t>
 Aren't robots awesome? They sit, walk, talk, work, and even dance! As amazing as this sounds, AI can be dangerous, too.
Here's what you need to know about AI: https://blog.oup.com/2019/12/ai-dangerous-not-reasons-you-think/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3341554"/>
                  </a:ext>
                </a:extLst>
              </a:tr>
            </a:tbl>
          </a:graphicData>
        </a:graphic>
      </p:graphicFrame>
      <p:sp>
        <p:nvSpPr>
          <p:cNvPr id="4" name="Text Placeholder 3">
            <a:extLst>
              <a:ext uri="{FF2B5EF4-FFF2-40B4-BE49-F238E27FC236}">
                <a16:creationId xmlns:a16="http://schemas.microsoft.com/office/drawing/2014/main" id="{C8D6DF99-D45E-4116-BF27-A2FF1B0BC437}"/>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557516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07758-00C3-46E4-B28F-BC6A53903C67}"/>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B67DDEA6-2C70-4CA1-BA11-6B7F69EF5747}"/>
              </a:ext>
            </a:extLst>
          </p:cNvPr>
          <p:cNvGraphicFramePr>
            <a:graphicFrameLocks noGrp="1"/>
          </p:cNvGraphicFramePr>
          <p:nvPr>
            <p:ph type="chart" sz="quarter" idx="13"/>
            <p:extLst>
              <p:ext uri="{D42A27DB-BD31-4B8C-83A1-F6EECF244321}">
                <p14:modId xmlns:p14="http://schemas.microsoft.com/office/powerpoint/2010/main" val="4092315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73B556-FC88-4506-BFB5-097842F906F2}"/>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604C5E00-3434-4772-ADF3-56CA8CECF7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3651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B1AA5-37C2-41C6-9B49-ED2BAD724AB0}"/>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0FD21286-D046-4B91-AFAE-34D8418CD36A}"/>
              </a:ext>
            </a:extLst>
          </p:cNvPr>
          <p:cNvGraphicFramePr>
            <a:graphicFrameLocks noGrp="1"/>
          </p:cNvGraphicFramePr>
          <p:nvPr>
            <p:ph type="chart" sz="quarter" idx="13"/>
            <p:extLst>
              <p:ext uri="{D42A27DB-BD31-4B8C-83A1-F6EECF244321}">
                <p14:modId xmlns:p14="http://schemas.microsoft.com/office/powerpoint/2010/main" val="1576810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2B9137-36EF-40A7-9C12-CEC8E0306FE1}"/>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29F76D7C-DBF5-49B5-AE13-27F7B0F05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288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F8E33-77ED-4D9B-9D14-98F7DDFFAB29}"/>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65150E10-5A34-443D-9429-C51095040D19}"/>
              </a:ext>
            </a:extLst>
          </p:cNvPr>
          <p:cNvGraphicFramePr>
            <a:graphicFrameLocks noGrp="1"/>
          </p:cNvGraphicFramePr>
          <p:nvPr>
            <p:ph type="chart" sz="quarter" idx="13"/>
            <p:extLst>
              <p:ext uri="{D42A27DB-BD31-4B8C-83A1-F6EECF244321}">
                <p14:modId xmlns:p14="http://schemas.microsoft.com/office/powerpoint/2010/main" val="2181308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AEA7F-8697-43BF-BD2D-5932865E55F7}"/>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B7EFE563-E4A7-4454-BB17-115C3C5C9D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5093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2BD95-9EB4-4C65-9EDB-DC3DD8C4EB44}"/>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07BD3C33-DE74-4347-AF70-E24C1FBF3C78}"/>
              </a:ext>
            </a:extLst>
          </p:cNvPr>
          <p:cNvGraphicFramePr>
            <a:graphicFrameLocks noGrp="1"/>
          </p:cNvGraphicFramePr>
          <p:nvPr>
            <p:ph type="chart" sz="quarter" idx="13"/>
            <p:extLst>
              <p:ext uri="{D42A27DB-BD31-4B8C-83A1-F6EECF244321}">
                <p14:modId xmlns:p14="http://schemas.microsoft.com/office/powerpoint/2010/main" val="3432027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8D879D-786D-48EA-92E1-6FA2DEDBB91B}"/>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0F2314A4-8829-45E0-8FB6-87F91414B7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4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F8B9-A7C9-499D-A72E-97A7E971135B}"/>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6E1DC056-B2F2-4611-A18A-927AD8E5E944}"/>
              </a:ext>
            </a:extLst>
          </p:cNvPr>
          <p:cNvGraphicFramePr>
            <a:graphicFrameLocks noGrp="1"/>
          </p:cNvGraphicFramePr>
          <p:nvPr>
            <p:ph type="tbl" sz="quarter" idx="13"/>
            <p:extLst>
              <p:ext uri="{D42A27DB-BD31-4B8C-83A1-F6EECF244321}">
                <p14:modId xmlns:p14="http://schemas.microsoft.com/office/powerpoint/2010/main" val="2640311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84032063"/>
                    </a:ext>
                  </a:extLst>
                </a:gridCol>
                <a:gridCol w="1645920">
                  <a:extLst>
                    <a:ext uri="{9D8B030D-6E8A-4147-A177-3AD203B41FA5}">
                      <a16:colId xmlns:a16="http://schemas.microsoft.com/office/drawing/2014/main" val="2735404052"/>
                    </a:ext>
                  </a:extLst>
                </a:gridCol>
                <a:gridCol w="1645920">
                  <a:extLst>
                    <a:ext uri="{9D8B030D-6E8A-4147-A177-3AD203B41FA5}">
                      <a16:colId xmlns:a16="http://schemas.microsoft.com/office/drawing/2014/main" val="2715540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7121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extLst>
                  <a:ext uri="{0D108BD9-81ED-4DB2-BD59-A6C34878D82A}">
                    <a16:rowId xmlns:a16="http://schemas.microsoft.com/office/drawing/2014/main" val="396936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375339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61640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105670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13853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94488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36351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73031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46938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332020675"/>
                  </a:ext>
                </a:extLst>
              </a:tr>
            </a:tbl>
          </a:graphicData>
        </a:graphic>
      </p:graphicFrame>
      <p:sp>
        <p:nvSpPr>
          <p:cNvPr id="4" name="Text Placeholder 3">
            <a:extLst>
              <a:ext uri="{FF2B5EF4-FFF2-40B4-BE49-F238E27FC236}">
                <a16:creationId xmlns:a16="http://schemas.microsoft.com/office/drawing/2014/main" id="{8D51E398-4AC7-40A0-A914-7B67D596C881}"/>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748721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C789F-310F-40F6-A5C7-B4240441F88E}"/>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F4249945-3C44-48DC-B59B-28B4623D4E6F}"/>
              </a:ext>
            </a:extLst>
          </p:cNvPr>
          <p:cNvGraphicFramePr>
            <a:graphicFrameLocks noGrp="1"/>
          </p:cNvGraphicFramePr>
          <p:nvPr>
            <p:ph type="tbl" sz="quarter" idx="13"/>
            <p:extLst>
              <p:ext uri="{D42A27DB-BD31-4B8C-83A1-F6EECF244321}">
                <p14:modId xmlns:p14="http://schemas.microsoft.com/office/powerpoint/2010/main" val="3615987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4839769"/>
                    </a:ext>
                  </a:extLst>
                </a:gridCol>
                <a:gridCol w="1645920">
                  <a:extLst>
                    <a:ext uri="{9D8B030D-6E8A-4147-A177-3AD203B41FA5}">
                      <a16:colId xmlns:a16="http://schemas.microsoft.com/office/drawing/2014/main" val="3379280043"/>
                    </a:ext>
                  </a:extLst>
                </a:gridCol>
                <a:gridCol w="1645920">
                  <a:extLst>
                    <a:ext uri="{9D8B030D-6E8A-4147-A177-3AD203B41FA5}">
                      <a16:colId xmlns:a16="http://schemas.microsoft.com/office/drawing/2014/main" val="843324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1245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30781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52807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45029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03019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50150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89192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9019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77542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97784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2448943"/>
                  </a:ext>
                </a:extLst>
              </a:tr>
            </a:tbl>
          </a:graphicData>
        </a:graphic>
      </p:graphicFrame>
      <p:sp>
        <p:nvSpPr>
          <p:cNvPr id="4" name="Text Placeholder 3">
            <a:extLst>
              <a:ext uri="{FF2B5EF4-FFF2-40B4-BE49-F238E27FC236}">
                <a16:creationId xmlns:a16="http://schemas.microsoft.com/office/drawing/2014/main" id="{3BF1028D-C82F-48F6-AAE5-405596CBB0B1}"/>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760215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DDCD7-FE63-4EFD-9A21-B2B11D163A71}"/>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1B241BC8-6FA3-49B4-8817-D5D1B6BBB87B}"/>
              </a:ext>
            </a:extLst>
          </p:cNvPr>
          <p:cNvGraphicFramePr>
            <a:graphicFrameLocks noGrp="1"/>
          </p:cNvGraphicFramePr>
          <p:nvPr>
            <p:ph type="tbl" sz="quarter" idx="13"/>
            <p:extLst>
              <p:ext uri="{D42A27DB-BD31-4B8C-83A1-F6EECF244321}">
                <p14:modId xmlns:p14="http://schemas.microsoft.com/office/powerpoint/2010/main" val="377781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87392777"/>
                    </a:ext>
                  </a:extLst>
                </a:gridCol>
                <a:gridCol w="1645920">
                  <a:extLst>
                    <a:ext uri="{9D8B030D-6E8A-4147-A177-3AD203B41FA5}">
                      <a16:colId xmlns:a16="http://schemas.microsoft.com/office/drawing/2014/main" val="4212105169"/>
                    </a:ext>
                  </a:extLst>
                </a:gridCol>
                <a:gridCol w="1645920">
                  <a:extLst>
                    <a:ext uri="{9D8B030D-6E8A-4147-A177-3AD203B41FA5}">
                      <a16:colId xmlns:a16="http://schemas.microsoft.com/office/drawing/2014/main" val="337511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6418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0542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882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21844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3171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Bandau Kota Marudu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574130613"/>
                  </a:ext>
                </a:extLst>
              </a:tr>
            </a:tbl>
          </a:graphicData>
        </a:graphic>
      </p:graphicFrame>
      <p:sp>
        <p:nvSpPr>
          <p:cNvPr id="4" name="Text Placeholder 3">
            <a:extLst>
              <a:ext uri="{FF2B5EF4-FFF2-40B4-BE49-F238E27FC236}">
                <a16:creationId xmlns:a16="http://schemas.microsoft.com/office/drawing/2014/main" id="{E7374A3D-26A8-4269-85CE-D8B6CEB1CA5E}"/>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995517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93359-EC1D-46F5-916C-27039AC16DD7}"/>
              </a:ext>
            </a:extLst>
          </p:cNvPr>
          <p:cNvSpPr>
            <a:spLocks noGrp="1"/>
          </p:cNvSpPr>
          <p:nvPr>
            <p:ph type="title"/>
          </p:nvPr>
        </p:nvSpPr>
        <p:spPr/>
        <p:txBody>
          <a:bodyPr/>
          <a:lstStyle/>
          <a:p>
            <a:r>
              <a:rPr lang="en-US"/>
              <a:t>Facebook Own Posts Table | Oxford Fajar - 1 of 14</a:t>
            </a:r>
          </a:p>
        </p:txBody>
      </p:sp>
      <p:graphicFrame>
        <p:nvGraphicFramePr>
          <p:cNvPr id="5" name="Table Placeholder 4">
            <a:extLst>
              <a:ext uri="{FF2B5EF4-FFF2-40B4-BE49-F238E27FC236}">
                <a16:creationId xmlns:a16="http://schemas.microsoft.com/office/drawing/2014/main" id="{713E19D4-8F3F-43C7-9F32-C0AA230E2641}"/>
              </a:ext>
            </a:extLst>
          </p:cNvPr>
          <p:cNvGraphicFramePr>
            <a:graphicFrameLocks noGrp="1"/>
          </p:cNvGraphicFramePr>
          <p:nvPr>
            <p:ph type="tbl" sz="quarter" idx="13"/>
            <p:extLst>
              <p:ext uri="{D42A27DB-BD31-4B8C-83A1-F6EECF244321}">
                <p14:modId xmlns:p14="http://schemas.microsoft.com/office/powerpoint/2010/main" val="1137630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09748447"/>
                    </a:ext>
                  </a:extLst>
                </a:gridCol>
                <a:gridCol w="740664">
                  <a:extLst>
                    <a:ext uri="{9D8B030D-6E8A-4147-A177-3AD203B41FA5}">
                      <a16:colId xmlns:a16="http://schemas.microsoft.com/office/drawing/2014/main" val="404247644"/>
                    </a:ext>
                  </a:extLst>
                </a:gridCol>
                <a:gridCol w="740664">
                  <a:extLst>
                    <a:ext uri="{9D8B030D-6E8A-4147-A177-3AD203B41FA5}">
                      <a16:colId xmlns:a16="http://schemas.microsoft.com/office/drawing/2014/main" val="1978215591"/>
                    </a:ext>
                  </a:extLst>
                </a:gridCol>
                <a:gridCol w="740664">
                  <a:extLst>
                    <a:ext uri="{9D8B030D-6E8A-4147-A177-3AD203B41FA5}">
                      <a16:colId xmlns:a16="http://schemas.microsoft.com/office/drawing/2014/main" val="69794616"/>
                    </a:ext>
                  </a:extLst>
                </a:gridCol>
                <a:gridCol w="740664">
                  <a:extLst>
                    <a:ext uri="{9D8B030D-6E8A-4147-A177-3AD203B41FA5}">
                      <a16:colId xmlns:a16="http://schemas.microsoft.com/office/drawing/2014/main" val="2752969958"/>
                    </a:ext>
                  </a:extLst>
                </a:gridCol>
                <a:gridCol w="740664">
                  <a:extLst>
                    <a:ext uri="{9D8B030D-6E8A-4147-A177-3AD203B41FA5}">
                      <a16:colId xmlns:a16="http://schemas.microsoft.com/office/drawing/2014/main" val="1615172318"/>
                    </a:ext>
                  </a:extLst>
                </a:gridCol>
                <a:gridCol w="740664">
                  <a:extLst>
                    <a:ext uri="{9D8B030D-6E8A-4147-A177-3AD203B41FA5}">
                      <a16:colId xmlns:a16="http://schemas.microsoft.com/office/drawing/2014/main" val="94476778"/>
                    </a:ext>
                  </a:extLst>
                </a:gridCol>
                <a:gridCol w="740664">
                  <a:extLst>
                    <a:ext uri="{9D8B030D-6E8A-4147-A177-3AD203B41FA5}">
                      <a16:colId xmlns:a16="http://schemas.microsoft.com/office/drawing/2014/main" val="1798133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623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- 2020-02-29 11:52:33</a:t>
                      </a:r>
                      <a:r>
                        <a:rPr kumimoji="0" lang="en-US" sz="1000" b="0" i="0" u="none" strike="noStrike" kern="1200" cap="none" spc="0" normalizeH="0" baseline="0" noProof="0">
                          <a:ln>
                            <a:noFill/>
                          </a:ln>
                          <a:solidFill>
                            <a:prstClr val="black"/>
                          </a:solidFill>
                          <a:effectLst/>
                          <a:uLnTx/>
                          <a:uFillTx/>
                          <a:latin typeface="+mn-lt"/>
                          <a:ea typeface="+mn-ea"/>
                          <a:cs typeface="+mn-cs"/>
                        </a:rPr>
                        <a:t>
 Take a short break and freshen your mind with a quick test! List the two structures in the comment section!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441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- 2020-02-28 14:32:58</a:t>
                      </a:r>
                      <a:r>
                        <a:rPr kumimoji="0" lang="en-US" sz="1000" b="0" i="0" u="none" strike="noStrike" kern="1200" cap="none" spc="0" normalizeH="0" baseline="0" noProof="0">
                          <a:ln>
                            <a:noFill/>
                          </a:ln>
                          <a:solidFill>
                            <a:prstClr val="black"/>
                          </a:solidFill>
                          <a:effectLst/>
                          <a:uLnTx/>
                          <a:uFillTx/>
                          <a:latin typeface="+mn-lt"/>
                          <a:ea typeface="+mn-ea"/>
                          <a:cs typeface="+mn-cs"/>
                        </a:rPr>
                        <a:t>
 Everyone gets a gift! The winner gets RM100 Oxford Fajar-KLIBF voucher, and ALL participants can redeem a 10% discount at the @kualalumpurbookfair!
Just answer this question correctly in the comment section below!
Hurry, week 1 contest ends on 4 March 2020!
Do drop by our booth at the KL International Book Fair on 27 March - 5 April 2020.
Terms &amp; conditions apply: http://bit.ly/2vckO14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8092672"/>
                  </a:ext>
                </a:extLst>
              </a:tr>
            </a:tbl>
          </a:graphicData>
        </a:graphic>
      </p:graphicFrame>
      <p:sp>
        <p:nvSpPr>
          <p:cNvPr id="4" name="Text Placeholder 3">
            <a:extLst>
              <a:ext uri="{FF2B5EF4-FFF2-40B4-BE49-F238E27FC236}">
                <a16:creationId xmlns:a16="http://schemas.microsoft.com/office/drawing/2014/main" id="{18101AD3-DC80-4E21-B96C-FDB40C7A91B0}"/>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709532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08433-D734-4088-BF57-BF572AEF2CBF}"/>
              </a:ext>
            </a:extLst>
          </p:cNvPr>
          <p:cNvSpPr>
            <a:spLocks noGrp="1"/>
          </p:cNvSpPr>
          <p:nvPr>
            <p:ph type="title"/>
          </p:nvPr>
        </p:nvSpPr>
        <p:spPr/>
        <p:txBody>
          <a:bodyPr/>
          <a:lstStyle/>
          <a:p>
            <a:r>
              <a:rPr lang="en-US"/>
              <a:t>Facebook Own Posts Table | Oxford Fajar - 2 of 14</a:t>
            </a:r>
          </a:p>
        </p:txBody>
      </p:sp>
      <p:graphicFrame>
        <p:nvGraphicFramePr>
          <p:cNvPr id="5" name="Table Placeholder 4">
            <a:extLst>
              <a:ext uri="{FF2B5EF4-FFF2-40B4-BE49-F238E27FC236}">
                <a16:creationId xmlns:a16="http://schemas.microsoft.com/office/drawing/2014/main" id="{361BC880-0BF8-4532-B779-EFC7A3828CF1}"/>
              </a:ext>
            </a:extLst>
          </p:cNvPr>
          <p:cNvGraphicFramePr>
            <a:graphicFrameLocks noGrp="1"/>
          </p:cNvGraphicFramePr>
          <p:nvPr>
            <p:ph type="tbl" sz="quarter" idx="13"/>
            <p:extLst>
              <p:ext uri="{D42A27DB-BD31-4B8C-83A1-F6EECF244321}">
                <p14:modId xmlns:p14="http://schemas.microsoft.com/office/powerpoint/2010/main" val="350869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00049627"/>
                    </a:ext>
                  </a:extLst>
                </a:gridCol>
                <a:gridCol w="740664">
                  <a:extLst>
                    <a:ext uri="{9D8B030D-6E8A-4147-A177-3AD203B41FA5}">
                      <a16:colId xmlns:a16="http://schemas.microsoft.com/office/drawing/2014/main" val="3216077808"/>
                    </a:ext>
                  </a:extLst>
                </a:gridCol>
                <a:gridCol w="740664">
                  <a:extLst>
                    <a:ext uri="{9D8B030D-6E8A-4147-A177-3AD203B41FA5}">
                      <a16:colId xmlns:a16="http://schemas.microsoft.com/office/drawing/2014/main" val="1969939097"/>
                    </a:ext>
                  </a:extLst>
                </a:gridCol>
                <a:gridCol w="740664">
                  <a:extLst>
                    <a:ext uri="{9D8B030D-6E8A-4147-A177-3AD203B41FA5}">
                      <a16:colId xmlns:a16="http://schemas.microsoft.com/office/drawing/2014/main" val="2896163018"/>
                    </a:ext>
                  </a:extLst>
                </a:gridCol>
                <a:gridCol w="740664">
                  <a:extLst>
                    <a:ext uri="{9D8B030D-6E8A-4147-A177-3AD203B41FA5}">
                      <a16:colId xmlns:a16="http://schemas.microsoft.com/office/drawing/2014/main" val="462319072"/>
                    </a:ext>
                  </a:extLst>
                </a:gridCol>
                <a:gridCol w="740664">
                  <a:extLst>
                    <a:ext uri="{9D8B030D-6E8A-4147-A177-3AD203B41FA5}">
                      <a16:colId xmlns:a16="http://schemas.microsoft.com/office/drawing/2014/main" val="4103319076"/>
                    </a:ext>
                  </a:extLst>
                </a:gridCol>
                <a:gridCol w="740664">
                  <a:extLst>
                    <a:ext uri="{9D8B030D-6E8A-4147-A177-3AD203B41FA5}">
                      <a16:colId xmlns:a16="http://schemas.microsoft.com/office/drawing/2014/main" val="4225615353"/>
                    </a:ext>
                  </a:extLst>
                </a:gridCol>
                <a:gridCol w="740664">
                  <a:extLst>
                    <a:ext uri="{9D8B030D-6E8A-4147-A177-3AD203B41FA5}">
                      <a16:colId xmlns:a16="http://schemas.microsoft.com/office/drawing/2014/main" val="4188370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638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- 2020-02-27 15:56:58</a:t>
                      </a:r>
                      <a:r>
                        <a:rPr kumimoji="0" lang="en-US" sz="1000" b="0" i="0" u="none" strike="noStrike" kern="1200" cap="none" spc="0" normalizeH="0" baseline="0" noProof="0">
                          <a:ln>
                            <a:noFill/>
                          </a:ln>
                          <a:solidFill>
                            <a:prstClr val="black"/>
                          </a:solidFill>
                          <a:effectLst/>
                          <a:uLnTx/>
                          <a:uFillTx/>
                          <a:latin typeface="+mn-lt"/>
                          <a:ea typeface="+mn-ea"/>
                          <a:cs typeface="+mn-cs"/>
                        </a:rPr>
                        <a:t>
 For the next 4 weeks, you may stand a chance to win yourselves an RM100 Oxford-Fajar KLIBF Voucher! Want to know how?
Stay tuned to our page to find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631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- 2020-02-26 14:55:11</a:t>
                      </a:r>
                      <a:r>
                        <a:rPr kumimoji="0" lang="en-US" sz="1000" b="0" i="0" u="none" strike="noStrike" kern="1200" cap="none" spc="0" normalizeH="0" baseline="0" noProof="0">
                          <a:ln>
                            <a:noFill/>
                          </a:ln>
                          <a:solidFill>
                            <a:prstClr val="black"/>
                          </a:solidFill>
                          <a:effectLst/>
                          <a:uLnTx/>
                          <a:uFillTx/>
                          <a:latin typeface="+mn-lt"/>
                          <a:ea typeface="+mn-ea"/>
                          <a:cs typeface="+mn-cs"/>
                        </a:rPr>
                        <a:t>
 Rollers are located at one end of a steel bridge to reduce the friction and the effect of wear and tear. 
It also allows the bridge structure to expand and contract with temperature changes.
Source:
Oxford Fajar SUCCESS UPSR Sains, pg.177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3366714"/>
                  </a:ext>
                </a:extLst>
              </a:tr>
            </a:tbl>
          </a:graphicData>
        </a:graphic>
      </p:graphicFrame>
      <p:sp>
        <p:nvSpPr>
          <p:cNvPr id="4" name="Text Placeholder 3">
            <a:extLst>
              <a:ext uri="{FF2B5EF4-FFF2-40B4-BE49-F238E27FC236}">
                <a16:creationId xmlns:a16="http://schemas.microsoft.com/office/drawing/2014/main" id="{A388A55A-CB6E-4A65-8A43-B1312F93F357}"/>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256402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10CEF-A7FD-4AC5-9B5B-11E7ED9DB97B}"/>
              </a:ext>
            </a:extLst>
          </p:cNvPr>
          <p:cNvSpPr>
            <a:spLocks noGrp="1"/>
          </p:cNvSpPr>
          <p:nvPr>
            <p:ph type="title"/>
          </p:nvPr>
        </p:nvSpPr>
        <p:spPr/>
        <p:txBody>
          <a:bodyPr/>
          <a:lstStyle/>
          <a:p>
            <a:r>
              <a:rPr lang="en-US"/>
              <a:t>Facebook Own Posts Table | Oxford Fajar - 3 of 14</a:t>
            </a:r>
          </a:p>
        </p:txBody>
      </p:sp>
      <p:graphicFrame>
        <p:nvGraphicFramePr>
          <p:cNvPr id="5" name="Table Placeholder 4">
            <a:extLst>
              <a:ext uri="{FF2B5EF4-FFF2-40B4-BE49-F238E27FC236}">
                <a16:creationId xmlns:a16="http://schemas.microsoft.com/office/drawing/2014/main" id="{AAF5BBB1-F884-41DE-9D5B-815788D6FC87}"/>
              </a:ext>
            </a:extLst>
          </p:cNvPr>
          <p:cNvGraphicFramePr>
            <a:graphicFrameLocks noGrp="1"/>
          </p:cNvGraphicFramePr>
          <p:nvPr>
            <p:ph type="tbl" sz="quarter" idx="13"/>
            <p:extLst>
              <p:ext uri="{D42A27DB-BD31-4B8C-83A1-F6EECF244321}">
                <p14:modId xmlns:p14="http://schemas.microsoft.com/office/powerpoint/2010/main" val="1600963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92234584"/>
                    </a:ext>
                  </a:extLst>
                </a:gridCol>
                <a:gridCol w="740664">
                  <a:extLst>
                    <a:ext uri="{9D8B030D-6E8A-4147-A177-3AD203B41FA5}">
                      <a16:colId xmlns:a16="http://schemas.microsoft.com/office/drawing/2014/main" val="4240081412"/>
                    </a:ext>
                  </a:extLst>
                </a:gridCol>
                <a:gridCol w="740664">
                  <a:extLst>
                    <a:ext uri="{9D8B030D-6E8A-4147-A177-3AD203B41FA5}">
                      <a16:colId xmlns:a16="http://schemas.microsoft.com/office/drawing/2014/main" val="653296500"/>
                    </a:ext>
                  </a:extLst>
                </a:gridCol>
                <a:gridCol w="740664">
                  <a:extLst>
                    <a:ext uri="{9D8B030D-6E8A-4147-A177-3AD203B41FA5}">
                      <a16:colId xmlns:a16="http://schemas.microsoft.com/office/drawing/2014/main" val="37318985"/>
                    </a:ext>
                  </a:extLst>
                </a:gridCol>
                <a:gridCol w="740664">
                  <a:extLst>
                    <a:ext uri="{9D8B030D-6E8A-4147-A177-3AD203B41FA5}">
                      <a16:colId xmlns:a16="http://schemas.microsoft.com/office/drawing/2014/main" val="3676230736"/>
                    </a:ext>
                  </a:extLst>
                </a:gridCol>
                <a:gridCol w="740664">
                  <a:extLst>
                    <a:ext uri="{9D8B030D-6E8A-4147-A177-3AD203B41FA5}">
                      <a16:colId xmlns:a16="http://schemas.microsoft.com/office/drawing/2014/main" val="2340490150"/>
                    </a:ext>
                  </a:extLst>
                </a:gridCol>
                <a:gridCol w="740664">
                  <a:extLst>
                    <a:ext uri="{9D8B030D-6E8A-4147-A177-3AD203B41FA5}">
                      <a16:colId xmlns:a16="http://schemas.microsoft.com/office/drawing/2014/main" val="2395433138"/>
                    </a:ext>
                  </a:extLst>
                </a:gridCol>
                <a:gridCol w="740664">
                  <a:extLst>
                    <a:ext uri="{9D8B030D-6E8A-4147-A177-3AD203B41FA5}">
                      <a16:colId xmlns:a16="http://schemas.microsoft.com/office/drawing/2014/main" val="3003135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861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- 2020-02-24 11:32:05</a:t>
                      </a:r>
                      <a:r>
                        <a:rPr kumimoji="0" lang="en-US" sz="1000" b="0" i="0" u="none" strike="noStrike" kern="1200" cap="none" spc="0" normalizeH="0" baseline="0" noProof="0">
                          <a:ln>
                            <a:noFill/>
                          </a:ln>
                          <a:solidFill>
                            <a:prstClr val="black"/>
                          </a:solidFill>
                          <a:effectLst/>
                          <a:uLnTx/>
                          <a:uFillTx/>
                          <a:latin typeface="+mn-lt"/>
                          <a:ea typeface="+mn-ea"/>
                          <a:cs typeface="+mn-cs"/>
                        </a:rPr>
                        <a:t>
 Prep for your MUET with Ace Ahead! It comes with additional resources on the Companion Website so you can ace with flying colours!
The Companion Website is specially curated to enhance the teaching and learning experience.
Keep an eye out for the Companion Website logo and log on to: 
https://cw.oxfordfajar.com.my/index.aspx to enjoy all the additional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462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- 2020-02-23 13:02:49</a:t>
                      </a:r>
                      <a:r>
                        <a:rPr kumimoji="0" lang="en-US" sz="1000" b="0" i="0" u="none" strike="noStrike" kern="1200" cap="none" spc="0" normalizeH="0" baseline="0" noProof="0">
                          <a:ln>
                            <a:noFill/>
                          </a:ln>
                          <a:solidFill>
                            <a:prstClr val="black"/>
                          </a:solidFill>
                          <a:effectLst/>
                          <a:uLnTx/>
                          <a:uFillTx/>
                          <a:latin typeface="+mn-lt"/>
                          <a:ea typeface="+mn-ea"/>
                          <a:cs typeface="+mn-cs"/>
                        </a:rPr>
                        <a:t>
 Following the MOE's initiative of 21st century learning, students are steered towards a student-centred learning process based on 5 key elements; communication, collaboration, critical thinking, creativity and values and ethics (4C1V).
Head over to http://bit.ly/31DTDrJ for an in-depth view of the 21st Century Learning by Mumgather Finds! Thank you for featuring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5700959"/>
                  </a:ext>
                </a:extLst>
              </a:tr>
            </a:tbl>
          </a:graphicData>
        </a:graphic>
      </p:graphicFrame>
      <p:sp>
        <p:nvSpPr>
          <p:cNvPr id="4" name="Text Placeholder 3">
            <a:extLst>
              <a:ext uri="{FF2B5EF4-FFF2-40B4-BE49-F238E27FC236}">
                <a16:creationId xmlns:a16="http://schemas.microsoft.com/office/drawing/2014/main" id="{74E9C4AC-E71A-4C78-9050-93B7048A579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064747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1E8FD-E21E-4AA6-8B94-76B3BE53FDCE}"/>
              </a:ext>
            </a:extLst>
          </p:cNvPr>
          <p:cNvSpPr>
            <a:spLocks noGrp="1"/>
          </p:cNvSpPr>
          <p:nvPr>
            <p:ph type="title"/>
          </p:nvPr>
        </p:nvSpPr>
        <p:spPr/>
        <p:txBody>
          <a:bodyPr/>
          <a:lstStyle/>
          <a:p>
            <a:r>
              <a:rPr lang="en-US"/>
              <a:t>Facebook Own Posts Table | Oxford Fajar - 4 of 14</a:t>
            </a:r>
          </a:p>
        </p:txBody>
      </p:sp>
      <p:graphicFrame>
        <p:nvGraphicFramePr>
          <p:cNvPr id="5" name="Table Placeholder 4">
            <a:extLst>
              <a:ext uri="{FF2B5EF4-FFF2-40B4-BE49-F238E27FC236}">
                <a16:creationId xmlns:a16="http://schemas.microsoft.com/office/drawing/2014/main" id="{0EE8EB3F-C292-43C0-96BB-E65AADB4E54E}"/>
              </a:ext>
            </a:extLst>
          </p:cNvPr>
          <p:cNvGraphicFramePr>
            <a:graphicFrameLocks noGrp="1"/>
          </p:cNvGraphicFramePr>
          <p:nvPr>
            <p:ph type="tbl" sz="quarter" idx="13"/>
            <p:extLst>
              <p:ext uri="{D42A27DB-BD31-4B8C-83A1-F6EECF244321}">
                <p14:modId xmlns:p14="http://schemas.microsoft.com/office/powerpoint/2010/main" val="2976517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04689187"/>
                    </a:ext>
                  </a:extLst>
                </a:gridCol>
                <a:gridCol w="740664">
                  <a:extLst>
                    <a:ext uri="{9D8B030D-6E8A-4147-A177-3AD203B41FA5}">
                      <a16:colId xmlns:a16="http://schemas.microsoft.com/office/drawing/2014/main" val="3605965548"/>
                    </a:ext>
                  </a:extLst>
                </a:gridCol>
                <a:gridCol w="740664">
                  <a:extLst>
                    <a:ext uri="{9D8B030D-6E8A-4147-A177-3AD203B41FA5}">
                      <a16:colId xmlns:a16="http://schemas.microsoft.com/office/drawing/2014/main" val="1394372788"/>
                    </a:ext>
                  </a:extLst>
                </a:gridCol>
                <a:gridCol w="740664">
                  <a:extLst>
                    <a:ext uri="{9D8B030D-6E8A-4147-A177-3AD203B41FA5}">
                      <a16:colId xmlns:a16="http://schemas.microsoft.com/office/drawing/2014/main" val="3521344373"/>
                    </a:ext>
                  </a:extLst>
                </a:gridCol>
                <a:gridCol w="740664">
                  <a:extLst>
                    <a:ext uri="{9D8B030D-6E8A-4147-A177-3AD203B41FA5}">
                      <a16:colId xmlns:a16="http://schemas.microsoft.com/office/drawing/2014/main" val="2053690253"/>
                    </a:ext>
                  </a:extLst>
                </a:gridCol>
                <a:gridCol w="740664">
                  <a:extLst>
                    <a:ext uri="{9D8B030D-6E8A-4147-A177-3AD203B41FA5}">
                      <a16:colId xmlns:a16="http://schemas.microsoft.com/office/drawing/2014/main" val="4136282234"/>
                    </a:ext>
                  </a:extLst>
                </a:gridCol>
                <a:gridCol w="740664">
                  <a:extLst>
                    <a:ext uri="{9D8B030D-6E8A-4147-A177-3AD203B41FA5}">
                      <a16:colId xmlns:a16="http://schemas.microsoft.com/office/drawing/2014/main" val="2099999770"/>
                    </a:ext>
                  </a:extLst>
                </a:gridCol>
                <a:gridCol w="740664">
                  <a:extLst>
                    <a:ext uri="{9D8B030D-6E8A-4147-A177-3AD203B41FA5}">
                      <a16:colId xmlns:a16="http://schemas.microsoft.com/office/drawing/2014/main" val="172546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925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- 2020-02-22 15:11:56</a:t>
                      </a:r>
                      <a:r>
                        <a:rPr kumimoji="0" lang="en-US" sz="1000" b="0" i="0" u="none" strike="noStrike" kern="1200" cap="none" spc="0" normalizeH="0" baseline="0" noProof="0">
                          <a:ln>
                            <a:noFill/>
                          </a:ln>
                          <a:solidFill>
                            <a:prstClr val="black"/>
                          </a:solidFill>
                          <a:effectLst/>
                          <a:uLnTx/>
                          <a:uFillTx/>
                          <a:latin typeface="+mn-lt"/>
                          <a:ea typeface="+mn-ea"/>
                          <a:cs typeface="+mn-cs"/>
                        </a:rPr>
                        <a:t>
 Forming study groups is an effective way to enhance learning. It can help students learn in a deeper and a more concrete way.
Groups that are effective generate positivity, encourage active participation and instill discipline as it requires commitment from members. 💪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642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- 2020-02-21 12:45:13</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number that logically completes the series?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59353112"/>
                  </a:ext>
                </a:extLst>
              </a:tr>
            </a:tbl>
          </a:graphicData>
        </a:graphic>
      </p:graphicFrame>
      <p:sp>
        <p:nvSpPr>
          <p:cNvPr id="4" name="Text Placeholder 3">
            <a:extLst>
              <a:ext uri="{FF2B5EF4-FFF2-40B4-BE49-F238E27FC236}">
                <a16:creationId xmlns:a16="http://schemas.microsoft.com/office/drawing/2014/main" id="{29619F9C-53F0-4608-9031-E17A97876861}"/>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47963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E6F75-106F-4610-9E50-8791253E6F9A}"/>
              </a:ext>
            </a:extLst>
          </p:cNvPr>
          <p:cNvSpPr>
            <a:spLocks noGrp="1"/>
          </p:cNvSpPr>
          <p:nvPr>
            <p:ph type="title"/>
          </p:nvPr>
        </p:nvSpPr>
        <p:spPr/>
        <p:txBody>
          <a:bodyPr/>
          <a:lstStyle/>
          <a:p>
            <a:r>
              <a:rPr lang="en-US"/>
              <a:t>Facebook Own Posts Table | Oxford Fajar - 5 of 14</a:t>
            </a:r>
          </a:p>
        </p:txBody>
      </p:sp>
      <p:graphicFrame>
        <p:nvGraphicFramePr>
          <p:cNvPr id="5" name="Table Placeholder 4">
            <a:extLst>
              <a:ext uri="{FF2B5EF4-FFF2-40B4-BE49-F238E27FC236}">
                <a16:creationId xmlns:a16="http://schemas.microsoft.com/office/drawing/2014/main" id="{6CCB5A5C-5D82-40B0-817A-98BB567532EB}"/>
              </a:ext>
            </a:extLst>
          </p:cNvPr>
          <p:cNvGraphicFramePr>
            <a:graphicFrameLocks noGrp="1"/>
          </p:cNvGraphicFramePr>
          <p:nvPr>
            <p:ph type="tbl" sz="quarter" idx="13"/>
            <p:extLst>
              <p:ext uri="{D42A27DB-BD31-4B8C-83A1-F6EECF244321}">
                <p14:modId xmlns:p14="http://schemas.microsoft.com/office/powerpoint/2010/main" val="55829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48959875"/>
                    </a:ext>
                  </a:extLst>
                </a:gridCol>
                <a:gridCol w="740664">
                  <a:extLst>
                    <a:ext uri="{9D8B030D-6E8A-4147-A177-3AD203B41FA5}">
                      <a16:colId xmlns:a16="http://schemas.microsoft.com/office/drawing/2014/main" val="1014575759"/>
                    </a:ext>
                  </a:extLst>
                </a:gridCol>
                <a:gridCol w="740664">
                  <a:extLst>
                    <a:ext uri="{9D8B030D-6E8A-4147-A177-3AD203B41FA5}">
                      <a16:colId xmlns:a16="http://schemas.microsoft.com/office/drawing/2014/main" val="2311005990"/>
                    </a:ext>
                  </a:extLst>
                </a:gridCol>
                <a:gridCol w="740664">
                  <a:extLst>
                    <a:ext uri="{9D8B030D-6E8A-4147-A177-3AD203B41FA5}">
                      <a16:colId xmlns:a16="http://schemas.microsoft.com/office/drawing/2014/main" val="3109924614"/>
                    </a:ext>
                  </a:extLst>
                </a:gridCol>
                <a:gridCol w="740664">
                  <a:extLst>
                    <a:ext uri="{9D8B030D-6E8A-4147-A177-3AD203B41FA5}">
                      <a16:colId xmlns:a16="http://schemas.microsoft.com/office/drawing/2014/main" val="1238445093"/>
                    </a:ext>
                  </a:extLst>
                </a:gridCol>
                <a:gridCol w="740664">
                  <a:extLst>
                    <a:ext uri="{9D8B030D-6E8A-4147-A177-3AD203B41FA5}">
                      <a16:colId xmlns:a16="http://schemas.microsoft.com/office/drawing/2014/main" val="1240605109"/>
                    </a:ext>
                  </a:extLst>
                </a:gridCol>
                <a:gridCol w="740664">
                  <a:extLst>
                    <a:ext uri="{9D8B030D-6E8A-4147-A177-3AD203B41FA5}">
                      <a16:colId xmlns:a16="http://schemas.microsoft.com/office/drawing/2014/main" val="2651443588"/>
                    </a:ext>
                  </a:extLst>
                </a:gridCol>
                <a:gridCol w="740664">
                  <a:extLst>
                    <a:ext uri="{9D8B030D-6E8A-4147-A177-3AD203B41FA5}">
                      <a16:colId xmlns:a16="http://schemas.microsoft.com/office/drawing/2014/main" val="60500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699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- 2020-02-20 11:12:54</a:t>
                      </a:r>
                      <a:r>
                        <a:rPr kumimoji="0" lang="en-US" sz="1000" b="0" i="0" u="none" strike="noStrike" kern="1200" cap="none" spc="0" normalizeH="0" baseline="0" noProof="0">
                          <a:ln>
                            <a:noFill/>
                          </a:ln>
                          <a:solidFill>
                            <a:prstClr val="black"/>
                          </a:solidFill>
                          <a:effectLst/>
                          <a:uLnTx/>
                          <a:uFillTx/>
                          <a:latin typeface="+mn-lt"/>
                          <a:ea typeface="+mn-ea"/>
                          <a:cs typeface="+mn-cs"/>
                        </a:rPr>
                        <a:t>
 [PROMO] As we face a digitalised society today, education has also followed through the trend by being accessible online.
Oxford Fajar provides additional ready-to-use learning and teaching resources so you have knowledge at your fingertips.
Purchase at our e-learning site here: http://bit.ly/2UKQu7P or buy our Memory Booster app on the Google Play Store here: http://bit.ly/31LV6fD at half the price now till 31st March 2020! 
Thank you Mumsgather Finds for sharing your thoughts on education being digitalised!
Read more here: http://bit.ly/2GVMiKC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4443515"/>
                  </a:ext>
                </a:extLst>
              </a:tr>
            </a:tbl>
          </a:graphicData>
        </a:graphic>
      </p:graphicFrame>
      <p:sp>
        <p:nvSpPr>
          <p:cNvPr id="4" name="Text Placeholder 3">
            <a:extLst>
              <a:ext uri="{FF2B5EF4-FFF2-40B4-BE49-F238E27FC236}">
                <a16:creationId xmlns:a16="http://schemas.microsoft.com/office/drawing/2014/main" id="{27A36923-5117-4DF1-8834-39C6DAE3C4CC}"/>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944022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6BA64-9F83-495D-8508-DDA2FF471486}"/>
              </a:ext>
            </a:extLst>
          </p:cNvPr>
          <p:cNvSpPr>
            <a:spLocks noGrp="1"/>
          </p:cNvSpPr>
          <p:nvPr>
            <p:ph type="title"/>
          </p:nvPr>
        </p:nvSpPr>
        <p:spPr/>
        <p:txBody>
          <a:bodyPr/>
          <a:lstStyle/>
          <a:p>
            <a:r>
              <a:rPr lang="en-US"/>
              <a:t>Facebook Own Posts Table | Oxford Fajar - 6 of 14</a:t>
            </a:r>
          </a:p>
        </p:txBody>
      </p:sp>
      <p:graphicFrame>
        <p:nvGraphicFramePr>
          <p:cNvPr id="5" name="Table Placeholder 4">
            <a:extLst>
              <a:ext uri="{FF2B5EF4-FFF2-40B4-BE49-F238E27FC236}">
                <a16:creationId xmlns:a16="http://schemas.microsoft.com/office/drawing/2014/main" id="{85516DBD-B69C-4548-A650-00BF34F29CE4}"/>
              </a:ext>
            </a:extLst>
          </p:cNvPr>
          <p:cNvGraphicFramePr>
            <a:graphicFrameLocks noGrp="1"/>
          </p:cNvGraphicFramePr>
          <p:nvPr>
            <p:ph type="tbl" sz="quarter" idx="13"/>
            <p:extLst>
              <p:ext uri="{D42A27DB-BD31-4B8C-83A1-F6EECF244321}">
                <p14:modId xmlns:p14="http://schemas.microsoft.com/office/powerpoint/2010/main" val="105236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30368799"/>
                    </a:ext>
                  </a:extLst>
                </a:gridCol>
                <a:gridCol w="740664">
                  <a:extLst>
                    <a:ext uri="{9D8B030D-6E8A-4147-A177-3AD203B41FA5}">
                      <a16:colId xmlns:a16="http://schemas.microsoft.com/office/drawing/2014/main" val="678561562"/>
                    </a:ext>
                  </a:extLst>
                </a:gridCol>
                <a:gridCol w="740664">
                  <a:extLst>
                    <a:ext uri="{9D8B030D-6E8A-4147-A177-3AD203B41FA5}">
                      <a16:colId xmlns:a16="http://schemas.microsoft.com/office/drawing/2014/main" val="2151140744"/>
                    </a:ext>
                  </a:extLst>
                </a:gridCol>
                <a:gridCol w="740664">
                  <a:extLst>
                    <a:ext uri="{9D8B030D-6E8A-4147-A177-3AD203B41FA5}">
                      <a16:colId xmlns:a16="http://schemas.microsoft.com/office/drawing/2014/main" val="3996439185"/>
                    </a:ext>
                  </a:extLst>
                </a:gridCol>
                <a:gridCol w="740664">
                  <a:extLst>
                    <a:ext uri="{9D8B030D-6E8A-4147-A177-3AD203B41FA5}">
                      <a16:colId xmlns:a16="http://schemas.microsoft.com/office/drawing/2014/main" val="4292562410"/>
                    </a:ext>
                  </a:extLst>
                </a:gridCol>
                <a:gridCol w="740664">
                  <a:extLst>
                    <a:ext uri="{9D8B030D-6E8A-4147-A177-3AD203B41FA5}">
                      <a16:colId xmlns:a16="http://schemas.microsoft.com/office/drawing/2014/main" val="3773578505"/>
                    </a:ext>
                  </a:extLst>
                </a:gridCol>
                <a:gridCol w="740664">
                  <a:extLst>
                    <a:ext uri="{9D8B030D-6E8A-4147-A177-3AD203B41FA5}">
                      <a16:colId xmlns:a16="http://schemas.microsoft.com/office/drawing/2014/main" val="673084524"/>
                    </a:ext>
                  </a:extLst>
                </a:gridCol>
                <a:gridCol w="740664">
                  <a:extLst>
                    <a:ext uri="{9D8B030D-6E8A-4147-A177-3AD203B41FA5}">
                      <a16:colId xmlns:a16="http://schemas.microsoft.com/office/drawing/2014/main" val="1199326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428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- 2020-02-19 11:40:08</a:t>
                      </a:r>
                      <a:r>
                        <a:rPr kumimoji="0" lang="en-US" sz="1000" b="0" i="0" u="none" strike="noStrike" kern="1200" cap="none" spc="0" normalizeH="0" baseline="0" noProof="0">
                          <a:ln>
                            <a:noFill/>
                          </a:ln>
                          <a:solidFill>
                            <a:prstClr val="black"/>
                          </a:solidFill>
                          <a:effectLst/>
                          <a:uLnTx/>
                          <a:uFillTx/>
                          <a:latin typeface="+mn-lt"/>
                          <a:ea typeface="+mn-ea"/>
                          <a:cs typeface="+mn-cs"/>
                        </a:rPr>
                        <a:t>
 Want to gain a firm understanding of important principles and concepts in Chemistry?
Oxford Fajar’s Chemistry for Matriculation Semester 2 aims to stimulate your interest with quick revision notes, numerous worked examples and more!
Find out more about it here: http://bit.ly/37m9H38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1912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- 2020-02-17 13:37:23</a:t>
                      </a:r>
                      <a:r>
                        <a:rPr kumimoji="0" lang="en-US" sz="1000" b="0" i="0" u="none" strike="noStrike" kern="1200" cap="none" spc="0" normalizeH="0" baseline="0" noProof="0">
                          <a:ln>
                            <a:noFill/>
                          </a:ln>
                          <a:solidFill>
                            <a:prstClr val="black"/>
                          </a:solidFill>
                          <a:effectLst/>
                          <a:uLnTx/>
                          <a:uFillTx/>
                          <a:latin typeface="+mn-lt"/>
                          <a:ea typeface="+mn-ea"/>
                          <a:cs typeface="+mn-cs"/>
                        </a:rPr>
                        <a:t>
 Kindness is a gift everyone can afford to give. This year for Random Acts of Kindness Day, let us all learn to be a little kinder every day. :)
Learn more about the history of Random Acts of Kindness Day here: http://bit.ly/2GiAstr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1036603"/>
                  </a:ext>
                </a:extLst>
              </a:tr>
            </a:tbl>
          </a:graphicData>
        </a:graphic>
      </p:graphicFrame>
      <p:sp>
        <p:nvSpPr>
          <p:cNvPr id="4" name="Text Placeholder 3">
            <a:extLst>
              <a:ext uri="{FF2B5EF4-FFF2-40B4-BE49-F238E27FC236}">
                <a16:creationId xmlns:a16="http://schemas.microsoft.com/office/drawing/2014/main" id="{4727ABF4-956E-489B-83A3-4617F3A7D91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721990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2AEA6-700E-487E-96DF-64241A0B6E9D}"/>
              </a:ext>
            </a:extLst>
          </p:cNvPr>
          <p:cNvSpPr>
            <a:spLocks noGrp="1"/>
          </p:cNvSpPr>
          <p:nvPr>
            <p:ph type="title"/>
          </p:nvPr>
        </p:nvSpPr>
        <p:spPr/>
        <p:txBody>
          <a:bodyPr/>
          <a:lstStyle/>
          <a:p>
            <a:r>
              <a:rPr lang="en-US"/>
              <a:t>Facebook Own Posts Table | Oxford Fajar - 7 of 14</a:t>
            </a:r>
          </a:p>
        </p:txBody>
      </p:sp>
      <p:graphicFrame>
        <p:nvGraphicFramePr>
          <p:cNvPr id="5" name="Table Placeholder 4">
            <a:extLst>
              <a:ext uri="{FF2B5EF4-FFF2-40B4-BE49-F238E27FC236}">
                <a16:creationId xmlns:a16="http://schemas.microsoft.com/office/drawing/2014/main" id="{A90B89F4-3FED-409E-9C23-23E4246586C6}"/>
              </a:ext>
            </a:extLst>
          </p:cNvPr>
          <p:cNvGraphicFramePr>
            <a:graphicFrameLocks noGrp="1"/>
          </p:cNvGraphicFramePr>
          <p:nvPr>
            <p:ph type="tbl" sz="quarter" idx="13"/>
            <p:extLst>
              <p:ext uri="{D42A27DB-BD31-4B8C-83A1-F6EECF244321}">
                <p14:modId xmlns:p14="http://schemas.microsoft.com/office/powerpoint/2010/main" val="2335088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03983626"/>
                    </a:ext>
                  </a:extLst>
                </a:gridCol>
                <a:gridCol w="740664">
                  <a:extLst>
                    <a:ext uri="{9D8B030D-6E8A-4147-A177-3AD203B41FA5}">
                      <a16:colId xmlns:a16="http://schemas.microsoft.com/office/drawing/2014/main" val="1409383701"/>
                    </a:ext>
                  </a:extLst>
                </a:gridCol>
                <a:gridCol w="740664">
                  <a:extLst>
                    <a:ext uri="{9D8B030D-6E8A-4147-A177-3AD203B41FA5}">
                      <a16:colId xmlns:a16="http://schemas.microsoft.com/office/drawing/2014/main" val="3803347495"/>
                    </a:ext>
                  </a:extLst>
                </a:gridCol>
                <a:gridCol w="740664">
                  <a:extLst>
                    <a:ext uri="{9D8B030D-6E8A-4147-A177-3AD203B41FA5}">
                      <a16:colId xmlns:a16="http://schemas.microsoft.com/office/drawing/2014/main" val="2114557705"/>
                    </a:ext>
                  </a:extLst>
                </a:gridCol>
                <a:gridCol w="740664">
                  <a:extLst>
                    <a:ext uri="{9D8B030D-6E8A-4147-A177-3AD203B41FA5}">
                      <a16:colId xmlns:a16="http://schemas.microsoft.com/office/drawing/2014/main" val="4278197909"/>
                    </a:ext>
                  </a:extLst>
                </a:gridCol>
                <a:gridCol w="740664">
                  <a:extLst>
                    <a:ext uri="{9D8B030D-6E8A-4147-A177-3AD203B41FA5}">
                      <a16:colId xmlns:a16="http://schemas.microsoft.com/office/drawing/2014/main" val="3602951201"/>
                    </a:ext>
                  </a:extLst>
                </a:gridCol>
                <a:gridCol w="740664">
                  <a:extLst>
                    <a:ext uri="{9D8B030D-6E8A-4147-A177-3AD203B41FA5}">
                      <a16:colId xmlns:a16="http://schemas.microsoft.com/office/drawing/2014/main" val="1109798422"/>
                    </a:ext>
                  </a:extLst>
                </a:gridCol>
                <a:gridCol w="740664">
                  <a:extLst>
                    <a:ext uri="{9D8B030D-6E8A-4147-A177-3AD203B41FA5}">
                      <a16:colId xmlns:a16="http://schemas.microsoft.com/office/drawing/2014/main" val="22149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689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- 2020-02-16 11:33:40</a:t>
                      </a:r>
                      <a:r>
                        <a:rPr kumimoji="0" lang="en-US" sz="1000" b="0" i="0" u="none" strike="noStrike" kern="1200" cap="none" spc="0" normalizeH="0" baseline="0" noProof="0">
                          <a:ln>
                            <a:noFill/>
                          </a:ln>
                          <a:solidFill>
                            <a:prstClr val="black"/>
                          </a:solidFill>
                          <a:effectLst/>
                          <a:uLnTx/>
                          <a:uFillTx/>
                          <a:latin typeface="+mn-lt"/>
                          <a:ea typeface="+mn-ea"/>
                          <a:cs typeface="+mn-cs"/>
                        </a:rPr>
                        <a:t>
 Aren't robots awesome? They sit, walk, talk, work, and even dance! As amazing as this sounds, AI can be dangerous, too.
Here's what you need to know about AI: https://blog.oup.com/2019/12/ai-dangerous-not-reasons-you-think/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39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- 2020-02-14 12:45:37</a:t>
                      </a:r>
                      <a:r>
                        <a:rPr kumimoji="0" lang="en-US" sz="1000" b="0" i="0" u="none" strike="noStrike" kern="1200" cap="none" spc="0" normalizeH="0" baseline="0" noProof="0">
                          <a:ln>
                            <a:noFill/>
                          </a:ln>
                          <a:solidFill>
                            <a:prstClr val="black"/>
                          </a:solidFill>
                          <a:effectLst/>
                          <a:uLnTx/>
                          <a:uFillTx/>
                          <a:latin typeface="+mn-lt"/>
                          <a:ea typeface="+mn-ea"/>
                          <a:cs typeface="+mn-cs"/>
                        </a:rPr>
                        <a:t>
 Ease your learning experience with the Ulasan Soal &amp; Jawab (USJ) and Understanding Literature Series (ULS) series when you revise literature.
Both series can help you read and understand literature texts by observing the underlying ideas and aesthetic elements of the texts.
Learn more about the USJ series here:
http://bit.ly/3akMu3d and the ULS series here: http://bit.ly/2tFoPu0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84636379"/>
                  </a:ext>
                </a:extLst>
              </a:tr>
            </a:tbl>
          </a:graphicData>
        </a:graphic>
      </p:graphicFrame>
      <p:sp>
        <p:nvSpPr>
          <p:cNvPr id="4" name="Text Placeholder 3">
            <a:extLst>
              <a:ext uri="{FF2B5EF4-FFF2-40B4-BE49-F238E27FC236}">
                <a16:creationId xmlns:a16="http://schemas.microsoft.com/office/drawing/2014/main" id="{5EF5DBAC-FFFB-4403-AC2B-40427CFE31E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734875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99F0E-868A-4566-BDF9-0B2A8BDAEFFA}"/>
              </a:ext>
            </a:extLst>
          </p:cNvPr>
          <p:cNvSpPr>
            <a:spLocks noGrp="1"/>
          </p:cNvSpPr>
          <p:nvPr>
            <p:ph type="title"/>
          </p:nvPr>
        </p:nvSpPr>
        <p:spPr/>
        <p:txBody>
          <a:bodyPr/>
          <a:lstStyle/>
          <a:p>
            <a:r>
              <a:rPr lang="en-US"/>
              <a:t>Facebook Own Posts Table | Oxford Fajar - 8 of 14</a:t>
            </a:r>
          </a:p>
        </p:txBody>
      </p:sp>
      <p:graphicFrame>
        <p:nvGraphicFramePr>
          <p:cNvPr id="5" name="Table Placeholder 4">
            <a:extLst>
              <a:ext uri="{FF2B5EF4-FFF2-40B4-BE49-F238E27FC236}">
                <a16:creationId xmlns:a16="http://schemas.microsoft.com/office/drawing/2014/main" id="{954FAB6F-D2C7-4B53-87FF-CB5E58ECA99A}"/>
              </a:ext>
            </a:extLst>
          </p:cNvPr>
          <p:cNvGraphicFramePr>
            <a:graphicFrameLocks noGrp="1"/>
          </p:cNvGraphicFramePr>
          <p:nvPr>
            <p:ph type="tbl" sz="quarter" idx="13"/>
            <p:extLst>
              <p:ext uri="{D42A27DB-BD31-4B8C-83A1-F6EECF244321}">
                <p14:modId xmlns:p14="http://schemas.microsoft.com/office/powerpoint/2010/main" val="2438284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57243387"/>
                    </a:ext>
                  </a:extLst>
                </a:gridCol>
                <a:gridCol w="740664">
                  <a:extLst>
                    <a:ext uri="{9D8B030D-6E8A-4147-A177-3AD203B41FA5}">
                      <a16:colId xmlns:a16="http://schemas.microsoft.com/office/drawing/2014/main" val="890326364"/>
                    </a:ext>
                  </a:extLst>
                </a:gridCol>
                <a:gridCol w="740664">
                  <a:extLst>
                    <a:ext uri="{9D8B030D-6E8A-4147-A177-3AD203B41FA5}">
                      <a16:colId xmlns:a16="http://schemas.microsoft.com/office/drawing/2014/main" val="3399236517"/>
                    </a:ext>
                  </a:extLst>
                </a:gridCol>
                <a:gridCol w="740664">
                  <a:extLst>
                    <a:ext uri="{9D8B030D-6E8A-4147-A177-3AD203B41FA5}">
                      <a16:colId xmlns:a16="http://schemas.microsoft.com/office/drawing/2014/main" val="2817400079"/>
                    </a:ext>
                  </a:extLst>
                </a:gridCol>
                <a:gridCol w="740664">
                  <a:extLst>
                    <a:ext uri="{9D8B030D-6E8A-4147-A177-3AD203B41FA5}">
                      <a16:colId xmlns:a16="http://schemas.microsoft.com/office/drawing/2014/main" val="1042814622"/>
                    </a:ext>
                  </a:extLst>
                </a:gridCol>
                <a:gridCol w="740664">
                  <a:extLst>
                    <a:ext uri="{9D8B030D-6E8A-4147-A177-3AD203B41FA5}">
                      <a16:colId xmlns:a16="http://schemas.microsoft.com/office/drawing/2014/main" val="3026901074"/>
                    </a:ext>
                  </a:extLst>
                </a:gridCol>
                <a:gridCol w="740664">
                  <a:extLst>
                    <a:ext uri="{9D8B030D-6E8A-4147-A177-3AD203B41FA5}">
                      <a16:colId xmlns:a16="http://schemas.microsoft.com/office/drawing/2014/main" val="2439712985"/>
                    </a:ext>
                  </a:extLst>
                </a:gridCol>
                <a:gridCol w="740664">
                  <a:extLst>
                    <a:ext uri="{9D8B030D-6E8A-4147-A177-3AD203B41FA5}">
                      <a16:colId xmlns:a16="http://schemas.microsoft.com/office/drawing/2014/main" val="3533393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511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- 2020-02-12 14:32:15</a:t>
                      </a:r>
                      <a:r>
                        <a:rPr kumimoji="0" lang="en-US" sz="1000" b="0" i="0" u="none" strike="noStrike" kern="1200" cap="none" spc="0" normalizeH="0" baseline="0" noProof="0">
                          <a:ln>
                            <a:noFill/>
                          </a:ln>
                          <a:solidFill>
                            <a:prstClr val="black"/>
                          </a:solidFill>
                          <a:effectLst/>
                          <a:uLnTx/>
                          <a:uFillTx/>
                          <a:latin typeface="+mn-lt"/>
                          <a:ea typeface="+mn-ea"/>
                          <a:cs typeface="+mn-cs"/>
                        </a:rPr>
                        <a:t>
 What's the most outlandish coincidence you've ever experienced? 
Share your experience with us in the comment section below!
Learn more about the word here: https://www.oxfordlearnersdictionaries.com/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6342755"/>
                  </a:ext>
                </a:extLst>
              </a:tr>
            </a:tbl>
          </a:graphicData>
        </a:graphic>
      </p:graphicFrame>
      <p:sp>
        <p:nvSpPr>
          <p:cNvPr id="4" name="Text Placeholder 3">
            <a:extLst>
              <a:ext uri="{FF2B5EF4-FFF2-40B4-BE49-F238E27FC236}">
                <a16:creationId xmlns:a16="http://schemas.microsoft.com/office/drawing/2014/main" id="{9A082AB6-6CF0-4C0C-9910-3746EDD512E0}"/>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150423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A1AE7-6026-4953-890E-E07278B6EBFE}"/>
              </a:ext>
            </a:extLst>
          </p:cNvPr>
          <p:cNvSpPr>
            <a:spLocks noGrp="1"/>
          </p:cNvSpPr>
          <p:nvPr>
            <p:ph type="title"/>
          </p:nvPr>
        </p:nvSpPr>
        <p:spPr/>
        <p:txBody>
          <a:bodyPr/>
          <a:lstStyle/>
          <a:p>
            <a:r>
              <a:rPr lang="en-US"/>
              <a:t>Facebook Own Posts Table | Oxford Fajar - 9 of 14</a:t>
            </a:r>
          </a:p>
        </p:txBody>
      </p:sp>
      <p:graphicFrame>
        <p:nvGraphicFramePr>
          <p:cNvPr id="5" name="Table Placeholder 4">
            <a:extLst>
              <a:ext uri="{FF2B5EF4-FFF2-40B4-BE49-F238E27FC236}">
                <a16:creationId xmlns:a16="http://schemas.microsoft.com/office/drawing/2014/main" id="{84E67F25-088C-44BD-B94A-0F99F8D4213E}"/>
              </a:ext>
            </a:extLst>
          </p:cNvPr>
          <p:cNvGraphicFramePr>
            <a:graphicFrameLocks noGrp="1"/>
          </p:cNvGraphicFramePr>
          <p:nvPr>
            <p:ph type="tbl" sz="quarter" idx="13"/>
            <p:extLst>
              <p:ext uri="{D42A27DB-BD31-4B8C-83A1-F6EECF244321}">
                <p14:modId xmlns:p14="http://schemas.microsoft.com/office/powerpoint/2010/main" val="21231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96026638"/>
                    </a:ext>
                  </a:extLst>
                </a:gridCol>
                <a:gridCol w="740664">
                  <a:extLst>
                    <a:ext uri="{9D8B030D-6E8A-4147-A177-3AD203B41FA5}">
                      <a16:colId xmlns:a16="http://schemas.microsoft.com/office/drawing/2014/main" val="2821026916"/>
                    </a:ext>
                  </a:extLst>
                </a:gridCol>
                <a:gridCol w="740664">
                  <a:extLst>
                    <a:ext uri="{9D8B030D-6E8A-4147-A177-3AD203B41FA5}">
                      <a16:colId xmlns:a16="http://schemas.microsoft.com/office/drawing/2014/main" val="664471368"/>
                    </a:ext>
                  </a:extLst>
                </a:gridCol>
                <a:gridCol w="740664">
                  <a:extLst>
                    <a:ext uri="{9D8B030D-6E8A-4147-A177-3AD203B41FA5}">
                      <a16:colId xmlns:a16="http://schemas.microsoft.com/office/drawing/2014/main" val="179778769"/>
                    </a:ext>
                  </a:extLst>
                </a:gridCol>
                <a:gridCol w="740664">
                  <a:extLst>
                    <a:ext uri="{9D8B030D-6E8A-4147-A177-3AD203B41FA5}">
                      <a16:colId xmlns:a16="http://schemas.microsoft.com/office/drawing/2014/main" val="2294771381"/>
                    </a:ext>
                  </a:extLst>
                </a:gridCol>
                <a:gridCol w="740664">
                  <a:extLst>
                    <a:ext uri="{9D8B030D-6E8A-4147-A177-3AD203B41FA5}">
                      <a16:colId xmlns:a16="http://schemas.microsoft.com/office/drawing/2014/main" val="3772194357"/>
                    </a:ext>
                  </a:extLst>
                </a:gridCol>
                <a:gridCol w="740664">
                  <a:extLst>
                    <a:ext uri="{9D8B030D-6E8A-4147-A177-3AD203B41FA5}">
                      <a16:colId xmlns:a16="http://schemas.microsoft.com/office/drawing/2014/main" val="1183958459"/>
                    </a:ext>
                  </a:extLst>
                </a:gridCol>
                <a:gridCol w="740664">
                  <a:extLst>
                    <a:ext uri="{9D8B030D-6E8A-4147-A177-3AD203B41FA5}">
                      <a16:colId xmlns:a16="http://schemas.microsoft.com/office/drawing/2014/main" val="3499106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945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- 2020-02-10 11:28:00</a:t>
                      </a:r>
                      <a:r>
                        <a:rPr kumimoji="0" lang="en-US" sz="1000" b="0" i="0" u="none" strike="noStrike" kern="1200" cap="none" spc="0" normalizeH="0" baseline="0" noProof="0">
                          <a:ln>
                            <a:noFill/>
                          </a:ln>
                          <a:solidFill>
                            <a:prstClr val="black"/>
                          </a:solidFill>
                          <a:effectLst/>
                          <a:uLnTx/>
                          <a:uFillTx/>
                          <a:latin typeface="+mn-lt"/>
                          <a:ea typeface="+mn-ea"/>
                          <a:cs typeface="+mn-cs"/>
                        </a:rPr>
                        <a:t>
 Looking for dictionaries to master Malay language proficiency at your fingertips? 
☑️Kamus Peribahasa - for students to learn Malay proverbs
☑️Kamus Kata Sama dan Kata Lawan - for students to master
Malay synonyms and antonyms
☑️Kamus Kata Ganda – for students to learn the multiple aspects of reduplication
☑️Kamus Penjodoh Bilangan - for students to master Malay collective nouns
Visit your nearest bookstore to check out these dictionaries!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606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- 2020-02-08 08:43:52</a:t>
                      </a:r>
                      <a:r>
                        <a:rPr kumimoji="0" lang="en-US" sz="1000" b="0" i="0" u="none" strike="noStrike" kern="1200" cap="none" spc="0" normalizeH="0" baseline="0" noProof="0">
                          <a:ln>
                            <a:noFill/>
                          </a:ln>
                          <a:solidFill>
                            <a:prstClr val="black"/>
                          </a:solidFill>
                          <a:effectLst/>
                          <a:uLnTx/>
                          <a:uFillTx/>
                          <a:latin typeface="+mn-lt"/>
                          <a:ea typeface="+mn-ea"/>
                          <a:cs typeface="+mn-cs"/>
                        </a:rPr>
                        <a:t>
 Wishing our Hindu friends a blessed Thaipusam. Happy Thaipusam!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6418759"/>
                  </a:ext>
                </a:extLst>
              </a:tr>
            </a:tbl>
          </a:graphicData>
        </a:graphic>
      </p:graphicFrame>
      <p:sp>
        <p:nvSpPr>
          <p:cNvPr id="4" name="Text Placeholder 3">
            <a:extLst>
              <a:ext uri="{FF2B5EF4-FFF2-40B4-BE49-F238E27FC236}">
                <a16:creationId xmlns:a16="http://schemas.microsoft.com/office/drawing/2014/main" id="{E32C5531-9C0D-461F-928C-38190F4E4CE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4043890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5CC2B-016A-417C-A078-50ACA5E7BFE5}"/>
              </a:ext>
            </a:extLst>
          </p:cNvPr>
          <p:cNvSpPr>
            <a:spLocks noGrp="1"/>
          </p:cNvSpPr>
          <p:nvPr>
            <p:ph type="title"/>
          </p:nvPr>
        </p:nvSpPr>
        <p:spPr/>
        <p:txBody>
          <a:bodyPr/>
          <a:lstStyle/>
          <a:p>
            <a:r>
              <a:rPr lang="en-US"/>
              <a:t>Facebook Own Posts Table | Oxford Fajar - 10 of 14</a:t>
            </a:r>
          </a:p>
        </p:txBody>
      </p:sp>
      <p:graphicFrame>
        <p:nvGraphicFramePr>
          <p:cNvPr id="5" name="Table Placeholder 4">
            <a:extLst>
              <a:ext uri="{FF2B5EF4-FFF2-40B4-BE49-F238E27FC236}">
                <a16:creationId xmlns:a16="http://schemas.microsoft.com/office/drawing/2014/main" id="{6A3061BF-4DF6-49E7-8AD5-FC7F01C8B027}"/>
              </a:ext>
            </a:extLst>
          </p:cNvPr>
          <p:cNvGraphicFramePr>
            <a:graphicFrameLocks noGrp="1"/>
          </p:cNvGraphicFramePr>
          <p:nvPr>
            <p:ph type="tbl" sz="quarter" idx="13"/>
            <p:extLst>
              <p:ext uri="{D42A27DB-BD31-4B8C-83A1-F6EECF244321}">
                <p14:modId xmlns:p14="http://schemas.microsoft.com/office/powerpoint/2010/main" val="2794382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59134135"/>
                    </a:ext>
                  </a:extLst>
                </a:gridCol>
                <a:gridCol w="740664">
                  <a:extLst>
                    <a:ext uri="{9D8B030D-6E8A-4147-A177-3AD203B41FA5}">
                      <a16:colId xmlns:a16="http://schemas.microsoft.com/office/drawing/2014/main" val="3930878575"/>
                    </a:ext>
                  </a:extLst>
                </a:gridCol>
                <a:gridCol w="740664">
                  <a:extLst>
                    <a:ext uri="{9D8B030D-6E8A-4147-A177-3AD203B41FA5}">
                      <a16:colId xmlns:a16="http://schemas.microsoft.com/office/drawing/2014/main" val="3978573783"/>
                    </a:ext>
                  </a:extLst>
                </a:gridCol>
                <a:gridCol w="740664">
                  <a:extLst>
                    <a:ext uri="{9D8B030D-6E8A-4147-A177-3AD203B41FA5}">
                      <a16:colId xmlns:a16="http://schemas.microsoft.com/office/drawing/2014/main" val="1516466541"/>
                    </a:ext>
                  </a:extLst>
                </a:gridCol>
                <a:gridCol w="740664">
                  <a:extLst>
                    <a:ext uri="{9D8B030D-6E8A-4147-A177-3AD203B41FA5}">
                      <a16:colId xmlns:a16="http://schemas.microsoft.com/office/drawing/2014/main" val="3502918973"/>
                    </a:ext>
                  </a:extLst>
                </a:gridCol>
                <a:gridCol w="740664">
                  <a:extLst>
                    <a:ext uri="{9D8B030D-6E8A-4147-A177-3AD203B41FA5}">
                      <a16:colId xmlns:a16="http://schemas.microsoft.com/office/drawing/2014/main" val="4053353284"/>
                    </a:ext>
                  </a:extLst>
                </a:gridCol>
                <a:gridCol w="740664">
                  <a:extLst>
                    <a:ext uri="{9D8B030D-6E8A-4147-A177-3AD203B41FA5}">
                      <a16:colId xmlns:a16="http://schemas.microsoft.com/office/drawing/2014/main" val="1900861974"/>
                    </a:ext>
                  </a:extLst>
                </a:gridCol>
                <a:gridCol w="740664">
                  <a:extLst>
                    <a:ext uri="{9D8B030D-6E8A-4147-A177-3AD203B41FA5}">
                      <a16:colId xmlns:a16="http://schemas.microsoft.com/office/drawing/2014/main" val="580612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222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- 2020-02-07 15:00:36</a:t>
                      </a:r>
                      <a:r>
                        <a:rPr kumimoji="0" lang="en-US" sz="1000" b="0" i="0" u="none" strike="noStrike" kern="1200" cap="none" spc="0" normalizeH="0" baseline="0" noProof="0">
                          <a:ln>
                            <a:noFill/>
                          </a:ln>
                          <a:solidFill>
                            <a:prstClr val="black"/>
                          </a:solidFill>
                          <a:effectLst/>
                          <a:uLnTx/>
                          <a:uFillTx/>
                          <a:latin typeface="+mn-lt"/>
                          <a:ea typeface="+mn-ea"/>
                          <a:cs typeface="+mn-cs"/>
                        </a:rPr>
                        <a:t>
 The brain contains about 10,000 million neurons and weighs about 1.5kg for adults. It is protected by the cranium and membrane layers called meninges because it is made of very soft tissue.
Source: 
Whizz Thru SPM Science pg19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891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- 2020-02-06 14:20:18</a:t>
                      </a:r>
                      <a:r>
                        <a:rPr kumimoji="0" lang="en-US" sz="1000" b="0" i="0" u="none" strike="noStrike" kern="1200" cap="none" spc="0" normalizeH="0" baseline="0" noProof="0">
                          <a:ln>
                            <a:noFill/>
                          </a:ln>
                          <a:solidFill>
                            <a:prstClr val="black"/>
                          </a:solidFill>
                          <a:effectLst/>
                          <a:uLnTx/>
                          <a:uFillTx/>
                          <a:latin typeface="+mn-lt"/>
                          <a:ea typeface="+mn-ea"/>
                          <a:cs typeface="+mn-cs"/>
                        </a:rPr>
                        <a:t>
 HOTS (Higher Order Thinking Skills) aims to help students develop thinking skills and not just simply memorising! It helps students progress from remembering, understanding and applying to analysing, evaluating and creating.
At Oxford Fajar, our Topical Practice books and Model Test Papers are designed with HOTS questions to inculcate critical thinking skills! 
Thank you Mumsgather Finds for featuring our books on your blog!
Read more here: http://bit.ly/2FVgzbK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0267527"/>
                  </a:ext>
                </a:extLst>
              </a:tr>
            </a:tbl>
          </a:graphicData>
        </a:graphic>
      </p:graphicFrame>
      <p:sp>
        <p:nvSpPr>
          <p:cNvPr id="4" name="Text Placeholder 3">
            <a:extLst>
              <a:ext uri="{FF2B5EF4-FFF2-40B4-BE49-F238E27FC236}">
                <a16:creationId xmlns:a16="http://schemas.microsoft.com/office/drawing/2014/main" id="{6D66876A-E36C-40D4-A1F7-268FECC91E0F}"/>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531093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DB59C-BAD7-4F8E-8E15-9EB14536E3CD}"/>
              </a:ext>
            </a:extLst>
          </p:cNvPr>
          <p:cNvSpPr>
            <a:spLocks noGrp="1"/>
          </p:cNvSpPr>
          <p:nvPr>
            <p:ph type="title"/>
          </p:nvPr>
        </p:nvSpPr>
        <p:spPr/>
        <p:txBody>
          <a:bodyPr/>
          <a:lstStyle/>
          <a:p>
            <a:r>
              <a:rPr lang="en-US"/>
              <a:t>Facebook Own Posts Table | Oxford Fajar - 11 of 14</a:t>
            </a:r>
          </a:p>
        </p:txBody>
      </p:sp>
      <p:graphicFrame>
        <p:nvGraphicFramePr>
          <p:cNvPr id="5" name="Table Placeholder 4">
            <a:extLst>
              <a:ext uri="{FF2B5EF4-FFF2-40B4-BE49-F238E27FC236}">
                <a16:creationId xmlns:a16="http://schemas.microsoft.com/office/drawing/2014/main" id="{208EAF6B-352A-4440-992C-000A34AD4651}"/>
              </a:ext>
            </a:extLst>
          </p:cNvPr>
          <p:cNvGraphicFramePr>
            <a:graphicFrameLocks noGrp="1"/>
          </p:cNvGraphicFramePr>
          <p:nvPr>
            <p:ph type="tbl" sz="quarter" idx="13"/>
            <p:extLst>
              <p:ext uri="{D42A27DB-BD31-4B8C-83A1-F6EECF244321}">
                <p14:modId xmlns:p14="http://schemas.microsoft.com/office/powerpoint/2010/main" val="373618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34305871"/>
                    </a:ext>
                  </a:extLst>
                </a:gridCol>
                <a:gridCol w="740664">
                  <a:extLst>
                    <a:ext uri="{9D8B030D-6E8A-4147-A177-3AD203B41FA5}">
                      <a16:colId xmlns:a16="http://schemas.microsoft.com/office/drawing/2014/main" val="2881113788"/>
                    </a:ext>
                  </a:extLst>
                </a:gridCol>
                <a:gridCol w="740664">
                  <a:extLst>
                    <a:ext uri="{9D8B030D-6E8A-4147-A177-3AD203B41FA5}">
                      <a16:colId xmlns:a16="http://schemas.microsoft.com/office/drawing/2014/main" val="4014488259"/>
                    </a:ext>
                  </a:extLst>
                </a:gridCol>
                <a:gridCol w="740664">
                  <a:extLst>
                    <a:ext uri="{9D8B030D-6E8A-4147-A177-3AD203B41FA5}">
                      <a16:colId xmlns:a16="http://schemas.microsoft.com/office/drawing/2014/main" val="4179748246"/>
                    </a:ext>
                  </a:extLst>
                </a:gridCol>
                <a:gridCol w="740664">
                  <a:extLst>
                    <a:ext uri="{9D8B030D-6E8A-4147-A177-3AD203B41FA5}">
                      <a16:colId xmlns:a16="http://schemas.microsoft.com/office/drawing/2014/main" val="3516792490"/>
                    </a:ext>
                  </a:extLst>
                </a:gridCol>
                <a:gridCol w="740664">
                  <a:extLst>
                    <a:ext uri="{9D8B030D-6E8A-4147-A177-3AD203B41FA5}">
                      <a16:colId xmlns:a16="http://schemas.microsoft.com/office/drawing/2014/main" val="1728992694"/>
                    </a:ext>
                  </a:extLst>
                </a:gridCol>
                <a:gridCol w="740664">
                  <a:extLst>
                    <a:ext uri="{9D8B030D-6E8A-4147-A177-3AD203B41FA5}">
                      <a16:colId xmlns:a16="http://schemas.microsoft.com/office/drawing/2014/main" val="3262004810"/>
                    </a:ext>
                  </a:extLst>
                </a:gridCol>
                <a:gridCol w="740664">
                  <a:extLst>
                    <a:ext uri="{9D8B030D-6E8A-4147-A177-3AD203B41FA5}">
                      <a16:colId xmlns:a16="http://schemas.microsoft.com/office/drawing/2014/main" val="828930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9139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- 2020-02-05 14:21:11</a:t>
                      </a:r>
                      <a:r>
                        <a:rPr kumimoji="0" lang="en-US" sz="1000" b="0" i="0" u="none" strike="noStrike" kern="1200" cap="none" spc="0" normalizeH="0" baseline="0" noProof="0">
                          <a:ln>
                            <a:noFill/>
                          </a:ln>
                          <a:solidFill>
                            <a:prstClr val="black"/>
                          </a:solidFill>
                          <a:effectLst/>
                          <a:uLnTx/>
                          <a:uFillTx/>
                          <a:latin typeface="+mn-lt"/>
                          <a:ea typeface="+mn-ea"/>
                          <a:cs typeface="+mn-cs"/>
                        </a:rPr>
                        <a:t>
 Experience a simple yet engaging learning session with Oxford Fajar Big Ideas series!
It consists of Thinking Maps and Higher Order Thinking Skills (HOTS) questions which can help to inculcate your critical thinking skills.
Learn more:
http://bit.ly/2BeqF6q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5909023"/>
                  </a:ext>
                </a:extLst>
              </a:tr>
            </a:tbl>
          </a:graphicData>
        </a:graphic>
      </p:graphicFrame>
      <p:sp>
        <p:nvSpPr>
          <p:cNvPr id="4" name="Text Placeholder 3">
            <a:extLst>
              <a:ext uri="{FF2B5EF4-FFF2-40B4-BE49-F238E27FC236}">
                <a16:creationId xmlns:a16="http://schemas.microsoft.com/office/drawing/2014/main" id="{48A6489D-31AC-4ACD-9D13-82857D8121B2}"/>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253360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5E3EE-28BD-47A7-B5D5-DBDB422C8431}"/>
              </a:ext>
            </a:extLst>
          </p:cNvPr>
          <p:cNvSpPr>
            <a:spLocks noGrp="1"/>
          </p:cNvSpPr>
          <p:nvPr>
            <p:ph type="title"/>
          </p:nvPr>
        </p:nvSpPr>
        <p:spPr/>
        <p:txBody>
          <a:bodyPr/>
          <a:lstStyle/>
          <a:p>
            <a:r>
              <a:rPr lang="en-US"/>
              <a:t>Facebook Own Posts Table | Oxford Fajar - 12 of 14</a:t>
            </a:r>
          </a:p>
        </p:txBody>
      </p:sp>
      <p:graphicFrame>
        <p:nvGraphicFramePr>
          <p:cNvPr id="5" name="Table Placeholder 4">
            <a:extLst>
              <a:ext uri="{FF2B5EF4-FFF2-40B4-BE49-F238E27FC236}">
                <a16:creationId xmlns:a16="http://schemas.microsoft.com/office/drawing/2014/main" id="{5E1F08A8-F20D-44C3-8122-F0D2FBE9F970}"/>
              </a:ext>
            </a:extLst>
          </p:cNvPr>
          <p:cNvGraphicFramePr>
            <a:graphicFrameLocks noGrp="1"/>
          </p:cNvGraphicFramePr>
          <p:nvPr>
            <p:ph type="tbl" sz="quarter" idx="13"/>
            <p:extLst>
              <p:ext uri="{D42A27DB-BD31-4B8C-83A1-F6EECF244321}">
                <p14:modId xmlns:p14="http://schemas.microsoft.com/office/powerpoint/2010/main" val="774692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66160855"/>
                    </a:ext>
                  </a:extLst>
                </a:gridCol>
                <a:gridCol w="740664">
                  <a:extLst>
                    <a:ext uri="{9D8B030D-6E8A-4147-A177-3AD203B41FA5}">
                      <a16:colId xmlns:a16="http://schemas.microsoft.com/office/drawing/2014/main" val="960600527"/>
                    </a:ext>
                  </a:extLst>
                </a:gridCol>
                <a:gridCol w="740664">
                  <a:extLst>
                    <a:ext uri="{9D8B030D-6E8A-4147-A177-3AD203B41FA5}">
                      <a16:colId xmlns:a16="http://schemas.microsoft.com/office/drawing/2014/main" val="2349431462"/>
                    </a:ext>
                  </a:extLst>
                </a:gridCol>
                <a:gridCol w="740664">
                  <a:extLst>
                    <a:ext uri="{9D8B030D-6E8A-4147-A177-3AD203B41FA5}">
                      <a16:colId xmlns:a16="http://schemas.microsoft.com/office/drawing/2014/main" val="3385230488"/>
                    </a:ext>
                  </a:extLst>
                </a:gridCol>
                <a:gridCol w="740664">
                  <a:extLst>
                    <a:ext uri="{9D8B030D-6E8A-4147-A177-3AD203B41FA5}">
                      <a16:colId xmlns:a16="http://schemas.microsoft.com/office/drawing/2014/main" val="2784891836"/>
                    </a:ext>
                  </a:extLst>
                </a:gridCol>
                <a:gridCol w="740664">
                  <a:extLst>
                    <a:ext uri="{9D8B030D-6E8A-4147-A177-3AD203B41FA5}">
                      <a16:colId xmlns:a16="http://schemas.microsoft.com/office/drawing/2014/main" val="2767294697"/>
                    </a:ext>
                  </a:extLst>
                </a:gridCol>
                <a:gridCol w="740664">
                  <a:extLst>
                    <a:ext uri="{9D8B030D-6E8A-4147-A177-3AD203B41FA5}">
                      <a16:colId xmlns:a16="http://schemas.microsoft.com/office/drawing/2014/main" val="511312858"/>
                    </a:ext>
                  </a:extLst>
                </a:gridCol>
                <a:gridCol w="740664">
                  <a:extLst>
                    <a:ext uri="{9D8B030D-6E8A-4147-A177-3AD203B41FA5}">
                      <a16:colId xmlns:a16="http://schemas.microsoft.com/office/drawing/2014/main" val="923023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410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- 2020-02-04 11:14:35</a:t>
                      </a:r>
                      <a:r>
                        <a:rPr kumimoji="0" lang="en-US" sz="1000" b="0" i="0" u="none" strike="noStrike" kern="1200" cap="none" spc="0" normalizeH="0" baseline="0" noProof="0">
                          <a:ln>
                            <a:noFill/>
                          </a:ln>
                          <a:solidFill>
                            <a:prstClr val="black"/>
                          </a:solidFill>
                          <a:effectLst/>
                          <a:uLnTx/>
                          <a:uFillTx/>
                          <a:latin typeface="+mn-lt"/>
                          <a:ea typeface="+mn-ea"/>
                          <a:cs typeface="+mn-cs"/>
                        </a:rPr>
                        <a:t>
 When is the right time to use a monolingual or a bilingual dictionary?
At the initial stage when learning another language, bilingual dictionaries help guide the learner understand words. Once the learner is more confident in the language, it is recommended to progress to a monoligual dictionary as it helps the learner expand vocabulary and master the language! 
Oxford Fajar's Kamus Dwibahasa is a two-way bilingual dictionary for students learning Malay and English. 
Thank you Mumsgather Finds for featuring our dictionaries on your blog!
Read more here: http://bit.ly/36Yntch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2351980"/>
                  </a:ext>
                </a:extLst>
              </a:tr>
            </a:tbl>
          </a:graphicData>
        </a:graphic>
      </p:graphicFrame>
      <p:sp>
        <p:nvSpPr>
          <p:cNvPr id="4" name="Text Placeholder 3">
            <a:extLst>
              <a:ext uri="{FF2B5EF4-FFF2-40B4-BE49-F238E27FC236}">
                <a16:creationId xmlns:a16="http://schemas.microsoft.com/office/drawing/2014/main" id="{77870EB8-F765-40D1-B33E-031E11B5C20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486615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8309-ED5E-46CB-ADBD-343A7C2A5545}"/>
              </a:ext>
            </a:extLst>
          </p:cNvPr>
          <p:cNvSpPr>
            <a:spLocks noGrp="1"/>
          </p:cNvSpPr>
          <p:nvPr>
            <p:ph type="title"/>
          </p:nvPr>
        </p:nvSpPr>
        <p:spPr/>
        <p:txBody>
          <a:bodyPr/>
          <a:lstStyle/>
          <a:p>
            <a:r>
              <a:rPr lang="en-US"/>
              <a:t>Facebook Own Posts Table | Oxford Fajar - 13 of 14</a:t>
            </a:r>
          </a:p>
        </p:txBody>
      </p:sp>
      <p:graphicFrame>
        <p:nvGraphicFramePr>
          <p:cNvPr id="5" name="Table Placeholder 4">
            <a:extLst>
              <a:ext uri="{FF2B5EF4-FFF2-40B4-BE49-F238E27FC236}">
                <a16:creationId xmlns:a16="http://schemas.microsoft.com/office/drawing/2014/main" id="{63E769C2-F473-4774-9382-855C728B7EC0}"/>
              </a:ext>
            </a:extLst>
          </p:cNvPr>
          <p:cNvGraphicFramePr>
            <a:graphicFrameLocks noGrp="1"/>
          </p:cNvGraphicFramePr>
          <p:nvPr>
            <p:ph type="tbl" sz="quarter" idx="13"/>
            <p:extLst>
              <p:ext uri="{D42A27DB-BD31-4B8C-83A1-F6EECF244321}">
                <p14:modId xmlns:p14="http://schemas.microsoft.com/office/powerpoint/2010/main" val="625783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51448544"/>
                    </a:ext>
                  </a:extLst>
                </a:gridCol>
                <a:gridCol w="740664">
                  <a:extLst>
                    <a:ext uri="{9D8B030D-6E8A-4147-A177-3AD203B41FA5}">
                      <a16:colId xmlns:a16="http://schemas.microsoft.com/office/drawing/2014/main" val="1319423404"/>
                    </a:ext>
                  </a:extLst>
                </a:gridCol>
                <a:gridCol w="740664">
                  <a:extLst>
                    <a:ext uri="{9D8B030D-6E8A-4147-A177-3AD203B41FA5}">
                      <a16:colId xmlns:a16="http://schemas.microsoft.com/office/drawing/2014/main" val="3872632878"/>
                    </a:ext>
                  </a:extLst>
                </a:gridCol>
                <a:gridCol w="740664">
                  <a:extLst>
                    <a:ext uri="{9D8B030D-6E8A-4147-A177-3AD203B41FA5}">
                      <a16:colId xmlns:a16="http://schemas.microsoft.com/office/drawing/2014/main" val="4244713584"/>
                    </a:ext>
                  </a:extLst>
                </a:gridCol>
                <a:gridCol w="740664">
                  <a:extLst>
                    <a:ext uri="{9D8B030D-6E8A-4147-A177-3AD203B41FA5}">
                      <a16:colId xmlns:a16="http://schemas.microsoft.com/office/drawing/2014/main" val="943954008"/>
                    </a:ext>
                  </a:extLst>
                </a:gridCol>
                <a:gridCol w="740664">
                  <a:extLst>
                    <a:ext uri="{9D8B030D-6E8A-4147-A177-3AD203B41FA5}">
                      <a16:colId xmlns:a16="http://schemas.microsoft.com/office/drawing/2014/main" val="3452535427"/>
                    </a:ext>
                  </a:extLst>
                </a:gridCol>
                <a:gridCol w="740664">
                  <a:extLst>
                    <a:ext uri="{9D8B030D-6E8A-4147-A177-3AD203B41FA5}">
                      <a16:colId xmlns:a16="http://schemas.microsoft.com/office/drawing/2014/main" val="2893753761"/>
                    </a:ext>
                  </a:extLst>
                </a:gridCol>
                <a:gridCol w="740664">
                  <a:extLst>
                    <a:ext uri="{9D8B030D-6E8A-4147-A177-3AD203B41FA5}">
                      <a16:colId xmlns:a16="http://schemas.microsoft.com/office/drawing/2014/main" val="3641982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0032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- 2020-02-03 11:18:25</a:t>
                      </a:r>
                      <a:r>
                        <a:rPr kumimoji="0" lang="en-US" sz="1000" b="0" i="0" u="none" strike="noStrike" kern="1200" cap="none" spc="0" normalizeH="0" baseline="0" noProof="0">
                          <a:ln>
                            <a:noFill/>
                          </a:ln>
                          <a:solidFill>
                            <a:prstClr val="black"/>
                          </a:solidFill>
                          <a:effectLst/>
                          <a:uLnTx/>
                          <a:uFillTx/>
                          <a:latin typeface="+mn-lt"/>
                          <a:ea typeface="+mn-ea"/>
                          <a:cs typeface="+mn-cs"/>
                        </a:rPr>
                        <a:t>
 “What the mind can conceive and believe, it can achieve.”
 Napoleon Hill.
Visualisation is the act of forming a picture of something or someone in your mind. At times, we may struggle with an inaccurate image of ourselves when we are down and have low self-confidence.
Start visualising an image of yourself that you are proud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74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- 2020-02-02 13:11:51</a:t>
                      </a:r>
                      <a:r>
                        <a:rPr kumimoji="0" lang="en-US" sz="1000" b="0" i="0" u="none" strike="noStrike" kern="1200" cap="none" spc="0" normalizeH="0" baseline="0" noProof="0">
                          <a:ln>
                            <a:noFill/>
                          </a:ln>
                          <a:solidFill>
                            <a:prstClr val="black"/>
                          </a:solidFill>
                          <a:effectLst/>
                          <a:uLnTx/>
                          <a:uFillTx/>
                          <a:latin typeface="+mn-lt"/>
                          <a:ea typeface="+mn-ea"/>
                          <a:cs typeface="+mn-cs"/>
                        </a:rPr>
                        <a:t>
 A good dictionary will help students learn new vocabulary and also grammar!
Oxford Fajar’s Kamus Bahasa Melayu provides full example sentences to assist students to understand the context of the words and help them to familiarize themselves with grammatically correct sentences. 
Thank you Mumsgather Finds for featuring our dictionaries on your blog! Read more here: http://bit.ly/2s6Z2dk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7044250"/>
                  </a:ext>
                </a:extLst>
              </a:tr>
            </a:tbl>
          </a:graphicData>
        </a:graphic>
      </p:graphicFrame>
      <p:sp>
        <p:nvSpPr>
          <p:cNvPr id="4" name="Text Placeholder 3">
            <a:extLst>
              <a:ext uri="{FF2B5EF4-FFF2-40B4-BE49-F238E27FC236}">
                <a16:creationId xmlns:a16="http://schemas.microsoft.com/office/drawing/2014/main" id="{73346D6E-C18B-45CA-9543-DE376F587CFE}"/>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851309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E2F20-9F5B-496B-80E7-020DB79486F7}"/>
              </a:ext>
            </a:extLst>
          </p:cNvPr>
          <p:cNvSpPr>
            <a:spLocks noGrp="1"/>
          </p:cNvSpPr>
          <p:nvPr>
            <p:ph type="title"/>
          </p:nvPr>
        </p:nvSpPr>
        <p:spPr/>
        <p:txBody>
          <a:bodyPr/>
          <a:lstStyle/>
          <a:p>
            <a:r>
              <a:rPr lang="en-US"/>
              <a:t>Facebook Own Posts Table | Oxford Fajar - 14 of 14</a:t>
            </a:r>
          </a:p>
        </p:txBody>
      </p:sp>
      <p:graphicFrame>
        <p:nvGraphicFramePr>
          <p:cNvPr id="5" name="Table Placeholder 4">
            <a:extLst>
              <a:ext uri="{FF2B5EF4-FFF2-40B4-BE49-F238E27FC236}">
                <a16:creationId xmlns:a16="http://schemas.microsoft.com/office/drawing/2014/main" id="{392F6B80-E693-469F-B5CC-0DC1BA8B69DB}"/>
              </a:ext>
            </a:extLst>
          </p:cNvPr>
          <p:cNvGraphicFramePr>
            <a:graphicFrameLocks noGrp="1"/>
          </p:cNvGraphicFramePr>
          <p:nvPr>
            <p:ph type="tbl" sz="quarter" idx="13"/>
            <p:extLst>
              <p:ext uri="{D42A27DB-BD31-4B8C-83A1-F6EECF244321}">
                <p14:modId xmlns:p14="http://schemas.microsoft.com/office/powerpoint/2010/main" val="2701296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99605507"/>
                    </a:ext>
                  </a:extLst>
                </a:gridCol>
                <a:gridCol w="740664">
                  <a:extLst>
                    <a:ext uri="{9D8B030D-6E8A-4147-A177-3AD203B41FA5}">
                      <a16:colId xmlns:a16="http://schemas.microsoft.com/office/drawing/2014/main" val="3911576368"/>
                    </a:ext>
                  </a:extLst>
                </a:gridCol>
                <a:gridCol w="740664">
                  <a:extLst>
                    <a:ext uri="{9D8B030D-6E8A-4147-A177-3AD203B41FA5}">
                      <a16:colId xmlns:a16="http://schemas.microsoft.com/office/drawing/2014/main" val="3470291071"/>
                    </a:ext>
                  </a:extLst>
                </a:gridCol>
                <a:gridCol w="740664">
                  <a:extLst>
                    <a:ext uri="{9D8B030D-6E8A-4147-A177-3AD203B41FA5}">
                      <a16:colId xmlns:a16="http://schemas.microsoft.com/office/drawing/2014/main" val="3021877091"/>
                    </a:ext>
                  </a:extLst>
                </a:gridCol>
                <a:gridCol w="740664">
                  <a:extLst>
                    <a:ext uri="{9D8B030D-6E8A-4147-A177-3AD203B41FA5}">
                      <a16:colId xmlns:a16="http://schemas.microsoft.com/office/drawing/2014/main" val="1681938645"/>
                    </a:ext>
                  </a:extLst>
                </a:gridCol>
                <a:gridCol w="740664">
                  <a:extLst>
                    <a:ext uri="{9D8B030D-6E8A-4147-A177-3AD203B41FA5}">
                      <a16:colId xmlns:a16="http://schemas.microsoft.com/office/drawing/2014/main" val="2424732401"/>
                    </a:ext>
                  </a:extLst>
                </a:gridCol>
                <a:gridCol w="740664">
                  <a:extLst>
                    <a:ext uri="{9D8B030D-6E8A-4147-A177-3AD203B41FA5}">
                      <a16:colId xmlns:a16="http://schemas.microsoft.com/office/drawing/2014/main" val="682863612"/>
                    </a:ext>
                  </a:extLst>
                </a:gridCol>
                <a:gridCol w="740664">
                  <a:extLst>
                    <a:ext uri="{9D8B030D-6E8A-4147-A177-3AD203B41FA5}">
                      <a16:colId xmlns:a16="http://schemas.microsoft.com/office/drawing/2014/main" val="2178465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45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- 2020-02-01 14:02:50</a:t>
                      </a:r>
                      <a:r>
                        <a:rPr kumimoji="0" lang="en-US" sz="1000" b="0" i="0" u="none" strike="noStrike" kern="1200" cap="none" spc="0" normalizeH="0" baseline="0" noProof="0">
                          <a:ln>
                            <a:noFill/>
                          </a:ln>
                          <a:solidFill>
                            <a:prstClr val="black"/>
                          </a:solidFill>
                          <a:effectLst/>
                          <a:uLnTx/>
                          <a:uFillTx/>
                          <a:latin typeface="+mn-lt"/>
                          <a:ea typeface="+mn-ea"/>
                          <a:cs typeface="+mn-cs"/>
                        </a:rPr>
                        <a:t>
 Repetitive revision is an effective learning technique to help students recall facts and master concepts, but it does not mean reading the same text over and over again!
With Oxford Fajar's complete solution, students can enhance the study and revision process by following this! 
Revise - Practice - Reinforce - Assess and Reinforce to stay ahead! 
Thank you Mumsgather Finds for the feature! Read more here: http://bit.ly/30okya8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5692840"/>
                  </a:ext>
                </a:extLst>
              </a:tr>
            </a:tbl>
          </a:graphicData>
        </a:graphic>
      </p:graphicFrame>
      <p:sp>
        <p:nvSpPr>
          <p:cNvPr id="4" name="Text Placeholder 3">
            <a:extLst>
              <a:ext uri="{FF2B5EF4-FFF2-40B4-BE49-F238E27FC236}">
                <a16:creationId xmlns:a16="http://schemas.microsoft.com/office/drawing/2014/main" id="{775294D1-0CBF-4546-8F82-E8CACD4D7AD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340066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73D75-2FB2-4D81-8E54-1DDA1CFEA969}"/>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FD45D986-BD47-4B50-A4B1-5799B5FC6D5D}"/>
              </a:ext>
            </a:extLst>
          </p:cNvPr>
          <p:cNvGraphicFramePr>
            <a:graphicFrameLocks noGrp="1"/>
          </p:cNvGraphicFramePr>
          <p:nvPr>
            <p:ph type="chart" sz="quarter" idx="13"/>
            <p:extLst>
              <p:ext uri="{D42A27DB-BD31-4B8C-83A1-F6EECF244321}">
                <p14:modId xmlns:p14="http://schemas.microsoft.com/office/powerpoint/2010/main" val="3607673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4E09F-AE02-4611-B5F9-3FD52F5E4F6E}"/>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636AB998-E8AE-4A18-AB02-97D0E942E3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5145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D1BD-0E6E-40E6-B553-D23867272F5F}"/>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B6970E18-F895-461D-8307-C25778323643}"/>
              </a:ext>
            </a:extLst>
          </p:cNvPr>
          <p:cNvGraphicFramePr>
            <a:graphicFrameLocks noGrp="1"/>
          </p:cNvGraphicFramePr>
          <p:nvPr>
            <p:ph type="chart" sz="quarter" idx="13"/>
            <p:extLst>
              <p:ext uri="{D42A27DB-BD31-4B8C-83A1-F6EECF244321}">
                <p14:modId xmlns:p14="http://schemas.microsoft.com/office/powerpoint/2010/main" val="2097609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1AF2B-270B-4C1A-A45B-7BC9C5FAA1D5}"/>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0D844727-9E34-4E67-AEDD-0512B57F8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960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81FF-ADC3-4B84-BCAA-377AB2636C9E}"/>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064DFB60-0370-4CA6-ACC6-DAAA79C3DC20}"/>
              </a:ext>
            </a:extLst>
          </p:cNvPr>
          <p:cNvGraphicFramePr>
            <a:graphicFrameLocks noGrp="1"/>
          </p:cNvGraphicFramePr>
          <p:nvPr>
            <p:ph type="chart" sz="quarter" idx="13"/>
            <p:extLst>
              <p:ext uri="{D42A27DB-BD31-4B8C-83A1-F6EECF244321}">
                <p14:modId xmlns:p14="http://schemas.microsoft.com/office/powerpoint/2010/main" val="1755287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7C2E29-2C99-4BA1-B15A-FCFFABFD21DC}"/>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07629188-E0BE-44FC-A826-5665422072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10140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1156</Words>
  <Application>Microsoft Office PowerPoint</Application>
  <PresentationFormat>On-screen Show (4:3)</PresentationFormat>
  <Paragraphs>528</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14</vt:lpstr>
      <vt:lpstr>Facebook Own Posts Table | Oxford Fajar - 2 of 14</vt:lpstr>
      <vt:lpstr>Facebook Own Posts Table | Oxford Fajar - 3 of 14</vt:lpstr>
      <vt:lpstr>Facebook Own Posts Table | Oxford Fajar - 4 of 14</vt:lpstr>
      <vt:lpstr>Facebook Own Posts Table | Oxford Fajar - 5 of 14</vt:lpstr>
      <vt:lpstr>Facebook Own Posts Table | Oxford Fajar - 6 of 14</vt:lpstr>
      <vt:lpstr>Facebook Own Posts Table | Oxford Fajar - 7 of 14</vt:lpstr>
      <vt:lpstr>Facebook Own Posts Table | Oxford Fajar - 8 of 14</vt:lpstr>
      <vt:lpstr>Facebook Own Posts Table | Oxford Fajar - 9 of 14</vt:lpstr>
      <vt:lpstr>Facebook Own Posts Table | Oxford Fajar - 10 of 14</vt:lpstr>
      <vt:lpstr>Facebook Own Posts Table | Oxford Fajar - 11 of 14</vt:lpstr>
      <vt:lpstr>Facebook Own Posts Table | Oxford Fajar - 12 of 14</vt:lpstr>
      <vt:lpstr>Facebook Own Posts Table | Oxford Fajar - 13 of 14</vt:lpstr>
      <vt:lpstr>Facebook Own Posts Table | Oxford Fajar - 14 of 14</vt:lpstr>
      <vt:lpstr>Facebook Custom Reach (Collumn Chart) | Oxford Fajar</vt:lpstr>
      <vt:lpstr>Facebook Total Engagements | Oxford Fajar</vt:lpstr>
      <vt:lpstr>Facebook Total Engagements over Time (monthly)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2020-03-06T07:40:26Z</dcterms:created>
  <dcterms:modified xsi:type="dcterms:W3CDTF">2020-03-06T07:41:29Z</dcterms:modified>
</cp:coreProperties>
</file>