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8203</c:v>
                </c:pt>
                <c:pt idx="1">
                  <c:v>8203</c:v>
                </c:pt>
                <c:pt idx="2">
                  <c:v>8205</c:v>
                </c:pt>
                <c:pt idx="3">
                  <c:v>8204</c:v>
                </c:pt>
                <c:pt idx="4">
                  <c:v>8208</c:v>
                </c:pt>
                <c:pt idx="5">
                  <c:v>8209</c:v>
                </c:pt>
                <c:pt idx="6">
                  <c:v>8212</c:v>
                </c:pt>
                <c:pt idx="7">
                  <c:v>8210</c:v>
                </c:pt>
                <c:pt idx="8">
                  <c:v>8211</c:v>
                </c:pt>
                <c:pt idx="9">
                  <c:v>8220</c:v>
                </c:pt>
                <c:pt idx="10">
                  <c:v>8223</c:v>
                </c:pt>
                <c:pt idx="11">
                  <c:v>8221</c:v>
                </c:pt>
                <c:pt idx="12">
                  <c:v>8219</c:v>
                </c:pt>
                <c:pt idx="13">
                  <c:v>8221</c:v>
                </c:pt>
                <c:pt idx="14">
                  <c:v>8223</c:v>
                </c:pt>
                <c:pt idx="15">
                  <c:v>8226</c:v>
                </c:pt>
                <c:pt idx="16">
                  <c:v>8228</c:v>
                </c:pt>
                <c:pt idx="17">
                  <c:v>8228</c:v>
                </c:pt>
                <c:pt idx="18">
                  <c:v>8227</c:v>
                </c:pt>
                <c:pt idx="19">
                  <c:v>8224</c:v>
                </c:pt>
                <c:pt idx="20">
                  <c:v>8228</c:v>
                </c:pt>
                <c:pt idx="21">
                  <c:v>8229</c:v>
                </c:pt>
                <c:pt idx="22">
                  <c:v>8231</c:v>
                </c:pt>
                <c:pt idx="23">
                  <c:v>8234</c:v>
                </c:pt>
                <c:pt idx="24">
                  <c:v>8239</c:v>
                </c:pt>
                <c:pt idx="25">
                  <c:v>8242</c:v>
                </c:pt>
                <c:pt idx="26">
                  <c:v>8239</c:v>
                </c:pt>
                <c:pt idx="27">
                  <c:v>8242</c:v>
                </c:pt>
                <c:pt idx="28">
                  <c:v>8244</c:v>
                </c:pt>
              </c:numCache>
            </c:numRef>
          </c:val>
          <c:smooth val="0"/>
          <c:extLst>
            <c:ext xmlns:c16="http://schemas.microsoft.com/office/drawing/2014/chart" uri="{C3380CC4-5D6E-409C-BE32-E72D297353CC}">
              <c16:uniqueId val="{00000000-387B-4D66-B89B-76A5D4F24621}"/>
            </c:ext>
          </c:extLst>
        </c:ser>
        <c:dLbls>
          <c:showLegendKey val="0"/>
          <c:showVal val="0"/>
          <c:showCatName val="0"/>
          <c:showSerName val="0"/>
          <c:showPercent val="0"/>
          <c:showBubbleSize val="0"/>
        </c:dLbls>
        <c:smooth val="0"/>
        <c:axId val="291574536"/>
        <c:axId val="291572240"/>
      </c:lineChart>
      <c:dateAx>
        <c:axId val="29157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72240"/>
        <c:crosses val="autoZero"/>
        <c:auto val="1"/>
        <c:lblOffset val="100"/>
        <c:baseTimeUnit val="days"/>
      </c:dateAx>
      <c:valAx>
        <c:axId val="29157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7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0</c:v>
                </c:pt>
                <c:pt idx="1">
                  <c:v>0</c:v>
                </c:pt>
                <c:pt idx="2">
                  <c:v>2.4381323905888101E-2</c:v>
                </c:pt>
                <c:pt idx="3">
                  <c:v>-1.2187690432663E-2</c:v>
                </c:pt>
                <c:pt idx="4">
                  <c:v>4.8756704046806397E-2</c:v>
                </c:pt>
                <c:pt idx="5">
                  <c:v>1.21832358674464E-2</c:v>
                </c:pt>
                <c:pt idx="6">
                  <c:v>3.6545255207698898E-2</c:v>
                </c:pt>
                <c:pt idx="7">
                  <c:v>-2.4354603019970798E-2</c:v>
                </c:pt>
                <c:pt idx="8">
                  <c:v>1.2180267965895299E-2</c:v>
                </c:pt>
                <c:pt idx="9">
                  <c:v>0.109609061015711</c:v>
                </c:pt>
                <c:pt idx="10">
                  <c:v>3.6496350364963501E-2</c:v>
                </c:pt>
                <c:pt idx="11">
                  <c:v>-2.43220235923629E-2</c:v>
                </c:pt>
                <c:pt idx="12">
                  <c:v>-2.43279406398248E-2</c:v>
                </c:pt>
                <c:pt idx="13">
                  <c:v>2.43338605669789E-2</c:v>
                </c:pt>
                <c:pt idx="14">
                  <c:v>2.43279406398248E-2</c:v>
                </c:pt>
                <c:pt idx="15">
                  <c:v>3.6483035388544298E-2</c:v>
                </c:pt>
                <c:pt idx="16">
                  <c:v>2.4313153415998101E-2</c:v>
                </c:pt>
                <c:pt idx="17">
                  <c:v>0</c:v>
                </c:pt>
                <c:pt idx="18">
                  <c:v>-1.21536217792902E-2</c:v>
                </c:pt>
                <c:pt idx="19">
                  <c:v>-3.6465297192172098E-2</c:v>
                </c:pt>
                <c:pt idx="20">
                  <c:v>4.8638132295719803E-2</c:v>
                </c:pt>
                <c:pt idx="21">
                  <c:v>1.21536217792902E-2</c:v>
                </c:pt>
                <c:pt idx="22">
                  <c:v>2.43042897071333E-2</c:v>
                </c:pt>
                <c:pt idx="23">
                  <c:v>3.64475762361803E-2</c:v>
                </c:pt>
                <c:pt idx="24">
                  <c:v>6.0723828030118998E-2</c:v>
                </c:pt>
                <c:pt idx="25">
                  <c:v>3.6412185944896203E-2</c:v>
                </c:pt>
                <c:pt idx="26">
                  <c:v>-3.6398932297985902E-2</c:v>
                </c:pt>
                <c:pt idx="27">
                  <c:v>3.6412185944896203E-2</c:v>
                </c:pt>
                <c:pt idx="28">
                  <c:v>2.4265954865323999E-2</c:v>
                </c:pt>
              </c:numCache>
            </c:numRef>
          </c:val>
          <c:smooth val="0"/>
          <c:extLst>
            <c:ext xmlns:c16="http://schemas.microsoft.com/office/drawing/2014/chart" uri="{C3380CC4-5D6E-409C-BE32-E72D297353CC}">
              <c16:uniqueId val="{00000000-8E8E-417F-AE02-48F557B5A48D}"/>
            </c:ext>
          </c:extLst>
        </c:ser>
        <c:dLbls>
          <c:showLegendKey val="0"/>
          <c:showVal val="0"/>
          <c:showCatName val="0"/>
          <c:showSerName val="0"/>
          <c:showPercent val="0"/>
          <c:showBubbleSize val="0"/>
        </c:dLbls>
        <c:smooth val="0"/>
        <c:axId val="287260632"/>
        <c:axId val="287259648"/>
      </c:lineChart>
      <c:dateAx>
        <c:axId val="28726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59648"/>
        <c:crosses val="autoZero"/>
        <c:auto val="1"/>
        <c:lblOffset val="100"/>
        <c:baseTimeUnit val="days"/>
      </c:dateAx>
      <c:valAx>
        <c:axId val="28725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6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0</c:v>
                </c:pt>
                <c:pt idx="1">
                  <c:v>0</c:v>
                </c:pt>
                <c:pt idx="2">
                  <c:v>0</c:v>
                </c:pt>
                <c:pt idx="3">
                  <c:v>0.1706</c:v>
                </c:pt>
                <c:pt idx="4">
                  <c:v>9.7500000000000003E-2</c:v>
                </c:pt>
                <c:pt idx="5">
                  <c:v>0</c:v>
                </c:pt>
                <c:pt idx="6">
                  <c:v>0</c:v>
                </c:pt>
                <c:pt idx="7">
                  <c:v>0</c:v>
                </c:pt>
                <c:pt idx="8">
                  <c:v>0</c:v>
                </c:pt>
                <c:pt idx="9">
                  <c:v>0</c:v>
                </c:pt>
                <c:pt idx="10">
                  <c:v>0</c:v>
                </c:pt>
                <c:pt idx="11">
                  <c:v>0</c:v>
                </c:pt>
                <c:pt idx="12">
                  <c:v>0</c:v>
                </c:pt>
                <c:pt idx="13">
                  <c:v>0.31630000000000003</c:v>
                </c:pt>
                <c:pt idx="14">
                  <c:v>0</c:v>
                </c:pt>
                <c:pt idx="15">
                  <c:v>0</c:v>
                </c:pt>
                <c:pt idx="16">
                  <c:v>0.19450000000000001</c:v>
                </c:pt>
                <c:pt idx="17">
                  <c:v>0</c:v>
                </c:pt>
                <c:pt idx="18">
                  <c:v>0</c:v>
                </c:pt>
                <c:pt idx="19">
                  <c:v>0</c:v>
                </c:pt>
                <c:pt idx="20">
                  <c:v>0</c:v>
                </c:pt>
                <c:pt idx="21">
                  <c:v>0</c:v>
                </c:pt>
                <c:pt idx="22">
                  <c:v>0</c:v>
                </c:pt>
                <c:pt idx="23">
                  <c:v>0.10929999999999999</c:v>
                </c:pt>
                <c:pt idx="24">
                  <c:v>0</c:v>
                </c:pt>
                <c:pt idx="25">
                  <c:v>0</c:v>
                </c:pt>
                <c:pt idx="26">
                  <c:v>0</c:v>
                </c:pt>
                <c:pt idx="27">
                  <c:v>0</c:v>
                </c:pt>
                <c:pt idx="28">
                  <c:v>0</c:v>
                </c:pt>
              </c:numCache>
            </c:numRef>
          </c:val>
          <c:smooth val="0"/>
          <c:extLst>
            <c:ext xmlns:c16="http://schemas.microsoft.com/office/drawing/2014/chart" uri="{C3380CC4-5D6E-409C-BE32-E72D297353CC}">
              <c16:uniqueId val="{00000000-5F25-4D87-AE47-5813988A2AF7}"/>
            </c:ext>
          </c:extLst>
        </c:ser>
        <c:dLbls>
          <c:showLegendKey val="0"/>
          <c:showVal val="0"/>
          <c:showCatName val="0"/>
          <c:showSerName val="0"/>
          <c:showPercent val="0"/>
          <c:showBubbleSize val="0"/>
        </c:dLbls>
        <c:smooth val="0"/>
        <c:axId val="299763104"/>
        <c:axId val="299765072"/>
      </c:lineChart>
      <c:dateAx>
        <c:axId val="29976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765072"/>
        <c:crosses val="autoZero"/>
        <c:auto val="1"/>
        <c:lblOffset val="100"/>
        <c:baseTimeUnit val="days"/>
      </c:dateAx>
      <c:valAx>
        <c:axId val="29976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76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0</c:v>
                </c:pt>
                <c:pt idx="1">
                  <c:v>0</c:v>
                </c:pt>
                <c:pt idx="2">
                  <c:v>0</c:v>
                </c:pt>
                <c:pt idx="3">
                  <c:v>14</c:v>
                </c:pt>
                <c:pt idx="4">
                  <c:v>8</c:v>
                </c:pt>
                <c:pt idx="5">
                  <c:v>0</c:v>
                </c:pt>
                <c:pt idx="6">
                  <c:v>0</c:v>
                </c:pt>
                <c:pt idx="7">
                  <c:v>0</c:v>
                </c:pt>
                <c:pt idx="8">
                  <c:v>0</c:v>
                </c:pt>
                <c:pt idx="9">
                  <c:v>0</c:v>
                </c:pt>
                <c:pt idx="10">
                  <c:v>0</c:v>
                </c:pt>
                <c:pt idx="11">
                  <c:v>0</c:v>
                </c:pt>
                <c:pt idx="12">
                  <c:v>0</c:v>
                </c:pt>
                <c:pt idx="13">
                  <c:v>26</c:v>
                </c:pt>
                <c:pt idx="14">
                  <c:v>0</c:v>
                </c:pt>
                <c:pt idx="15">
                  <c:v>0</c:v>
                </c:pt>
                <c:pt idx="16">
                  <c:v>16</c:v>
                </c:pt>
                <c:pt idx="17">
                  <c:v>0</c:v>
                </c:pt>
                <c:pt idx="18">
                  <c:v>0</c:v>
                </c:pt>
                <c:pt idx="19">
                  <c:v>0</c:v>
                </c:pt>
                <c:pt idx="20">
                  <c:v>0</c:v>
                </c:pt>
                <c:pt idx="21">
                  <c:v>0</c:v>
                </c:pt>
                <c:pt idx="22">
                  <c:v>0</c:v>
                </c:pt>
                <c:pt idx="23">
                  <c:v>9</c:v>
                </c:pt>
                <c:pt idx="24">
                  <c:v>0</c:v>
                </c:pt>
                <c:pt idx="25">
                  <c:v>0</c:v>
                </c:pt>
                <c:pt idx="26">
                  <c:v>0</c:v>
                </c:pt>
                <c:pt idx="27">
                  <c:v>0</c:v>
                </c:pt>
                <c:pt idx="28">
                  <c:v>0</c:v>
                </c:pt>
              </c:numCache>
            </c:numRef>
          </c:val>
          <c:smooth val="0"/>
          <c:extLst>
            <c:ext xmlns:c16="http://schemas.microsoft.com/office/drawing/2014/chart" uri="{C3380CC4-5D6E-409C-BE32-E72D297353CC}">
              <c16:uniqueId val="{00000000-E338-4A20-92FA-1C8305A09D93}"/>
            </c:ext>
          </c:extLst>
        </c:ser>
        <c:dLbls>
          <c:showLegendKey val="0"/>
          <c:showVal val="0"/>
          <c:showCatName val="0"/>
          <c:showSerName val="0"/>
          <c:showPercent val="0"/>
          <c:showBubbleSize val="0"/>
        </c:dLbls>
        <c:smooth val="0"/>
        <c:axId val="299762776"/>
        <c:axId val="299763760"/>
      </c:lineChart>
      <c:dateAx>
        <c:axId val="29976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763760"/>
        <c:crosses val="autoZero"/>
        <c:auto val="1"/>
        <c:lblOffset val="100"/>
        <c:baseTimeUnit val="days"/>
      </c:dateAx>
      <c:valAx>
        <c:axId val="29976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76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38245-ACDE-42FD-94EF-452BF5F3A5BB}"/>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6D4072A9-4EB3-433E-A98A-AD24BB6F2E70}"/>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478415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6F6F9-164E-48D0-96F1-21232A2B18CA}"/>
              </a:ext>
            </a:extLst>
          </p:cNvPr>
          <p:cNvSpPr>
            <a:spLocks noGrp="1"/>
          </p:cNvSpPr>
          <p:nvPr>
            <p:ph type="title"/>
          </p:nvPr>
        </p:nvSpPr>
        <p:spPr/>
        <p:txBody>
          <a:bodyPr/>
          <a:lstStyle/>
          <a:p>
            <a:r>
              <a:rPr lang="en-US"/>
              <a:t>Instagram Key Metrics Table | sothysmalaysia</a:t>
            </a:r>
          </a:p>
        </p:txBody>
      </p:sp>
      <p:graphicFrame>
        <p:nvGraphicFramePr>
          <p:cNvPr id="5" name="Table Placeholder 4">
            <a:extLst>
              <a:ext uri="{FF2B5EF4-FFF2-40B4-BE49-F238E27FC236}">
                <a16:creationId xmlns:a16="http://schemas.microsoft.com/office/drawing/2014/main" id="{7620CD58-FA7D-4112-983F-21CBC8714982}"/>
              </a:ext>
            </a:extLst>
          </p:cNvPr>
          <p:cNvGraphicFramePr>
            <a:graphicFrameLocks noGrp="1"/>
          </p:cNvGraphicFramePr>
          <p:nvPr>
            <p:ph type="tbl" sz="quarter" idx="13"/>
            <p:extLst>
              <p:ext uri="{D42A27DB-BD31-4B8C-83A1-F6EECF244321}">
                <p14:modId xmlns:p14="http://schemas.microsoft.com/office/powerpoint/2010/main" val="399069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3741296"/>
                    </a:ext>
                  </a:extLst>
                </a:gridCol>
                <a:gridCol w="658368">
                  <a:extLst>
                    <a:ext uri="{9D8B030D-6E8A-4147-A177-3AD203B41FA5}">
                      <a16:colId xmlns:a16="http://schemas.microsoft.com/office/drawing/2014/main" val="954468825"/>
                    </a:ext>
                  </a:extLst>
                </a:gridCol>
                <a:gridCol w="658368">
                  <a:extLst>
                    <a:ext uri="{9D8B030D-6E8A-4147-A177-3AD203B41FA5}">
                      <a16:colId xmlns:a16="http://schemas.microsoft.com/office/drawing/2014/main" val="2156479796"/>
                    </a:ext>
                  </a:extLst>
                </a:gridCol>
                <a:gridCol w="658368">
                  <a:extLst>
                    <a:ext uri="{9D8B030D-6E8A-4147-A177-3AD203B41FA5}">
                      <a16:colId xmlns:a16="http://schemas.microsoft.com/office/drawing/2014/main" val="3748348583"/>
                    </a:ext>
                  </a:extLst>
                </a:gridCol>
                <a:gridCol w="658368">
                  <a:extLst>
                    <a:ext uri="{9D8B030D-6E8A-4147-A177-3AD203B41FA5}">
                      <a16:colId xmlns:a16="http://schemas.microsoft.com/office/drawing/2014/main" val="1945328940"/>
                    </a:ext>
                  </a:extLst>
                </a:gridCol>
                <a:gridCol w="658368">
                  <a:extLst>
                    <a:ext uri="{9D8B030D-6E8A-4147-A177-3AD203B41FA5}">
                      <a16:colId xmlns:a16="http://schemas.microsoft.com/office/drawing/2014/main" val="3353187054"/>
                    </a:ext>
                  </a:extLst>
                </a:gridCol>
                <a:gridCol w="658368">
                  <a:extLst>
                    <a:ext uri="{9D8B030D-6E8A-4147-A177-3AD203B41FA5}">
                      <a16:colId xmlns:a16="http://schemas.microsoft.com/office/drawing/2014/main" val="726963097"/>
                    </a:ext>
                  </a:extLst>
                </a:gridCol>
                <a:gridCol w="658368">
                  <a:extLst>
                    <a:ext uri="{9D8B030D-6E8A-4147-A177-3AD203B41FA5}">
                      <a16:colId xmlns:a16="http://schemas.microsoft.com/office/drawing/2014/main" val="2941253224"/>
                    </a:ext>
                  </a:extLst>
                </a:gridCol>
                <a:gridCol w="658368">
                  <a:extLst>
                    <a:ext uri="{9D8B030D-6E8A-4147-A177-3AD203B41FA5}">
                      <a16:colId xmlns:a16="http://schemas.microsoft.com/office/drawing/2014/main" val="72969353"/>
                    </a:ext>
                  </a:extLst>
                </a:gridCol>
                <a:gridCol w="658368">
                  <a:extLst>
                    <a:ext uri="{9D8B030D-6E8A-4147-A177-3AD203B41FA5}">
                      <a16:colId xmlns:a16="http://schemas.microsoft.com/office/drawing/2014/main" val="12837649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98710814"/>
                  </a:ext>
                </a:extLst>
              </a:tr>
              <a:tr h="370840">
                <a:tc>
                  <a:txBody>
                    <a:bodyPr/>
                    <a:lstStyle/>
                    <a:p>
                      <a:r>
                        <a:rPr lang="en-US" sz="1000"/>
                        <a:t>sothysmalaysia</a:t>
                      </a:r>
                    </a:p>
                  </a:txBody>
                  <a:tcPr/>
                </a:tc>
                <a:tc>
                  <a:txBody>
                    <a:bodyPr/>
                    <a:lstStyle/>
                    <a:p>
                      <a:r>
                        <a:rPr lang="en-US" sz="1000"/>
                        <a:t>8244</a:t>
                      </a:r>
                    </a:p>
                  </a:txBody>
                  <a:tcPr/>
                </a:tc>
                <a:tc>
                  <a:txBody>
                    <a:bodyPr/>
                    <a:lstStyle/>
                    <a:p>
                      <a:r>
                        <a:rPr lang="en-US" sz="1000"/>
                        <a:t>41</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5</a:t>
                      </a:r>
                    </a:p>
                  </a:txBody>
                  <a:tcPr/>
                </a:tc>
                <a:tc>
                  <a:txBody>
                    <a:bodyPr/>
                    <a:lstStyle/>
                    <a:p>
                      <a:r>
                        <a:rPr lang="en-US" sz="1000"/>
                        <a:t>69</a:t>
                      </a:r>
                    </a:p>
                  </a:txBody>
                  <a:tcPr/>
                </a:tc>
                <a:tc>
                  <a:txBody>
                    <a:bodyPr/>
                    <a:lstStyle/>
                    <a:p>
                      <a:r>
                        <a:rPr lang="en-US" sz="1000"/>
                        <a:t>4</a:t>
                      </a:r>
                    </a:p>
                  </a:txBody>
                  <a:tcPr/>
                </a:tc>
                <a:tc>
                  <a:txBody>
                    <a:bodyPr/>
                    <a:lstStyle/>
                    <a:p>
                      <a:r>
                        <a:rPr lang="en-US" sz="1000"/>
                        <a:t>0.1776 %</a:t>
                      </a:r>
                    </a:p>
                  </a:txBody>
                  <a:tcPr/>
                </a:tc>
                <a:extLst>
                  <a:ext uri="{0D108BD9-81ED-4DB2-BD59-A6C34878D82A}">
                    <a16:rowId xmlns:a16="http://schemas.microsoft.com/office/drawing/2014/main" val="1334825317"/>
                  </a:ext>
                </a:extLst>
              </a:tr>
            </a:tbl>
          </a:graphicData>
        </a:graphic>
      </p:graphicFrame>
      <p:sp>
        <p:nvSpPr>
          <p:cNvPr id="4" name="Text Placeholder 3">
            <a:extLst>
              <a:ext uri="{FF2B5EF4-FFF2-40B4-BE49-F238E27FC236}">
                <a16:creationId xmlns:a16="http://schemas.microsoft.com/office/drawing/2014/main" id="{B82DB605-27D2-48F3-9FFF-D4BEBAC7D648}"/>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634673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751A1-C042-4300-B05B-3D297EB96E6D}"/>
              </a:ext>
            </a:extLst>
          </p:cNvPr>
          <p:cNvSpPr>
            <a:spLocks noGrp="1"/>
          </p:cNvSpPr>
          <p:nvPr>
            <p:ph type="title"/>
          </p:nvPr>
        </p:nvSpPr>
        <p:spPr/>
        <p:txBody>
          <a:bodyPr/>
          <a:lstStyle/>
          <a:p>
            <a:r>
              <a:rPr lang="en-US"/>
              <a:t>Instagram Followers Total | sothysmalaysia</a:t>
            </a:r>
          </a:p>
        </p:txBody>
      </p:sp>
      <p:graphicFrame>
        <p:nvGraphicFramePr>
          <p:cNvPr id="6" name="Chart Placeholder 5">
            <a:extLst>
              <a:ext uri="{FF2B5EF4-FFF2-40B4-BE49-F238E27FC236}">
                <a16:creationId xmlns:a16="http://schemas.microsoft.com/office/drawing/2014/main" id="{D10E3944-CE11-4556-8A5A-7BC283A47B8D}"/>
              </a:ext>
            </a:extLst>
          </p:cNvPr>
          <p:cNvGraphicFramePr>
            <a:graphicFrameLocks noGrp="1"/>
          </p:cNvGraphicFramePr>
          <p:nvPr>
            <p:ph type="chart" sz="quarter" idx="13"/>
            <p:extLst>
              <p:ext uri="{D42A27DB-BD31-4B8C-83A1-F6EECF244321}">
                <p14:modId xmlns:p14="http://schemas.microsoft.com/office/powerpoint/2010/main" val="4175529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75B2B9-BF76-42C7-AE97-CC37ECC301CB}"/>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953AEECA-66F7-49EB-B085-9975E545B0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4511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F64B-3FBF-4706-8862-00382985BBEC}"/>
              </a:ext>
            </a:extLst>
          </p:cNvPr>
          <p:cNvSpPr>
            <a:spLocks noGrp="1"/>
          </p:cNvSpPr>
          <p:nvPr>
            <p:ph type="title"/>
          </p:nvPr>
        </p:nvSpPr>
        <p:spPr/>
        <p:txBody>
          <a:bodyPr/>
          <a:lstStyle/>
          <a:p>
            <a:r>
              <a:rPr lang="en-US"/>
              <a:t>Instagram Followers Change Rate | sothysmalaysia</a:t>
            </a:r>
          </a:p>
        </p:txBody>
      </p:sp>
      <p:graphicFrame>
        <p:nvGraphicFramePr>
          <p:cNvPr id="6" name="Chart Placeholder 5">
            <a:extLst>
              <a:ext uri="{FF2B5EF4-FFF2-40B4-BE49-F238E27FC236}">
                <a16:creationId xmlns:a16="http://schemas.microsoft.com/office/drawing/2014/main" id="{CE7B7327-9E49-4F64-BD83-AAF0790125AA}"/>
              </a:ext>
            </a:extLst>
          </p:cNvPr>
          <p:cNvGraphicFramePr>
            <a:graphicFrameLocks noGrp="1"/>
          </p:cNvGraphicFramePr>
          <p:nvPr>
            <p:ph type="chart" sz="quarter" idx="13"/>
            <p:extLst>
              <p:ext uri="{D42A27DB-BD31-4B8C-83A1-F6EECF244321}">
                <p14:modId xmlns:p14="http://schemas.microsoft.com/office/powerpoint/2010/main" val="1097893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29AC0E-1426-4F42-878C-E54E9AB28485}"/>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0A1E0626-51A3-435C-B67C-36F53238FD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725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DCA7C-6AAA-4B9B-9173-C0149A7035F6}"/>
              </a:ext>
            </a:extLst>
          </p:cNvPr>
          <p:cNvSpPr>
            <a:spLocks noGrp="1"/>
          </p:cNvSpPr>
          <p:nvPr>
            <p:ph type="title"/>
          </p:nvPr>
        </p:nvSpPr>
        <p:spPr/>
        <p:txBody>
          <a:bodyPr/>
          <a:lstStyle/>
          <a:p>
            <a:r>
              <a:rPr lang="en-US"/>
              <a:t>Instagram Posts Table | sothysmalaysia - 1 of 4</a:t>
            </a:r>
          </a:p>
        </p:txBody>
      </p:sp>
      <p:graphicFrame>
        <p:nvGraphicFramePr>
          <p:cNvPr id="5" name="Table Placeholder 4">
            <a:extLst>
              <a:ext uri="{FF2B5EF4-FFF2-40B4-BE49-F238E27FC236}">
                <a16:creationId xmlns:a16="http://schemas.microsoft.com/office/drawing/2014/main" id="{AA18A40A-C02A-4B48-9A96-0A1EE5255818}"/>
              </a:ext>
            </a:extLst>
          </p:cNvPr>
          <p:cNvGraphicFramePr>
            <a:graphicFrameLocks noGrp="1"/>
          </p:cNvGraphicFramePr>
          <p:nvPr>
            <p:ph type="tbl" sz="quarter" idx="13"/>
            <p:extLst>
              <p:ext uri="{D42A27DB-BD31-4B8C-83A1-F6EECF244321}">
                <p14:modId xmlns:p14="http://schemas.microsoft.com/office/powerpoint/2010/main" val="1812128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92020850"/>
                    </a:ext>
                  </a:extLst>
                </a:gridCol>
                <a:gridCol w="1810512">
                  <a:extLst>
                    <a:ext uri="{9D8B030D-6E8A-4147-A177-3AD203B41FA5}">
                      <a16:colId xmlns:a16="http://schemas.microsoft.com/office/drawing/2014/main" val="2213302761"/>
                    </a:ext>
                  </a:extLst>
                </a:gridCol>
                <a:gridCol w="822960">
                  <a:extLst>
                    <a:ext uri="{9D8B030D-6E8A-4147-A177-3AD203B41FA5}">
                      <a16:colId xmlns:a16="http://schemas.microsoft.com/office/drawing/2014/main" val="1355345628"/>
                    </a:ext>
                  </a:extLst>
                </a:gridCol>
                <a:gridCol w="822960">
                  <a:extLst>
                    <a:ext uri="{9D8B030D-6E8A-4147-A177-3AD203B41FA5}">
                      <a16:colId xmlns:a16="http://schemas.microsoft.com/office/drawing/2014/main" val="3960330657"/>
                    </a:ext>
                  </a:extLst>
                </a:gridCol>
                <a:gridCol w="822960">
                  <a:extLst>
                    <a:ext uri="{9D8B030D-6E8A-4147-A177-3AD203B41FA5}">
                      <a16:colId xmlns:a16="http://schemas.microsoft.com/office/drawing/2014/main" val="3224795349"/>
                    </a:ext>
                  </a:extLst>
                </a:gridCol>
                <a:gridCol w="822960">
                  <a:extLst>
                    <a:ext uri="{9D8B030D-6E8A-4147-A177-3AD203B41FA5}">
                      <a16:colId xmlns:a16="http://schemas.microsoft.com/office/drawing/2014/main" val="2077224058"/>
                    </a:ext>
                  </a:extLst>
                </a:gridCol>
                <a:gridCol w="822960">
                  <a:extLst>
                    <a:ext uri="{9D8B030D-6E8A-4147-A177-3AD203B41FA5}">
                      <a16:colId xmlns:a16="http://schemas.microsoft.com/office/drawing/2014/main" val="4117110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470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- 2020-02-24 10:05:21</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
⁠
Deep in your heart, you know you are extremely happy and you made the right choice by using Sothys [W.]™+ BRIGHTENING SERUM WITH PURE VIT.C. It’s filled with antioxidants with spot lightning that’ll brighten your skin so that you can achieve full radiance. ⁠
⁠
Now, your BFF is begging you to tell your skincare secret. Let her know she can directly send a private message to Sothys anytime, anywhere. Just send us your enquiries and we’ll tell you the rest.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https://www.instagram.com/p/B87py6IA-yS/media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4591468"/>
                  </a:ext>
                </a:extLst>
              </a:tr>
            </a:tbl>
          </a:graphicData>
        </a:graphic>
      </p:graphicFrame>
      <p:sp>
        <p:nvSpPr>
          <p:cNvPr id="4" name="Text Placeholder 3">
            <a:extLst>
              <a:ext uri="{FF2B5EF4-FFF2-40B4-BE49-F238E27FC236}">
                <a16:creationId xmlns:a16="http://schemas.microsoft.com/office/drawing/2014/main" id="{922AC5E2-CA43-45DA-821F-F6CA1D5319FD}"/>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17075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D7BC8-2B3B-46CD-9F2F-9FE13291F075}"/>
              </a:ext>
            </a:extLst>
          </p:cNvPr>
          <p:cNvSpPr>
            <a:spLocks noGrp="1"/>
          </p:cNvSpPr>
          <p:nvPr>
            <p:ph type="title"/>
          </p:nvPr>
        </p:nvSpPr>
        <p:spPr/>
        <p:txBody>
          <a:bodyPr/>
          <a:lstStyle/>
          <a:p>
            <a:r>
              <a:rPr lang="en-US"/>
              <a:t>Instagram Posts Table | sothysmalaysia - 2 of 4</a:t>
            </a:r>
          </a:p>
        </p:txBody>
      </p:sp>
      <p:graphicFrame>
        <p:nvGraphicFramePr>
          <p:cNvPr id="5" name="Table Placeholder 4">
            <a:extLst>
              <a:ext uri="{FF2B5EF4-FFF2-40B4-BE49-F238E27FC236}">
                <a16:creationId xmlns:a16="http://schemas.microsoft.com/office/drawing/2014/main" id="{972BCF0D-F595-4FCE-8B49-5437FF1629BD}"/>
              </a:ext>
            </a:extLst>
          </p:cNvPr>
          <p:cNvGraphicFramePr>
            <a:graphicFrameLocks noGrp="1"/>
          </p:cNvGraphicFramePr>
          <p:nvPr>
            <p:ph type="tbl" sz="quarter" idx="13"/>
            <p:extLst>
              <p:ext uri="{D42A27DB-BD31-4B8C-83A1-F6EECF244321}">
                <p14:modId xmlns:p14="http://schemas.microsoft.com/office/powerpoint/2010/main" val="2125367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96505121"/>
                    </a:ext>
                  </a:extLst>
                </a:gridCol>
                <a:gridCol w="1810512">
                  <a:extLst>
                    <a:ext uri="{9D8B030D-6E8A-4147-A177-3AD203B41FA5}">
                      <a16:colId xmlns:a16="http://schemas.microsoft.com/office/drawing/2014/main" val="1432691698"/>
                    </a:ext>
                  </a:extLst>
                </a:gridCol>
                <a:gridCol w="822960">
                  <a:extLst>
                    <a:ext uri="{9D8B030D-6E8A-4147-A177-3AD203B41FA5}">
                      <a16:colId xmlns:a16="http://schemas.microsoft.com/office/drawing/2014/main" val="4243567423"/>
                    </a:ext>
                  </a:extLst>
                </a:gridCol>
                <a:gridCol w="822960">
                  <a:extLst>
                    <a:ext uri="{9D8B030D-6E8A-4147-A177-3AD203B41FA5}">
                      <a16:colId xmlns:a16="http://schemas.microsoft.com/office/drawing/2014/main" val="976138032"/>
                    </a:ext>
                  </a:extLst>
                </a:gridCol>
                <a:gridCol w="822960">
                  <a:extLst>
                    <a:ext uri="{9D8B030D-6E8A-4147-A177-3AD203B41FA5}">
                      <a16:colId xmlns:a16="http://schemas.microsoft.com/office/drawing/2014/main" val="119598460"/>
                    </a:ext>
                  </a:extLst>
                </a:gridCol>
                <a:gridCol w="822960">
                  <a:extLst>
                    <a:ext uri="{9D8B030D-6E8A-4147-A177-3AD203B41FA5}">
                      <a16:colId xmlns:a16="http://schemas.microsoft.com/office/drawing/2014/main" val="1842861042"/>
                    </a:ext>
                  </a:extLst>
                </a:gridCol>
                <a:gridCol w="822960">
                  <a:extLst>
                    <a:ext uri="{9D8B030D-6E8A-4147-A177-3AD203B41FA5}">
                      <a16:colId xmlns:a16="http://schemas.microsoft.com/office/drawing/2014/main" val="4050178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7440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- 2020-02-17 10:05:35</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https://www.instagram.com/p/B8poRAEHqpa/media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68312663"/>
                  </a:ext>
                </a:extLst>
              </a:tr>
            </a:tbl>
          </a:graphicData>
        </a:graphic>
      </p:graphicFrame>
      <p:sp>
        <p:nvSpPr>
          <p:cNvPr id="4" name="Text Placeholder 3">
            <a:extLst>
              <a:ext uri="{FF2B5EF4-FFF2-40B4-BE49-F238E27FC236}">
                <a16:creationId xmlns:a16="http://schemas.microsoft.com/office/drawing/2014/main" id="{FDA1D6A1-D8FA-4CC7-B400-BECE1D819BEC}"/>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780566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3B2B2-0FB8-45EF-914A-994C017788AF}"/>
              </a:ext>
            </a:extLst>
          </p:cNvPr>
          <p:cNvSpPr>
            <a:spLocks noGrp="1"/>
          </p:cNvSpPr>
          <p:nvPr>
            <p:ph type="title"/>
          </p:nvPr>
        </p:nvSpPr>
        <p:spPr/>
        <p:txBody>
          <a:bodyPr/>
          <a:lstStyle/>
          <a:p>
            <a:r>
              <a:rPr lang="en-US"/>
              <a:t>Instagram Posts Table | sothysmalaysia - 3 of 4</a:t>
            </a:r>
          </a:p>
        </p:txBody>
      </p:sp>
      <p:graphicFrame>
        <p:nvGraphicFramePr>
          <p:cNvPr id="5" name="Table Placeholder 4">
            <a:extLst>
              <a:ext uri="{FF2B5EF4-FFF2-40B4-BE49-F238E27FC236}">
                <a16:creationId xmlns:a16="http://schemas.microsoft.com/office/drawing/2014/main" id="{3E72DAC7-C84C-4648-AAA0-DAE2DB155410}"/>
              </a:ext>
            </a:extLst>
          </p:cNvPr>
          <p:cNvGraphicFramePr>
            <a:graphicFrameLocks noGrp="1"/>
          </p:cNvGraphicFramePr>
          <p:nvPr>
            <p:ph type="tbl" sz="quarter" idx="13"/>
            <p:extLst>
              <p:ext uri="{D42A27DB-BD31-4B8C-83A1-F6EECF244321}">
                <p14:modId xmlns:p14="http://schemas.microsoft.com/office/powerpoint/2010/main" val="1615558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493680"/>
                    </a:ext>
                  </a:extLst>
                </a:gridCol>
                <a:gridCol w="1810512">
                  <a:extLst>
                    <a:ext uri="{9D8B030D-6E8A-4147-A177-3AD203B41FA5}">
                      <a16:colId xmlns:a16="http://schemas.microsoft.com/office/drawing/2014/main" val="1986092995"/>
                    </a:ext>
                  </a:extLst>
                </a:gridCol>
                <a:gridCol w="822960">
                  <a:extLst>
                    <a:ext uri="{9D8B030D-6E8A-4147-A177-3AD203B41FA5}">
                      <a16:colId xmlns:a16="http://schemas.microsoft.com/office/drawing/2014/main" val="1671276645"/>
                    </a:ext>
                  </a:extLst>
                </a:gridCol>
                <a:gridCol w="822960">
                  <a:extLst>
                    <a:ext uri="{9D8B030D-6E8A-4147-A177-3AD203B41FA5}">
                      <a16:colId xmlns:a16="http://schemas.microsoft.com/office/drawing/2014/main" val="1764507293"/>
                    </a:ext>
                  </a:extLst>
                </a:gridCol>
                <a:gridCol w="822960">
                  <a:extLst>
                    <a:ext uri="{9D8B030D-6E8A-4147-A177-3AD203B41FA5}">
                      <a16:colId xmlns:a16="http://schemas.microsoft.com/office/drawing/2014/main" val="883398009"/>
                    </a:ext>
                  </a:extLst>
                </a:gridCol>
                <a:gridCol w="822960">
                  <a:extLst>
                    <a:ext uri="{9D8B030D-6E8A-4147-A177-3AD203B41FA5}">
                      <a16:colId xmlns:a16="http://schemas.microsoft.com/office/drawing/2014/main" val="4127189186"/>
                    </a:ext>
                  </a:extLst>
                </a:gridCol>
                <a:gridCol w="822960">
                  <a:extLst>
                    <a:ext uri="{9D8B030D-6E8A-4147-A177-3AD203B41FA5}">
                      <a16:colId xmlns:a16="http://schemas.microsoft.com/office/drawing/2014/main" val="1549146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527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- 2020-02-14 10:05:45</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
⁠
Psst psst.. If you would like your face to be as pretty and handsome as the couple above, we have an array of facial masks ranging from No2ctuelle, brightening, Hydra3HA and absorbant that will keep your face firm and young as always! ⁠
⁠
Curious to know more? Do send us a private message and we will tell you how!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https://www.instagram.com/p/B8h55KInWB-/media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778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- 2020-02-05 10:03:26</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
⁠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https://www.instagram.com/p/B8Ku_hwpFN3/media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69022223"/>
                  </a:ext>
                </a:extLst>
              </a:tr>
            </a:tbl>
          </a:graphicData>
        </a:graphic>
      </p:graphicFrame>
      <p:sp>
        <p:nvSpPr>
          <p:cNvPr id="4" name="Text Placeholder 3">
            <a:extLst>
              <a:ext uri="{FF2B5EF4-FFF2-40B4-BE49-F238E27FC236}">
                <a16:creationId xmlns:a16="http://schemas.microsoft.com/office/drawing/2014/main" id="{8C0E6AAC-B84C-4157-9979-B00A0DE67F13}"/>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907349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9C41A-C614-481F-8213-E3D97F00490C}"/>
              </a:ext>
            </a:extLst>
          </p:cNvPr>
          <p:cNvSpPr>
            <a:spLocks noGrp="1"/>
          </p:cNvSpPr>
          <p:nvPr>
            <p:ph type="title"/>
          </p:nvPr>
        </p:nvSpPr>
        <p:spPr/>
        <p:txBody>
          <a:bodyPr/>
          <a:lstStyle/>
          <a:p>
            <a:r>
              <a:rPr lang="en-US"/>
              <a:t>Instagram Posts Table | sothysmalaysia - 4 of 4</a:t>
            </a:r>
          </a:p>
        </p:txBody>
      </p:sp>
      <p:graphicFrame>
        <p:nvGraphicFramePr>
          <p:cNvPr id="5" name="Table Placeholder 4">
            <a:extLst>
              <a:ext uri="{FF2B5EF4-FFF2-40B4-BE49-F238E27FC236}">
                <a16:creationId xmlns:a16="http://schemas.microsoft.com/office/drawing/2014/main" id="{E82FE426-8FBF-4DC4-A368-FD59DD49A007}"/>
              </a:ext>
            </a:extLst>
          </p:cNvPr>
          <p:cNvGraphicFramePr>
            <a:graphicFrameLocks noGrp="1"/>
          </p:cNvGraphicFramePr>
          <p:nvPr>
            <p:ph type="tbl" sz="quarter" idx="13"/>
            <p:extLst>
              <p:ext uri="{D42A27DB-BD31-4B8C-83A1-F6EECF244321}">
                <p14:modId xmlns:p14="http://schemas.microsoft.com/office/powerpoint/2010/main" val="1333963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61630072"/>
                    </a:ext>
                  </a:extLst>
                </a:gridCol>
                <a:gridCol w="1810512">
                  <a:extLst>
                    <a:ext uri="{9D8B030D-6E8A-4147-A177-3AD203B41FA5}">
                      <a16:colId xmlns:a16="http://schemas.microsoft.com/office/drawing/2014/main" val="2073585769"/>
                    </a:ext>
                  </a:extLst>
                </a:gridCol>
                <a:gridCol w="822960">
                  <a:extLst>
                    <a:ext uri="{9D8B030D-6E8A-4147-A177-3AD203B41FA5}">
                      <a16:colId xmlns:a16="http://schemas.microsoft.com/office/drawing/2014/main" val="1979609139"/>
                    </a:ext>
                  </a:extLst>
                </a:gridCol>
                <a:gridCol w="822960">
                  <a:extLst>
                    <a:ext uri="{9D8B030D-6E8A-4147-A177-3AD203B41FA5}">
                      <a16:colId xmlns:a16="http://schemas.microsoft.com/office/drawing/2014/main" val="1878678007"/>
                    </a:ext>
                  </a:extLst>
                </a:gridCol>
                <a:gridCol w="822960">
                  <a:extLst>
                    <a:ext uri="{9D8B030D-6E8A-4147-A177-3AD203B41FA5}">
                      <a16:colId xmlns:a16="http://schemas.microsoft.com/office/drawing/2014/main" val="846773684"/>
                    </a:ext>
                  </a:extLst>
                </a:gridCol>
                <a:gridCol w="822960">
                  <a:extLst>
                    <a:ext uri="{9D8B030D-6E8A-4147-A177-3AD203B41FA5}">
                      <a16:colId xmlns:a16="http://schemas.microsoft.com/office/drawing/2014/main" val="4254663483"/>
                    </a:ext>
                  </a:extLst>
                </a:gridCol>
                <a:gridCol w="822960">
                  <a:extLst>
                    <a:ext uri="{9D8B030D-6E8A-4147-A177-3AD203B41FA5}">
                      <a16:colId xmlns:a16="http://schemas.microsoft.com/office/drawing/2014/main" val="1689691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097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- 2020-02-04 12:15:49</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https://www.instagram.com/p/B8IZaA5pxNc/media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42247136"/>
                  </a:ext>
                </a:extLst>
              </a:tr>
            </a:tbl>
          </a:graphicData>
        </a:graphic>
      </p:graphicFrame>
      <p:sp>
        <p:nvSpPr>
          <p:cNvPr id="4" name="Text Placeholder 3">
            <a:extLst>
              <a:ext uri="{FF2B5EF4-FFF2-40B4-BE49-F238E27FC236}">
                <a16:creationId xmlns:a16="http://schemas.microsoft.com/office/drawing/2014/main" id="{41124AC7-1EFB-4441-BB03-522ABB70EE60}"/>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888851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93916-AF59-40EF-A6A6-7EDEE012C19B}"/>
              </a:ext>
            </a:extLst>
          </p:cNvPr>
          <p:cNvSpPr>
            <a:spLocks noGrp="1"/>
          </p:cNvSpPr>
          <p:nvPr>
            <p:ph type="title"/>
          </p:nvPr>
        </p:nvSpPr>
        <p:spPr/>
        <p:txBody>
          <a:bodyPr/>
          <a:lstStyle/>
          <a:p>
            <a:r>
              <a:rPr lang="en-US"/>
              <a:t>Instagram Interaction Rate | sothysmalaysia</a:t>
            </a:r>
          </a:p>
        </p:txBody>
      </p:sp>
      <p:graphicFrame>
        <p:nvGraphicFramePr>
          <p:cNvPr id="6" name="Chart Placeholder 5">
            <a:extLst>
              <a:ext uri="{FF2B5EF4-FFF2-40B4-BE49-F238E27FC236}">
                <a16:creationId xmlns:a16="http://schemas.microsoft.com/office/drawing/2014/main" id="{E6E20D48-7FE0-4E89-967C-D25076B6FEF8}"/>
              </a:ext>
            </a:extLst>
          </p:cNvPr>
          <p:cNvGraphicFramePr>
            <a:graphicFrameLocks noGrp="1"/>
          </p:cNvGraphicFramePr>
          <p:nvPr>
            <p:ph type="chart" sz="quarter" idx="13"/>
            <p:extLst>
              <p:ext uri="{D42A27DB-BD31-4B8C-83A1-F6EECF244321}">
                <p14:modId xmlns:p14="http://schemas.microsoft.com/office/powerpoint/2010/main" val="452772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B4438-C900-45AD-A1CE-A0D586CC277B}"/>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451C532A-64EE-453D-9DE8-C700E8A6B5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0861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E594B-21AB-4269-80E3-DB4B3A40F113}"/>
              </a:ext>
            </a:extLst>
          </p:cNvPr>
          <p:cNvSpPr>
            <a:spLocks noGrp="1"/>
          </p:cNvSpPr>
          <p:nvPr>
            <p:ph type="title"/>
          </p:nvPr>
        </p:nvSpPr>
        <p:spPr/>
        <p:txBody>
          <a:bodyPr/>
          <a:lstStyle/>
          <a:p>
            <a:r>
              <a:rPr lang="en-US"/>
              <a:t>Instagram Average Interactions Per Post | sothysmalaysia</a:t>
            </a:r>
          </a:p>
        </p:txBody>
      </p:sp>
      <p:graphicFrame>
        <p:nvGraphicFramePr>
          <p:cNvPr id="6" name="Chart Placeholder 5">
            <a:extLst>
              <a:ext uri="{FF2B5EF4-FFF2-40B4-BE49-F238E27FC236}">
                <a16:creationId xmlns:a16="http://schemas.microsoft.com/office/drawing/2014/main" id="{6D7F4C56-0DA0-439B-B457-EB89276FF9E8}"/>
              </a:ext>
            </a:extLst>
          </p:cNvPr>
          <p:cNvGraphicFramePr>
            <a:graphicFrameLocks noGrp="1"/>
          </p:cNvGraphicFramePr>
          <p:nvPr>
            <p:ph type="chart" sz="quarter" idx="13"/>
            <p:extLst>
              <p:ext uri="{D42A27DB-BD31-4B8C-83A1-F6EECF244321}">
                <p14:modId xmlns:p14="http://schemas.microsoft.com/office/powerpoint/2010/main" val="2957276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040E7E-16F4-4CA8-A593-246BB721EA11}"/>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3F7E42A1-1A64-460F-A367-1FA57CD1C2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90954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282</Words>
  <Application>Microsoft Office PowerPoint</Application>
  <PresentationFormat>On-screen Show (4:3)</PresentationFormat>
  <Paragraphs>107</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Overview</vt:lpstr>
      <vt:lpstr>Instagram Key Metrics Table | sothysmalaysia</vt:lpstr>
      <vt:lpstr>Instagram Followers Total | sothysmalaysia</vt:lpstr>
      <vt:lpstr>Instagram Followers Change Rate | sothysmalaysia</vt:lpstr>
      <vt:lpstr>Instagram Posts Table | sothysmalaysia - 1 of 4</vt:lpstr>
      <vt:lpstr>Instagram Posts Table | sothysmalaysia - 2 of 4</vt:lpstr>
      <vt:lpstr>Instagram Posts Table | sothysmalaysia - 3 of 4</vt:lpstr>
      <vt:lpstr>Instagram Posts Table | sothysmalaysia - 4 of 4</vt:lpstr>
      <vt:lpstr>Instagram Interaction Rate | sothysmalaysia</vt:lpstr>
      <vt:lpstr>Instagram Average Interactions Per Post | sothysmalaysia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2020-03-02T03:55:02Z</dcterms:created>
  <dcterms:modified xsi:type="dcterms:W3CDTF">2020-03-02T03:55:15Z</dcterms:modified>
</cp:coreProperties>
</file>