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8198</c:v>
                </c:pt>
                <c:pt idx="1">
                  <c:v>8195</c:v>
                </c:pt>
                <c:pt idx="2">
                  <c:v>8195</c:v>
                </c:pt>
                <c:pt idx="3">
                  <c:v>8191</c:v>
                </c:pt>
                <c:pt idx="4">
                  <c:v>8193</c:v>
                </c:pt>
                <c:pt idx="5">
                  <c:v>8191</c:v>
                </c:pt>
                <c:pt idx="6">
                  <c:v>8189</c:v>
                </c:pt>
                <c:pt idx="7">
                  <c:v>8188</c:v>
                </c:pt>
                <c:pt idx="8">
                  <c:v>8188</c:v>
                </c:pt>
                <c:pt idx="9">
                  <c:v>8188</c:v>
                </c:pt>
                <c:pt idx="10">
                  <c:v>8179</c:v>
                </c:pt>
                <c:pt idx="11">
                  <c:v>8177</c:v>
                </c:pt>
                <c:pt idx="12">
                  <c:v>8175</c:v>
                </c:pt>
                <c:pt idx="13">
                  <c:v>8169</c:v>
                </c:pt>
                <c:pt idx="14">
                  <c:v>8170</c:v>
                </c:pt>
                <c:pt idx="15">
                  <c:v>8172</c:v>
                </c:pt>
                <c:pt idx="16">
                  <c:v>8171</c:v>
                </c:pt>
                <c:pt idx="17">
                  <c:v>8172</c:v>
                </c:pt>
                <c:pt idx="18">
                  <c:v>8166</c:v>
                </c:pt>
                <c:pt idx="19">
                  <c:v>8169</c:v>
                </c:pt>
                <c:pt idx="20">
                  <c:v>8173</c:v>
                </c:pt>
                <c:pt idx="21">
                  <c:v>8178</c:v>
                </c:pt>
                <c:pt idx="22">
                  <c:v>8181</c:v>
                </c:pt>
                <c:pt idx="23">
                  <c:v>8184</c:v>
                </c:pt>
                <c:pt idx="24">
                  <c:v>8192</c:v>
                </c:pt>
                <c:pt idx="25">
                  <c:v>8189</c:v>
                </c:pt>
                <c:pt idx="26">
                  <c:v>8186</c:v>
                </c:pt>
                <c:pt idx="27">
                  <c:v>8183</c:v>
                </c:pt>
                <c:pt idx="28">
                  <c:v>8184</c:v>
                </c:pt>
                <c:pt idx="29">
                  <c:v>8194</c:v>
                </c:pt>
                <c:pt idx="30">
                  <c:v>8203</c:v>
                </c:pt>
              </c:numCache>
            </c:numRef>
          </c:val>
          <c:smooth val="0"/>
          <c:extLst>
            <c:ext xmlns:c16="http://schemas.microsoft.com/office/drawing/2014/chart" uri="{C3380CC4-5D6E-409C-BE32-E72D297353CC}">
              <c16:uniqueId val="{00000000-B3FA-44D2-AE1E-F952F7A98FB1}"/>
            </c:ext>
          </c:extLst>
        </c:ser>
        <c:dLbls>
          <c:showLegendKey val="0"/>
          <c:showVal val="0"/>
          <c:showCatName val="0"/>
          <c:showSerName val="0"/>
          <c:showPercent val="0"/>
          <c:showBubbleSize val="0"/>
        </c:dLbls>
        <c:smooth val="0"/>
        <c:axId val="296813552"/>
        <c:axId val="296806008"/>
      </c:lineChart>
      <c:dateAx>
        <c:axId val="29681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06008"/>
        <c:crosses val="autoZero"/>
        <c:auto val="1"/>
        <c:lblOffset val="100"/>
        <c:baseTimeUnit val="days"/>
      </c:dateAx>
      <c:valAx>
        <c:axId val="29680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1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-4.8768593026091198E-2</c:v>
                </c:pt>
                <c:pt idx="1">
                  <c:v>-3.6594291290558703E-2</c:v>
                </c:pt>
                <c:pt idx="2">
                  <c:v>0</c:v>
                </c:pt>
                <c:pt idx="3">
                  <c:v>-4.8810250152532E-2</c:v>
                </c:pt>
                <c:pt idx="4">
                  <c:v>2.4417043096081101E-2</c:v>
                </c:pt>
                <c:pt idx="5">
                  <c:v>-2.4411082631514699E-2</c:v>
                </c:pt>
                <c:pt idx="6">
                  <c:v>-2.4417043096081101E-2</c:v>
                </c:pt>
                <c:pt idx="7">
                  <c:v>-1.22115032360484E-2</c:v>
                </c:pt>
                <c:pt idx="8">
                  <c:v>0</c:v>
                </c:pt>
                <c:pt idx="9">
                  <c:v>0</c:v>
                </c:pt>
                <c:pt idx="10">
                  <c:v>-0.109916951636541</c:v>
                </c:pt>
                <c:pt idx="11">
                  <c:v>-2.44528670986673E-2</c:v>
                </c:pt>
                <c:pt idx="12">
                  <c:v>-2.4458847988259799E-2</c:v>
                </c:pt>
                <c:pt idx="13">
                  <c:v>-7.3394495412843999E-2</c:v>
                </c:pt>
                <c:pt idx="14">
                  <c:v>1.2241400416207599E-2</c:v>
                </c:pt>
                <c:pt idx="15">
                  <c:v>2.4479804161566698E-2</c:v>
                </c:pt>
                <c:pt idx="16">
                  <c:v>-1.22369065100343E-2</c:v>
                </c:pt>
                <c:pt idx="17">
                  <c:v>1.22384041121038E-2</c:v>
                </c:pt>
                <c:pt idx="18">
                  <c:v>-7.3421439060205596E-2</c:v>
                </c:pt>
                <c:pt idx="19">
                  <c:v>3.6737692872887598E-2</c:v>
                </c:pt>
                <c:pt idx="20">
                  <c:v>4.8965601664830501E-2</c:v>
                </c:pt>
                <c:pt idx="21">
                  <c:v>6.1177046372201199E-2</c:v>
                </c:pt>
                <c:pt idx="22">
                  <c:v>3.6683785766691103E-2</c:v>
                </c:pt>
                <c:pt idx="23">
                  <c:v>3.6670333700036702E-2</c:v>
                </c:pt>
                <c:pt idx="24">
                  <c:v>9.7751710654936499E-2</c:v>
                </c:pt>
                <c:pt idx="25">
                  <c:v>-3.662109375E-2</c:v>
                </c:pt>
                <c:pt idx="26">
                  <c:v>-3.6634509708145101E-2</c:v>
                </c:pt>
                <c:pt idx="27">
                  <c:v>-3.6647935499633501E-2</c:v>
                </c:pt>
                <c:pt idx="28">
                  <c:v>1.2220457045093501E-2</c:v>
                </c:pt>
                <c:pt idx="29">
                  <c:v>0.122189638318671</c:v>
                </c:pt>
                <c:pt idx="30">
                  <c:v>0.109836465706615</c:v>
                </c:pt>
              </c:numCache>
            </c:numRef>
          </c:val>
          <c:smooth val="0"/>
          <c:extLst>
            <c:ext xmlns:c16="http://schemas.microsoft.com/office/drawing/2014/chart" uri="{C3380CC4-5D6E-409C-BE32-E72D297353CC}">
              <c16:uniqueId val="{00000000-E9FA-4428-92F7-D2B43E133006}"/>
            </c:ext>
          </c:extLst>
        </c:ser>
        <c:dLbls>
          <c:showLegendKey val="0"/>
          <c:showVal val="0"/>
          <c:showCatName val="0"/>
          <c:showSerName val="0"/>
          <c:showPercent val="0"/>
          <c:showBubbleSize val="0"/>
        </c:dLbls>
        <c:smooth val="0"/>
        <c:axId val="300362224"/>
        <c:axId val="300360912"/>
      </c:lineChart>
      <c:dateAx>
        <c:axId val="300362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360912"/>
        <c:crosses val="autoZero"/>
        <c:auto val="1"/>
        <c:lblOffset val="100"/>
        <c:baseTimeUnit val="days"/>
      </c:dateAx>
      <c:valAx>
        <c:axId val="30036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36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0.13009999999999999</c:v>
                </c:pt>
                <c:pt idx="1">
                  <c:v>0</c:v>
                </c:pt>
                <c:pt idx="2">
                  <c:v>0</c:v>
                </c:pt>
                <c:pt idx="3">
                  <c:v>0</c:v>
                </c:pt>
                <c:pt idx="4">
                  <c:v>0</c:v>
                </c:pt>
                <c:pt idx="5">
                  <c:v>0</c:v>
                </c:pt>
                <c:pt idx="6">
                  <c:v>0</c:v>
                </c:pt>
                <c:pt idx="7">
                  <c:v>0</c:v>
                </c:pt>
                <c:pt idx="8">
                  <c:v>0</c:v>
                </c:pt>
                <c:pt idx="9">
                  <c:v>0.34200000000000003</c:v>
                </c:pt>
                <c:pt idx="10">
                  <c:v>0.41549999999999998</c:v>
                </c:pt>
                <c:pt idx="11">
                  <c:v>0</c:v>
                </c:pt>
                <c:pt idx="12">
                  <c:v>0.2324</c:v>
                </c:pt>
                <c:pt idx="13">
                  <c:v>0</c:v>
                </c:pt>
                <c:pt idx="14">
                  <c:v>0.18360000000000001</c:v>
                </c:pt>
                <c:pt idx="15">
                  <c:v>0</c:v>
                </c:pt>
                <c:pt idx="16">
                  <c:v>0.18360000000000001</c:v>
                </c:pt>
                <c:pt idx="17">
                  <c:v>0</c:v>
                </c:pt>
                <c:pt idx="18">
                  <c:v>0.2203</c:v>
                </c:pt>
                <c:pt idx="19">
                  <c:v>0</c:v>
                </c:pt>
                <c:pt idx="20">
                  <c:v>0</c:v>
                </c:pt>
                <c:pt idx="21">
                  <c:v>7.3400000000000007E-2</c:v>
                </c:pt>
                <c:pt idx="22">
                  <c:v>0</c:v>
                </c:pt>
                <c:pt idx="23">
                  <c:v>0</c:v>
                </c:pt>
                <c:pt idx="24">
                  <c:v>0.17100000000000001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D7A-44A3-B543-FF22C48D3197}"/>
            </c:ext>
          </c:extLst>
        </c:ser>
        <c:dLbls>
          <c:showLegendKey val="0"/>
          <c:showVal val="0"/>
          <c:showCatName val="0"/>
          <c:showSerName val="0"/>
          <c:showPercent val="0"/>
          <c:showBubbleSize val="0"/>
        </c:dLbls>
        <c:smooth val="0"/>
        <c:axId val="345841368"/>
        <c:axId val="345842352"/>
      </c:lineChart>
      <c:dateAx>
        <c:axId val="345841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2352"/>
        <c:crosses val="autoZero"/>
        <c:auto val="1"/>
        <c:lblOffset val="100"/>
        <c:baseTimeUnit val="days"/>
      </c:dateAx>
      <c:valAx>
        <c:axId val="34584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10</c:v>
                </c:pt>
                <c:pt idx="1">
                  <c:v>0</c:v>
                </c:pt>
                <c:pt idx="2">
                  <c:v>0</c:v>
                </c:pt>
                <c:pt idx="3">
                  <c:v>0</c:v>
                </c:pt>
                <c:pt idx="4">
                  <c:v>0</c:v>
                </c:pt>
                <c:pt idx="5">
                  <c:v>0</c:v>
                </c:pt>
                <c:pt idx="6">
                  <c:v>0</c:v>
                </c:pt>
                <c:pt idx="7">
                  <c:v>0</c:v>
                </c:pt>
                <c:pt idx="8">
                  <c:v>0</c:v>
                </c:pt>
                <c:pt idx="9">
                  <c:v>28</c:v>
                </c:pt>
                <c:pt idx="10">
                  <c:v>34</c:v>
                </c:pt>
                <c:pt idx="11">
                  <c:v>0</c:v>
                </c:pt>
                <c:pt idx="12">
                  <c:v>19</c:v>
                </c:pt>
                <c:pt idx="13">
                  <c:v>0</c:v>
                </c:pt>
                <c:pt idx="14">
                  <c:v>15</c:v>
                </c:pt>
                <c:pt idx="15">
                  <c:v>0</c:v>
                </c:pt>
                <c:pt idx="16">
                  <c:v>15</c:v>
                </c:pt>
                <c:pt idx="17">
                  <c:v>0</c:v>
                </c:pt>
                <c:pt idx="18">
                  <c:v>18</c:v>
                </c:pt>
                <c:pt idx="19">
                  <c:v>0</c:v>
                </c:pt>
                <c:pt idx="20">
                  <c:v>0</c:v>
                </c:pt>
                <c:pt idx="21">
                  <c:v>6</c:v>
                </c:pt>
                <c:pt idx="22">
                  <c:v>0</c:v>
                </c:pt>
                <c:pt idx="23">
                  <c:v>0</c:v>
                </c:pt>
                <c:pt idx="24">
                  <c:v>14</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97CA-4D71-A84F-46C8D9C635C2}"/>
            </c:ext>
          </c:extLst>
        </c:ser>
        <c:dLbls>
          <c:showLegendKey val="0"/>
          <c:showVal val="0"/>
          <c:showCatName val="0"/>
          <c:showSerName val="0"/>
          <c:showPercent val="0"/>
          <c:showBubbleSize val="0"/>
        </c:dLbls>
        <c:smooth val="0"/>
        <c:axId val="345845632"/>
        <c:axId val="345845960"/>
      </c:lineChart>
      <c:dateAx>
        <c:axId val="345845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5960"/>
        <c:crosses val="autoZero"/>
        <c:auto val="1"/>
        <c:lblOffset val="100"/>
        <c:baseTimeUnit val="days"/>
      </c:dateAx>
      <c:valAx>
        <c:axId val="34584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133F-83DD-426C-B23A-1DB9C5628CFE}"/>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544D79A0-FC87-434F-9FC4-EE94F602118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506685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912DC-4062-4449-9FC1-34B9A5E8B4CD}"/>
              </a:ext>
            </a:extLst>
          </p:cNvPr>
          <p:cNvSpPr>
            <a:spLocks noGrp="1"/>
          </p:cNvSpPr>
          <p:nvPr>
            <p:ph type="title"/>
          </p:nvPr>
        </p:nvSpPr>
        <p:spPr/>
        <p:txBody>
          <a:bodyPr/>
          <a:lstStyle/>
          <a:p>
            <a:r>
              <a:rPr lang="en-US"/>
              <a:t>Instagram Key Metrics Table | sothysmalaysia</a:t>
            </a:r>
          </a:p>
        </p:txBody>
      </p:sp>
      <p:graphicFrame>
        <p:nvGraphicFramePr>
          <p:cNvPr id="5" name="Table Placeholder 4">
            <a:extLst>
              <a:ext uri="{FF2B5EF4-FFF2-40B4-BE49-F238E27FC236}">
                <a16:creationId xmlns:a16="http://schemas.microsoft.com/office/drawing/2014/main" id="{6FDF88D5-0793-47C2-BF11-62FA669714CB}"/>
              </a:ext>
            </a:extLst>
          </p:cNvPr>
          <p:cNvGraphicFramePr>
            <a:graphicFrameLocks noGrp="1"/>
          </p:cNvGraphicFramePr>
          <p:nvPr>
            <p:ph type="tbl" sz="quarter" idx="13"/>
            <p:extLst>
              <p:ext uri="{D42A27DB-BD31-4B8C-83A1-F6EECF244321}">
                <p14:modId xmlns:p14="http://schemas.microsoft.com/office/powerpoint/2010/main" val="165792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0492184"/>
                    </a:ext>
                  </a:extLst>
                </a:gridCol>
                <a:gridCol w="658368">
                  <a:extLst>
                    <a:ext uri="{9D8B030D-6E8A-4147-A177-3AD203B41FA5}">
                      <a16:colId xmlns:a16="http://schemas.microsoft.com/office/drawing/2014/main" val="768970005"/>
                    </a:ext>
                  </a:extLst>
                </a:gridCol>
                <a:gridCol w="658368">
                  <a:extLst>
                    <a:ext uri="{9D8B030D-6E8A-4147-A177-3AD203B41FA5}">
                      <a16:colId xmlns:a16="http://schemas.microsoft.com/office/drawing/2014/main" val="3125484315"/>
                    </a:ext>
                  </a:extLst>
                </a:gridCol>
                <a:gridCol w="658368">
                  <a:extLst>
                    <a:ext uri="{9D8B030D-6E8A-4147-A177-3AD203B41FA5}">
                      <a16:colId xmlns:a16="http://schemas.microsoft.com/office/drawing/2014/main" val="576729375"/>
                    </a:ext>
                  </a:extLst>
                </a:gridCol>
                <a:gridCol w="658368">
                  <a:extLst>
                    <a:ext uri="{9D8B030D-6E8A-4147-A177-3AD203B41FA5}">
                      <a16:colId xmlns:a16="http://schemas.microsoft.com/office/drawing/2014/main" val="3155431871"/>
                    </a:ext>
                  </a:extLst>
                </a:gridCol>
                <a:gridCol w="658368">
                  <a:extLst>
                    <a:ext uri="{9D8B030D-6E8A-4147-A177-3AD203B41FA5}">
                      <a16:colId xmlns:a16="http://schemas.microsoft.com/office/drawing/2014/main" val="3981194928"/>
                    </a:ext>
                  </a:extLst>
                </a:gridCol>
                <a:gridCol w="658368">
                  <a:extLst>
                    <a:ext uri="{9D8B030D-6E8A-4147-A177-3AD203B41FA5}">
                      <a16:colId xmlns:a16="http://schemas.microsoft.com/office/drawing/2014/main" val="3729788402"/>
                    </a:ext>
                  </a:extLst>
                </a:gridCol>
                <a:gridCol w="658368">
                  <a:extLst>
                    <a:ext uri="{9D8B030D-6E8A-4147-A177-3AD203B41FA5}">
                      <a16:colId xmlns:a16="http://schemas.microsoft.com/office/drawing/2014/main" val="3211369224"/>
                    </a:ext>
                  </a:extLst>
                </a:gridCol>
                <a:gridCol w="658368">
                  <a:extLst>
                    <a:ext uri="{9D8B030D-6E8A-4147-A177-3AD203B41FA5}">
                      <a16:colId xmlns:a16="http://schemas.microsoft.com/office/drawing/2014/main" val="2607120441"/>
                    </a:ext>
                  </a:extLst>
                </a:gridCol>
                <a:gridCol w="658368">
                  <a:extLst>
                    <a:ext uri="{9D8B030D-6E8A-4147-A177-3AD203B41FA5}">
                      <a16:colId xmlns:a16="http://schemas.microsoft.com/office/drawing/2014/main" val="3437505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87852795"/>
                  </a:ext>
                </a:extLst>
              </a:tr>
              <a:tr h="370840">
                <a:tc>
                  <a:txBody>
                    <a:bodyPr/>
                    <a:lstStyle/>
                    <a:p>
                      <a:r>
                        <a:rPr lang="en-US" sz="1000"/>
                        <a:t>sothysmalaysia</a:t>
                      </a:r>
                    </a:p>
                  </a:txBody>
                  <a:tcPr/>
                </a:tc>
                <a:tc>
                  <a:txBody>
                    <a:bodyPr/>
                    <a:lstStyle/>
                    <a:p>
                      <a:r>
                        <a:rPr lang="en-US" sz="1000"/>
                        <a:t>8203</a:t>
                      </a:r>
                    </a:p>
                  </a:txBody>
                  <a:tcPr/>
                </a:tc>
                <a:tc>
                  <a:txBody>
                    <a:bodyPr/>
                    <a:lstStyle/>
                    <a:p>
                      <a:r>
                        <a:rPr lang="en-US" sz="1000"/>
                        <a:t>1</a:t>
                      </a:r>
                    </a:p>
                  </a:txBody>
                  <a:tcPr/>
                </a:tc>
                <a:tc>
                  <a:txBody>
                    <a:bodyPr/>
                    <a:lstStyle/>
                    <a:p>
                      <a:r>
                        <a:rPr lang="en-US" sz="1000"/>
                        <a:t>8</a:t>
                      </a:r>
                    </a:p>
                  </a:txBody>
                  <a:tcPr/>
                </a:tc>
                <a:tc>
                  <a:txBody>
                    <a:bodyPr/>
                    <a:lstStyle/>
                    <a:p>
                      <a:r>
                        <a:rPr lang="en-US" sz="1000"/>
                        <a:t>1</a:t>
                      </a:r>
                    </a:p>
                  </a:txBody>
                  <a:tcPr/>
                </a:tc>
                <a:tc>
                  <a:txBody>
                    <a:bodyPr/>
                    <a:lstStyle/>
                    <a:p>
                      <a:r>
                        <a:rPr lang="en-US" sz="1000"/>
                        <a:t>2</a:t>
                      </a:r>
                    </a:p>
                  </a:txBody>
                  <a:tcPr/>
                </a:tc>
                <a:tc>
                  <a:txBody>
                    <a:bodyPr/>
                    <a:lstStyle/>
                    <a:p>
                      <a:r>
                        <a:rPr lang="en-US" sz="1000"/>
                        <a:t>11</a:t>
                      </a:r>
                    </a:p>
                  </a:txBody>
                  <a:tcPr/>
                </a:tc>
                <a:tc>
                  <a:txBody>
                    <a:bodyPr/>
                    <a:lstStyle/>
                    <a:p>
                      <a:r>
                        <a:rPr lang="en-US" sz="1000"/>
                        <a:t>172</a:t>
                      </a:r>
                    </a:p>
                  </a:txBody>
                  <a:tcPr/>
                </a:tc>
                <a:tc>
                  <a:txBody>
                    <a:bodyPr/>
                    <a:lstStyle/>
                    <a:p>
                      <a:r>
                        <a:rPr lang="en-US" sz="1000"/>
                        <a:t>9</a:t>
                      </a:r>
                    </a:p>
                  </a:txBody>
                  <a:tcPr/>
                </a:tc>
                <a:tc>
                  <a:txBody>
                    <a:bodyPr/>
                    <a:lstStyle/>
                    <a:p>
                      <a:r>
                        <a:rPr lang="en-US" sz="1000"/>
                        <a:t>0.2006 %</a:t>
                      </a:r>
                    </a:p>
                  </a:txBody>
                  <a:tcPr/>
                </a:tc>
                <a:extLst>
                  <a:ext uri="{0D108BD9-81ED-4DB2-BD59-A6C34878D82A}">
                    <a16:rowId xmlns:a16="http://schemas.microsoft.com/office/drawing/2014/main" val="2050950740"/>
                  </a:ext>
                </a:extLst>
              </a:tr>
            </a:tbl>
          </a:graphicData>
        </a:graphic>
      </p:graphicFrame>
      <p:sp>
        <p:nvSpPr>
          <p:cNvPr id="4" name="Text Placeholder 3">
            <a:extLst>
              <a:ext uri="{FF2B5EF4-FFF2-40B4-BE49-F238E27FC236}">
                <a16:creationId xmlns:a16="http://schemas.microsoft.com/office/drawing/2014/main" id="{28D88146-B12B-4695-A3E1-A7CF1352A107}"/>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0113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09F3B-5A4C-4761-B48E-0833737E471A}"/>
              </a:ext>
            </a:extLst>
          </p:cNvPr>
          <p:cNvSpPr>
            <a:spLocks noGrp="1"/>
          </p:cNvSpPr>
          <p:nvPr>
            <p:ph type="title"/>
          </p:nvPr>
        </p:nvSpPr>
        <p:spPr/>
        <p:txBody>
          <a:bodyPr/>
          <a:lstStyle/>
          <a:p>
            <a:r>
              <a:rPr lang="en-US"/>
              <a:t>Instagram Followers Total | sothysmalaysia</a:t>
            </a:r>
          </a:p>
        </p:txBody>
      </p:sp>
      <p:graphicFrame>
        <p:nvGraphicFramePr>
          <p:cNvPr id="6" name="Chart Placeholder 5">
            <a:extLst>
              <a:ext uri="{FF2B5EF4-FFF2-40B4-BE49-F238E27FC236}">
                <a16:creationId xmlns:a16="http://schemas.microsoft.com/office/drawing/2014/main" id="{93BB2CCC-6ADC-45BD-BCA4-8A08587C2265}"/>
              </a:ext>
            </a:extLst>
          </p:cNvPr>
          <p:cNvGraphicFramePr>
            <a:graphicFrameLocks noGrp="1"/>
          </p:cNvGraphicFramePr>
          <p:nvPr>
            <p:ph type="chart" sz="quarter" idx="13"/>
            <p:extLst>
              <p:ext uri="{D42A27DB-BD31-4B8C-83A1-F6EECF244321}">
                <p14:modId xmlns:p14="http://schemas.microsoft.com/office/powerpoint/2010/main" val="129412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6A83FB-57B2-4F18-9487-9D95E8BCC8CF}"/>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2C1F381B-E4A4-418B-A0A2-2B80625EB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467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C3AB-45BD-47A7-A892-763934E83603}"/>
              </a:ext>
            </a:extLst>
          </p:cNvPr>
          <p:cNvSpPr>
            <a:spLocks noGrp="1"/>
          </p:cNvSpPr>
          <p:nvPr>
            <p:ph type="title"/>
          </p:nvPr>
        </p:nvSpPr>
        <p:spPr/>
        <p:txBody>
          <a:bodyPr/>
          <a:lstStyle/>
          <a:p>
            <a:r>
              <a:rPr lang="en-US"/>
              <a:t>Instagram Followers Change Rate | sothysmalaysia</a:t>
            </a:r>
          </a:p>
        </p:txBody>
      </p:sp>
      <p:graphicFrame>
        <p:nvGraphicFramePr>
          <p:cNvPr id="6" name="Chart Placeholder 5">
            <a:extLst>
              <a:ext uri="{FF2B5EF4-FFF2-40B4-BE49-F238E27FC236}">
                <a16:creationId xmlns:a16="http://schemas.microsoft.com/office/drawing/2014/main" id="{A3A0681B-57A4-4832-89D6-AF2C1D739AB5}"/>
              </a:ext>
            </a:extLst>
          </p:cNvPr>
          <p:cNvGraphicFramePr>
            <a:graphicFrameLocks noGrp="1"/>
          </p:cNvGraphicFramePr>
          <p:nvPr>
            <p:ph type="chart" sz="quarter" idx="13"/>
            <p:extLst>
              <p:ext uri="{D42A27DB-BD31-4B8C-83A1-F6EECF244321}">
                <p14:modId xmlns:p14="http://schemas.microsoft.com/office/powerpoint/2010/main" val="1930465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66326-43D5-4D1F-99AD-8C8B4958CF63}"/>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2EFE98B8-9192-439C-8335-CFA1AAA747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6341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C062F-AECF-400F-9CBE-8C3EF332DA56}"/>
              </a:ext>
            </a:extLst>
          </p:cNvPr>
          <p:cNvSpPr>
            <a:spLocks noGrp="1"/>
          </p:cNvSpPr>
          <p:nvPr>
            <p:ph type="title"/>
          </p:nvPr>
        </p:nvSpPr>
        <p:spPr/>
        <p:txBody>
          <a:bodyPr/>
          <a:lstStyle/>
          <a:p>
            <a:r>
              <a:rPr lang="en-US"/>
              <a:t>Instagram Posts Table | sothysmalaysia - 1 of 8</a:t>
            </a:r>
          </a:p>
        </p:txBody>
      </p:sp>
      <p:graphicFrame>
        <p:nvGraphicFramePr>
          <p:cNvPr id="5" name="Table Placeholder 4">
            <a:extLst>
              <a:ext uri="{FF2B5EF4-FFF2-40B4-BE49-F238E27FC236}">
                <a16:creationId xmlns:a16="http://schemas.microsoft.com/office/drawing/2014/main" id="{EC537E22-6026-4E77-8A3B-CCEBCAAA2D07}"/>
              </a:ext>
            </a:extLst>
          </p:cNvPr>
          <p:cNvGraphicFramePr>
            <a:graphicFrameLocks noGrp="1"/>
          </p:cNvGraphicFramePr>
          <p:nvPr>
            <p:ph type="tbl" sz="quarter" idx="13"/>
            <p:extLst>
              <p:ext uri="{D42A27DB-BD31-4B8C-83A1-F6EECF244321}">
                <p14:modId xmlns:p14="http://schemas.microsoft.com/office/powerpoint/2010/main" val="291912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522388"/>
                    </a:ext>
                  </a:extLst>
                </a:gridCol>
                <a:gridCol w="1810512">
                  <a:extLst>
                    <a:ext uri="{9D8B030D-6E8A-4147-A177-3AD203B41FA5}">
                      <a16:colId xmlns:a16="http://schemas.microsoft.com/office/drawing/2014/main" val="3415762465"/>
                    </a:ext>
                  </a:extLst>
                </a:gridCol>
                <a:gridCol w="822960">
                  <a:extLst>
                    <a:ext uri="{9D8B030D-6E8A-4147-A177-3AD203B41FA5}">
                      <a16:colId xmlns:a16="http://schemas.microsoft.com/office/drawing/2014/main" val="2297008869"/>
                    </a:ext>
                  </a:extLst>
                </a:gridCol>
                <a:gridCol w="822960">
                  <a:extLst>
                    <a:ext uri="{9D8B030D-6E8A-4147-A177-3AD203B41FA5}">
                      <a16:colId xmlns:a16="http://schemas.microsoft.com/office/drawing/2014/main" val="733505522"/>
                    </a:ext>
                  </a:extLst>
                </a:gridCol>
                <a:gridCol w="822960">
                  <a:extLst>
                    <a:ext uri="{9D8B030D-6E8A-4147-A177-3AD203B41FA5}">
                      <a16:colId xmlns:a16="http://schemas.microsoft.com/office/drawing/2014/main" val="2243278010"/>
                    </a:ext>
                  </a:extLst>
                </a:gridCol>
                <a:gridCol w="822960">
                  <a:extLst>
                    <a:ext uri="{9D8B030D-6E8A-4147-A177-3AD203B41FA5}">
                      <a16:colId xmlns:a16="http://schemas.microsoft.com/office/drawing/2014/main" val="3179982908"/>
                    </a:ext>
                  </a:extLst>
                </a:gridCol>
                <a:gridCol w="822960">
                  <a:extLst>
                    <a:ext uri="{9D8B030D-6E8A-4147-A177-3AD203B41FA5}">
                      <a16:colId xmlns:a16="http://schemas.microsoft.com/office/drawing/2014/main" val="3593094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495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- 2020-01-25 00:05:24</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恭祝大家新年快乐</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万事如意！ ⁠
⁠
</a:t>
                      </a:r>
                      <a:r>
                        <a:rPr kumimoji="0" lang="en-US" sz="1000" b="0" i="0" u="none" strike="noStrike" kern="1200" cap="none" spc="0" normalizeH="0" baseline="0" noProof="0">
                          <a:ln>
                            <a:noFill/>
                          </a:ln>
                          <a:solidFill>
                            <a:prstClr val="black"/>
                          </a:solidFill>
                          <a:effectLst/>
                          <a:uLnTx/>
                          <a:uFillTx/>
                          <a:latin typeface="+mn-lt"/>
                          <a:ea typeface="+mn-ea"/>
                          <a:cs typeface="+mn-cs"/>
                        </a:rPr>
                        <a:t>SOTHYS Malaysia would like to wish everyone an auspicious and prosperous Chinese New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https://www.instagram.com/p/B7tVSHcF2E6/media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72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- 2020-01-22 10:14:06</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radiant glow for a better you. ⁠
⁠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https://www.instagram.com/p/B7mtGMppEZu/media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53875391"/>
                  </a:ext>
                </a:extLst>
              </a:tr>
            </a:tbl>
          </a:graphicData>
        </a:graphic>
      </p:graphicFrame>
      <p:sp>
        <p:nvSpPr>
          <p:cNvPr id="4" name="Text Placeholder 3">
            <a:extLst>
              <a:ext uri="{FF2B5EF4-FFF2-40B4-BE49-F238E27FC236}">
                <a16:creationId xmlns:a16="http://schemas.microsoft.com/office/drawing/2014/main" id="{B63D2653-087A-42AE-AC1C-14C0C9E412A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938280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05CC9-54D5-41BE-9D8C-14FBC86D6210}"/>
              </a:ext>
            </a:extLst>
          </p:cNvPr>
          <p:cNvSpPr>
            <a:spLocks noGrp="1"/>
          </p:cNvSpPr>
          <p:nvPr>
            <p:ph type="title"/>
          </p:nvPr>
        </p:nvSpPr>
        <p:spPr/>
        <p:txBody>
          <a:bodyPr/>
          <a:lstStyle/>
          <a:p>
            <a:r>
              <a:rPr lang="en-US"/>
              <a:t>Instagram Posts Table | sothysmalaysia - 2 of 8</a:t>
            </a:r>
          </a:p>
        </p:txBody>
      </p:sp>
      <p:graphicFrame>
        <p:nvGraphicFramePr>
          <p:cNvPr id="5" name="Table Placeholder 4">
            <a:extLst>
              <a:ext uri="{FF2B5EF4-FFF2-40B4-BE49-F238E27FC236}">
                <a16:creationId xmlns:a16="http://schemas.microsoft.com/office/drawing/2014/main" id="{1CFF3F2D-AEA3-4D88-8E1D-9F023F223AD8}"/>
              </a:ext>
            </a:extLst>
          </p:cNvPr>
          <p:cNvGraphicFramePr>
            <a:graphicFrameLocks noGrp="1"/>
          </p:cNvGraphicFramePr>
          <p:nvPr>
            <p:ph type="tbl" sz="quarter" idx="13"/>
            <p:extLst>
              <p:ext uri="{D42A27DB-BD31-4B8C-83A1-F6EECF244321}">
                <p14:modId xmlns:p14="http://schemas.microsoft.com/office/powerpoint/2010/main" val="237985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4276944"/>
                    </a:ext>
                  </a:extLst>
                </a:gridCol>
                <a:gridCol w="1810512">
                  <a:extLst>
                    <a:ext uri="{9D8B030D-6E8A-4147-A177-3AD203B41FA5}">
                      <a16:colId xmlns:a16="http://schemas.microsoft.com/office/drawing/2014/main" val="1345092866"/>
                    </a:ext>
                  </a:extLst>
                </a:gridCol>
                <a:gridCol w="822960">
                  <a:extLst>
                    <a:ext uri="{9D8B030D-6E8A-4147-A177-3AD203B41FA5}">
                      <a16:colId xmlns:a16="http://schemas.microsoft.com/office/drawing/2014/main" val="3597020693"/>
                    </a:ext>
                  </a:extLst>
                </a:gridCol>
                <a:gridCol w="822960">
                  <a:extLst>
                    <a:ext uri="{9D8B030D-6E8A-4147-A177-3AD203B41FA5}">
                      <a16:colId xmlns:a16="http://schemas.microsoft.com/office/drawing/2014/main" val="3554861822"/>
                    </a:ext>
                  </a:extLst>
                </a:gridCol>
                <a:gridCol w="822960">
                  <a:extLst>
                    <a:ext uri="{9D8B030D-6E8A-4147-A177-3AD203B41FA5}">
                      <a16:colId xmlns:a16="http://schemas.microsoft.com/office/drawing/2014/main" val="572290027"/>
                    </a:ext>
                  </a:extLst>
                </a:gridCol>
                <a:gridCol w="822960">
                  <a:extLst>
                    <a:ext uri="{9D8B030D-6E8A-4147-A177-3AD203B41FA5}">
                      <a16:colId xmlns:a16="http://schemas.microsoft.com/office/drawing/2014/main" val="1073020513"/>
                    </a:ext>
                  </a:extLst>
                </a:gridCol>
                <a:gridCol w="822960">
                  <a:extLst>
                    <a:ext uri="{9D8B030D-6E8A-4147-A177-3AD203B41FA5}">
                      <a16:colId xmlns:a16="http://schemas.microsoft.com/office/drawing/2014/main" val="134093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09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- 2020-01-19 10:00:42</a:t>
                      </a:r>
                      <a:r>
                        <a:rPr kumimoji="0" lang="en-US" sz="1000" b="0" i="0" u="none" strike="noStrike" kern="1200" cap="none" spc="0" normalizeH="0" baseline="0" noProof="0">
                          <a:ln>
                            <a:noFill/>
                          </a:ln>
                          <a:solidFill>
                            <a:prstClr val="black"/>
                          </a:solidFill>
                          <a:effectLst/>
                          <a:uLnTx/>
                          <a:uFillTx/>
                          <a:latin typeface="+mn-lt"/>
                          <a:ea typeface="+mn-ea"/>
                          <a:cs typeface="+mn-cs"/>
                        </a:rPr>
                        <a:t>
 Enjoy yourself with the presence of your loved ones during Chinese New Year with our Oxygenating Essential Ampoule that provides the de-stressing and calming effects of a facial treatment. ⁠
⁠
It’s easy. Just break it, dab it and that’s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https://www.instagram.com/p/B7e9KwNFmJt/media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8390833"/>
                  </a:ext>
                </a:extLst>
              </a:tr>
            </a:tbl>
          </a:graphicData>
        </a:graphic>
      </p:graphicFrame>
      <p:sp>
        <p:nvSpPr>
          <p:cNvPr id="4" name="Text Placeholder 3">
            <a:extLst>
              <a:ext uri="{FF2B5EF4-FFF2-40B4-BE49-F238E27FC236}">
                <a16:creationId xmlns:a16="http://schemas.microsoft.com/office/drawing/2014/main" id="{F1056B11-CBA1-4B20-8BC4-B931023F9C72}"/>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547176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46DA-C9C1-4D6A-894C-B5841D4DA3EA}"/>
              </a:ext>
            </a:extLst>
          </p:cNvPr>
          <p:cNvSpPr>
            <a:spLocks noGrp="1"/>
          </p:cNvSpPr>
          <p:nvPr>
            <p:ph type="title"/>
          </p:nvPr>
        </p:nvSpPr>
        <p:spPr/>
        <p:txBody>
          <a:bodyPr/>
          <a:lstStyle/>
          <a:p>
            <a:r>
              <a:rPr lang="en-US"/>
              <a:t>Instagram Posts Table | sothysmalaysia - 3 of 8</a:t>
            </a:r>
          </a:p>
        </p:txBody>
      </p:sp>
      <p:graphicFrame>
        <p:nvGraphicFramePr>
          <p:cNvPr id="5" name="Table Placeholder 4">
            <a:extLst>
              <a:ext uri="{FF2B5EF4-FFF2-40B4-BE49-F238E27FC236}">
                <a16:creationId xmlns:a16="http://schemas.microsoft.com/office/drawing/2014/main" id="{9254E660-E678-47DC-A8FD-A50B0E1C67C5}"/>
              </a:ext>
            </a:extLst>
          </p:cNvPr>
          <p:cNvGraphicFramePr>
            <a:graphicFrameLocks noGrp="1"/>
          </p:cNvGraphicFramePr>
          <p:nvPr>
            <p:ph type="tbl" sz="quarter" idx="13"/>
            <p:extLst>
              <p:ext uri="{D42A27DB-BD31-4B8C-83A1-F6EECF244321}">
                <p14:modId xmlns:p14="http://schemas.microsoft.com/office/powerpoint/2010/main" val="396299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1671645"/>
                    </a:ext>
                  </a:extLst>
                </a:gridCol>
                <a:gridCol w="1810512">
                  <a:extLst>
                    <a:ext uri="{9D8B030D-6E8A-4147-A177-3AD203B41FA5}">
                      <a16:colId xmlns:a16="http://schemas.microsoft.com/office/drawing/2014/main" val="4143954107"/>
                    </a:ext>
                  </a:extLst>
                </a:gridCol>
                <a:gridCol w="822960">
                  <a:extLst>
                    <a:ext uri="{9D8B030D-6E8A-4147-A177-3AD203B41FA5}">
                      <a16:colId xmlns:a16="http://schemas.microsoft.com/office/drawing/2014/main" val="4052109983"/>
                    </a:ext>
                  </a:extLst>
                </a:gridCol>
                <a:gridCol w="822960">
                  <a:extLst>
                    <a:ext uri="{9D8B030D-6E8A-4147-A177-3AD203B41FA5}">
                      <a16:colId xmlns:a16="http://schemas.microsoft.com/office/drawing/2014/main" val="195140672"/>
                    </a:ext>
                  </a:extLst>
                </a:gridCol>
                <a:gridCol w="822960">
                  <a:extLst>
                    <a:ext uri="{9D8B030D-6E8A-4147-A177-3AD203B41FA5}">
                      <a16:colId xmlns:a16="http://schemas.microsoft.com/office/drawing/2014/main" val="4285088235"/>
                    </a:ext>
                  </a:extLst>
                </a:gridCol>
                <a:gridCol w="822960">
                  <a:extLst>
                    <a:ext uri="{9D8B030D-6E8A-4147-A177-3AD203B41FA5}">
                      <a16:colId xmlns:a16="http://schemas.microsoft.com/office/drawing/2014/main" val="309651659"/>
                    </a:ext>
                  </a:extLst>
                </a:gridCol>
                <a:gridCol w="822960">
                  <a:extLst>
                    <a:ext uri="{9D8B030D-6E8A-4147-A177-3AD203B41FA5}">
                      <a16:colId xmlns:a16="http://schemas.microsoft.com/office/drawing/2014/main" val="47261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881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- 2020-01-17 10:01:17</a:t>
                      </a:r>
                      <a:r>
                        <a:rPr kumimoji="0" lang="en-US" sz="1000" b="0" i="0" u="none" strike="noStrike" kern="1200" cap="none" spc="0" normalizeH="0" baseline="0" noProof="0">
                          <a:ln>
                            <a:noFill/>
                          </a:ln>
                          <a:solidFill>
                            <a:prstClr val="black"/>
                          </a:solidFill>
                          <a:effectLst/>
                          <a:uLnTx/>
                          <a:uFillTx/>
                          <a:latin typeface="+mn-lt"/>
                          <a:ea typeface="+mn-ea"/>
                          <a:cs typeface="+mn-cs"/>
                        </a:rPr>
                        <a:t>
 Driving back to your hometown this Chinese New Year? Long hours in the car can make your skin feel dull and dry due to the car air-conditioner. ⁠
⁠
Keep your face hydrated with our Hydrating Essential Ampoule that softens and forms a long-lasting hydrating film on your skin. Your face will feel hydrated after your journey and getting ready in style for family photographs. 😎 ⁠
⁠
It’s easy. Just break it, dab it and that’s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https://www.instagram.com/p/B7ZzmSfFq2Z/media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5509406"/>
                  </a:ext>
                </a:extLst>
              </a:tr>
            </a:tbl>
          </a:graphicData>
        </a:graphic>
      </p:graphicFrame>
      <p:sp>
        <p:nvSpPr>
          <p:cNvPr id="4" name="Text Placeholder 3">
            <a:extLst>
              <a:ext uri="{FF2B5EF4-FFF2-40B4-BE49-F238E27FC236}">
                <a16:creationId xmlns:a16="http://schemas.microsoft.com/office/drawing/2014/main" id="{B7FD8EEC-9641-4176-8EE4-9CAF7BD04D8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333537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A4DA1-C08C-47EC-816F-B9D078A31F16}"/>
              </a:ext>
            </a:extLst>
          </p:cNvPr>
          <p:cNvSpPr>
            <a:spLocks noGrp="1"/>
          </p:cNvSpPr>
          <p:nvPr>
            <p:ph type="title"/>
          </p:nvPr>
        </p:nvSpPr>
        <p:spPr/>
        <p:txBody>
          <a:bodyPr/>
          <a:lstStyle/>
          <a:p>
            <a:r>
              <a:rPr lang="en-US"/>
              <a:t>Instagram Posts Table | sothysmalaysia - 4 of 8</a:t>
            </a:r>
          </a:p>
        </p:txBody>
      </p:sp>
      <p:graphicFrame>
        <p:nvGraphicFramePr>
          <p:cNvPr id="5" name="Table Placeholder 4">
            <a:extLst>
              <a:ext uri="{FF2B5EF4-FFF2-40B4-BE49-F238E27FC236}">
                <a16:creationId xmlns:a16="http://schemas.microsoft.com/office/drawing/2014/main" id="{CBFFEE71-1F37-4860-9240-DBED54123C7A}"/>
              </a:ext>
            </a:extLst>
          </p:cNvPr>
          <p:cNvGraphicFramePr>
            <a:graphicFrameLocks noGrp="1"/>
          </p:cNvGraphicFramePr>
          <p:nvPr>
            <p:ph type="tbl" sz="quarter" idx="13"/>
            <p:extLst>
              <p:ext uri="{D42A27DB-BD31-4B8C-83A1-F6EECF244321}">
                <p14:modId xmlns:p14="http://schemas.microsoft.com/office/powerpoint/2010/main" val="3300454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04078126"/>
                    </a:ext>
                  </a:extLst>
                </a:gridCol>
                <a:gridCol w="1810512">
                  <a:extLst>
                    <a:ext uri="{9D8B030D-6E8A-4147-A177-3AD203B41FA5}">
                      <a16:colId xmlns:a16="http://schemas.microsoft.com/office/drawing/2014/main" val="599933519"/>
                    </a:ext>
                  </a:extLst>
                </a:gridCol>
                <a:gridCol w="822960">
                  <a:extLst>
                    <a:ext uri="{9D8B030D-6E8A-4147-A177-3AD203B41FA5}">
                      <a16:colId xmlns:a16="http://schemas.microsoft.com/office/drawing/2014/main" val="1224640974"/>
                    </a:ext>
                  </a:extLst>
                </a:gridCol>
                <a:gridCol w="822960">
                  <a:extLst>
                    <a:ext uri="{9D8B030D-6E8A-4147-A177-3AD203B41FA5}">
                      <a16:colId xmlns:a16="http://schemas.microsoft.com/office/drawing/2014/main" val="1583899725"/>
                    </a:ext>
                  </a:extLst>
                </a:gridCol>
                <a:gridCol w="822960">
                  <a:extLst>
                    <a:ext uri="{9D8B030D-6E8A-4147-A177-3AD203B41FA5}">
                      <a16:colId xmlns:a16="http://schemas.microsoft.com/office/drawing/2014/main" val="1526897029"/>
                    </a:ext>
                  </a:extLst>
                </a:gridCol>
                <a:gridCol w="822960">
                  <a:extLst>
                    <a:ext uri="{9D8B030D-6E8A-4147-A177-3AD203B41FA5}">
                      <a16:colId xmlns:a16="http://schemas.microsoft.com/office/drawing/2014/main" val="2890862334"/>
                    </a:ext>
                  </a:extLst>
                </a:gridCol>
                <a:gridCol w="822960">
                  <a:extLst>
                    <a:ext uri="{9D8B030D-6E8A-4147-A177-3AD203B41FA5}">
                      <a16:colId xmlns:a16="http://schemas.microsoft.com/office/drawing/2014/main" val="2133725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633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- 2020-01-15 10:01:54</a:t>
                      </a:r>
                      <a:r>
                        <a:rPr kumimoji="0" lang="en-US" sz="1000" b="0" i="0" u="none" strike="noStrike" kern="1200" cap="none" spc="0" normalizeH="0" baseline="0" noProof="0">
                          <a:ln>
                            <a:noFill/>
                          </a:ln>
                          <a:solidFill>
                            <a:prstClr val="black"/>
                          </a:solidFill>
                          <a:effectLst/>
                          <a:uLnTx/>
                          <a:uFillTx/>
                          <a:latin typeface="+mn-lt"/>
                          <a:ea typeface="+mn-ea"/>
                          <a:cs typeface="+mn-cs"/>
                        </a:rPr>
                        <a:t>
 Be the main star of your family reunion photograph this Chinese New Year with our Brightening Essential Ampoule that limits the formation of dark spots and even a brighter facial complexion. ⁠
⁠
It’s easy. Just break it, dab it and that’s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https://www.instagram.com/p/B7UqJNcDmx4/media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3707930"/>
                  </a:ext>
                </a:extLst>
              </a:tr>
            </a:tbl>
          </a:graphicData>
        </a:graphic>
      </p:graphicFrame>
      <p:sp>
        <p:nvSpPr>
          <p:cNvPr id="4" name="Text Placeholder 3">
            <a:extLst>
              <a:ext uri="{FF2B5EF4-FFF2-40B4-BE49-F238E27FC236}">
                <a16:creationId xmlns:a16="http://schemas.microsoft.com/office/drawing/2014/main" id="{A976BC5E-7AEF-4555-B689-14FB65DA9F6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363223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3C14-99C6-4170-A540-94B818CB6FEB}"/>
              </a:ext>
            </a:extLst>
          </p:cNvPr>
          <p:cNvSpPr>
            <a:spLocks noGrp="1"/>
          </p:cNvSpPr>
          <p:nvPr>
            <p:ph type="title"/>
          </p:nvPr>
        </p:nvSpPr>
        <p:spPr/>
        <p:txBody>
          <a:bodyPr/>
          <a:lstStyle/>
          <a:p>
            <a:r>
              <a:rPr lang="en-US"/>
              <a:t>Instagram Posts Table | sothysmalaysia - 5 of 8</a:t>
            </a:r>
          </a:p>
        </p:txBody>
      </p:sp>
      <p:graphicFrame>
        <p:nvGraphicFramePr>
          <p:cNvPr id="5" name="Table Placeholder 4">
            <a:extLst>
              <a:ext uri="{FF2B5EF4-FFF2-40B4-BE49-F238E27FC236}">
                <a16:creationId xmlns:a16="http://schemas.microsoft.com/office/drawing/2014/main" id="{18B49184-20BB-4D88-A5F0-10F3B7F590EF}"/>
              </a:ext>
            </a:extLst>
          </p:cNvPr>
          <p:cNvGraphicFramePr>
            <a:graphicFrameLocks noGrp="1"/>
          </p:cNvGraphicFramePr>
          <p:nvPr>
            <p:ph type="tbl" sz="quarter" idx="13"/>
            <p:extLst>
              <p:ext uri="{D42A27DB-BD31-4B8C-83A1-F6EECF244321}">
                <p14:modId xmlns:p14="http://schemas.microsoft.com/office/powerpoint/2010/main" val="49109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47240955"/>
                    </a:ext>
                  </a:extLst>
                </a:gridCol>
                <a:gridCol w="1810512">
                  <a:extLst>
                    <a:ext uri="{9D8B030D-6E8A-4147-A177-3AD203B41FA5}">
                      <a16:colId xmlns:a16="http://schemas.microsoft.com/office/drawing/2014/main" val="2712809493"/>
                    </a:ext>
                  </a:extLst>
                </a:gridCol>
                <a:gridCol w="822960">
                  <a:extLst>
                    <a:ext uri="{9D8B030D-6E8A-4147-A177-3AD203B41FA5}">
                      <a16:colId xmlns:a16="http://schemas.microsoft.com/office/drawing/2014/main" val="829893876"/>
                    </a:ext>
                  </a:extLst>
                </a:gridCol>
                <a:gridCol w="822960">
                  <a:extLst>
                    <a:ext uri="{9D8B030D-6E8A-4147-A177-3AD203B41FA5}">
                      <a16:colId xmlns:a16="http://schemas.microsoft.com/office/drawing/2014/main" val="1646391218"/>
                    </a:ext>
                  </a:extLst>
                </a:gridCol>
                <a:gridCol w="822960">
                  <a:extLst>
                    <a:ext uri="{9D8B030D-6E8A-4147-A177-3AD203B41FA5}">
                      <a16:colId xmlns:a16="http://schemas.microsoft.com/office/drawing/2014/main" val="4286470387"/>
                    </a:ext>
                  </a:extLst>
                </a:gridCol>
                <a:gridCol w="822960">
                  <a:extLst>
                    <a:ext uri="{9D8B030D-6E8A-4147-A177-3AD203B41FA5}">
                      <a16:colId xmlns:a16="http://schemas.microsoft.com/office/drawing/2014/main" val="2309550287"/>
                    </a:ext>
                  </a:extLst>
                </a:gridCol>
                <a:gridCol w="822960">
                  <a:extLst>
                    <a:ext uri="{9D8B030D-6E8A-4147-A177-3AD203B41FA5}">
                      <a16:colId xmlns:a16="http://schemas.microsoft.com/office/drawing/2014/main" val="1595361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15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- 2020-01-13 10:00:59</a:t>
                      </a:r>
                      <a:r>
                        <a:rPr kumimoji="0" lang="en-US" sz="1000" b="0" i="0" u="none" strike="noStrike" kern="1200" cap="none" spc="0" normalizeH="0" baseline="0" noProof="0">
                          <a:ln>
                            <a:noFill/>
                          </a:ln>
                          <a:solidFill>
                            <a:prstClr val="black"/>
                          </a:solidFill>
                          <a:effectLst/>
                          <a:uLnTx/>
                          <a:uFillTx/>
                          <a:latin typeface="+mn-lt"/>
                          <a:ea typeface="+mn-ea"/>
                          <a:cs typeface="+mn-cs"/>
                        </a:rPr>
                        <a:t>
 Meeting your primary school classmates during the Chinese New Year season after 20 years sounds like a daunting task. ⁠
⁠
Let our Anti-Ageing Essential Ampoule protect your skin against signs of wrinkles and smoothen your skin with an elegant touch. Your face will look much more youthful and wrinkle-free during your classmates reunion during Chinese New Year. ⁠
⁠
It’s easy. Just break it, dab it and that’s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https://www.instagram.com/p/B7Pgb1PI1r4/media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6907905"/>
                  </a:ext>
                </a:extLst>
              </a:tr>
            </a:tbl>
          </a:graphicData>
        </a:graphic>
      </p:graphicFrame>
      <p:sp>
        <p:nvSpPr>
          <p:cNvPr id="4" name="Text Placeholder 3">
            <a:extLst>
              <a:ext uri="{FF2B5EF4-FFF2-40B4-BE49-F238E27FC236}">
                <a16:creationId xmlns:a16="http://schemas.microsoft.com/office/drawing/2014/main" id="{4BDCE667-C6FA-4910-9524-EB9003AD11B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136369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E4775-B004-489C-9D57-978C864295EA}"/>
              </a:ext>
            </a:extLst>
          </p:cNvPr>
          <p:cNvSpPr>
            <a:spLocks noGrp="1"/>
          </p:cNvSpPr>
          <p:nvPr>
            <p:ph type="title"/>
          </p:nvPr>
        </p:nvSpPr>
        <p:spPr/>
        <p:txBody>
          <a:bodyPr/>
          <a:lstStyle/>
          <a:p>
            <a:r>
              <a:rPr lang="en-US"/>
              <a:t>Instagram Posts Table | sothysmalaysia - 6 of 8</a:t>
            </a:r>
          </a:p>
        </p:txBody>
      </p:sp>
      <p:graphicFrame>
        <p:nvGraphicFramePr>
          <p:cNvPr id="5" name="Table Placeholder 4">
            <a:extLst>
              <a:ext uri="{FF2B5EF4-FFF2-40B4-BE49-F238E27FC236}">
                <a16:creationId xmlns:a16="http://schemas.microsoft.com/office/drawing/2014/main" id="{232E6DCD-F3B0-4F87-8304-32C0C135C484}"/>
              </a:ext>
            </a:extLst>
          </p:cNvPr>
          <p:cNvGraphicFramePr>
            <a:graphicFrameLocks noGrp="1"/>
          </p:cNvGraphicFramePr>
          <p:nvPr>
            <p:ph type="tbl" sz="quarter" idx="13"/>
            <p:extLst>
              <p:ext uri="{D42A27DB-BD31-4B8C-83A1-F6EECF244321}">
                <p14:modId xmlns:p14="http://schemas.microsoft.com/office/powerpoint/2010/main" val="611682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2992193"/>
                    </a:ext>
                  </a:extLst>
                </a:gridCol>
                <a:gridCol w="1810512">
                  <a:extLst>
                    <a:ext uri="{9D8B030D-6E8A-4147-A177-3AD203B41FA5}">
                      <a16:colId xmlns:a16="http://schemas.microsoft.com/office/drawing/2014/main" val="285667716"/>
                    </a:ext>
                  </a:extLst>
                </a:gridCol>
                <a:gridCol w="822960">
                  <a:extLst>
                    <a:ext uri="{9D8B030D-6E8A-4147-A177-3AD203B41FA5}">
                      <a16:colId xmlns:a16="http://schemas.microsoft.com/office/drawing/2014/main" val="3181402589"/>
                    </a:ext>
                  </a:extLst>
                </a:gridCol>
                <a:gridCol w="822960">
                  <a:extLst>
                    <a:ext uri="{9D8B030D-6E8A-4147-A177-3AD203B41FA5}">
                      <a16:colId xmlns:a16="http://schemas.microsoft.com/office/drawing/2014/main" val="626081673"/>
                    </a:ext>
                  </a:extLst>
                </a:gridCol>
                <a:gridCol w="822960">
                  <a:extLst>
                    <a:ext uri="{9D8B030D-6E8A-4147-A177-3AD203B41FA5}">
                      <a16:colId xmlns:a16="http://schemas.microsoft.com/office/drawing/2014/main" val="2759042646"/>
                    </a:ext>
                  </a:extLst>
                </a:gridCol>
                <a:gridCol w="822960">
                  <a:extLst>
                    <a:ext uri="{9D8B030D-6E8A-4147-A177-3AD203B41FA5}">
                      <a16:colId xmlns:a16="http://schemas.microsoft.com/office/drawing/2014/main" val="4014304148"/>
                    </a:ext>
                  </a:extLst>
                </a:gridCol>
                <a:gridCol w="822960">
                  <a:extLst>
                    <a:ext uri="{9D8B030D-6E8A-4147-A177-3AD203B41FA5}">
                      <a16:colId xmlns:a16="http://schemas.microsoft.com/office/drawing/2014/main" val="1300667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600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- 2020-01-11 10:01:10</a:t>
                      </a:r>
                      <a:r>
                        <a:rPr kumimoji="0" lang="en-US" sz="1000" b="0" i="0" u="none" strike="noStrike" kern="1200" cap="none" spc="0" normalizeH="0" baseline="0" noProof="0">
                          <a:ln>
                            <a:noFill/>
                          </a:ln>
                          <a:solidFill>
                            <a:prstClr val="black"/>
                          </a:solidFill>
                          <a:effectLst/>
                          <a:uLnTx/>
                          <a:uFillTx/>
                          <a:latin typeface="+mn-lt"/>
                          <a:ea typeface="+mn-ea"/>
                          <a:cs typeface="+mn-cs"/>
                        </a:rPr>
                        <a:t>
 May this prosperous new year bring an abundance of happiness and joy to everyone!
Brighten the year ahead with our limited edition Chinese New Year Set that comes with [W.]™ + Brightening Serum with Pure Vitamin C 2ml x 15 that provide new radiance and lighten dark spots to make the skin look visibly younger.
Use [W.]™ + Brightening Cleaning Cream 125ml that will instantly restore the skin radiance after cleansing. Also, complement this with [W.]™ + Protective Fluid SPF50 30ml that is equipped with triple defense solution plus a new radiance action by the [W.]™ + Complex for the ultimate skincare protection.
By using Desquacrem Forte Microderm 50ml, you will find the skin is deeply cleansed and exfoliated than before with a boost of salicylic acid and micro-grains of rice.
Try our Chinese New Year Set now for this brand new year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https://www.instagram.com/p/B7KW4BhFrCY/media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0697167"/>
                  </a:ext>
                </a:extLst>
              </a:tr>
            </a:tbl>
          </a:graphicData>
        </a:graphic>
      </p:graphicFrame>
      <p:sp>
        <p:nvSpPr>
          <p:cNvPr id="4" name="Text Placeholder 3">
            <a:extLst>
              <a:ext uri="{FF2B5EF4-FFF2-40B4-BE49-F238E27FC236}">
                <a16:creationId xmlns:a16="http://schemas.microsoft.com/office/drawing/2014/main" id="{7B36B2EA-C2A7-4A25-9FDA-1361AAFAE307}"/>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990317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7736-E28F-43EC-B600-1C8972DF3219}"/>
              </a:ext>
            </a:extLst>
          </p:cNvPr>
          <p:cNvSpPr>
            <a:spLocks noGrp="1"/>
          </p:cNvSpPr>
          <p:nvPr>
            <p:ph type="title"/>
          </p:nvPr>
        </p:nvSpPr>
        <p:spPr/>
        <p:txBody>
          <a:bodyPr/>
          <a:lstStyle/>
          <a:p>
            <a:r>
              <a:rPr lang="en-US"/>
              <a:t>Instagram Posts Table | sothysmalaysia - 7 of 8</a:t>
            </a:r>
          </a:p>
        </p:txBody>
      </p:sp>
      <p:graphicFrame>
        <p:nvGraphicFramePr>
          <p:cNvPr id="5" name="Table Placeholder 4">
            <a:extLst>
              <a:ext uri="{FF2B5EF4-FFF2-40B4-BE49-F238E27FC236}">
                <a16:creationId xmlns:a16="http://schemas.microsoft.com/office/drawing/2014/main" id="{68275E5D-FB93-416B-B325-7CDCD0770B0E}"/>
              </a:ext>
            </a:extLst>
          </p:cNvPr>
          <p:cNvGraphicFramePr>
            <a:graphicFrameLocks noGrp="1"/>
          </p:cNvGraphicFramePr>
          <p:nvPr>
            <p:ph type="tbl" sz="quarter" idx="13"/>
            <p:extLst>
              <p:ext uri="{D42A27DB-BD31-4B8C-83A1-F6EECF244321}">
                <p14:modId xmlns:p14="http://schemas.microsoft.com/office/powerpoint/2010/main" val="219904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7292430"/>
                    </a:ext>
                  </a:extLst>
                </a:gridCol>
                <a:gridCol w="1810512">
                  <a:extLst>
                    <a:ext uri="{9D8B030D-6E8A-4147-A177-3AD203B41FA5}">
                      <a16:colId xmlns:a16="http://schemas.microsoft.com/office/drawing/2014/main" val="1787031444"/>
                    </a:ext>
                  </a:extLst>
                </a:gridCol>
                <a:gridCol w="822960">
                  <a:extLst>
                    <a:ext uri="{9D8B030D-6E8A-4147-A177-3AD203B41FA5}">
                      <a16:colId xmlns:a16="http://schemas.microsoft.com/office/drawing/2014/main" val="4120985085"/>
                    </a:ext>
                  </a:extLst>
                </a:gridCol>
                <a:gridCol w="822960">
                  <a:extLst>
                    <a:ext uri="{9D8B030D-6E8A-4147-A177-3AD203B41FA5}">
                      <a16:colId xmlns:a16="http://schemas.microsoft.com/office/drawing/2014/main" val="2525052352"/>
                    </a:ext>
                  </a:extLst>
                </a:gridCol>
                <a:gridCol w="822960">
                  <a:extLst>
                    <a:ext uri="{9D8B030D-6E8A-4147-A177-3AD203B41FA5}">
                      <a16:colId xmlns:a16="http://schemas.microsoft.com/office/drawing/2014/main" val="2749910027"/>
                    </a:ext>
                  </a:extLst>
                </a:gridCol>
                <a:gridCol w="822960">
                  <a:extLst>
                    <a:ext uri="{9D8B030D-6E8A-4147-A177-3AD203B41FA5}">
                      <a16:colId xmlns:a16="http://schemas.microsoft.com/office/drawing/2014/main" val="1655508038"/>
                    </a:ext>
                  </a:extLst>
                </a:gridCol>
                <a:gridCol w="822960">
                  <a:extLst>
                    <a:ext uri="{9D8B030D-6E8A-4147-A177-3AD203B41FA5}">
                      <a16:colId xmlns:a16="http://schemas.microsoft.com/office/drawing/2014/main" val="103030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380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- 2020-01-10 10:50:18</a:t>
                      </a:r>
                      <a:r>
                        <a:rPr kumimoji="0" lang="en-US" sz="1000" b="0" i="0" u="none" strike="noStrike" kern="1200" cap="none" spc="0" normalizeH="0" baseline="0" noProof="0">
                          <a:ln>
                            <a:noFill/>
                          </a:ln>
                          <a:solidFill>
                            <a:prstClr val="black"/>
                          </a:solidFill>
                          <a:effectLst/>
                          <a:uLnTx/>
                          <a:uFillTx/>
                          <a:latin typeface="+mn-lt"/>
                          <a:ea typeface="+mn-ea"/>
                          <a:cs typeface="+mn-cs"/>
                        </a:rPr>
                        <a:t>
 It’s the brand new year! Why not pamper yourself with our facial treatments from Detox Energie™ Intensive Treatment, Hydra3HA Intensive Treatment and Youth Intensive Treatment. ⁣
The Detox Energie™ Intensive Treatment will treat your skin to a burst of energy that will defend itself against any harmful effects of environmental pollutants. ⁣
⁣
The Hydra3HA Intensive Treatment consists of 6 phases which stimulate your skin ability to hydrate itself and immediately restore hydration to your skin once more. ⁣
⁣
Finally, the Youth Intensive Treatment will help combat the signs of ageing especially wrinkles and dull skin. After only one treatment, the skin will feel much softer and looks visibly younger and luminous than before. ⁣
⁣
If you’re interested, direct message us to learn more about our amazing facial treatments in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https://www.instagram.com/p/B7H3vyqpZ7q/media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16069186"/>
                  </a:ext>
                </a:extLst>
              </a:tr>
            </a:tbl>
          </a:graphicData>
        </a:graphic>
      </p:graphicFrame>
      <p:sp>
        <p:nvSpPr>
          <p:cNvPr id="4" name="Text Placeholder 3">
            <a:extLst>
              <a:ext uri="{FF2B5EF4-FFF2-40B4-BE49-F238E27FC236}">
                <a16:creationId xmlns:a16="http://schemas.microsoft.com/office/drawing/2014/main" id="{DAC7A81D-2A27-47CA-8845-1D1D50FD1BD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806151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4DB7-ADCF-4947-AFF6-3A571925BD0F}"/>
              </a:ext>
            </a:extLst>
          </p:cNvPr>
          <p:cNvSpPr>
            <a:spLocks noGrp="1"/>
          </p:cNvSpPr>
          <p:nvPr>
            <p:ph type="title"/>
          </p:nvPr>
        </p:nvSpPr>
        <p:spPr/>
        <p:txBody>
          <a:bodyPr/>
          <a:lstStyle/>
          <a:p>
            <a:r>
              <a:rPr lang="en-US"/>
              <a:t>Instagram Posts Table | sothysmalaysia - 8 of 8</a:t>
            </a:r>
          </a:p>
        </p:txBody>
      </p:sp>
      <p:graphicFrame>
        <p:nvGraphicFramePr>
          <p:cNvPr id="5" name="Table Placeholder 4">
            <a:extLst>
              <a:ext uri="{FF2B5EF4-FFF2-40B4-BE49-F238E27FC236}">
                <a16:creationId xmlns:a16="http://schemas.microsoft.com/office/drawing/2014/main" id="{96832DBB-21AA-408F-9FC7-CC180136CE3F}"/>
              </a:ext>
            </a:extLst>
          </p:cNvPr>
          <p:cNvGraphicFramePr>
            <a:graphicFrameLocks noGrp="1"/>
          </p:cNvGraphicFramePr>
          <p:nvPr>
            <p:ph type="tbl" sz="quarter" idx="13"/>
            <p:extLst>
              <p:ext uri="{D42A27DB-BD31-4B8C-83A1-F6EECF244321}">
                <p14:modId xmlns:p14="http://schemas.microsoft.com/office/powerpoint/2010/main" val="129663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7423865"/>
                    </a:ext>
                  </a:extLst>
                </a:gridCol>
                <a:gridCol w="1810512">
                  <a:extLst>
                    <a:ext uri="{9D8B030D-6E8A-4147-A177-3AD203B41FA5}">
                      <a16:colId xmlns:a16="http://schemas.microsoft.com/office/drawing/2014/main" val="229536797"/>
                    </a:ext>
                  </a:extLst>
                </a:gridCol>
                <a:gridCol w="822960">
                  <a:extLst>
                    <a:ext uri="{9D8B030D-6E8A-4147-A177-3AD203B41FA5}">
                      <a16:colId xmlns:a16="http://schemas.microsoft.com/office/drawing/2014/main" val="3539902179"/>
                    </a:ext>
                  </a:extLst>
                </a:gridCol>
                <a:gridCol w="822960">
                  <a:extLst>
                    <a:ext uri="{9D8B030D-6E8A-4147-A177-3AD203B41FA5}">
                      <a16:colId xmlns:a16="http://schemas.microsoft.com/office/drawing/2014/main" val="3727744284"/>
                    </a:ext>
                  </a:extLst>
                </a:gridCol>
                <a:gridCol w="822960">
                  <a:extLst>
                    <a:ext uri="{9D8B030D-6E8A-4147-A177-3AD203B41FA5}">
                      <a16:colId xmlns:a16="http://schemas.microsoft.com/office/drawing/2014/main" val="3579469660"/>
                    </a:ext>
                  </a:extLst>
                </a:gridCol>
                <a:gridCol w="822960">
                  <a:extLst>
                    <a:ext uri="{9D8B030D-6E8A-4147-A177-3AD203B41FA5}">
                      <a16:colId xmlns:a16="http://schemas.microsoft.com/office/drawing/2014/main" val="3666745885"/>
                    </a:ext>
                  </a:extLst>
                </a:gridCol>
                <a:gridCol w="822960">
                  <a:extLst>
                    <a:ext uri="{9D8B030D-6E8A-4147-A177-3AD203B41FA5}">
                      <a16:colId xmlns:a16="http://schemas.microsoft.com/office/drawing/2014/main" val="2679505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541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- 2020-01-01 00:02:07</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2020! 🎊 🎆 May the year 2020 be filled with love and happiness from all of us at SOTHYS 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https://www.instagram.com/p/B6viaZDnlT9/media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1253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- 2020-01-01 00:01:25</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2020! 🎊 🎆 May the year 2020 be filled with love and happiness from all of us at SOTHYS 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https://www.instagram.com/p/B6viVUrAVuh/media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407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- 2020-01-01 00:00:59</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2020! 🎊 🎆 May the year 2020 be filled with love and happiness from all of us at SOTHYS 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https://www.instagram.com/p/B6viSLihgIz/media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814603"/>
                  </a:ext>
                </a:extLst>
              </a:tr>
            </a:tbl>
          </a:graphicData>
        </a:graphic>
      </p:graphicFrame>
      <p:sp>
        <p:nvSpPr>
          <p:cNvPr id="4" name="Text Placeholder 3">
            <a:extLst>
              <a:ext uri="{FF2B5EF4-FFF2-40B4-BE49-F238E27FC236}">
                <a16:creationId xmlns:a16="http://schemas.microsoft.com/office/drawing/2014/main" id="{F169477D-93F9-4005-B8EA-8BE80D78C0B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71459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B444F-3040-47D6-A501-557F3B72163B}"/>
              </a:ext>
            </a:extLst>
          </p:cNvPr>
          <p:cNvSpPr>
            <a:spLocks noGrp="1"/>
          </p:cNvSpPr>
          <p:nvPr>
            <p:ph type="title"/>
          </p:nvPr>
        </p:nvSpPr>
        <p:spPr/>
        <p:txBody>
          <a:bodyPr/>
          <a:lstStyle/>
          <a:p>
            <a:r>
              <a:rPr lang="en-US"/>
              <a:t>Instagram Interaction Rate | sothysmalaysia</a:t>
            </a:r>
          </a:p>
        </p:txBody>
      </p:sp>
      <p:graphicFrame>
        <p:nvGraphicFramePr>
          <p:cNvPr id="6" name="Chart Placeholder 5">
            <a:extLst>
              <a:ext uri="{FF2B5EF4-FFF2-40B4-BE49-F238E27FC236}">
                <a16:creationId xmlns:a16="http://schemas.microsoft.com/office/drawing/2014/main" id="{62A83C77-713E-4C6B-B77B-9B8B055257CC}"/>
              </a:ext>
            </a:extLst>
          </p:cNvPr>
          <p:cNvGraphicFramePr>
            <a:graphicFrameLocks noGrp="1"/>
          </p:cNvGraphicFramePr>
          <p:nvPr>
            <p:ph type="chart" sz="quarter" idx="13"/>
            <p:extLst>
              <p:ext uri="{D42A27DB-BD31-4B8C-83A1-F6EECF244321}">
                <p14:modId xmlns:p14="http://schemas.microsoft.com/office/powerpoint/2010/main" val="3044656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230793-07C0-4881-9CB2-89F42BB7F2DB}"/>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CAB5B206-9F5C-4638-8499-B901CABA80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2111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F804-27C6-4132-935F-6B1780600A9F}"/>
              </a:ext>
            </a:extLst>
          </p:cNvPr>
          <p:cNvSpPr>
            <a:spLocks noGrp="1"/>
          </p:cNvSpPr>
          <p:nvPr>
            <p:ph type="title"/>
          </p:nvPr>
        </p:nvSpPr>
        <p:spPr/>
        <p:txBody>
          <a:bodyPr/>
          <a:lstStyle/>
          <a:p>
            <a:r>
              <a:rPr lang="en-US"/>
              <a:t>Instagram Average Interactions Per Post | sothysmalaysia</a:t>
            </a:r>
          </a:p>
        </p:txBody>
      </p:sp>
      <p:graphicFrame>
        <p:nvGraphicFramePr>
          <p:cNvPr id="6" name="Chart Placeholder 5">
            <a:extLst>
              <a:ext uri="{FF2B5EF4-FFF2-40B4-BE49-F238E27FC236}">
                <a16:creationId xmlns:a16="http://schemas.microsoft.com/office/drawing/2014/main" id="{D0849619-CF66-40E1-BE47-8ADCF5DC4FA6}"/>
              </a:ext>
            </a:extLst>
          </p:cNvPr>
          <p:cNvGraphicFramePr>
            <a:graphicFrameLocks noGrp="1"/>
          </p:cNvGraphicFramePr>
          <p:nvPr>
            <p:ph type="chart" sz="quarter" idx="13"/>
            <p:extLst>
              <p:ext uri="{D42A27DB-BD31-4B8C-83A1-F6EECF244321}">
                <p14:modId xmlns:p14="http://schemas.microsoft.com/office/powerpoint/2010/main" val="1894714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B8ED3B-98BC-4BE8-89A3-FBADEF86E92B}"/>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6AA91E88-3D60-47DA-A605-7B72FFF57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9630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500</Words>
  <Application>Microsoft Office PowerPoint</Application>
  <PresentationFormat>On-screen Show (4:3)</PresentationFormat>
  <Paragraphs>183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Overview</vt:lpstr>
      <vt:lpstr>Instagram Key Metrics Table | sothysmalaysia</vt:lpstr>
      <vt:lpstr>Instagram Followers Total | sothysmalaysia</vt:lpstr>
      <vt:lpstr>Instagram Followers Change Rate | sothysmalaysia</vt:lpstr>
      <vt:lpstr>Instagram Posts Table | sothysmalaysia - 1 of 8</vt:lpstr>
      <vt:lpstr>Instagram Posts Table | sothysmalaysia - 2 of 8</vt:lpstr>
      <vt:lpstr>Instagram Posts Table | sothysmalaysia - 3 of 8</vt:lpstr>
      <vt:lpstr>Instagram Posts Table | sothysmalaysia - 4 of 8</vt:lpstr>
      <vt:lpstr>Instagram Posts Table | sothysmalaysia - 5 of 8</vt:lpstr>
      <vt:lpstr>Instagram Posts Table | sothysmalaysia - 6 of 8</vt:lpstr>
      <vt:lpstr>Instagram Posts Table | sothysmalaysia - 7 of 8</vt:lpstr>
      <vt:lpstr>Instagram Posts Table | sothysmalaysia - 8 of 8</vt:lpstr>
      <vt:lpstr>Instagram Interaction Rate | sothysmalaysia</vt:lpstr>
      <vt:lpstr>Instagram Average Interactions Per Post | sothysmalaysia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2020-03-02T03:46:45Z</dcterms:created>
  <dcterms:modified xsi:type="dcterms:W3CDTF">2020-03-02T03:47:03Z</dcterms:modified>
</cp:coreProperties>
</file>