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Sheet1!$A$2:$A$10</c:f>
              <c:strCache>
                <c:ptCount val="9"/>
                <c:pt idx="0">
                  <c:v>Your Page</c:v>
                </c:pt>
                <c:pt idx="1">
                  <c:v>Restored Likes from Reactivated Accounts</c:v>
                </c:pt>
                <c:pt idx="2">
                  <c:v>Search</c:v>
                </c:pt>
                <c:pt idx="3">
                  <c:v>News Feed</c:v>
                </c:pt>
                <c:pt idx="4">
                  <c:v>Other</c:v>
                </c:pt>
                <c:pt idx="5">
                  <c:v>Page Suggestions</c:v>
                </c:pt>
                <c:pt idx="6">
                  <c:v>Suspicious Account Removals</c:v>
                </c:pt>
                <c:pt idx="7">
                  <c:v>Unlikes from Page, Posts, or News Feed</c:v>
                </c:pt>
                <c:pt idx="8">
                  <c:v>Deactivated or Memorialized Account Removals</c:v>
                </c:pt>
              </c:strCache>
            </c:strRef>
          </c:cat>
          <c:val>
            <c:numRef>
              <c:f>Sheet1!$B$2:$B$10</c:f>
              <c:numCache>
                <c:formatCode>General</c:formatCode>
                <c:ptCount val="9"/>
                <c:pt idx="0">
                  <c:v>39</c:v>
                </c:pt>
                <c:pt idx="1">
                  <c:v>9</c:v>
                </c:pt>
                <c:pt idx="2">
                  <c:v>9</c:v>
                </c:pt>
                <c:pt idx="3">
                  <c:v>2</c:v>
                </c:pt>
                <c:pt idx="4">
                  <c:v>2</c:v>
                </c:pt>
                <c:pt idx="5">
                  <c:v>1</c:v>
                </c:pt>
                <c:pt idx="6">
                  <c:v>-2</c:v>
                </c:pt>
                <c:pt idx="7">
                  <c:v>-12</c:v>
                </c:pt>
                <c:pt idx="8">
                  <c:v>-22</c:v>
                </c:pt>
              </c:numCache>
            </c:numRef>
          </c:val>
          <c:extLst>
            <c:ext xmlns:c16="http://schemas.microsoft.com/office/drawing/2014/chart" uri="{C3380CC4-5D6E-409C-BE32-E72D297353CC}">
              <c16:uniqueId val="{00000000-447E-4A18-8E71-B236E6119715}"/>
            </c:ext>
          </c:extLst>
        </c:ser>
        <c:dLbls>
          <c:showLegendKey val="0"/>
          <c:showVal val="0"/>
          <c:showCatName val="0"/>
          <c:showSerName val="0"/>
          <c:showPercent val="0"/>
          <c:showBubbleSize val="0"/>
        </c:dLbls>
        <c:gapWidth val="219"/>
        <c:overlap val="-27"/>
        <c:axId val="292606608"/>
        <c:axId val="292613168"/>
      </c:barChart>
      <c:catAx>
        <c:axId val="29260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13168"/>
        <c:crosses val="autoZero"/>
        <c:auto val="1"/>
        <c:lblAlgn val="ctr"/>
        <c:lblOffset val="100"/>
        <c:noMultiLvlLbl val="0"/>
      </c:catAx>
      <c:valAx>
        <c:axId val="29261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0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16</c:v>
                </c:pt>
                <c:pt idx="1">
                  <c:v>0</c:v>
                </c:pt>
                <c:pt idx="2">
                  <c:v>0</c:v>
                </c:pt>
                <c:pt idx="3">
                  <c:v>0</c:v>
                </c:pt>
                <c:pt idx="4">
                  <c:v>0</c:v>
                </c:pt>
                <c:pt idx="5">
                  <c:v>11</c:v>
                </c:pt>
                <c:pt idx="6">
                  <c:v>0</c:v>
                </c:pt>
                <c:pt idx="7">
                  <c:v>7</c:v>
                </c:pt>
                <c:pt idx="8">
                  <c:v>0</c:v>
                </c:pt>
                <c:pt idx="9">
                  <c:v>19</c:v>
                </c:pt>
                <c:pt idx="10">
                  <c:v>43</c:v>
                </c:pt>
                <c:pt idx="11">
                  <c:v>28</c:v>
                </c:pt>
                <c:pt idx="12">
                  <c:v>285</c:v>
                </c:pt>
                <c:pt idx="13">
                  <c:v>0</c:v>
                </c:pt>
                <c:pt idx="14">
                  <c:v>340</c:v>
                </c:pt>
                <c:pt idx="15">
                  <c:v>0</c:v>
                </c:pt>
                <c:pt idx="16">
                  <c:v>393</c:v>
                </c:pt>
                <c:pt idx="17">
                  <c:v>0</c:v>
                </c:pt>
                <c:pt idx="18">
                  <c:v>353</c:v>
                </c:pt>
                <c:pt idx="19">
                  <c:v>0</c:v>
                </c:pt>
                <c:pt idx="20">
                  <c:v>343</c:v>
                </c:pt>
                <c:pt idx="21">
                  <c:v>0</c:v>
                </c:pt>
                <c:pt idx="22">
                  <c:v>42</c:v>
                </c:pt>
                <c:pt idx="23">
                  <c:v>0</c:v>
                </c:pt>
                <c:pt idx="24">
                  <c:v>13</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7977-4CC7-89FA-560F16F2FFA3}"/>
            </c:ext>
          </c:extLst>
        </c:ser>
        <c:dLbls>
          <c:showLegendKey val="0"/>
          <c:showVal val="0"/>
          <c:showCatName val="0"/>
          <c:showSerName val="0"/>
          <c:showPercent val="0"/>
          <c:showBubbleSize val="0"/>
        </c:dLbls>
        <c:smooth val="0"/>
        <c:axId val="298443368"/>
        <c:axId val="298449600"/>
      </c:lineChart>
      <c:dateAx>
        <c:axId val="298443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49600"/>
        <c:crosses val="autoZero"/>
        <c:auto val="1"/>
        <c:lblOffset val="100"/>
        <c:baseTimeUnit val="days"/>
      </c:dateAx>
      <c:valAx>
        <c:axId val="29844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4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c:v>
                </c:pt>
                <c:pt idx="1">
                  <c:v>421</c:v>
                </c:pt>
                <c:pt idx="2">
                  <c:v>1393</c:v>
                </c:pt>
                <c:pt idx="3">
                  <c:v>1018</c:v>
                </c:pt>
                <c:pt idx="4">
                  <c:v>304</c:v>
                </c:pt>
                <c:pt idx="5">
                  <c:v>102</c:v>
                </c:pt>
                <c:pt idx="6">
                  <c:v>47</c:v>
                </c:pt>
              </c:numCache>
            </c:numRef>
          </c:val>
          <c:extLst>
            <c:ext xmlns:c16="http://schemas.microsoft.com/office/drawing/2014/chart" uri="{C3380CC4-5D6E-409C-BE32-E72D297353CC}">
              <c16:uniqueId val="{00000000-0312-448B-8C92-7A9A6069E6D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30</c:v>
                </c:pt>
                <c:pt idx="1">
                  <c:v>1694</c:v>
                </c:pt>
                <c:pt idx="2">
                  <c:v>10097</c:v>
                </c:pt>
                <c:pt idx="3">
                  <c:v>8713</c:v>
                </c:pt>
                <c:pt idx="4">
                  <c:v>2309</c:v>
                </c:pt>
                <c:pt idx="5">
                  <c:v>609</c:v>
                </c:pt>
                <c:pt idx="6">
                  <c:v>223</c:v>
                </c:pt>
              </c:numCache>
            </c:numRef>
          </c:val>
          <c:extLst>
            <c:ext xmlns:c16="http://schemas.microsoft.com/office/drawing/2014/chart" uri="{C3380CC4-5D6E-409C-BE32-E72D297353CC}">
              <c16:uniqueId val="{00000001-0312-448B-8C92-7A9A6069E6D6}"/>
            </c:ext>
          </c:extLst>
        </c:ser>
        <c:dLbls>
          <c:showLegendKey val="0"/>
          <c:showVal val="0"/>
          <c:showCatName val="0"/>
          <c:showSerName val="0"/>
          <c:showPercent val="0"/>
          <c:showBubbleSize val="0"/>
        </c:dLbls>
        <c:gapWidth val="219"/>
        <c:overlap val="-27"/>
        <c:axId val="174768208"/>
        <c:axId val="174769192"/>
      </c:barChart>
      <c:catAx>
        <c:axId val="17476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769192"/>
        <c:crosses val="autoZero"/>
        <c:auto val="1"/>
        <c:lblAlgn val="ctr"/>
        <c:lblOffset val="100"/>
        <c:noMultiLvlLbl val="0"/>
      </c:catAx>
      <c:valAx>
        <c:axId val="17476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76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Sothys Malaysia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5.8970956803773997E-2</c:v>
                </c:pt>
                <c:pt idx="1">
                  <c:v>2.5800744535771001E-2</c:v>
                </c:pt>
                <c:pt idx="2">
                  <c:v>1.0532652502825299</c:v>
                </c:pt>
                <c:pt idx="3">
                  <c:v>0.101956002926471</c:v>
                </c:pt>
              </c:numCache>
            </c:numRef>
          </c:val>
          <c:extLst>
            <c:ext xmlns:c16="http://schemas.microsoft.com/office/drawing/2014/chart" uri="{C3380CC4-5D6E-409C-BE32-E72D297353CC}">
              <c16:uniqueId val="{00000000-15F7-439A-82B3-9014701C2AA4}"/>
            </c:ext>
          </c:extLst>
        </c:ser>
        <c:dLbls>
          <c:showLegendKey val="0"/>
          <c:showVal val="0"/>
          <c:showCatName val="0"/>
          <c:showSerName val="0"/>
          <c:showPercent val="0"/>
          <c:showBubbleSize val="0"/>
        </c:dLbls>
        <c:gapWidth val="219"/>
        <c:overlap val="-27"/>
        <c:axId val="174765912"/>
        <c:axId val="174767224"/>
      </c:barChart>
      <c:catAx>
        <c:axId val="17476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767224"/>
        <c:crosses val="autoZero"/>
        <c:auto val="1"/>
        <c:lblAlgn val="ctr"/>
        <c:lblOffset val="100"/>
        <c:noMultiLvlLbl val="0"/>
      </c:catAx>
      <c:valAx>
        <c:axId val="17476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76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Sothys Malaysia</c:v>
                </c:pt>
              </c:strCache>
            </c:strRef>
          </c:cat>
          <c:val>
            <c:numRef>
              <c:f>Sheet1!$B$2</c:f>
              <c:numCache>
                <c:formatCode>General</c:formatCode>
                <c:ptCount val="1"/>
                <c:pt idx="0">
                  <c:v>1814</c:v>
                </c:pt>
              </c:numCache>
            </c:numRef>
          </c:val>
          <c:extLst>
            <c:ext xmlns:c16="http://schemas.microsoft.com/office/drawing/2014/chart" uri="{C3380CC4-5D6E-409C-BE32-E72D297353CC}">
              <c16:uniqueId val="{00000000-75AF-43C4-B558-312603EB79C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Sothys Malaysia</c:v>
                </c:pt>
              </c:strCache>
            </c:strRef>
          </c:cat>
          <c:val>
            <c:numRef>
              <c:f>Sheet1!$C$2</c:f>
              <c:numCache>
                <c:formatCode>General</c:formatCode>
                <c:ptCount val="1"/>
                <c:pt idx="0">
                  <c:v>20</c:v>
                </c:pt>
              </c:numCache>
            </c:numRef>
          </c:val>
          <c:extLst>
            <c:ext xmlns:c16="http://schemas.microsoft.com/office/drawing/2014/chart" uri="{C3380CC4-5D6E-409C-BE32-E72D297353CC}">
              <c16:uniqueId val="{00000001-75AF-43C4-B558-312603EB79C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Sothys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75AF-43C4-B558-312603EB79C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Sothys Malaysia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75AF-43C4-B558-312603EB79C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Sothys Malaysia</c:v>
                </c:pt>
              </c:strCache>
            </c:strRef>
          </c:cat>
          <c:val>
            <c:numRef>
              <c:f>Sheet1!$F$2</c:f>
              <c:numCache>
                <c:formatCode>General</c:formatCode>
                <c:ptCount val="1"/>
                <c:pt idx="0">
                  <c:v>1</c:v>
                </c:pt>
              </c:numCache>
            </c:numRef>
          </c:val>
          <c:extLst>
            <c:ext xmlns:c16="http://schemas.microsoft.com/office/drawing/2014/chart" uri="{C3380CC4-5D6E-409C-BE32-E72D297353CC}">
              <c16:uniqueId val="{00000004-75AF-43C4-B558-312603EB79C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Sothys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75AF-43C4-B558-312603EB79C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Sothys Malaysia</c:v>
                </c:pt>
              </c:strCache>
            </c:strRef>
          </c:cat>
          <c:val>
            <c:numRef>
              <c:f>Sheet1!$H$2</c:f>
              <c:numCache>
                <c:formatCode>General</c:formatCode>
                <c:ptCount val="1"/>
                <c:pt idx="0">
                  <c:v>11</c:v>
                </c:pt>
              </c:numCache>
            </c:numRef>
          </c:val>
          <c:extLst>
            <c:ext xmlns:c16="http://schemas.microsoft.com/office/drawing/2014/chart" uri="{C3380CC4-5D6E-409C-BE32-E72D297353CC}">
              <c16:uniqueId val="{00000006-75AF-43C4-B558-312603EB79C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Sothys Malaysia</c:v>
                </c:pt>
              </c:strCache>
            </c:strRef>
          </c:cat>
          <c:val>
            <c:numRef>
              <c:f>Sheet1!$I$2</c:f>
              <c:numCache>
                <c:formatCode>General</c:formatCode>
                <c:ptCount val="1"/>
                <c:pt idx="0">
                  <c:v>57</c:v>
                </c:pt>
              </c:numCache>
            </c:numRef>
          </c:val>
          <c:extLst>
            <c:ext xmlns:c16="http://schemas.microsoft.com/office/drawing/2014/chart" uri="{C3380CC4-5D6E-409C-BE32-E72D297353CC}">
              <c16:uniqueId val="{00000007-75AF-43C4-B558-312603EB79CD}"/>
            </c:ext>
          </c:extLst>
        </c:ser>
        <c:dLbls>
          <c:showLegendKey val="0"/>
          <c:showVal val="0"/>
          <c:showCatName val="0"/>
          <c:showSerName val="0"/>
          <c:showPercent val="0"/>
          <c:showBubbleSize val="0"/>
        </c:dLbls>
        <c:gapWidth val="150"/>
        <c:overlap val="100"/>
        <c:axId val="432052768"/>
        <c:axId val="432051128"/>
      </c:barChart>
      <c:catAx>
        <c:axId val="432052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051128"/>
        <c:crosses val="autoZero"/>
        <c:auto val="1"/>
        <c:lblAlgn val="ctr"/>
        <c:lblOffset val="100"/>
        <c:noMultiLvlLbl val="0"/>
      </c:catAx>
      <c:valAx>
        <c:axId val="432051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05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Sheet1!$A$2:$A$32</c:f>
              <c:numCache>
                <c:formatCode>m/d/yyyy</c:formatCode>
                <c:ptCount val="3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numCache>
            </c:numRef>
          </c:cat>
          <c:val>
            <c:numRef>
              <c:f>Sheet1!$B$2:$B$32</c:f>
              <c:numCache>
                <c:formatCode>General</c:formatCode>
                <c:ptCount val="31"/>
                <c:pt idx="0">
                  <c:v>11909</c:v>
                </c:pt>
                <c:pt idx="1">
                  <c:v>281</c:v>
                </c:pt>
                <c:pt idx="2">
                  <c:v>194</c:v>
                </c:pt>
                <c:pt idx="3">
                  <c:v>180</c:v>
                </c:pt>
                <c:pt idx="4">
                  <c:v>381</c:v>
                </c:pt>
                <c:pt idx="5">
                  <c:v>556</c:v>
                </c:pt>
                <c:pt idx="6">
                  <c:v>534</c:v>
                </c:pt>
                <c:pt idx="7">
                  <c:v>355</c:v>
                </c:pt>
                <c:pt idx="8">
                  <c:v>717</c:v>
                </c:pt>
                <c:pt idx="9">
                  <c:v>1001</c:v>
                </c:pt>
                <c:pt idx="10">
                  <c:v>979</c:v>
                </c:pt>
                <c:pt idx="11">
                  <c:v>1039</c:v>
                </c:pt>
                <c:pt idx="12">
                  <c:v>1328</c:v>
                </c:pt>
                <c:pt idx="13">
                  <c:v>987</c:v>
                </c:pt>
                <c:pt idx="14">
                  <c:v>1014</c:v>
                </c:pt>
                <c:pt idx="15">
                  <c:v>801</c:v>
                </c:pt>
                <c:pt idx="16">
                  <c:v>1119</c:v>
                </c:pt>
                <c:pt idx="17">
                  <c:v>624</c:v>
                </c:pt>
                <c:pt idx="18">
                  <c:v>693</c:v>
                </c:pt>
                <c:pt idx="19">
                  <c:v>461</c:v>
                </c:pt>
                <c:pt idx="20">
                  <c:v>696</c:v>
                </c:pt>
                <c:pt idx="21">
                  <c:v>4219</c:v>
                </c:pt>
                <c:pt idx="22">
                  <c:v>7664</c:v>
                </c:pt>
                <c:pt idx="23">
                  <c:v>11957</c:v>
                </c:pt>
                <c:pt idx="24">
                  <c:v>17584</c:v>
                </c:pt>
                <c:pt idx="25">
                  <c:v>19136</c:v>
                </c:pt>
                <c:pt idx="26">
                  <c:v>20690</c:v>
                </c:pt>
                <c:pt idx="27">
                  <c:v>19938</c:v>
                </c:pt>
                <c:pt idx="28">
                  <c:v>25771</c:v>
                </c:pt>
                <c:pt idx="29">
                  <c:v>22874</c:v>
                </c:pt>
                <c:pt idx="30">
                  <c:v>17351</c:v>
                </c:pt>
              </c:numCache>
            </c:numRef>
          </c:val>
          <c:smooth val="0"/>
          <c:extLst>
            <c:ext xmlns:c16="http://schemas.microsoft.com/office/drawing/2014/chart" uri="{C3380CC4-5D6E-409C-BE32-E72D297353CC}">
              <c16:uniqueId val="{00000000-15FA-44CB-AF7F-56B34A24A032}"/>
            </c:ext>
          </c:extLst>
        </c:ser>
        <c:dLbls>
          <c:showLegendKey val="0"/>
          <c:showVal val="0"/>
          <c:showCatName val="0"/>
          <c:showSerName val="0"/>
          <c:showPercent val="0"/>
          <c:showBubbleSize val="0"/>
        </c:dLbls>
        <c:smooth val="0"/>
        <c:axId val="432050800"/>
        <c:axId val="432055720"/>
      </c:lineChart>
      <c:dateAx>
        <c:axId val="432050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055720"/>
        <c:crosses val="autoZero"/>
        <c:auto val="1"/>
        <c:lblOffset val="100"/>
        <c:baseTimeUnit val="days"/>
      </c:dateAx>
      <c:valAx>
        <c:axId val="43205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05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05D9E-363F-455A-9370-F50BD5C7AF2F}"/>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8AB08022-E816-43E0-812F-7047200590E4}"/>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298447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55D6E-5116-47A2-9553-713F4E7DCAD3}"/>
              </a:ext>
            </a:extLst>
          </p:cNvPr>
          <p:cNvSpPr>
            <a:spLocks noGrp="1"/>
          </p:cNvSpPr>
          <p:nvPr>
            <p:ph type="title"/>
          </p:nvPr>
        </p:nvSpPr>
        <p:spPr/>
        <p:txBody>
          <a:bodyPr/>
          <a:lstStyle/>
          <a:p>
            <a:r>
              <a:rPr lang="en-US"/>
              <a:t>Facebook Key Metrics Table | Sothys Malaysia</a:t>
            </a:r>
          </a:p>
        </p:txBody>
      </p:sp>
      <p:graphicFrame>
        <p:nvGraphicFramePr>
          <p:cNvPr id="5" name="Table Placeholder 4">
            <a:extLst>
              <a:ext uri="{FF2B5EF4-FFF2-40B4-BE49-F238E27FC236}">
                <a16:creationId xmlns:a16="http://schemas.microsoft.com/office/drawing/2014/main" id="{6A57B31C-02A7-468D-9D27-1FD67E440EDC}"/>
              </a:ext>
            </a:extLst>
          </p:cNvPr>
          <p:cNvGraphicFramePr>
            <a:graphicFrameLocks noGrp="1"/>
          </p:cNvGraphicFramePr>
          <p:nvPr>
            <p:ph type="tbl" sz="quarter" idx="13"/>
            <p:extLst>
              <p:ext uri="{D42A27DB-BD31-4B8C-83A1-F6EECF244321}">
                <p14:modId xmlns:p14="http://schemas.microsoft.com/office/powerpoint/2010/main" val="3262220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557300255"/>
                    </a:ext>
                  </a:extLst>
                </a:gridCol>
                <a:gridCol w="493776">
                  <a:extLst>
                    <a:ext uri="{9D8B030D-6E8A-4147-A177-3AD203B41FA5}">
                      <a16:colId xmlns:a16="http://schemas.microsoft.com/office/drawing/2014/main" val="2676910098"/>
                    </a:ext>
                  </a:extLst>
                </a:gridCol>
                <a:gridCol w="246888">
                  <a:extLst>
                    <a:ext uri="{9D8B030D-6E8A-4147-A177-3AD203B41FA5}">
                      <a16:colId xmlns:a16="http://schemas.microsoft.com/office/drawing/2014/main" val="3448886438"/>
                    </a:ext>
                  </a:extLst>
                </a:gridCol>
                <a:gridCol w="246888">
                  <a:extLst>
                    <a:ext uri="{9D8B030D-6E8A-4147-A177-3AD203B41FA5}">
                      <a16:colId xmlns:a16="http://schemas.microsoft.com/office/drawing/2014/main" val="1819316078"/>
                    </a:ext>
                  </a:extLst>
                </a:gridCol>
                <a:gridCol w="246888">
                  <a:extLst>
                    <a:ext uri="{9D8B030D-6E8A-4147-A177-3AD203B41FA5}">
                      <a16:colId xmlns:a16="http://schemas.microsoft.com/office/drawing/2014/main" val="1788081621"/>
                    </a:ext>
                  </a:extLst>
                </a:gridCol>
                <a:gridCol w="246888">
                  <a:extLst>
                    <a:ext uri="{9D8B030D-6E8A-4147-A177-3AD203B41FA5}">
                      <a16:colId xmlns:a16="http://schemas.microsoft.com/office/drawing/2014/main" val="2303936093"/>
                    </a:ext>
                  </a:extLst>
                </a:gridCol>
                <a:gridCol w="246888">
                  <a:extLst>
                    <a:ext uri="{9D8B030D-6E8A-4147-A177-3AD203B41FA5}">
                      <a16:colId xmlns:a16="http://schemas.microsoft.com/office/drawing/2014/main" val="795990752"/>
                    </a:ext>
                  </a:extLst>
                </a:gridCol>
                <a:gridCol w="246888">
                  <a:extLst>
                    <a:ext uri="{9D8B030D-6E8A-4147-A177-3AD203B41FA5}">
                      <a16:colId xmlns:a16="http://schemas.microsoft.com/office/drawing/2014/main" val="1721405383"/>
                    </a:ext>
                  </a:extLst>
                </a:gridCol>
                <a:gridCol w="246888">
                  <a:extLst>
                    <a:ext uri="{9D8B030D-6E8A-4147-A177-3AD203B41FA5}">
                      <a16:colId xmlns:a16="http://schemas.microsoft.com/office/drawing/2014/main" val="385478633"/>
                    </a:ext>
                  </a:extLst>
                </a:gridCol>
                <a:gridCol w="246888">
                  <a:extLst>
                    <a:ext uri="{9D8B030D-6E8A-4147-A177-3AD203B41FA5}">
                      <a16:colId xmlns:a16="http://schemas.microsoft.com/office/drawing/2014/main" val="1757125200"/>
                    </a:ext>
                  </a:extLst>
                </a:gridCol>
                <a:gridCol w="246888">
                  <a:extLst>
                    <a:ext uri="{9D8B030D-6E8A-4147-A177-3AD203B41FA5}">
                      <a16:colId xmlns:a16="http://schemas.microsoft.com/office/drawing/2014/main" val="2715876935"/>
                    </a:ext>
                  </a:extLst>
                </a:gridCol>
                <a:gridCol w="246888">
                  <a:extLst>
                    <a:ext uri="{9D8B030D-6E8A-4147-A177-3AD203B41FA5}">
                      <a16:colId xmlns:a16="http://schemas.microsoft.com/office/drawing/2014/main" val="578899690"/>
                    </a:ext>
                  </a:extLst>
                </a:gridCol>
                <a:gridCol w="246888">
                  <a:extLst>
                    <a:ext uri="{9D8B030D-6E8A-4147-A177-3AD203B41FA5}">
                      <a16:colId xmlns:a16="http://schemas.microsoft.com/office/drawing/2014/main" val="2797866404"/>
                    </a:ext>
                  </a:extLst>
                </a:gridCol>
                <a:gridCol w="246888">
                  <a:extLst>
                    <a:ext uri="{9D8B030D-6E8A-4147-A177-3AD203B41FA5}">
                      <a16:colId xmlns:a16="http://schemas.microsoft.com/office/drawing/2014/main" val="1798789855"/>
                    </a:ext>
                  </a:extLst>
                </a:gridCol>
                <a:gridCol w="246888">
                  <a:extLst>
                    <a:ext uri="{9D8B030D-6E8A-4147-A177-3AD203B41FA5}">
                      <a16:colId xmlns:a16="http://schemas.microsoft.com/office/drawing/2014/main" val="2116981902"/>
                    </a:ext>
                  </a:extLst>
                </a:gridCol>
                <a:gridCol w="246888">
                  <a:extLst>
                    <a:ext uri="{9D8B030D-6E8A-4147-A177-3AD203B41FA5}">
                      <a16:colId xmlns:a16="http://schemas.microsoft.com/office/drawing/2014/main" val="3653968991"/>
                    </a:ext>
                  </a:extLst>
                </a:gridCol>
                <a:gridCol w="246888">
                  <a:extLst>
                    <a:ext uri="{9D8B030D-6E8A-4147-A177-3AD203B41FA5}">
                      <a16:colId xmlns:a16="http://schemas.microsoft.com/office/drawing/2014/main" val="1423471785"/>
                    </a:ext>
                  </a:extLst>
                </a:gridCol>
                <a:gridCol w="246888">
                  <a:extLst>
                    <a:ext uri="{9D8B030D-6E8A-4147-A177-3AD203B41FA5}">
                      <a16:colId xmlns:a16="http://schemas.microsoft.com/office/drawing/2014/main" val="1358563567"/>
                    </a:ext>
                  </a:extLst>
                </a:gridCol>
                <a:gridCol w="246888">
                  <a:extLst>
                    <a:ext uri="{9D8B030D-6E8A-4147-A177-3AD203B41FA5}">
                      <a16:colId xmlns:a16="http://schemas.microsoft.com/office/drawing/2014/main" val="204869945"/>
                    </a:ext>
                  </a:extLst>
                </a:gridCol>
                <a:gridCol w="246888">
                  <a:extLst>
                    <a:ext uri="{9D8B030D-6E8A-4147-A177-3AD203B41FA5}">
                      <a16:colId xmlns:a16="http://schemas.microsoft.com/office/drawing/2014/main" val="2520688933"/>
                    </a:ext>
                  </a:extLst>
                </a:gridCol>
                <a:gridCol w="246888">
                  <a:extLst>
                    <a:ext uri="{9D8B030D-6E8A-4147-A177-3AD203B41FA5}">
                      <a16:colId xmlns:a16="http://schemas.microsoft.com/office/drawing/2014/main" val="813773114"/>
                    </a:ext>
                  </a:extLst>
                </a:gridCol>
                <a:gridCol w="246888">
                  <a:extLst>
                    <a:ext uri="{9D8B030D-6E8A-4147-A177-3AD203B41FA5}">
                      <a16:colId xmlns:a16="http://schemas.microsoft.com/office/drawing/2014/main" val="3642809533"/>
                    </a:ext>
                  </a:extLst>
                </a:gridCol>
                <a:gridCol w="246888">
                  <a:extLst>
                    <a:ext uri="{9D8B030D-6E8A-4147-A177-3AD203B41FA5}">
                      <a16:colId xmlns:a16="http://schemas.microsoft.com/office/drawing/2014/main" val="16330923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037065"/>
                  </a:ext>
                </a:extLst>
              </a:tr>
              <a:tr h="370840">
                <a:tc>
                  <a:txBody>
                    <a:bodyPr/>
                    <a:lstStyle/>
                    <a:p>
                      <a:r>
                        <a:rPr lang="en-US" sz="1000"/>
                        <a:t>Sothys Malaysia</a:t>
                      </a:r>
                    </a:p>
                  </a:txBody>
                  <a:tcPr/>
                </a:tc>
                <a:tc>
                  <a:txBody>
                    <a:bodyPr/>
                    <a:lstStyle/>
                    <a:p>
                      <a:r>
                        <a:rPr lang="en-US" sz="1000"/>
                        <a:t>27149</a:t>
                      </a:r>
                    </a:p>
                  </a:txBody>
                  <a:tcPr/>
                </a:tc>
                <a:tc>
                  <a:txBody>
                    <a:bodyPr/>
                    <a:lstStyle/>
                    <a:p>
                      <a:r>
                        <a:rPr lang="en-US" sz="1000"/>
                        <a:t>16</a:t>
                      </a:r>
                    </a:p>
                  </a:txBody>
                  <a:tcPr/>
                </a:tc>
                <a:tc>
                  <a:txBody>
                    <a:bodyPr/>
                    <a:lstStyle/>
                    <a:p>
                      <a:r>
                        <a:rPr lang="en-US" sz="1000"/>
                        <a:t>14</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tc>
                  <a:txBody>
                    <a:bodyPr/>
                    <a:lstStyle/>
                    <a:p>
                      <a:r>
                        <a:rPr lang="en-US" sz="1000"/>
                        <a:t>1836</a:t>
                      </a:r>
                    </a:p>
                  </a:txBody>
                  <a:tcPr/>
                </a:tc>
                <a:tc>
                  <a:txBody>
                    <a:bodyPr/>
                    <a:lstStyle/>
                    <a:p>
                      <a:r>
                        <a:rPr lang="en-US" sz="1000"/>
                        <a:t>1</a:t>
                      </a:r>
                    </a:p>
                  </a:txBody>
                  <a:tcPr/>
                </a:tc>
                <a:tc>
                  <a:txBody>
                    <a:bodyPr/>
                    <a:lstStyle/>
                    <a:p>
                      <a:r>
                        <a:rPr lang="en-US" sz="1000"/>
                        <a:t>1814</a:t>
                      </a:r>
                    </a:p>
                  </a:txBody>
                  <a:tcPr/>
                </a:tc>
                <a:tc>
                  <a:txBody>
                    <a:bodyPr/>
                    <a:lstStyle/>
                    <a:p>
                      <a:r>
                        <a:rPr lang="en-US" sz="1000"/>
                        <a:t>20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11</a:t>
                      </a:r>
                    </a:p>
                  </a:txBody>
                  <a:tcPr/>
                </a:tc>
                <a:tc>
                  <a:txBody>
                    <a:bodyPr/>
                    <a:lstStyle/>
                    <a:p>
                      <a:r>
                        <a:rPr lang="en-US" sz="1000"/>
                        <a:t>57</a:t>
                      </a:r>
                    </a:p>
                  </a:txBody>
                  <a:tcPr/>
                </a:tc>
                <a:tc>
                  <a:txBody>
                    <a:bodyPr/>
                    <a:lstStyle/>
                    <a:p>
                      <a:r>
                        <a:rPr lang="en-US" sz="1000"/>
                        <a:t>1904</a:t>
                      </a:r>
                    </a:p>
                  </a:txBody>
                  <a:tcPr/>
                </a:tc>
                <a:tc>
                  <a:txBody>
                    <a:bodyPr/>
                    <a:lstStyle/>
                    <a:p>
                      <a:r>
                        <a:rPr lang="en-US" sz="1000"/>
                        <a:t>0</a:t>
                      </a:r>
                    </a:p>
                  </a:txBody>
                  <a:tcPr/>
                </a:tc>
                <a:tc>
                  <a:txBody>
                    <a:bodyPr/>
                    <a:lstStyle/>
                    <a:p>
                      <a:r>
                        <a:rPr lang="en-US" sz="1000"/>
                        <a:t>0</a:t>
                      </a:r>
                    </a:p>
                  </a:txBody>
                  <a:tcPr/>
                </a:tc>
                <a:tc>
                  <a:txBody>
                    <a:bodyPr/>
                    <a:lstStyle/>
                    <a:p>
                      <a:r>
                        <a:rPr lang="en-US" sz="1000"/>
                        <a:t>0.5011 %</a:t>
                      </a:r>
                    </a:p>
                  </a:txBody>
                  <a:tcPr/>
                </a:tc>
                <a:tc>
                  <a:txBody>
                    <a:bodyPr/>
                    <a:lstStyle/>
                    <a:p>
                      <a:r>
                        <a:rPr lang="en-US" sz="1000"/>
                        <a:t>0.0 %</a:t>
                      </a:r>
                    </a:p>
                  </a:txBody>
                  <a:tcPr/>
                </a:tc>
                <a:extLst>
                  <a:ext uri="{0D108BD9-81ED-4DB2-BD59-A6C34878D82A}">
                    <a16:rowId xmlns:a16="http://schemas.microsoft.com/office/drawing/2014/main" val="3312716860"/>
                  </a:ext>
                </a:extLst>
              </a:tr>
            </a:tbl>
          </a:graphicData>
        </a:graphic>
      </p:graphicFrame>
      <p:sp>
        <p:nvSpPr>
          <p:cNvPr id="4" name="Text Placeholder 3">
            <a:extLst>
              <a:ext uri="{FF2B5EF4-FFF2-40B4-BE49-F238E27FC236}">
                <a16:creationId xmlns:a16="http://schemas.microsoft.com/office/drawing/2014/main" id="{98121DC8-D3E6-4C29-B9FF-C36DB3D4A518}"/>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24294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8634-CE1F-4A20-B705-C3D8EAE5F692}"/>
              </a:ext>
            </a:extLst>
          </p:cNvPr>
          <p:cNvSpPr>
            <a:spLocks noGrp="1"/>
          </p:cNvSpPr>
          <p:nvPr>
            <p:ph type="title"/>
          </p:nvPr>
        </p:nvSpPr>
        <p:spPr/>
        <p:txBody>
          <a:bodyPr/>
          <a:lstStyle/>
          <a:p>
            <a:r>
              <a:rPr lang="en-US"/>
              <a:t>Facebook Fans Change by Like/Unlike Source | Sothys Malaysia</a:t>
            </a:r>
          </a:p>
        </p:txBody>
      </p:sp>
      <p:graphicFrame>
        <p:nvGraphicFramePr>
          <p:cNvPr id="6" name="Chart Placeholder 5">
            <a:extLst>
              <a:ext uri="{FF2B5EF4-FFF2-40B4-BE49-F238E27FC236}">
                <a16:creationId xmlns:a16="http://schemas.microsoft.com/office/drawing/2014/main" id="{035F3542-58FC-4C75-ACC5-43265D9DAE50}"/>
              </a:ext>
            </a:extLst>
          </p:cNvPr>
          <p:cNvGraphicFramePr>
            <a:graphicFrameLocks noGrp="1"/>
          </p:cNvGraphicFramePr>
          <p:nvPr>
            <p:ph type="chart" sz="quarter" idx="13"/>
            <p:extLst>
              <p:ext uri="{D42A27DB-BD31-4B8C-83A1-F6EECF244321}">
                <p14:modId xmlns:p14="http://schemas.microsoft.com/office/powerpoint/2010/main" val="3899366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E18FAC-16F6-4F7F-861A-250CEB22F8FC}"/>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809AF220-8E1D-460B-A731-B92DFA1C1B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2165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A7C12-0E9E-4FA0-8F4F-B88B910CCEAE}"/>
              </a:ext>
            </a:extLst>
          </p:cNvPr>
          <p:cNvSpPr>
            <a:spLocks noGrp="1"/>
          </p:cNvSpPr>
          <p:nvPr>
            <p:ph type="title"/>
          </p:nvPr>
        </p:nvSpPr>
        <p:spPr/>
        <p:txBody>
          <a:bodyPr/>
          <a:lstStyle/>
          <a:p>
            <a:r>
              <a:rPr lang="en-US"/>
              <a:t>Facebook Average Interactions Per Post | Sothys Malaysia</a:t>
            </a:r>
          </a:p>
        </p:txBody>
      </p:sp>
      <p:graphicFrame>
        <p:nvGraphicFramePr>
          <p:cNvPr id="6" name="Chart Placeholder 5">
            <a:extLst>
              <a:ext uri="{FF2B5EF4-FFF2-40B4-BE49-F238E27FC236}">
                <a16:creationId xmlns:a16="http://schemas.microsoft.com/office/drawing/2014/main" id="{3CCBEC99-F8D9-4A83-8A9A-9789B5662BE7}"/>
              </a:ext>
            </a:extLst>
          </p:cNvPr>
          <p:cNvGraphicFramePr>
            <a:graphicFrameLocks noGrp="1"/>
          </p:cNvGraphicFramePr>
          <p:nvPr>
            <p:ph type="chart" sz="quarter" idx="13"/>
            <p:extLst>
              <p:ext uri="{D42A27DB-BD31-4B8C-83A1-F6EECF244321}">
                <p14:modId xmlns:p14="http://schemas.microsoft.com/office/powerpoint/2010/main" val="2439338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3F58B4-D592-4A75-80AF-664C0CD5D5EB}"/>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20E33BBA-DE72-47E1-9BD3-45DAD6B3E2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1144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A68BB-535A-438C-ABB7-B04674FEAC0B}"/>
              </a:ext>
            </a:extLst>
          </p:cNvPr>
          <p:cNvSpPr>
            <a:spLocks noGrp="1"/>
          </p:cNvSpPr>
          <p:nvPr>
            <p:ph type="title"/>
          </p:nvPr>
        </p:nvSpPr>
        <p:spPr/>
        <p:txBody>
          <a:bodyPr/>
          <a:lstStyle/>
          <a:p>
            <a:r>
              <a:rPr lang="en-US"/>
              <a:t>Facebook Fan Demographics | Sothys Malaysia</a:t>
            </a:r>
          </a:p>
        </p:txBody>
      </p:sp>
      <p:graphicFrame>
        <p:nvGraphicFramePr>
          <p:cNvPr id="6" name="Chart Placeholder 5">
            <a:extLst>
              <a:ext uri="{FF2B5EF4-FFF2-40B4-BE49-F238E27FC236}">
                <a16:creationId xmlns:a16="http://schemas.microsoft.com/office/drawing/2014/main" id="{1F03536A-3520-45B3-8C38-37E6B357A9AA}"/>
              </a:ext>
            </a:extLst>
          </p:cNvPr>
          <p:cNvGraphicFramePr>
            <a:graphicFrameLocks noGrp="1"/>
          </p:cNvGraphicFramePr>
          <p:nvPr>
            <p:ph type="chart" sz="quarter" idx="13"/>
            <p:extLst>
              <p:ext uri="{D42A27DB-BD31-4B8C-83A1-F6EECF244321}">
                <p14:modId xmlns:p14="http://schemas.microsoft.com/office/powerpoint/2010/main" val="192107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D77541-8083-4354-B08B-F3E9C5929970}"/>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F72FEA76-DCD4-4E9A-8C8C-CCC7631700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881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A071B-EB6E-4262-8BBF-A5E50E7C6F00}"/>
              </a:ext>
            </a:extLst>
          </p:cNvPr>
          <p:cNvSpPr>
            <a:spLocks noGrp="1"/>
          </p:cNvSpPr>
          <p:nvPr>
            <p:ph type="title"/>
          </p:nvPr>
        </p:nvSpPr>
        <p:spPr/>
        <p:txBody>
          <a:bodyPr/>
          <a:lstStyle/>
          <a:p>
            <a:r>
              <a:rPr lang="en-US"/>
              <a:t>Facebook Interaction Rate By Post Type | Sothys Malaysia</a:t>
            </a:r>
          </a:p>
        </p:txBody>
      </p:sp>
      <p:graphicFrame>
        <p:nvGraphicFramePr>
          <p:cNvPr id="6" name="Chart Placeholder 5">
            <a:extLst>
              <a:ext uri="{FF2B5EF4-FFF2-40B4-BE49-F238E27FC236}">
                <a16:creationId xmlns:a16="http://schemas.microsoft.com/office/drawing/2014/main" id="{AEC6A8BC-F883-4519-A375-8CF7641A6658}"/>
              </a:ext>
            </a:extLst>
          </p:cNvPr>
          <p:cNvGraphicFramePr>
            <a:graphicFrameLocks noGrp="1"/>
          </p:cNvGraphicFramePr>
          <p:nvPr>
            <p:ph type="chart" sz="quarter" idx="13"/>
            <p:extLst>
              <p:ext uri="{D42A27DB-BD31-4B8C-83A1-F6EECF244321}">
                <p14:modId xmlns:p14="http://schemas.microsoft.com/office/powerpoint/2010/main" val="1529249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BB1BFB-8043-4AA3-AA59-CBA1829E3A6B}"/>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A2B9C23D-44F7-4BD8-BD91-0A3BB4DAB5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2249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7D563-A1F6-4380-97DD-5844F4906E2A}"/>
              </a:ext>
            </a:extLst>
          </p:cNvPr>
          <p:cNvSpPr>
            <a:spLocks noGrp="1"/>
          </p:cNvSpPr>
          <p:nvPr>
            <p:ph type="title"/>
          </p:nvPr>
        </p:nvSpPr>
        <p:spPr/>
        <p:txBody>
          <a:bodyPr/>
          <a:lstStyle/>
          <a:p>
            <a:r>
              <a:rPr lang="en-US"/>
              <a:t>Facebook Fans By City Table | Sothys Malaysia - 1 of 3</a:t>
            </a:r>
          </a:p>
        </p:txBody>
      </p:sp>
      <p:graphicFrame>
        <p:nvGraphicFramePr>
          <p:cNvPr id="5" name="Table Placeholder 4">
            <a:extLst>
              <a:ext uri="{FF2B5EF4-FFF2-40B4-BE49-F238E27FC236}">
                <a16:creationId xmlns:a16="http://schemas.microsoft.com/office/drawing/2014/main" id="{0A17EFFB-5AD1-44C9-8A7C-C9F8F4D33E2F}"/>
              </a:ext>
            </a:extLst>
          </p:cNvPr>
          <p:cNvGraphicFramePr>
            <a:graphicFrameLocks noGrp="1"/>
          </p:cNvGraphicFramePr>
          <p:nvPr>
            <p:ph type="tbl" sz="quarter" idx="13"/>
            <p:extLst>
              <p:ext uri="{D42A27DB-BD31-4B8C-83A1-F6EECF244321}">
                <p14:modId xmlns:p14="http://schemas.microsoft.com/office/powerpoint/2010/main" val="5030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76443933"/>
                    </a:ext>
                  </a:extLst>
                </a:gridCol>
                <a:gridCol w="1645920">
                  <a:extLst>
                    <a:ext uri="{9D8B030D-6E8A-4147-A177-3AD203B41FA5}">
                      <a16:colId xmlns:a16="http://schemas.microsoft.com/office/drawing/2014/main" val="3216552566"/>
                    </a:ext>
                  </a:extLst>
                </a:gridCol>
                <a:gridCol w="1645920">
                  <a:extLst>
                    <a:ext uri="{9D8B030D-6E8A-4147-A177-3AD203B41FA5}">
                      <a16:colId xmlns:a16="http://schemas.microsoft.com/office/drawing/2014/main" val="711775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0094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30.7 %</a:t>
                      </a:r>
                    </a:p>
                  </a:txBody>
                  <a:tcPr/>
                </a:tc>
                <a:extLst>
                  <a:ext uri="{0D108BD9-81ED-4DB2-BD59-A6C34878D82A}">
                    <a16:rowId xmlns:a16="http://schemas.microsoft.com/office/drawing/2014/main" val="3878803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1247540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151341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994521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83512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866683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400803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95992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78014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307902369"/>
                  </a:ext>
                </a:extLst>
              </a:tr>
            </a:tbl>
          </a:graphicData>
        </a:graphic>
      </p:graphicFrame>
      <p:sp>
        <p:nvSpPr>
          <p:cNvPr id="4" name="Text Placeholder 3">
            <a:extLst>
              <a:ext uri="{FF2B5EF4-FFF2-40B4-BE49-F238E27FC236}">
                <a16:creationId xmlns:a16="http://schemas.microsoft.com/office/drawing/2014/main" id="{45F41ACF-EAC6-48F0-A54C-E0DD4A69B89A}"/>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889676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883DC-169A-4127-8F19-987673053B09}"/>
              </a:ext>
            </a:extLst>
          </p:cNvPr>
          <p:cNvSpPr>
            <a:spLocks noGrp="1"/>
          </p:cNvSpPr>
          <p:nvPr>
            <p:ph type="title"/>
          </p:nvPr>
        </p:nvSpPr>
        <p:spPr/>
        <p:txBody>
          <a:bodyPr/>
          <a:lstStyle/>
          <a:p>
            <a:r>
              <a:rPr lang="en-US"/>
              <a:t>Facebook Fans By City Table | Sothys Malaysia - 2 of 3</a:t>
            </a:r>
          </a:p>
        </p:txBody>
      </p:sp>
      <p:graphicFrame>
        <p:nvGraphicFramePr>
          <p:cNvPr id="5" name="Table Placeholder 4">
            <a:extLst>
              <a:ext uri="{FF2B5EF4-FFF2-40B4-BE49-F238E27FC236}">
                <a16:creationId xmlns:a16="http://schemas.microsoft.com/office/drawing/2014/main" id="{F1B3BAB1-29D7-4CAC-B56A-B0522774AC4C}"/>
              </a:ext>
            </a:extLst>
          </p:cNvPr>
          <p:cNvGraphicFramePr>
            <a:graphicFrameLocks noGrp="1"/>
          </p:cNvGraphicFramePr>
          <p:nvPr>
            <p:ph type="tbl" sz="quarter" idx="13"/>
            <p:extLst>
              <p:ext uri="{D42A27DB-BD31-4B8C-83A1-F6EECF244321}">
                <p14:modId xmlns:p14="http://schemas.microsoft.com/office/powerpoint/2010/main" val="1057200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18867334"/>
                    </a:ext>
                  </a:extLst>
                </a:gridCol>
                <a:gridCol w="1645920">
                  <a:extLst>
                    <a:ext uri="{9D8B030D-6E8A-4147-A177-3AD203B41FA5}">
                      <a16:colId xmlns:a16="http://schemas.microsoft.com/office/drawing/2014/main" val="3243543963"/>
                    </a:ext>
                  </a:extLst>
                </a:gridCol>
                <a:gridCol w="1645920">
                  <a:extLst>
                    <a:ext uri="{9D8B030D-6E8A-4147-A177-3AD203B41FA5}">
                      <a16:colId xmlns:a16="http://schemas.microsoft.com/office/drawing/2014/main" val="510646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71671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237887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02022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39565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558560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50738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71639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85504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069090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745180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85394547"/>
                  </a:ext>
                </a:extLst>
              </a:tr>
            </a:tbl>
          </a:graphicData>
        </a:graphic>
      </p:graphicFrame>
      <p:sp>
        <p:nvSpPr>
          <p:cNvPr id="4" name="Text Placeholder 3">
            <a:extLst>
              <a:ext uri="{FF2B5EF4-FFF2-40B4-BE49-F238E27FC236}">
                <a16:creationId xmlns:a16="http://schemas.microsoft.com/office/drawing/2014/main" id="{0B6800DB-2B89-4B5D-824F-9EDBD688DD72}"/>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189704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93931-EE99-41AD-A980-9FD7164A7888}"/>
              </a:ext>
            </a:extLst>
          </p:cNvPr>
          <p:cNvSpPr>
            <a:spLocks noGrp="1"/>
          </p:cNvSpPr>
          <p:nvPr>
            <p:ph type="title"/>
          </p:nvPr>
        </p:nvSpPr>
        <p:spPr/>
        <p:txBody>
          <a:bodyPr/>
          <a:lstStyle/>
          <a:p>
            <a:r>
              <a:rPr lang="en-US"/>
              <a:t>Facebook Fans By City Table | Sothys Malaysia - 3 of 3</a:t>
            </a:r>
          </a:p>
        </p:txBody>
      </p:sp>
      <p:graphicFrame>
        <p:nvGraphicFramePr>
          <p:cNvPr id="5" name="Table Placeholder 4">
            <a:extLst>
              <a:ext uri="{FF2B5EF4-FFF2-40B4-BE49-F238E27FC236}">
                <a16:creationId xmlns:a16="http://schemas.microsoft.com/office/drawing/2014/main" id="{0D3CB42B-6B45-4F26-8C21-D4AE2EE612E7}"/>
              </a:ext>
            </a:extLst>
          </p:cNvPr>
          <p:cNvGraphicFramePr>
            <a:graphicFrameLocks noGrp="1"/>
          </p:cNvGraphicFramePr>
          <p:nvPr>
            <p:ph type="tbl" sz="quarter" idx="13"/>
            <p:extLst>
              <p:ext uri="{D42A27DB-BD31-4B8C-83A1-F6EECF244321}">
                <p14:modId xmlns:p14="http://schemas.microsoft.com/office/powerpoint/2010/main" val="160227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2437454"/>
                    </a:ext>
                  </a:extLst>
                </a:gridCol>
                <a:gridCol w="1645920">
                  <a:extLst>
                    <a:ext uri="{9D8B030D-6E8A-4147-A177-3AD203B41FA5}">
                      <a16:colId xmlns:a16="http://schemas.microsoft.com/office/drawing/2014/main" val="1921588258"/>
                    </a:ext>
                  </a:extLst>
                </a:gridCol>
                <a:gridCol w="1645920">
                  <a:extLst>
                    <a:ext uri="{9D8B030D-6E8A-4147-A177-3AD203B41FA5}">
                      <a16:colId xmlns:a16="http://schemas.microsoft.com/office/drawing/2014/main" val="3277401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17075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818390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46842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Butterworth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460186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4015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4103340421"/>
                  </a:ext>
                </a:extLst>
              </a:tr>
            </a:tbl>
          </a:graphicData>
        </a:graphic>
      </p:graphicFrame>
      <p:sp>
        <p:nvSpPr>
          <p:cNvPr id="4" name="Text Placeholder 3">
            <a:extLst>
              <a:ext uri="{FF2B5EF4-FFF2-40B4-BE49-F238E27FC236}">
                <a16:creationId xmlns:a16="http://schemas.microsoft.com/office/drawing/2014/main" id="{F0BF6125-E840-4BDA-9ED4-DAE3AAC21F35}"/>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504084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25D39-5276-4D63-A67D-21CC8D3FFFD0}"/>
              </a:ext>
            </a:extLst>
          </p:cNvPr>
          <p:cNvSpPr>
            <a:spLocks noGrp="1"/>
          </p:cNvSpPr>
          <p:nvPr>
            <p:ph type="title"/>
          </p:nvPr>
        </p:nvSpPr>
        <p:spPr/>
        <p:txBody>
          <a:bodyPr/>
          <a:lstStyle/>
          <a:p>
            <a:r>
              <a:rPr lang="en-US"/>
              <a:t>Facebook Own Posts Table | Sothys Malaysia - 1 of 15</a:t>
            </a:r>
          </a:p>
        </p:txBody>
      </p:sp>
      <p:graphicFrame>
        <p:nvGraphicFramePr>
          <p:cNvPr id="5" name="Table Placeholder 4">
            <a:extLst>
              <a:ext uri="{FF2B5EF4-FFF2-40B4-BE49-F238E27FC236}">
                <a16:creationId xmlns:a16="http://schemas.microsoft.com/office/drawing/2014/main" id="{0C112368-44E4-45BA-A35C-A3F4A6FB3D89}"/>
              </a:ext>
            </a:extLst>
          </p:cNvPr>
          <p:cNvGraphicFramePr>
            <a:graphicFrameLocks noGrp="1"/>
          </p:cNvGraphicFramePr>
          <p:nvPr>
            <p:ph type="tbl" sz="quarter" idx="13"/>
            <p:extLst>
              <p:ext uri="{D42A27DB-BD31-4B8C-83A1-F6EECF244321}">
                <p14:modId xmlns:p14="http://schemas.microsoft.com/office/powerpoint/2010/main" val="3725850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08319019"/>
                    </a:ext>
                  </a:extLst>
                </a:gridCol>
                <a:gridCol w="905256">
                  <a:extLst>
                    <a:ext uri="{9D8B030D-6E8A-4147-A177-3AD203B41FA5}">
                      <a16:colId xmlns:a16="http://schemas.microsoft.com/office/drawing/2014/main" val="2203117790"/>
                    </a:ext>
                  </a:extLst>
                </a:gridCol>
                <a:gridCol w="658368">
                  <a:extLst>
                    <a:ext uri="{9D8B030D-6E8A-4147-A177-3AD203B41FA5}">
                      <a16:colId xmlns:a16="http://schemas.microsoft.com/office/drawing/2014/main" val="1463389713"/>
                    </a:ext>
                  </a:extLst>
                </a:gridCol>
                <a:gridCol w="329184">
                  <a:extLst>
                    <a:ext uri="{9D8B030D-6E8A-4147-A177-3AD203B41FA5}">
                      <a16:colId xmlns:a16="http://schemas.microsoft.com/office/drawing/2014/main" val="271716236"/>
                    </a:ext>
                  </a:extLst>
                </a:gridCol>
                <a:gridCol w="329184">
                  <a:extLst>
                    <a:ext uri="{9D8B030D-6E8A-4147-A177-3AD203B41FA5}">
                      <a16:colId xmlns:a16="http://schemas.microsoft.com/office/drawing/2014/main" val="4257287274"/>
                    </a:ext>
                  </a:extLst>
                </a:gridCol>
                <a:gridCol w="329184">
                  <a:extLst>
                    <a:ext uri="{9D8B030D-6E8A-4147-A177-3AD203B41FA5}">
                      <a16:colId xmlns:a16="http://schemas.microsoft.com/office/drawing/2014/main" val="3477054834"/>
                    </a:ext>
                  </a:extLst>
                </a:gridCol>
                <a:gridCol w="329184">
                  <a:extLst>
                    <a:ext uri="{9D8B030D-6E8A-4147-A177-3AD203B41FA5}">
                      <a16:colId xmlns:a16="http://schemas.microsoft.com/office/drawing/2014/main" val="2791079015"/>
                    </a:ext>
                  </a:extLst>
                </a:gridCol>
                <a:gridCol w="329184">
                  <a:extLst>
                    <a:ext uri="{9D8B030D-6E8A-4147-A177-3AD203B41FA5}">
                      <a16:colId xmlns:a16="http://schemas.microsoft.com/office/drawing/2014/main" val="3204869859"/>
                    </a:ext>
                  </a:extLst>
                </a:gridCol>
                <a:gridCol w="329184">
                  <a:extLst>
                    <a:ext uri="{9D8B030D-6E8A-4147-A177-3AD203B41FA5}">
                      <a16:colId xmlns:a16="http://schemas.microsoft.com/office/drawing/2014/main" val="3498648226"/>
                    </a:ext>
                  </a:extLst>
                </a:gridCol>
                <a:gridCol w="329184">
                  <a:extLst>
                    <a:ext uri="{9D8B030D-6E8A-4147-A177-3AD203B41FA5}">
                      <a16:colId xmlns:a16="http://schemas.microsoft.com/office/drawing/2014/main" val="1660364327"/>
                    </a:ext>
                  </a:extLst>
                </a:gridCol>
                <a:gridCol w="329184">
                  <a:extLst>
                    <a:ext uri="{9D8B030D-6E8A-4147-A177-3AD203B41FA5}">
                      <a16:colId xmlns:a16="http://schemas.microsoft.com/office/drawing/2014/main" val="144716902"/>
                    </a:ext>
                  </a:extLst>
                </a:gridCol>
                <a:gridCol w="329184">
                  <a:extLst>
                    <a:ext uri="{9D8B030D-6E8A-4147-A177-3AD203B41FA5}">
                      <a16:colId xmlns:a16="http://schemas.microsoft.com/office/drawing/2014/main" val="896214650"/>
                    </a:ext>
                  </a:extLst>
                </a:gridCol>
                <a:gridCol w="329184">
                  <a:extLst>
                    <a:ext uri="{9D8B030D-6E8A-4147-A177-3AD203B41FA5}">
                      <a16:colId xmlns:a16="http://schemas.microsoft.com/office/drawing/2014/main" val="2124543460"/>
                    </a:ext>
                  </a:extLst>
                </a:gridCol>
                <a:gridCol w="329184">
                  <a:extLst>
                    <a:ext uri="{9D8B030D-6E8A-4147-A177-3AD203B41FA5}">
                      <a16:colId xmlns:a16="http://schemas.microsoft.com/office/drawing/2014/main" val="4247852895"/>
                    </a:ext>
                  </a:extLst>
                </a:gridCol>
                <a:gridCol w="329184">
                  <a:extLst>
                    <a:ext uri="{9D8B030D-6E8A-4147-A177-3AD203B41FA5}">
                      <a16:colId xmlns:a16="http://schemas.microsoft.com/office/drawing/2014/main" val="2046720781"/>
                    </a:ext>
                  </a:extLst>
                </a:gridCol>
                <a:gridCol w="329184">
                  <a:extLst>
                    <a:ext uri="{9D8B030D-6E8A-4147-A177-3AD203B41FA5}">
                      <a16:colId xmlns:a16="http://schemas.microsoft.com/office/drawing/2014/main" val="2846512800"/>
                    </a:ext>
                  </a:extLst>
                </a:gridCol>
                <a:gridCol w="329184">
                  <a:extLst>
                    <a:ext uri="{9D8B030D-6E8A-4147-A177-3AD203B41FA5}">
                      <a16:colId xmlns:a16="http://schemas.microsoft.com/office/drawing/2014/main" val="479018986"/>
                    </a:ext>
                  </a:extLst>
                </a:gridCol>
                <a:gridCol w="329184">
                  <a:extLst>
                    <a:ext uri="{9D8B030D-6E8A-4147-A177-3AD203B41FA5}">
                      <a16:colId xmlns:a16="http://schemas.microsoft.com/office/drawing/2014/main" val="1165441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2879507"/>
                  </a:ext>
                </a:extLst>
              </a:tr>
            </a:tbl>
          </a:graphicData>
        </a:graphic>
      </p:graphicFrame>
      <p:sp>
        <p:nvSpPr>
          <p:cNvPr id="4" name="Text Placeholder 3">
            <a:extLst>
              <a:ext uri="{FF2B5EF4-FFF2-40B4-BE49-F238E27FC236}">
                <a16:creationId xmlns:a16="http://schemas.microsoft.com/office/drawing/2014/main" id="{97CF9BA7-C0B4-4461-9FDF-70C87E091D89}"/>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347748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C6FD4-D167-4544-B8B1-761D99091FC3}"/>
              </a:ext>
            </a:extLst>
          </p:cNvPr>
          <p:cNvSpPr>
            <a:spLocks noGrp="1"/>
          </p:cNvSpPr>
          <p:nvPr>
            <p:ph type="title"/>
          </p:nvPr>
        </p:nvSpPr>
        <p:spPr/>
        <p:txBody>
          <a:bodyPr/>
          <a:lstStyle/>
          <a:p>
            <a:r>
              <a:rPr lang="en-US"/>
              <a:t>Facebook Own Posts Table | Sothys Malaysia - 2 of 15</a:t>
            </a:r>
          </a:p>
        </p:txBody>
      </p:sp>
      <p:graphicFrame>
        <p:nvGraphicFramePr>
          <p:cNvPr id="5" name="Table Placeholder 4">
            <a:extLst>
              <a:ext uri="{FF2B5EF4-FFF2-40B4-BE49-F238E27FC236}">
                <a16:creationId xmlns:a16="http://schemas.microsoft.com/office/drawing/2014/main" id="{2DF6BE57-9070-4C75-A6C8-00AA78B12CE8}"/>
              </a:ext>
            </a:extLst>
          </p:cNvPr>
          <p:cNvGraphicFramePr>
            <a:graphicFrameLocks noGrp="1"/>
          </p:cNvGraphicFramePr>
          <p:nvPr>
            <p:ph type="tbl" sz="quarter" idx="13"/>
            <p:extLst>
              <p:ext uri="{D42A27DB-BD31-4B8C-83A1-F6EECF244321}">
                <p14:modId xmlns:p14="http://schemas.microsoft.com/office/powerpoint/2010/main" val="896526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19327812"/>
                    </a:ext>
                  </a:extLst>
                </a:gridCol>
                <a:gridCol w="905256">
                  <a:extLst>
                    <a:ext uri="{9D8B030D-6E8A-4147-A177-3AD203B41FA5}">
                      <a16:colId xmlns:a16="http://schemas.microsoft.com/office/drawing/2014/main" val="471666759"/>
                    </a:ext>
                  </a:extLst>
                </a:gridCol>
                <a:gridCol w="658368">
                  <a:extLst>
                    <a:ext uri="{9D8B030D-6E8A-4147-A177-3AD203B41FA5}">
                      <a16:colId xmlns:a16="http://schemas.microsoft.com/office/drawing/2014/main" val="2556577682"/>
                    </a:ext>
                  </a:extLst>
                </a:gridCol>
                <a:gridCol w="329184">
                  <a:extLst>
                    <a:ext uri="{9D8B030D-6E8A-4147-A177-3AD203B41FA5}">
                      <a16:colId xmlns:a16="http://schemas.microsoft.com/office/drawing/2014/main" val="3985620903"/>
                    </a:ext>
                  </a:extLst>
                </a:gridCol>
                <a:gridCol w="329184">
                  <a:extLst>
                    <a:ext uri="{9D8B030D-6E8A-4147-A177-3AD203B41FA5}">
                      <a16:colId xmlns:a16="http://schemas.microsoft.com/office/drawing/2014/main" val="4261577695"/>
                    </a:ext>
                  </a:extLst>
                </a:gridCol>
                <a:gridCol w="329184">
                  <a:extLst>
                    <a:ext uri="{9D8B030D-6E8A-4147-A177-3AD203B41FA5}">
                      <a16:colId xmlns:a16="http://schemas.microsoft.com/office/drawing/2014/main" val="72364247"/>
                    </a:ext>
                  </a:extLst>
                </a:gridCol>
                <a:gridCol w="329184">
                  <a:extLst>
                    <a:ext uri="{9D8B030D-6E8A-4147-A177-3AD203B41FA5}">
                      <a16:colId xmlns:a16="http://schemas.microsoft.com/office/drawing/2014/main" val="3409505301"/>
                    </a:ext>
                  </a:extLst>
                </a:gridCol>
                <a:gridCol w="329184">
                  <a:extLst>
                    <a:ext uri="{9D8B030D-6E8A-4147-A177-3AD203B41FA5}">
                      <a16:colId xmlns:a16="http://schemas.microsoft.com/office/drawing/2014/main" val="946311305"/>
                    </a:ext>
                  </a:extLst>
                </a:gridCol>
                <a:gridCol w="329184">
                  <a:extLst>
                    <a:ext uri="{9D8B030D-6E8A-4147-A177-3AD203B41FA5}">
                      <a16:colId xmlns:a16="http://schemas.microsoft.com/office/drawing/2014/main" val="425142184"/>
                    </a:ext>
                  </a:extLst>
                </a:gridCol>
                <a:gridCol w="329184">
                  <a:extLst>
                    <a:ext uri="{9D8B030D-6E8A-4147-A177-3AD203B41FA5}">
                      <a16:colId xmlns:a16="http://schemas.microsoft.com/office/drawing/2014/main" val="2334451616"/>
                    </a:ext>
                  </a:extLst>
                </a:gridCol>
                <a:gridCol w="329184">
                  <a:extLst>
                    <a:ext uri="{9D8B030D-6E8A-4147-A177-3AD203B41FA5}">
                      <a16:colId xmlns:a16="http://schemas.microsoft.com/office/drawing/2014/main" val="1596111272"/>
                    </a:ext>
                  </a:extLst>
                </a:gridCol>
                <a:gridCol w="329184">
                  <a:extLst>
                    <a:ext uri="{9D8B030D-6E8A-4147-A177-3AD203B41FA5}">
                      <a16:colId xmlns:a16="http://schemas.microsoft.com/office/drawing/2014/main" val="129715396"/>
                    </a:ext>
                  </a:extLst>
                </a:gridCol>
                <a:gridCol w="329184">
                  <a:extLst>
                    <a:ext uri="{9D8B030D-6E8A-4147-A177-3AD203B41FA5}">
                      <a16:colId xmlns:a16="http://schemas.microsoft.com/office/drawing/2014/main" val="1839244549"/>
                    </a:ext>
                  </a:extLst>
                </a:gridCol>
                <a:gridCol w="329184">
                  <a:extLst>
                    <a:ext uri="{9D8B030D-6E8A-4147-A177-3AD203B41FA5}">
                      <a16:colId xmlns:a16="http://schemas.microsoft.com/office/drawing/2014/main" val="4056718688"/>
                    </a:ext>
                  </a:extLst>
                </a:gridCol>
                <a:gridCol w="329184">
                  <a:extLst>
                    <a:ext uri="{9D8B030D-6E8A-4147-A177-3AD203B41FA5}">
                      <a16:colId xmlns:a16="http://schemas.microsoft.com/office/drawing/2014/main" val="2961617784"/>
                    </a:ext>
                  </a:extLst>
                </a:gridCol>
                <a:gridCol w="329184">
                  <a:extLst>
                    <a:ext uri="{9D8B030D-6E8A-4147-A177-3AD203B41FA5}">
                      <a16:colId xmlns:a16="http://schemas.microsoft.com/office/drawing/2014/main" val="741014942"/>
                    </a:ext>
                  </a:extLst>
                </a:gridCol>
                <a:gridCol w="329184">
                  <a:extLst>
                    <a:ext uri="{9D8B030D-6E8A-4147-A177-3AD203B41FA5}">
                      <a16:colId xmlns:a16="http://schemas.microsoft.com/office/drawing/2014/main" val="3239521797"/>
                    </a:ext>
                  </a:extLst>
                </a:gridCol>
                <a:gridCol w="329184">
                  <a:extLst>
                    <a:ext uri="{9D8B030D-6E8A-4147-A177-3AD203B41FA5}">
                      <a16:colId xmlns:a16="http://schemas.microsoft.com/office/drawing/2014/main" val="741083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200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- 2020-01-25 00:00:00</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恭祝大家新年快乐</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万事如意！ 
</a:t>
                      </a:r>
                      <a:r>
                        <a:rPr kumimoji="0" lang="en-US" sz="1000" b="0" i="0" u="none" strike="noStrike" kern="1200" cap="none" spc="0" normalizeH="0" baseline="0" noProof="0">
                          <a:ln>
                            <a:noFill/>
                          </a:ln>
                          <a:solidFill>
                            <a:prstClr val="black"/>
                          </a:solidFill>
                          <a:effectLst/>
                          <a:uLnTx/>
                          <a:uFillTx/>
                          <a:latin typeface="+mn-lt"/>
                          <a:ea typeface="+mn-ea"/>
                          <a:cs typeface="+mn-cs"/>
                        </a:rPr>
                        <a:t>SOTHYS Malaysia would like to wish everyone an auspicious and prosperous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https://scontent.xx.fbcdn.net/v/t15.13418-10/p720x720/73394578_2853678641525363_978486132343832576_n.jpeg?_nc_cat=103&amp;_nc_ohc=rXtKpCYiOQUAX8qD4s5&amp;_nc_ht=scontent.xx&amp;oh=94b852415aee0bbf7afc14e330dd1f5c&amp;oe=5E8E6C05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02:53:16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5084583"/>
                  </a:ext>
                </a:extLst>
              </a:tr>
            </a:tbl>
          </a:graphicData>
        </a:graphic>
      </p:graphicFrame>
      <p:sp>
        <p:nvSpPr>
          <p:cNvPr id="4" name="Text Placeholder 3">
            <a:extLst>
              <a:ext uri="{FF2B5EF4-FFF2-40B4-BE49-F238E27FC236}">
                <a16:creationId xmlns:a16="http://schemas.microsoft.com/office/drawing/2014/main" id="{AA55CB43-BDBB-45C1-8C37-F8A88469F094}"/>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323880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7C9B1-A80E-46F4-8CE7-CD190C0D148C}"/>
              </a:ext>
            </a:extLst>
          </p:cNvPr>
          <p:cNvSpPr>
            <a:spLocks noGrp="1"/>
          </p:cNvSpPr>
          <p:nvPr>
            <p:ph type="title"/>
          </p:nvPr>
        </p:nvSpPr>
        <p:spPr/>
        <p:txBody>
          <a:bodyPr/>
          <a:lstStyle/>
          <a:p>
            <a:r>
              <a:rPr lang="en-US"/>
              <a:t>Facebook Own Posts Table | Sothys Malaysia - 3 of 15</a:t>
            </a:r>
          </a:p>
        </p:txBody>
      </p:sp>
      <p:graphicFrame>
        <p:nvGraphicFramePr>
          <p:cNvPr id="5" name="Table Placeholder 4">
            <a:extLst>
              <a:ext uri="{FF2B5EF4-FFF2-40B4-BE49-F238E27FC236}">
                <a16:creationId xmlns:a16="http://schemas.microsoft.com/office/drawing/2014/main" id="{E411671C-BFF5-42EC-B283-767678EAF70B}"/>
              </a:ext>
            </a:extLst>
          </p:cNvPr>
          <p:cNvGraphicFramePr>
            <a:graphicFrameLocks noGrp="1"/>
          </p:cNvGraphicFramePr>
          <p:nvPr>
            <p:ph type="tbl" sz="quarter" idx="13"/>
            <p:extLst>
              <p:ext uri="{D42A27DB-BD31-4B8C-83A1-F6EECF244321}">
                <p14:modId xmlns:p14="http://schemas.microsoft.com/office/powerpoint/2010/main" val="647188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46808607"/>
                    </a:ext>
                  </a:extLst>
                </a:gridCol>
                <a:gridCol w="905256">
                  <a:extLst>
                    <a:ext uri="{9D8B030D-6E8A-4147-A177-3AD203B41FA5}">
                      <a16:colId xmlns:a16="http://schemas.microsoft.com/office/drawing/2014/main" val="2132640616"/>
                    </a:ext>
                  </a:extLst>
                </a:gridCol>
                <a:gridCol w="658368">
                  <a:extLst>
                    <a:ext uri="{9D8B030D-6E8A-4147-A177-3AD203B41FA5}">
                      <a16:colId xmlns:a16="http://schemas.microsoft.com/office/drawing/2014/main" val="1142150707"/>
                    </a:ext>
                  </a:extLst>
                </a:gridCol>
                <a:gridCol w="329184">
                  <a:extLst>
                    <a:ext uri="{9D8B030D-6E8A-4147-A177-3AD203B41FA5}">
                      <a16:colId xmlns:a16="http://schemas.microsoft.com/office/drawing/2014/main" val="3546873487"/>
                    </a:ext>
                  </a:extLst>
                </a:gridCol>
                <a:gridCol w="329184">
                  <a:extLst>
                    <a:ext uri="{9D8B030D-6E8A-4147-A177-3AD203B41FA5}">
                      <a16:colId xmlns:a16="http://schemas.microsoft.com/office/drawing/2014/main" val="3919624314"/>
                    </a:ext>
                  </a:extLst>
                </a:gridCol>
                <a:gridCol w="329184">
                  <a:extLst>
                    <a:ext uri="{9D8B030D-6E8A-4147-A177-3AD203B41FA5}">
                      <a16:colId xmlns:a16="http://schemas.microsoft.com/office/drawing/2014/main" val="1707372043"/>
                    </a:ext>
                  </a:extLst>
                </a:gridCol>
                <a:gridCol w="329184">
                  <a:extLst>
                    <a:ext uri="{9D8B030D-6E8A-4147-A177-3AD203B41FA5}">
                      <a16:colId xmlns:a16="http://schemas.microsoft.com/office/drawing/2014/main" val="568197325"/>
                    </a:ext>
                  </a:extLst>
                </a:gridCol>
                <a:gridCol w="329184">
                  <a:extLst>
                    <a:ext uri="{9D8B030D-6E8A-4147-A177-3AD203B41FA5}">
                      <a16:colId xmlns:a16="http://schemas.microsoft.com/office/drawing/2014/main" val="3550317309"/>
                    </a:ext>
                  </a:extLst>
                </a:gridCol>
                <a:gridCol w="329184">
                  <a:extLst>
                    <a:ext uri="{9D8B030D-6E8A-4147-A177-3AD203B41FA5}">
                      <a16:colId xmlns:a16="http://schemas.microsoft.com/office/drawing/2014/main" val="1160914260"/>
                    </a:ext>
                  </a:extLst>
                </a:gridCol>
                <a:gridCol w="329184">
                  <a:extLst>
                    <a:ext uri="{9D8B030D-6E8A-4147-A177-3AD203B41FA5}">
                      <a16:colId xmlns:a16="http://schemas.microsoft.com/office/drawing/2014/main" val="3173501085"/>
                    </a:ext>
                  </a:extLst>
                </a:gridCol>
                <a:gridCol w="329184">
                  <a:extLst>
                    <a:ext uri="{9D8B030D-6E8A-4147-A177-3AD203B41FA5}">
                      <a16:colId xmlns:a16="http://schemas.microsoft.com/office/drawing/2014/main" val="3968110979"/>
                    </a:ext>
                  </a:extLst>
                </a:gridCol>
                <a:gridCol w="329184">
                  <a:extLst>
                    <a:ext uri="{9D8B030D-6E8A-4147-A177-3AD203B41FA5}">
                      <a16:colId xmlns:a16="http://schemas.microsoft.com/office/drawing/2014/main" val="190222759"/>
                    </a:ext>
                  </a:extLst>
                </a:gridCol>
                <a:gridCol w="329184">
                  <a:extLst>
                    <a:ext uri="{9D8B030D-6E8A-4147-A177-3AD203B41FA5}">
                      <a16:colId xmlns:a16="http://schemas.microsoft.com/office/drawing/2014/main" val="2000311855"/>
                    </a:ext>
                  </a:extLst>
                </a:gridCol>
                <a:gridCol w="329184">
                  <a:extLst>
                    <a:ext uri="{9D8B030D-6E8A-4147-A177-3AD203B41FA5}">
                      <a16:colId xmlns:a16="http://schemas.microsoft.com/office/drawing/2014/main" val="2419840748"/>
                    </a:ext>
                  </a:extLst>
                </a:gridCol>
                <a:gridCol w="329184">
                  <a:extLst>
                    <a:ext uri="{9D8B030D-6E8A-4147-A177-3AD203B41FA5}">
                      <a16:colId xmlns:a16="http://schemas.microsoft.com/office/drawing/2014/main" val="872787562"/>
                    </a:ext>
                  </a:extLst>
                </a:gridCol>
                <a:gridCol w="329184">
                  <a:extLst>
                    <a:ext uri="{9D8B030D-6E8A-4147-A177-3AD203B41FA5}">
                      <a16:colId xmlns:a16="http://schemas.microsoft.com/office/drawing/2014/main" val="1014366729"/>
                    </a:ext>
                  </a:extLst>
                </a:gridCol>
                <a:gridCol w="329184">
                  <a:extLst>
                    <a:ext uri="{9D8B030D-6E8A-4147-A177-3AD203B41FA5}">
                      <a16:colId xmlns:a16="http://schemas.microsoft.com/office/drawing/2014/main" val="4242391163"/>
                    </a:ext>
                  </a:extLst>
                </a:gridCol>
                <a:gridCol w="329184">
                  <a:extLst>
                    <a:ext uri="{9D8B030D-6E8A-4147-A177-3AD203B41FA5}">
                      <a16:colId xmlns:a16="http://schemas.microsoft.com/office/drawing/2014/main" val="1086754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8001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- 2020-01-23 10:00:01</a:t>
                      </a:r>
                      <a:r>
                        <a:rPr kumimoji="0" lang="en-US" sz="1000" b="0" i="0" u="none" strike="noStrike" kern="1200" cap="none" spc="0" normalizeH="0" baseline="0" noProof="0">
                          <a:ln>
                            <a:noFill/>
                          </a:ln>
                          <a:solidFill>
                            <a:prstClr val="black"/>
                          </a:solidFill>
                          <a:effectLst/>
                          <a:uLnTx/>
                          <a:uFillTx/>
                          <a:latin typeface="+mn-lt"/>
                          <a:ea typeface="+mn-ea"/>
                          <a:cs typeface="+mn-cs"/>
                        </a:rPr>
                        <a:t>
 Use [W.]™+ BRIGHTENING SERUM WITH PURE VIT.C to achieve radiant glow for a better you. 
Apply this serum on alternate nights for a clearer and illuminated face complexion.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https://scontent.xx.fbcdn.net/v/t15.5256-10/p720x720/74618335_466169550714591_3487672276537573376_n.jpg?_nc_cat=105&amp;_nc_ohc=pSJ7ZiznZhYAX8bupxB&amp;_nc_ht=scontent.xx&amp;_nc_tp=6&amp;oh=dac695f8e271736880c720ebd74da9c5&amp;oe=5E9643A2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01/31/2020 20:40:30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5751830"/>
                  </a:ext>
                </a:extLst>
              </a:tr>
            </a:tbl>
          </a:graphicData>
        </a:graphic>
      </p:graphicFrame>
      <p:sp>
        <p:nvSpPr>
          <p:cNvPr id="4" name="Text Placeholder 3">
            <a:extLst>
              <a:ext uri="{FF2B5EF4-FFF2-40B4-BE49-F238E27FC236}">
                <a16:creationId xmlns:a16="http://schemas.microsoft.com/office/drawing/2014/main" id="{24D519C8-3FA2-46DB-A015-B3AF17794480}"/>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132188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7662E-E172-4C9D-9BD7-F78944310B40}"/>
              </a:ext>
            </a:extLst>
          </p:cNvPr>
          <p:cNvSpPr>
            <a:spLocks noGrp="1"/>
          </p:cNvSpPr>
          <p:nvPr>
            <p:ph type="title"/>
          </p:nvPr>
        </p:nvSpPr>
        <p:spPr/>
        <p:txBody>
          <a:bodyPr/>
          <a:lstStyle/>
          <a:p>
            <a:r>
              <a:rPr lang="en-US"/>
              <a:t>Facebook Own Posts Table | Sothys Malaysia - 4 of 15</a:t>
            </a:r>
          </a:p>
        </p:txBody>
      </p:sp>
      <p:graphicFrame>
        <p:nvGraphicFramePr>
          <p:cNvPr id="5" name="Table Placeholder 4">
            <a:extLst>
              <a:ext uri="{FF2B5EF4-FFF2-40B4-BE49-F238E27FC236}">
                <a16:creationId xmlns:a16="http://schemas.microsoft.com/office/drawing/2014/main" id="{9451D756-6E6D-4031-B54B-578DB9129096}"/>
              </a:ext>
            </a:extLst>
          </p:cNvPr>
          <p:cNvGraphicFramePr>
            <a:graphicFrameLocks noGrp="1"/>
          </p:cNvGraphicFramePr>
          <p:nvPr>
            <p:ph type="tbl" sz="quarter" idx="13"/>
            <p:extLst>
              <p:ext uri="{D42A27DB-BD31-4B8C-83A1-F6EECF244321}">
                <p14:modId xmlns:p14="http://schemas.microsoft.com/office/powerpoint/2010/main" val="147199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814254396"/>
                    </a:ext>
                  </a:extLst>
                </a:gridCol>
                <a:gridCol w="905256">
                  <a:extLst>
                    <a:ext uri="{9D8B030D-6E8A-4147-A177-3AD203B41FA5}">
                      <a16:colId xmlns:a16="http://schemas.microsoft.com/office/drawing/2014/main" val="377811469"/>
                    </a:ext>
                  </a:extLst>
                </a:gridCol>
                <a:gridCol w="658368">
                  <a:extLst>
                    <a:ext uri="{9D8B030D-6E8A-4147-A177-3AD203B41FA5}">
                      <a16:colId xmlns:a16="http://schemas.microsoft.com/office/drawing/2014/main" val="1442956749"/>
                    </a:ext>
                  </a:extLst>
                </a:gridCol>
                <a:gridCol w="329184">
                  <a:extLst>
                    <a:ext uri="{9D8B030D-6E8A-4147-A177-3AD203B41FA5}">
                      <a16:colId xmlns:a16="http://schemas.microsoft.com/office/drawing/2014/main" val="3079638852"/>
                    </a:ext>
                  </a:extLst>
                </a:gridCol>
                <a:gridCol w="329184">
                  <a:extLst>
                    <a:ext uri="{9D8B030D-6E8A-4147-A177-3AD203B41FA5}">
                      <a16:colId xmlns:a16="http://schemas.microsoft.com/office/drawing/2014/main" val="3028628275"/>
                    </a:ext>
                  </a:extLst>
                </a:gridCol>
                <a:gridCol w="329184">
                  <a:extLst>
                    <a:ext uri="{9D8B030D-6E8A-4147-A177-3AD203B41FA5}">
                      <a16:colId xmlns:a16="http://schemas.microsoft.com/office/drawing/2014/main" val="1699824986"/>
                    </a:ext>
                  </a:extLst>
                </a:gridCol>
                <a:gridCol w="329184">
                  <a:extLst>
                    <a:ext uri="{9D8B030D-6E8A-4147-A177-3AD203B41FA5}">
                      <a16:colId xmlns:a16="http://schemas.microsoft.com/office/drawing/2014/main" val="2256143182"/>
                    </a:ext>
                  </a:extLst>
                </a:gridCol>
                <a:gridCol w="329184">
                  <a:extLst>
                    <a:ext uri="{9D8B030D-6E8A-4147-A177-3AD203B41FA5}">
                      <a16:colId xmlns:a16="http://schemas.microsoft.com/office/drawing/2014/main" val="3094192608"/>
                    </a:ext>
                  </a:extLst>
                </a:gridCol>
                <a:gridCol w="329184">
                  <a:extLst>
                    <a:ext uri="{9D8B030D-6E8A-4147-A177-3AD203B41FA5}">
                      <a16:colId xmlns:a16="http://schemas.microsoft.com/office/drawing/2014/main" val="3776751859"/>
                    </a:ext>
                  </a:extLst>
                </a:gridCol>
                <a:gridCol w="329184">
                  <a:extLst>
                    <a:ext uri="{9D8B030D-6E8A-4147-A177-3AD203B41FA5}">
                      <a16:colId xmlns:a16="http://schemas.microsoft.com/office/drawing/2014/main" val="1215265845"/>
                    </a:ext>
                  </a:extLst>
                </a:gridCol>
                <a:gridCol w="329184">
                  <a:extLst>
                    <a:ext uri="{9D8B030D-6E8A-4147-A177-3AD203B41FA5}">
                      <a16:colId xmlns:a16="http://schemas.microsoft.com/office/drawing/2014/main" val="2361919526"/>
                    </a:ext>
                  </a:extLst>
                </a:gridCol>
                <a:gridCol w="329184">
                  <a:extLst>
                    <a:ext uri="{9D8B030D-6E8A-4147-A177-3AD203B41FA5}">
                      <a16:colId xmlns:a16="http://schemas.microsoft.com/office/drawing/2014/main" val="1687986281"/>
                    </a:ext>
                  </a:extLst>
                </a:gridCol>
                <a:gridCol w="329184">
                  <a:extLst>
                    <a:ext uri="{9D8B030D-6E8A-4147-A177-3AD203B41FA5}">
                      <a16:colId xmlns:a16="http://schemas.microsoft.com/office/drawing/2014/main" val="2851844787"/>
                    </a:ext>
                  </a:extLst>
                </a:gridCol>
                <a:gridCol w="329184">
                  <a:extLst>
                    <a:ext uri="{9D8B030D-6E8A-4147-A177-3AD203B41FA5}">
                      <a16:colId xmlns:a16="http://schemas.microsoft.com/office/drawing/2014/main" val="1761390895"/>
                    </a:ext>
                  </a:extLst>
                </a:gridCol>
                <a:gridCol w="329184">
                  <a:extLst>
                    <a:ext uri="{9D8B030D-6E8A-4147-A177-3AD203B41FA5}">
                      <a16:colId xmlns:a16="http://schemas.microsoft.com/office/drawing/2014/main" val="2114897115"/>
                    </a:ext>
                  </a:extLst>
                </a:gridCol>
                <a:gridCol w="329184">
                  <a:extLst>
                    <a:ext uri="{9D8B030D-6E8A-4147-A177-3AD203B41FA5}">
                      <a16:colId xmlns:a16="http://schemas.microsoft.com/office/drawing/2014/main" val="1130689786"/>
                    </a:ext>
                  </a:extLst>
                </a:gridCol>
                <a:gridCol w="329184">
                  <a:extLst>
                    <a:ext uri="{9D8B030D-6E8A-4147-A177-3AD203B41FA5}">
                      <a16:colId xmlns:a16="http://schemas.microsoft.com/office/drawing/2014/main" val="999763305"/>
                    </a:ext>
                  </a:extLst>
                </a:gridCol>
                <a:gridCol w="329184">
                  <a:extLst>
                    <a:ext uri="{9D8B030D-6E8A-4147-A177-3AD203B41FA5}">
                      <a16:colId xmlns:a16="http://schemas.microsoft.com/office/drawing/2014/main" val="896677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748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- 2020-01-21 10:00:40</a:t>
                      </a:r>
                      <a:r>
                        <a:rPr kumimoji="0" lang="en-US" sz="1000" b="0" i="0" u="none" strike="noStrike" kern="1200" cap="none" spc="0" normalizeH="0" baseline="0" noProof="0">
                          <a:ln>
                            <a:noFill/>
                          </a:ln>
                          <a:solidFill>
                            <a:prstClr val="black"/>
                          </a:solidFill>
                          <a:effectLst/>
                          <a:uLnTx/>
                          <a:uFillTx/>
                          <a:latin typeface="+mn-lt"/>
                          <a:ea typeface="+mn-ea"/>
                          <a:cs typeface="+mn-cs"/>
                        </a:rPr>
                        <a:t>
 Enjoy yourself with the presence of your loved ones during Chinese New Year with our Oxygenating Essential Ampoule that provides the de-stressing and calming effects of a facial treatment. 
It’s easy. Just break it, dab it and that’s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https://scontent.xx.fbcdn.net/v/t1.0-9/p720x720/81892826_10157754985439763_2363410792344190976_o.png?_nc_cat=110&amp;_nc_ohc=5CF2X7B6h0sAX9HnMfZ&amp;_nc_ht=scontent.xx&amp;oh=7cbb3cb47e6316d9960935087322a06d&amp;oe=5EB7A126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02:38:46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2672956"/>
                  </a:ext>
                </a:extLst>
              </a:tr>
            </a:tbl>
          </a:graphicData>
        </a:graphic>
      </p:graphicFrame>
      <p:sp>
        <p:nvSpPr>
          <p:cNvPr id="4" name="Text Placeholder 3">
            <a:extLst>
              <a:ext uri="{FF2B5EF4-FFF2-40B4-BE49-F238E27FC236}">
                <a16:creationId xmlns:a16="http://schemas.microsoft.com/office/drawing/2014/main" id="{F7097E09-E709-4E75-A810-8054102DEB95}"/>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898006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39156-A1FB-403E-8352-888A8979B1CE}"/>
              </a:ext>
            </a:extLst>
          </p:cNvPr>
          <p:cNvSpPr>
            <a:spLocks noGrp="1"/>
          </p:cNvSpPr>
          <p:nvPr>
            <p:ph type="title"/>
          </p:nvPr>
        </p:nvSpPr>
        <p:spPr/>
        <p:txBody>
          <a:bodyPr/>
          <a:lstStyle/>
          <a:p>
            <a:r>
              <a:rPr lang="en-US"/>
              <a:t>Facebook Own Posts Table | Sothys Malaysia - 5 of 15</a:t>
            </a:r>
          </a:p>
        </p:txBody>
      </p:sp>
      <p:graphicFrame>
        <p:nvGraphicFramePr>
          <p:cNvPr id="5" name="Table Placeholder 4">
            <a:extLst>
              <a:ext uri="{FF2B5EF4-FFF2-40B4-BE49-F238E27FC236}">
                <a16:creationId xmlns:a16="http://schemas.microsoft.com/office/drawing/2014/main" id="{89469CC2-7F7A-464D-9E82-F5BE5FBDC72F}"/>
              </a:ext>
            </a:extLst>
          </p:cNvPr>
          <p:cNvGraphicFramePr>
            <a:graphicFrameLocks noGrp="1"/>
          </p:cNvGraphicFramePr>
          <p:nvPr>
            <p:ph type="tbl" sz="quarter" idx="13"/>
            <p:extLst>
              <p:ext uri="{D42A27DB-BD31-4B8C-83A1-F6EECF244321}">
                <p14:modId xmlns:p14="http://schemas.microsoft.com/office/powerpoint/2010/main" val="4247979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08133433"/>
                    </a:ext>
                  </a:extLst>
                </a:gridCol>
                <a:gridCol w="905256">
                  <a:extLst>
                    <a:ext uri="{9D8B030D-6E8A-4147-A177-3AD203B41FA5}">
                      <a16:colId xmlns:a16="http://schemas.microsoft.com/office/drawing/2014/main" val="2666732961"/>
                    </a:ext>
                  </a:extLst>
                </a:gridCol>
                <a:gridCol w="658368">
                  <a:extLst>
                    <a:ext uri="{9D8B030D-6E8A-4147-A177-3AD203B41FA5}">
                      <a16:colId xmlns:a16="http://schemas.microsoft.com/office/drawing/2014/main" val="1713898446"/>
                    </a:ext>
                  </a:extLst>
                </a:gridCol>
                <a:gridCol w="329184">
                  <a:extLst>
                    <a:ext uri="{9D8B030D-6E8A-4147-A177-3AD203B41FA5}">
                      <a16:colId xmlns:a16="http://schemas.microsoft.com/office/drawing/2014/main" val="54682180"/>
                    </a:ext>
                  </a:extLst>
                </a:gridCol>
                <a:gridCol w="329184">
                  <a:extLst>
                    <a:ext uri="{9D8B030D-6E8A-4147-A177-3AD203B41FA5}">
                      <a16:colId xmlns:a16="http://schemas.microsoft.com/office/drawing/2014/main" val="2926648413"/>
                    </a:ext>
                  </a:extLst>
                </a:gridCol>
                <a:gridCol w="329184">
                  <a:extLst>
                    <a:ext uri="{9D8B030D-6E8A-4147-A177-3AD203B41FA5}">
                      <a16:colId xmlns:a16="http://schemas.microsoft.com/office/drawing/2014/main" val="1309001481"/>
                    </a:ext>
                  </a:extLst>
                </a:gridCol>
                <a:gridCol w="329184">
                  <a:extLst>
                    <a:ext uri="{9D8B030D-6E8A-4147-A177-3AD203B41FA5}">
                      <a16:colId xmlns:a16="http://schemas.microsoft.com/office/drawing/2014/main" val="2134871934"/>
                    </a:ext>
                  </a:extLst>
                </a:gridCol>
                <a:gridCol w="329184">
                  <a:extLst>
                    <a:ext uri="{9D8B030D-6E8A-4147-A177-3AD203B41FA5}">
                      <a16:colId xmlns:a16="http://schemas.microsoft.com/office/drawing/2014/main" val="3294336100"/>
                    </a:ext>
                  </a:extLst>
                </a:gridCol>
                <a:gridCol w="329184">
                  <a:extLst>
                    <a:ext uri="{9D8B030D-6E8A-4147-A177-3AD203B41FA5}">
                      <a16:colId xmlns:a16="http://schemas.microsoft.com/office/drawing/2014/main" val="2513532065"/>
                    </a:ext>
                  </a:extLst>
                </a:gridCol>
                <a:gridCol w="329184">
                  <a:extLst>
                    <a:ext uri="{9D8B030D-6E8A-4147-A177-3AD203B41FA5}">
                      <a16:colId xmlns:a16="http://schemas.microsoft.com/office/drawing/2014/main" val="4153143222"/>
                    </a:ext>
                  </a:extLst>
                </a:gridCol>
                <a:gridCol w="329184">
                  <a:extLst>
                    <a:ext uri="{9D8B030D-6E8A-4147-A177-3AD203B41FA5}">
                      <a16:colId xmlns:a16="http://schemas.microsoft.com/office/drawing/2014/main" val="3600136308"/>
                    </a:ext>
                  </a:extLst>
                </a:gridCol>
                <a:gridCol w="329184">
                  <a:extLst>
                    <a:ext uri="{9D8B030D-6E8A-4147-A177-3AD203B41FA5}">
                      <a16:colId xmlns:a16="http://schemas.microsoft.com/office/drawing/2014/main" val="424282265"/>
                    </a:ext>
                  </a:extLst>
                </a:gridCol>
                <a:gridCol w="329184">
                  <a:extLst>
                    <a:ext uri="{9D8B030D-6E8A-4147-A177-3AD203B41FA5}">
                      <a16:colId xmlns:a16="http://schemas.microsoft.com/office/drawing/2014/main" val="786284934"/>
                    </a:ext>
                  </a:extLst>
                </a:gridCol>
                <a:gridCol w="329184">
                  <a:extLst>
                    <a:ext uri="{9D8B030D-6E8A-4147-A177-3AD203B41FA5}">
                      <a16:colId xmlns:a16="http://schemas.microsoft.com/office/drawing/2014/main" val="2298491713"/>
                    </a:ext>
                  </a:extLst>
                </a:gridCol>
                <a:gridCol w="329184">
                  <a:extLst>
                    <a:ext uri="{9D8B030D-6E8A-4147-A177-3AD203B41FA5}">
                      <a16:colId xmlns:a16="http://schemas.microsoft.com/office/drawing/2014/main" val="3163349280"/>
                    </a:ext>
                  </a:extLst>
                </a:gridCol>
                <a:gridCol w="329184">
                  <a:extLst>
                    <a:ext uri="{9D8B030D-6E8A-4147-A177-3AD203B41FA5}">
                      <a16:colId xmlns:a16="http://schemas.microsoft.com/office/drawing/2014/main" val="559926877"/>
                    </a:ext>
                  </a:extLst>
                </a:gridCol>
                <a:gridCol w="329184">
                  <a:extLst>
                    <a:ext uri="{9D8B030D-6E8A-4147-A177-3AD203B41FA5}">
                      <a16:colId xmlns:a16="http://schemas.microsoft.com/office/drawing/2014/main" val="365266838"/>
                    </a:ext>
                  </a:extLst>
                </a:gridCol>
                <a:gridCol w="329184">
                  <a:extLst>
                    <a:ext uri="{9D8B030D-6E8A-4147-A177-3AD203B41FA5}">
                      <a16:colId xmlns:a16="http://schemas.microsoft.com/office/drawing/2014/main" val="593052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0597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- 2020-01-19 10:00:40</a:t>
                      </a:r>
                      <a:r>
                        <a:rPr kumimoji="0" lang="en-US" sz="1000" b="0" i="0" u="none" strike="noStrike" kern="1200" cap="none" spc="0" normalizeH="0" baseline="0" noProof="0">
                          <a:ln>
                            <a:noFill/>
                          </a:ln>
                          <a:solidFill>
                            <a:prstClr val="black"/>
                          </a:solidFill>
                          <a:effectLst/>
                          <a:uLnTx/>
                          <a:uFillTx/>
                          <a:latin typeface="+mn-lt"/>
                          <a:ea typeface="+mn-ea"/>
                          <a:cs typeface="+mn-cs"/>
                        </a:rPr>
                        <a:t>
 Driving back to your hometown this Chinese New Year? Long hours in the car can make your skin feel dull and dry due to the car air-conditioner. 
Keep your face hydrated with our Hydrating Essential Ampoule that softens and forms a long-lasting hydrating film on your skin. Your face will feel hydrated after your journey and getting ready in style for family photographs. 😎 
It’s easy. Just break it, dab it and that’s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https://scontent.xx.fbcdn.net/v/t1.0-9/p720x720/81811970_10157754983044763_3980999568845176832_o.png?_nc_cat=100&amp;_nc_ohc=Vc8hB1YYyfIAX-tk7qx&amp;_nc_ht=scontent.xx&amp;oh=8d8de2ff868837af5a82a0ffa0b630d3&amp;oe=5EC9EAE6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01/30/2020 14:47:05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1380055"/>
                  </a:ext>
                </a:extLst>
              </a:tr>
            </a:tbl>
          </a:graphicData>
        </a:graphic>
      </p:graphicFrame>
      <p:sp>
        <p:nvSpPr>
          <p:cNvPr id="4" name="Text Placeholder 3">
            <a:extLst>
              <a:ext uri="{FF2B5EF4-FFF2-40B4-BE49-F238E27FC236}">
                <a16:creationId xmlns:a16="http://schemas.microsoft.com/office/drawing/2014/main" id="{EC1C1B72-B99B-47CD-BBCC-88BBDBB44B74}"/>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188077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7ADA9-5E60-417B-97DC-42B246D9B388}"/>
              </a:ext>
            </a:extLst>
          </p:cNvPr>
          <p:cNvSpPr>
            <a:spLocks noGrp="1"/>
          </p:cNvSpPr>
          <p:nvPr>
            <p:ph type="title"/>
          </p:nvPr>
        </p:nvSpPr>
        <p:spPr/>
        <p:txBody>
          <a:bodyPr/>
          <a:lstStyle/>
          <a:p>
            <a:r>
              <a:rPr lang="en-US"/>
              <a:t>Facebook Own Posts Table | Sothys Malaysia - 6 of 15</a:t>
            </a:r>
          </a:p>
        </p:txBody>
      </p:sp>
      <p:graphicFrame>
        <p:nvGraphicFramePr>
          <p:cNvPr id="5" name="Table Placeholder 4">
            <a:extLst>
              <a:ext uri="{FF2B5EF4-FFF2-40B4-BE49-F238E27FC236}">
                <a16:creationId xmlns:a16="http://schemas.microsoft.com/office/drawing/2014/main" id="{CF08062C-8840-4609-AED1-E0A41F52A36A}"/>
              </a:ext>
            </a:extLst>
          </p:cNvPr>
          <p:cNvGraphicFramePr>
            <a:graphicFrameLocks noGrp="1"/>
          </p:cNvGraphicFramePr>
          <p:nvPr>
            <p:ph type="tbl" sz="quarter" idx="13"/>
            <p:extLst>
              <p:ext uri="{D42A27DB-BD31-4B8C-83A1-F6EECF244321}">
                <p14:modId xmlns:p14="http://schemas.microsoft.com/office/powerpoint/2010/main" val="3984322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63572357"/>
                    </a:ext>
                  </a:extLst>
                </a:gridCol>
                <a:gridCol w="905256">
                  <a:extLst>
                    <a:ext uri="{9D8B030D-6E8A-4147-A177-3AD203B41FA5}">
                      <a16:colId xmlns:a16="http://schemas.microsoft.com/office/drawing/2014/main" val="3796701766"/>
                    </a:ext>
                  </a:extLst>
                </a:gridCol>
                <a:gridCol w="658368">
                  <a:extLst>
                    <a:ext uri="{9D8B030D-6E8A-4147-A177-3AD203B41FA5}">
                      <a16:colId xmlns:a16="http://schemas.microsoft.com/office/drawing/2014/main" val="3561755924"/>
                    </a:ext>
                  </a:extLst>
                </a:gridCol>
                <a:gridCol w="329184">
                  <a:extLst>
                    <a:ext uri="{9D8B030D-6E8A-4147-A177-3AD203B41FA5}">
                      <a16:colId xmlns:a16="http://schemas.microsoft.com/office/drawing/2014/main" val="2825658203"/>
                    </a:ext>
                  </a:extLst>
                </a:gridCol>
                <a:gridCol w="329184">
                  <a:extLst>
                    <a:ext uri="{9D8B030D-6E8A-4147-A177-3AD203B41FA5}">
                      <a16:colId xmlns:a16="http://schemas.microsoft.com/office/drawing/2014/main" val="3394987114"/>
                    </a:ext>
                  </a:extLst>
                </a:gridCol>
                <a:gridCol w="329184">
                  <a:extLst>
                    <a:ext uri="{9D8B030D-6E8A-4147-A177-3AD203B41FA5}">
                      <a16:colId xmlns:a16="http://schemas.microsoft.com/office/drawing/2014/main" val="1889490013"/>
                    </a:ext>
                  </a:extLst>
                </a:gridCol>
                <a:gridCol w="329184">
                  <a:extLst>
                    <a:ext uri="{9D8B030D-6E8A-4147-A177-3AD203B41FA5}">
                      <a16:colId xmlns:a16="http://schemas.microsoft.com/office/drawing/2014/main" val="1603110530"/>
                    </a:ext>
                  </a:extLst>
                </a:gridCol>
                <a:gridCol w="329184">
                  <a:extLst>
                    <a:ext uri="{9D8B030D-6E8A-4147-A177-3AD203B41FA5}">
                      <a16:colId xmlns:a16="http://schemas.microsoft.com/office/drawing/2014/main" val="673794663"/>
                    </a:ext>
                  </a:extLst>
                </a:gridCol>
                <a:gridCol w="329184">
                  <a:extLst>
                    <a:ext uri="{9D8B030D-6E8A-4147-A177-3AD203B41FA5}">
                      <a16:colId xmlns:a16="http://schemas.microsoft.com/office/drawing/2014/main" val="358324259"/>
                    </a:ext>
                  </a:extLst>
                </a:gridCol>
                <a:gridCol w="329184">
                  <a:extLst>
                    <a:ext uri="{9D8B030D-6E8A-4147-A177-3AD203B41FA5}">
                      <a16:colId xmlns:a16="http://schemas.microsoft.com/office/drawing/2014/main" val="1626408972"/>
                    </a:ext>
                  </a:extLst>
                </a:gridCol>
                <a:gridCol w="329184">
                  <a:extLst>
                    <a:ext uri="{9D8B030D-6E8A-4147-A177-3AD203B41FA5}">
                      <a16:colId xmlns:a16="http://schemas.microsoft.com/office/drawing/2014/main" val="451389208"/>
                    </a:ext>
                  </a:extLst>
                </a:gridCol>
                <a:gridCol w="329184">
                  <a:extLst>
                    <a:ext uri="{9D8B030D-6E8A-4147-A177-3AD203B41FA5}">
                      <a16:colId xmlns:a16="http://schemas.microsoft.com/office/drawing/2014/main" val="2789170773"/>
                    </a:ext>
                  </a:extLst>
                </a:gridCol>
                <a:gridCol w="329184">
                  <a:extLst>
                    <a:ext uri="{9D8B030D-6E8A-4147-A177-3AD203B41FA5}">
                      <a16:colId xmlns:a16="http://schemas.microsoft.com/office/drawing/2014/main" val="2338859007"/>
                    </a:ext>
                  </a:extLst>
                </a:gridCol>
                <a:gridCol w="329184">
                  <a:extLst>
                    <a:ext uri="{9D8B030D-6E8A-4147-A177-3AD203B41FA5}">
                      <a16:colId xmlns:a16="http://schemas.microsoft.com/office/drawing/2014/main" val="4210136213"/>
                    </a:ext>
                  </a:extLst>
                </a:gridCol>
                <a:gridCol w="329184">
                  <a:extLst>
                    <a:ext uri="{9D8B030D-6E8A-4147-A177-3AD203B41FA5}">
                      <a16:colId xmlns:a16="http://schemas.microsoft.com/office/drawing/2014/main" val="2373715468"/>
                    </a:ext>
                  </a:extLst>
                </a:gridCol>
                <a:gridCol w="329184">
                  <a:extLst>
                    <a:ext uri="{9D8B030D-6E8A-4147-A177-3AD203B41FA5}">
                      <a16:colId xmlns:a16="http://schemas.microsoft.com/office/drawing/2014/main" val="2230479989"/>
                    </a:ext>
                  </a:extLst>
                </a:gridCol>
                <a:gridCol w="329184">
                  <a:extLst>
                    <a:ext uri="{9D8B030D-6E8A-4147-A177-3AD203B41FA5}">
                      <a16:colId xmlns:a16="http://schemas.microsoft.com/office/drawing/2014/main" val="3266229797"/>
                    </a:ext>
                  </a:extLst>
                </a:gridCol>
                <a:gridCol w="329184">
                  <a:extLst>
                    <a:ext uri="{9D8B030D-6E8A-4147-A177-3AD203B41FA5}">
                      <a16:colId xmlns:a16="http://schemas.microsoft.com/office/drawing/2014/main" val="2545574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191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- 2020-01-17 10:00:09</a:t>
                      </a:r>
                      <a:r>
                        <a:rPr kumimoji="0" lang="en-US" sz="1000" b="0" i="0" u="none" strike="noStrike" kern="1200" cap="none" spc="0" normalizeH="0" baseline="0" noProof="0">
                          <a:ln>
                            <a:noFill/>
                          </a:ln>
                          <a:solidFill>
                            <a:prstClr val="black"/>
                          </a:solidFill>
                          <a:effectLst/>
                          <a:uLnTx/>
                          <a:uFillTx/>
                          <a:latin typeface="+mn-lt"/>
                          <a:ea typeface="+mn-ea"/>
                          <a:cs typeface="+mn-cs"/>
                        </a:rPr>
                        <a:t>
 Be the main star of your family reunion photograph this Chinese New Year with our Brightening Essential Ampoule that limits the formation of dark spots and even a brighter facial complexion. 
It’s easy. Just break it, dab it and that’s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https://scontent.xx.fbcdn.net/v/t1.0-9/p720x720/82336777_10157754979479763_5806832828284928000_o.png?_nc_cat=105&amp;_nc_ohc=bWFDe9A__jkAX-A50k-&amp;_nc_ht=scontent.xx&amp;oh=3671544c56a353e521910fe2cf653778&amp;oe=5ED3CF3E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01/29/2020 14:37:36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624519"/>
                  </a:ext>
                </a:extLst>
              </a:tr>
            </a:tbl>
          </a:graphicData>
        </a:graphic>
      </p:graphicFrame>
      <p:sp>
        <p:nvSpPr>
          <p:cNvPr id="4" name="Text Placeholder 3">
            <a:extLst>
              <a:ext uri="{FF2B5EF4-FFF2-40B4-BE49-F238E27FC236}">
                <a16:creationId xmlns:a16="http://schemas.microsoft.com/office/drawing/2014/main" id="{31D12F1F-36E7-4FF6-860F-FC7EE4C14F0D}"/>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382523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693A1-54D1-4D39-B046-C0E38C606CB3}"/>
              </a:ext>
            </a:extLst>
          </p:cNvPr>
          <p:cNvSpPr>
            <a:spLocks noGrp="1"/>
          </p:cNvSpPr>
          <p:nvPr>
            <p:ph type="title"/>
          </p:nvPr>
        </p:nvSpPr>
        <p:spPr/>
        <p:txBody>
          <a:bodyPr/>
          <a:lstStyle/>
          <a:p>
            <a:r>
              <a:rPr lang="en-US"/>
              <a:t>Facebook Own Posts Table | Sothys Malaysia - 7 of 15</a:t>
            </a:r>
          </a:p>
        </p:txBody>
      </p:sp>
      <p:graphicFrame>
        <p:nvGraphicFramePr>
          <p:cNvPr id="5" name="Table Placeholder 4">
            <a:extLst>
              <a:ext uri="{FF2B5EF4-FFF2-40B4-BE49-F238E27FC236}">
                <a16:creationId xmlns:a16="http://schemas.microsoft.com/office/drawing/2014/main" id="{F222592E-E3E5-4229-8DFE-F6898954B4BD}"/>
              </a:ext>
            </a:extLst>
          </p:cNvPr>
          <p:cNvGraphicFramePr>
            <a:graphicFrameLocks noGrp="1"/>
          </p:cNvGraphicFramePr>
          <p:nvPr>
            <p:ph type="tbl" sz="quarter" idx="13"/>
            <p:extLst>
              <p:ext uri="{D42A27DB-BD31-4B8C-83A1-F6EECF244321}">
                <p14:modId xmlns:p14="http://schemas.microsoft.com/office/powerpoint/2010/main" val="2079889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02743056"/>
                    </a:ext>
                  </a:extLst>
                </a:gridCol>
                <a:gridCol w="905256">
                  <a:extLst>
                    <a:ext uri="{9D8B030D-6E8A-4147-A177-3AD203B41FA5}">
                      <a16:colId xmlns:a16="http://schemas.microsoft.com/office/drawing/2014/main" val="2128175954"/>
                    </a:ext>
                  </a:extLst>
                </a:gridCol>
                <a:gridCol w="658368">
                  <a:extLst>
                    <a:ext uri="{9D8B030D-6E8A-4147-A177-3AD203B41FA5}">
                      <a16:colId xmlns:a16="http://schemas.microsoft.com/office/drawing/2014/main" val="3077102074"/>
                    </a:ext>
                  </a:extLst>
                </a:gridCol>
                <a:gridCol w="329184">
                  <a:extLst>
                    <a:ext uri="{9D8B030D-6E8A-4147-A177-3AD203B41FA5}">
                      <a16:colId xmlns:a16="http://schemas.microsoft.com/office/drawing/2014/main" val="114996603"/>
                    </a:ext>
                  </a:extLst>
                </a:gridCol>
                <a:gridCol w="329184">
                  <a:extLst>
                    <a:ext uri="{9D8B030D-6E8A-4147-A177-3AD203B41FA5}">
                      <a16:colId xmlns:a16="http://schemas.microsoft.com/office/drawing/2014/main" val="1174251886"/>
                    </a:ext>
                  </a:extLst>
                </a:gridCol>
                <a:gridCol w="329184">
                  <a:extLst>
                    <a:ext uri="{9D8B030D-6E8A-4147-A177-3AD203B41FA5}">
                      <a16:colId xmlns:a16="http://schemas.microsoft.com/office/drawing/2014/main" val="2080280839"/>
                    </a:ext>
                  </a:extLst>
                </a:gridCol>
                <a:gridCol w="329184">
                  <a:extLst>
                    <a:ext uri="{9D8B030D-6E8A-4147-A177-3AD203B41FA5}">
                      <a16:colId xmlns:a16="http://schemas.microsoft.com/office/drawing/2014/main" val="3344134218"/>
                    </a:ext>
                  </a:extLst>
                </a:gridCol>
                <a:gridCol w="329184">
                  <a:extLst>
                    <a:ext uri="{9D8B030D-6E8A-4147-A177-3AD203B41FA5}">
                      <a16:colId xmlns:a16="http://schemas.microsoft.com/office/drawing/2014/main" val="3022803012"/>
                    </a:ext>
                  </a:extLst>
                </a:gridCol>
                <a:gridCol w="329184">
                  <a:extLst>
                    <a:ext uri="{9D8B030D-6E8A-4147-A177-3AD203B41FA5}">
                      <a16:colId xmlns:a16="http://schemas.microsoft.com/office/drawing/2014/main" val="2499325524"/>
                    </a:ext>
                  </a:extLst>
                </a:gridCol>
                <a:gridCol w="329184">
                  <a:extLst>
                    <a:ext uri="{9D8B030D-6E8A-4147-A177-3AD203B41FA5}">
                      <a16:colId xmlns:a16="http://schemas.microsoft.com/office/drawing/2014/main" val="65442598"/>
                    </a:ext>
                  </a:extLst>
                </a:gridCol>
                <a:gridCol w="329184">
                  <a:extLst>
                    <a:ext uri="{9D8B030D-6E8A-4147-A177-3AD203B41FA5}">
                      <a16:colId xmlns:a16="http://schemas.microsoft.com/office/drawing/2014/main" val="4201599805"/>
                    </a:ext>
                  </a:extLst>
                </a:gridCol>
                <a:gridCol w="329184">
                  <a:extLst>
                    <a:ext uri="{9D8B030D-6E8A-4147-A177-3AD203B41FA5}">
                      <a16:colId xmlns:a16="http://schemas.microsoft.com/office/drawing/2014/main" val="4195497952"/>
                    </a:ext>
                  </a:extLst>
                </a:gridCol>
                <a:gridCol w="329184">
                  <a:extLst>
                    <a:ext uri="{9D8B030D-6E8A-4147-A177-3AD203B41FA5}">
                      <a16:colId xmlns:a16="http://schemas.microsoft.com/office/drawing/2014/main" val="3955527659"/>
                    </a:ext>
                  </a:extLst>
                </a:gridCol>
                <a:gridCol w="329184">
                  <a:extLst>
                    <a:ext uri="{9D8B030D-6E8A-4147-A177-3AD203B41FA5}">
                      <a16:colId xmlns:a16="http://schemas.microsoft.com/office/drawing/2014/main" val="1100603940"/>
                    </a:ext>
                  </a:extLst>
                </a:gridCol>
                <a:gridCol w="329184">
                  <a:extLst>
                    <a:ext uri="{9D8B030D-6E8A-4147-A177-3AD203B41FA5}">
                      <a16:colId xmlns:a16="http://schemas.microsoft.com/office/drawing/2014/main" val="1413870667"/>
                    </a:ext>
                  </a:extLst>
                </a:gridCol>
                <a:gridCol w="329184">
                  <a:extLst>
                    <a:ext uri="{9D8B030D-6E8A-4147-A177-3AD203B41FA5}">
                      <a16:colId xmlns:a16="http://schemas.microsoft.com/office/drawing/2014/main" val="703528283"/>
                    </a:ext>
                  </a:extLst>
                </a:gridCol>
                <a:gridCol w="329184">
                  <a:extLst>
                    <a:ext uri="{9D8B030D-6E8A-4147-A177-3AD203B41FA5}">
                      <a16:colId xmlns:a16="http://schemas.microsoft.com/office/drawing/2014/main" val="3634993744"/>
                    </a:ext>
                  </a:extLst>
                </a:gridCol>
                <a:gridCol w="329184">
                  <a:extLst>
                    <a:ext uri="{9D8B030D-6E8A-4147-A177-3AD203B41FA5}">
                      <a16:colId xmlns:a16="http://schemas.microsoft.com/office/drawing/2014/main" val="2757958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9003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- 2020-01-15 10:00:21</a:t>
                      </a:r>
                      <a:r>
                        <a:rPr kumimoji="0" lang="en-US" sz="1000" b="0" i="0" u="none" strike="noStrike" kern="1200" cap="none" spc="0" normalizeH="0" baseline="0" noProof="0">
                          <a:ln>
                            <a:noFill/>
                          </a:ln>
                          <a:solidFill>
                            <a:prstClr val="black"/>
                          </a:solidFill>
                          <a:effectLst/>
                          <a:uLnTx/>
                          <a:uFillTx/>
                          <a:latin typeface="+mn-lt"/>
                          <a:ea typeface="+mn-ea"/>
                          <a:cs typeface="+mn-cs"/>
                        </a:rPr>
                        <a:t>
 Meeting your primary school classmates during the Chinese New Year season after 20 years sounds like a daunting task. 
Let our Anti-Ageing Essential Ampoule protect your skin against signs of wrinkles and smoothen your skin with an elegant touch. Your face will look much more youthful and wrinkle-free during your classmates' reunion during Chinese New Year. 
It’s easy. Just break it, dab it and that’s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https://scontent.xx.fbcdn.net/v/t1.0-9/p720x720/81599990_10157754978064763_7455280906152968192_o.png?_nc_cat=109&amp;_nc_ohc=7LXkqQOxjrsAX9zHiax&amp;_nc_ht=scontent.xx&amp;oh=e0a6bd322beb3a8dab9faf3461cf1620&amp;oe=5ED16AE9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01/25/2020 16:09:56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4866055"/>
                  </a:ext>
                </a:extLst>
              </a:tr>
            </a:tbl>
          </a:graphicData>
        </a:graphic>
      </p:graphicFrame>
      <p:sp>
        <p:nvSpPr>
          <p:cNvPr id="4" name="Text Placeholder 3">
            <a:extLst>
              <a:ext uri="{FF2B5EF4-FFF2-40B4-BE49-F238E27FC236}">
                <a16:creationId xmlns:a16="http://schemas.microsoft.com/office/drawing/2014/main" id="{00D2F36B-DB14-4691-9F82-91E7A7A9CCE6}"/>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603258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2150D-557F-4D63-BE2E-EB123051F37F}"/>
              </a:ext>
            </a:extLst>
          </p:cNvPr>
          <p:cNvSpPr>
            <a:spLocks noGrp="1"/>
          </p:cNvSpPr>
          <p:nvPr>
            <p:ph type="title"/>
          </p:nvPr>
        </p:nvSpPr>
        <p:spPr/>
        <p:txBody>
          <a:bodyPr/>
          <a:lstStyle/>
          <a:p>
            <a:r>
              <a:rPr lang="en-US"/>
              <a:t>Facebook Own Posts Table | Sothys Malaysia - 8 of 15</a:t>
            </a:r>
          </a:p>
        </p:txBody>
      </p:sp>
      <p:graphicFrame>
        <p:nvGraphicFramePr>
          <p:cNvPr id="5" name="Table Placeholder 4">
            <a:extLst>
              <a:ext uri="{FF2B5EF4-FFF2-40B4-BE49-F238E27FC236}">
                <a16:creationId xmlns:a16="http://schemas.microsoft.com/office/drawing/2014/main" id="{AFE4B612-6EE7-4A22-946C-A3ECDBB8395B}"/>
              </a:ext>
            </a:extLst>
          </p:cNvPr>
          <p:cNvGraphicFramePr>
            <a:graphicFrameLocks noGrp="1"/>
          </p:cNvGraphicFramePr>
          <p:nvPr>
            <p:ph type="tbl" sz="quarter" idx="13"/>
            <p:extLst>
              <p:ext uri="{D42A27DB-BD31-4B8C-83A1-F6EECF244321}">
                <p14:modId xmlns:p14="http://schemas.microsoft.com/office/powerpoint/2010/main" val="1045012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04884666"/>
                    </a:ext>
                  </a:extLst>
                </a:gridCol>
                <a:gridCol w="905256">
                  <a:extLst>
                    <a:ext uri="{9D8B030D-6E8A-4147-A177-3AD203B41FA5}">
                      <a16:colId xmlns:a16="http://schemas.microsoft.com/office/drawing/2014/main" val="919770212"/>
                    </a:ext>
                  </a:extLst>
                </a:gridCol>
                <a:gridCol w="658368">
                  <a:extLst>
                    <a:ext uri="{9D8B030D-6E8A-4147-A177-3AD203B41FA5}">
                      <a16:colId xmlns:a16="http://schemas.microsoft.com/office/drawing/2014/main" val="3989606582"/>
                    </a:ext>
                  </a:extLst>
                </a:gridCol>
                <a:gridCol w="329184">
                  <a:extLst>
                    <a:ext uri="{9D8B030D-6E8A-4147-A177-3AD203B41FA5}">
                      <a16:colId xmlns:a16="http://schemas.microsoft.com/office/drawing/2014/main" val="3025079425"/>
                    </a:ext>
                  </a:extLst>
                </a:gridCol>
                <a:gridCol w="329184">
                  <a:extLst>
                    <a:ext uri="{9D8B030D-6E8A-4147-A177-3AD203B41FA5}">
                      <a16:colId xmlns:a16="http://schemas.microsoft.com/office/drawing/2014/main" val="190460211"/>
                    </a:ext>
                  </a:extLst>
                </a:gridCol>
                <a:gridCol w="329184">
                  <a:extLst>
                    <a:ext uri="{9D8B030D-6E8A-4147-A177-3AD203B41FA5}">
                      <a16:colId xmlns:a16="http://schemas.microsoft.com/office/drawing/2014/main" val="2533995374"/>
                    </a:ext>
                  </a:extLst>
                </a:gridCol>
                <a:gridCol w="329184">
                  <a:extLst>
                    <a:ext uri="{9D8B030D-6E8A-4147-A177-3AD203B41FA5}">
                      <a16:colId xmlns:a16="http://schemas.microsoft.com/office/drawing/2014/main" val="3592571316"/>
                    </a:ext>
                  </a:extLst>
                </a:gridCol>
                <a:gridCol w="329184">
                  <a:extLst>
                    <a:ext uri="{9D8B030D-6E8A-4147-A177-3AD203B41FA5}">
                      <a16:colId xmlns:a16="http://schemas.microsoft.com/office/drawing/2014/main" val="710998017"/>
                    </a:ext>
                  </a:extLst>
                </a:gridCol>
                <a:gridCol w="329184">
                  <a:extLst>
                    <a:ext uri="{9D8B030D-6E8A-4147-A177-3AD203B41FA5}">
                      <a16:colId xmlns:a16="http://schemas.microsoft.com/office/drawing/2014/main" val="4032612781"/>
                    </a:ext>
                  </a:extLst>
                </a:gridCol>
                <a:gridCol w="329184">
                  <a:extLst>
                    <a:ext uri="{9D8B030D-6E8A-4147-A177-3AD203B41FA5}">
                      <a16:colId xmlns:a16="http://schemas.microsoft.com/office/drawing/2014/main" val="2349845594"/>
                    </a:ext>
                  </a:extLst>
                </a:gridCol>
                <a:gridCol w="329184">
                  <a:extLst>
                    <a:ext uri="{9D8B030D-6E8A-4147-A177-3AD203B41FA5}">
                      <a16:colId xmlns:a16="http://schemas.microsoft.com/office/drawing/2014/main" val="3006518401"/>
                    </a:ext>
                  </a:extLst>
                </a:gridCol>
                <a:gridCol w="329184">
                  <a:extLst>
                    <a:ext uri="{9D8B030D-6E8A-4147-A177-3AD203B41FA5}">
                      <a16:colId xmlns:a16="http://schemas.microsoft.com/office/drawing/2014/main" val="2371039027"/>
                    </a:ext>
                  </a:extLst>
                </a:gridCol>
                <a:gridCol w="329184">
                  <a:extLst>
                    <a:ext uri="{9D8B030D-6E8A-4147-A177-3AD203B41FA5}">
                      <a16:colId xmlns:a16="http://schemas.microsoft.com/office/drawing/2014/main" val="1430942904"/>
                    </a:ext>
                  </a:extLst>
                </a:gridCol>
                <a:gridCol w="329184">
                  <a:extLst>
                    <a:ext uri="{9D8B030D-6E8A-4147-A177-3AD203B41FA5}">
                      <a16:colId xmlns:a16="http://schemas.microsoft.com/office/drawing/2014/main" val="960824426"/>
                    </a:ext>
                  </a:extLst>
                </a:gridCol>
                <a:gridCol w="329184">
                  <a:extLst>
                    <a:ext uri="{9D8B030D-6E8A-4147-A177-3AD203B41FA5}">
                      <a16:colId xmlns:a16="http://schemas.microsoft.com/office/drawing/2014/main" val="1728298873"/>
                    </a:ext>
                  </a:extLst>
                </a:gridCol>
                <a:gridCol w="329184">
                  <a:extLst>
                    <a:ext uri="{9D8B030D-6E8A-4147-A177-3AD203B41FA5}">
                      <a16:colId xmlns:a16="http://schemas.microsoft.com/office/drawing/2014/main" val="94286269"/>
                    </a:ext>
                  </a:extLst>
                </a:gridCol>
                <a:gridCol w="329184">
                  <a:extLst>
                    <a:ext uri="{9D8B030D-6E8A-4147-A177-3AD203B41FA5}">
                      <a16:colId xmlns:a16="http://schemas.microsoft.com/office/drawing/2014/main" val="259622676"/>
                    </a:ext>
                  </a:extLst>
                </a:gridCol>
                <a:gridCol w="329184">
                  <a:extLst>
                    <a:ext uri="{9D8B030D-6E8A-4147-A177-3AD203B41FA5}">
                      <a16:colId xmlns:a16="http://schemas.microsoft.com/office/drawing/2014/main" val="760565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665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- 2020-01-13 10:00:18</a:t>
                      </a:r>
                      <a:r>
                        <a:rPr kumimoji="0" lang="en-US" sz="1000" b="0" i="0" u="none" strike="noStrike" kern="1200" cap="none" spc="0" normalizeH="0" baseline="0" noProof="0">
                          <a:ln>
                            <a:noFill/>
                          </a:ln>
                          <a:solidFill>
                            <a:prstClr val="black"/>
                          </a:solidFill>
                          <a:effectLst/>
                          <a:uLnTx/>
                          <a:uFillTx/>
                          <a:latin typeface="+mn-lt"/>
                          <a:ea typeface="+mn-ea"/>
                          <a:cs typeface="+mn-cs"/>
                        </a:rPr>
                        <a:t>
 May this prosperous new year bring an abundance of happiness and joy to everyone!
Brighten the year ahead with our limited edition Chinese New Year Set that comes with [W.]™ + Brightening Serum with Pure Vitamin C 2ml x 15 that provide new radiance and lighten dark spots to make the skin look visibly younger.
Use [W.]™ + Brightening Cleaning Cream 125ml that will instantly restore the skin radiance after cleansing. Also, complement this with [W.]™ + Protective Fluid SPF50 30ml that is equipped with triple defense solution plus a new radiance action by the [W.]™ + Complex for the ultimate skincare protection.
By using Desquacrem Forte Microderm 50ml, you will find the skin is deeply cleansed and exfoliated than before with a boost of salicylic acid and micro-grains of rice.
Try our Chinese New Year Set now for this brand new year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https://scontent.xx.fbcdn.net/v/t1.0-9/p720x720/82446844_10157754975684763_2282981856074792960_o.png?_nc_cat=100&amp;_nc_ohc=tYhhwZxiU-kAX_7ggEl&amp;_nc_ht=scontent.xx&amp;oh=18696f6c8cb13a7ef944ad0a0066708c&amp;oe=5E99904E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01/25/2020 16:09:56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3240974"/>
                  </a:ext>
                </a:extLst>
              </a:tr>
            </a:tbl>
          </a:graphicData>
        </a:graphic>
      </p:graphicFrame>
      <p:sp>
        <p:nvSpPr>
          <p:cNvPr id="4" name="Text Placeholder 3">
            <a:extLst>
              <a:ext uri="{FF2B5EF4-FFF2-40B4-BE49-F238E27FC236}">
                <a16:creationId xmlns:a16="http://schemas.microsoft.com/office/drawing/2014/main" id="{9D26DCE2-F362-464C-A353-3277FBD42A2B}"/>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654573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C885B-DE11-4A3E-B835-620555477026}"/>
              </a:ext>
            </a:extLst>
          </p:cNvPr>
          <p:cNvSpPr>
            <a:spLocks noGrp="1"/>
          </p:cNvSpPr>
          <p:nvPr>
            <p:ph type="title"/>
          </p:nvPr>
        </p:nvSpPr>
        <p:spPr/>
        <p:txBody>
          <a:bodyPr/>
          <a:lstStyle/>
          <a:p>
            <a:r>
              <a:rPr lang="en-US"/>
              <a:t>Facebook Own Posts Table | Sothys Malaysia - 9 of 15</a:t>
            </a:r>
          </a:p>
        </p:txBody>
      </p:sp>
      <p:graphicFrame>
        <p:nvGraphicFramePr>
          <p:cNvPr id="5" name="Table Placeholder 4">
            <a:extLst>
              <a:ext uri="{FF2B5EF4-FFF2-40B4-BE49-F238E27FC236}">
                <a16:creationId xmlns:a16="http://schemas.microsoft.com/office/drawing/2014/main" id="{066FE44C-8BE0-4B4D-9DF6-7790B024C1A7}"/>
              </a:ext>
            </a:extLst>
          </p:cNvPr>
          <p:cNvGraphicFramePr>
            <a:graphicFrameLocks noGrp="1"/>
          </p:cNvGraphicFramePr>
          <p:nvPr>
            <p:ph type="tbl" sz="quarter" idx="13"/>
            <p:extLst>
              <p:ext uri="{D42A27DB-BD31-4B8C-83A1-F6EECF244321}">
                <p14:modId xmlns:p14="http://schemas.microsoft.com/office/powerpoint/2010/main" val="2629347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24656865"/>
                    </a:ext>
                  </a:extLst>
                </a:gridCol>
                <a:gridCol w="905256">
                  <a:extLst>
                    <a:ext uri="{9D8B030D-6E8A-4147-A177-3AD203B41FA5}">
                      <a16:colId xmlns:a16="http://schemas.microsoft.com/office/drawing/2014/main" val="1027923970"/>
                    </a:ext>
                  </a:extLst>
                </a:gridCol>
                <a:gridCol w="658368">
                  <a:extLst>
                    <a:ext uri="{9D8B030D-6E8A-4147-A177-3AD203B41FA5}">
                      <a16:colId xmlns:a16="http://schemas.microsoft.com/office/drawing/2014/main" val="3965289924"/>
                    </a:ext>
                  </a:extLst>
                </a:gridCol>
                <a:gridCol w="329184">
                  <a:extLst>
                    <a:ext uri="{9D8B030D-6E8A-4147-A177-3AD203B41FA5}">
                      <a16:colId xmlns:a16="http://schemas.microsoft.com/office/drawing/2014/main" val="1372905244"/>
                    </a:ext>
                  </a:extLst>
                </a:gridCol>
                <a:gridCol w="329184">
                  <a:extLst>
                    <a:ext uri="{9D8B030D-6E8A-4147-A177-3AD203B41FA5}">
                      <a16:colId xmlns:a16="http://schemas.microsoft.com/office/drawing/2014/main" val="321089541"/>
                    </a:ext>
                  </a:extLst>
                </a:gridCol>
                <a:gridCol w="329184">
                  <a:extLst>
                    <a:ext uri="{9D8B030D-6E8A-4147-A177-3AD203B41FA5}">
                      <a16:colId xmlns:a16="http://schemas.microsoft.com/office/drawing/2014/main" val="2600047968"/>
                    </a:ext>
                  </a:extLst>
                </a:gridCol>
                <a:gridCol w="329184">
                  <a:extLst>
                    <a:ext uri="{9D8B030D-6E8A-4147-A177-3AD203B41FA5}">
                      <a16:colId xmlns:a16="http://schemas.microsoft.com/office/drawing/2014/main" val="2940046793"/>
                    </a:ext>
                  </a:extLst>
                </a:gridCol>
                <a:gridCol w="329184">
                  <a:extLst>
                    <a:ext uri="{9D8B030D-6E8A-4147-A177-3AD203B41FA5}">
                      <a16:colId xmlns:a16="http://schemas.microsoft.com/office/drawing/2014/main" val="1902605515"/>
                    </a:ext>
                  </a:extLst>
                </a:gridCol>
                <a:gridCol w="329184">
                  <a:extLst>
                    <a:ext uri="{9D8B030D-6E8A-4147-A177-3AD203B41FA5}">
                      <a16:colId xmlns:a16="http://schemas.microsoft.com/office/drawing/2014/main" val="2964263408"/>
                    </a:ext>
                  </a:extLst>
                </a:gridCol>
                <a:gridCol w="329184">
                  <a:extLst>
                    <a:ext uri="{9D8B030D-6E8A-4147-A177-3AD203B41FA5}">
                      <a16:colId xmlns:a16="http://schemas.microsoft.com/office/drawing/2014/main" val="3301314674"/>
                    </a:ext>
                  </a:extLst>
                </a:gridCol>
                <a:gridCol w="329184">
                  <a:extLst>
                    <a:ext uri="{9D8B030D-6E8A-4147-A177-3AD203B41FA5}">
                      <a16:colId xmlns:a16="http://schemas.microsoft.com/office/drawing/2014/main" val="2225276980"/>
                    </a:ext>
                  </a:extLst>
                </a:gridCol>
                <a:gridCol w="329184">
                  <a:extLst>
                    <a:ext uri="{9D8B030D-6E8A-4147-A177-3AD203B41FA5}">
                      <a16:colId xmlns:a16="http://schemas.microsoft.com/office/drawing/2014/main" val="1068693649"/>
                    </a:ext>
                  </a:extLst>
                </a:gridCol>
                <a:gridCol w="329184">
                  <a:extLst>
                    <a:ext uri="{9D8B030D-6E8A-4147-A177-3AD203B41FA5}">
                      <a16:colId xmlns:a16="http://schemas.microsoft.com/office/drawing/2014/main" val="1775559538"/>
                    </a:ext>
                  </a:extLst>
                </a:gridCol>
                <a:gridCol w="329184">
                  <a:extLst>
                    <a:ext uri="{9D8B030D-6E8A-4147-A177-3AD203B41FA5}">
                      <a16:colId xmlns:a16="http://schemas.microsoft.com/office/drawing/2014/main" val="3402999291"/>
                    </a:ext>
                  </a:extLst>
                </a:gridCol>
                <a:gridCol w="329184">
                  <a:extLst>
                    <a:ext uri="{9D8B030D-6E8A-4147-A177-3AD203B41FA5}">
                      <a16:colId xmlns:a16="http://schemas.microsoft.com/office/drawing/2014/main" val="98492266"/>
                    </a:ext>
                  </a:extLst>
                </a:gridCol>
                <a:gridCol w="329184">
                  <a:extLst>
                    <a:ext uri="{9D8B030D-6E8A-4147-A177-3AD203B41FA5}">
                      <a16:colId xmlns:a16="http://schemas.microsoft.com/office/drawing/2014/main" val="2110913082"/>
                    </a:ext>
                  </a:extLst>
                </a:gridCol>
                <a:gridCol w="329184">
                  <a:extLst>
                    <a:ext uri="{9D8B030D-6E8A-4147-A177-3AD203B41FA5}">
                      <a16:colId xmlns:a16="http://schemas.microsoft.com/office/drawing/2014/main" val="1865097396"/>
                    </a:ext>
                  </a:extLst>
                </a:gridCol>
                <a:gridCol w="329184">
                  <a:extLst>
                    <a:ext uri="{9D8B030D-6E8A-4147-A177-3AD203B41FA5}">
                      <a16:colId xmlns:a16="http://schemas.microsoft.com/office/drawing/2014/main" val="3199557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152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- 2020-01-12 10:00:00</a:t>
                      </a:r>
                      <a:r>
                        <a:rPr kumimoji="0" lang="en-US" sz="1000" b="0" i="0" u="none" strike="noStrike" kern="1200" cap="none" spc="0" normalizeH="0" baseline="0" noProof="0">
                          <a:ln>
                            <a:noFill/>
                          </a:ln>
                          <a:solidFill>
                            <a:prstClr val="black"/>
                          </a:solidFill>
                          <a:effectLst/>
                          <a:uLnTx/>
                          <a:uFillTx/>
                          <a:latin typeface="+mn-lt"/>
                          <a:ea typeface="+mn-ea"/>
                          <a:cs typeface="+mn-cs"/>
                        </a:rPr>
                        <a:t>
 It’s the brand new year! Why not pamper yourself with one of our facial treatments especially the Youth Intensive Treatment? 
Experience the Youth Intensive Treatment that will help combat the signs of ageing especially wrinkles and dull skin. After only one treatment, the skin will feel much softer and looks visibly younger and luminous than before. 
If you’re interested, direct message us to learn more about the Youth Intensive Treatment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https://scontent.xx.fbcdn.net/v/t15.5256-10/p720x720/74384723_817119168732708_9162737964902514688_n.jpg?_nc_cat=107&amp;_nc_sid=f2c4d5&amp;_nc_ohc=xnlPTlOH4nkAX_czJfo&amp;_nc_ht=scontent.xx&amp;_nc_tp=6&amp;oh=6190c75969b048bb9b4ac0f408161ab2&amp;oe=5EF5A067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03:14:25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5118566"/>
                  </a:ext>
                </a:extLst>
              </a:tr>
            </a:tbl>
          </a:graphicData>
        </a:graphic>
      </p:graphicFrame>
      <p:sp>
        <p:nvSpPr>
          <p:cNvPr id="4" name="Text Placeholder 3">
            <a:extLst>
              <a:ext uri="{FF2B5EF4-FFF2-40B4-BE49-F238E27FC236}">
                <a16:creationId xmlns:a16="http://schemas.microsoft.com/office/drawing/2014/main" id="{143D0AF9-9140-4534-906C-3B2F2FD1D540}"/>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415528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9E29A-B53F-4251-90AC-27019331A7D1}"/>
              </a:ext>
            </a:extLst>
          </p:cNvPr>
          <p:cNvSpPr>
            <a:spLocks noGrp="1"/>
          </p:cNvSpPr>
          <p:nvPr>
            <p:ph type="title"/>
          </p:nvPr>
        </p:nvSpPr>
        <p:spPr/>
        <p:txBody>
          <a:bodyPr/>
          <a:lstStyle/>
          <a:p>
            <a:r>
              <a:rPr lang="en-US"/>
              <a:t>Facebook Own Posts Table | Sothys Malaysia - 10 of 15</a:t>
            </a:r>
          </a:p>
        </p:txBody>
      </p:sp>
      <p:graphicFrame>
        <p:nvGraphicFramePr>
          <p:cNvPr id="5" name="Table Placeholder 4">
            <a:extLst>
              <a:ext uri="{FF2B5EF4-FFF2-40B4-BE49-F238E27FC236}">
                <a16:creationId xmlns:a16="http://schemas.microsoft.com/office/drawing/2014/main" id="{896E8242-6F8F-4FC5-B5F8-E38028488FAE}"/>
              </a:ext>
            </a:extLst>
          </p:cNvPr>
          <p:cNvGraphicFramePr>
            <a:graphicFrameLocks noGrp="1"/>
          </p:cNvGraphicFramePr>
          <p:nvPr>
            <p:ph type="tbl" sz="quarter" idx="13"/>
            <p:extLst>
              <p:ext uri="{D42A27DB-BD31-4B8C-83A1-F6EECF244321}">
                <p14:modId xmlns:p14="http://schemas.microsoft.com/office/powerpoint/2010/main" val="1061421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04391658"/>
                    </a:ext>
                  </a:extLst>
                </a:gridCol>
                <a:gridCol w="905256">
                  <a:extLst>
                    <a:ext uri="{9D8B030D-6E8A-4147-A177-3AD203B41FA5}">
                      <a16:colId xmlns:a16="http://schemas.microsoft.com/office/drawing/2014/main" val="2753050143"/>
                    </a:ext>
                  </a:extLst>
                </a:gridCol>
                <a:gridCol w="658368">
                  <a:extLst>
                    <a:ext uri="{9D8B030D-6E8A-4147-A177-3AD203B41FA5}">
                      <a16:colId xmlns:a16="http://schemas.microsoft.com/office/drawing/2014/main" val="3575737107"/>
                    </a:ext>
                  </a:extLst>
                </a:gridCol>
                <a:gridCol w="329184">
                  <a:extLst>
                    <a:ext uri="{9D8B030D-6E8A-4147-A177-3AD203B41FA5}">
                      <a16:colId xmlns:a16="http://schemas.microsoft.com/office/drawing/2014/main" val="1245834812"/>
                    </a:ext>
                  </a:extLst>
                </a:gridCol>
                <a:gridCol w="329184">
                  <a:extLst>
                    <a:ext uri="{9D8B030D-6E8A-4147-A177-3AD203B41FA5}">
                      <a16:colId xmlns:a16="http://schemas.microsoft.com/office/drawing/2014/main" val="2318423441"/>
                    </a:ext>
                  </a:extLst>
                </a:gridCol>
                <a:gridCol w="329184">
                  <a:extLst>
                    <a:ext uri="{9D8B030D-6E8A-4147-A177-3AD203B41FA5}">
                      <a16:colId xmlns:a16="http://schemas.microsoft.com/office/drawing/2014/main" val="463695195"/>
                    </a:ext>
                  </a:extLst>
                </a:gridCol>
                <a:gridCol w="329184">
                  <a:extLst>
                    <a:ext uri="{9D8B030D-6E8A-4147-A177-3AD203B41FA5}">
                      <a16:colId xmlns:a16="http://schemas.microsoft.com/office/drawing/2014/main" val="122322004"/>
                    </a:ext>
                  </a:extLst>
                </a:gridCol>
                <a:gridCol w="329184">
                  <a:extLst>
                    <a:ext uri="{9D8B030D-6E8A-4147-A177-3AD203B41FA5}">
                      <a16:colId xmlns:a16="http://schemas.microsoft.com/office/drawing/2014/main" val="443818301"/>
                    </a:ext>
                  </a:extLst>
                </a:gridCol>
                <a:gridCol w="329184">
                  <a:extLst>
                    <a:ext uri="{9D8B030D-6E8A-4147-A177-3AD203B41FA5}">
                      <a16:colId xmlns:a16="http://schemas.microsoft.com/office/drawing/2014/main" val="2302738934"/>
                    </a:ext>
                  </a:extLst>
                </a:gridCol>
                <a:gridCol w="329184">
                  <a:extLst>
                    <a:ext uri="{9D8B030D-6E8A-4147-A177-3AD203B41FA5}">
                      <a16:colId xmlns:a16="http://schemas.microsoft.com/office/drawing/2014/main" val="1019737468"/>
                    </a:ext>
                  </a:extLst>
                </a:gridCol>
                <a:gridCol w="329184">
                  <a:extLst>
                    <a:ext uri="{9D8B030D-6E8A-4147-A177-3AD203B41FA5}">
                      <a16:colId xmlns:a16="http://schemas.microsoft.com/office/drawing/2014/main" val="4104341704"/>
                    </a:ext>
                  </a:extLst>
                </a:gridCol>
                <a:gridCol w="329184">
                  <a:extLst>
                    <a:ext uri="{9D8B030D-6E8A-4147-A177-3AD203B41FA5}">
                      <a16:colId xmlns:a16="http://schemas.microsoft.com/office/drawing/2014/main" val="4294137788"/>
                    </a:ext>
                  </a:extLst>
                </a:gridCol>
                <a:gridCol w="329184">
                  <a:extLst>
                    <a:ext uri="{9D8B030D-6E8A-4147-A177-3AD203B41FA5}">
                      <a16:colId xmlns:a16="http://schemas.microsoft.com/office/drawing/2014/main" val="3041604814"/>
                    </a:ext>
                  </a:extLst>
                </a:gridCol>
                <a:gridCol w="329184">
                  <a:extLst>
                    <a:ext uri="{9D8B030D-6E8A-4147-A177-3AD203B41FA5}">
                      <a16:colId xmlns:a16="http://schemas.microsoft.com/office/drawing/2014/main" val="2218429015"/>
                    </a:ext>
                  </a:extLst>
                </a:gridCol>
                <a:gridCol w="329184">
                  <a:extLst>
                    <a:ext uri="{9D8B030D-6E8A-4147-A177-3AD203B41FA5}">
                      <a16:colId xmlns:a16="http://schemas.microsoft.com/office/drawing/2014/main" val="3240178793"/>
                    </a:ext>
                  </a:extLst>
                </a:gridCol>
                <a:gridCol w="329184">
                  <a:extLst>
                    <a:ext uri="{9D8B030D-6E8A-4147-A177-3AD203B41FA5}">
                      <a16:colId xmlns:a16="http://schemas.microsoft.com/office/drawing/2014/main" val="2931777481"/>
                    </a:ext>
                  </a:extLst>
                </a:gridCol>
                <a:gridCol w="329184">
                  <a:extLst>
                    <a:ext uri="{9D8B030D-6E8A-4147-A177-3AD203B41FA5}">
                      <a16:colId xmlns:a16="http://schemas.microsoft.com/office/drawing/2014/main" val="1678209774"/>
                    </a:ext>
                  </a:extLst>
                </a:gridCol>
                <a:gridCol w="329184">
                  <a:extLst>
                    <a:ext uri="{9D8B030D-6E8A-4147-A177-3AD203B41FA5}">
                      <a16:colId xmlns:a16="http://schemas.microsoft.com/office/drawing/2014/main" val="1983390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8791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- 2020-01-11 10:00:01</a:t>
                      </a:r>
                      <a:r>
                        <a:rPr kumimoji="0" lang="en-US" sz="1000" b="0" i="0" u="none" strike="noStrike" kern="1200" cap="none" spc="0" normalizeH="0" baseline="0" noProof="0">
                          <a:ln>
                            <a:noFill/>
                          </a:ln>
                          <a:solidFill>
                            <a:prstClr val="black"/>
                          </a:solidFill>
                          <a:effectLst/>
                          <a:uLnTx/>
                          <a:uFillTx/>
                          <a:latin typeface="+mn-lt"/>
                          <a:ea typeface="+mn-ea"/>
                          <a:cs typeface="+mn-cs"/>
                        </a:rPr>
                        <a:t>
 It’s the brand new year! Why not pamper yourself with our one of facial treatments especially the Hydra3HA Intensive Treatment? 
Experience the Hydra3HA Intensive Treatment that consists of 6 phases which stimulate your skin ability to hydrate itself and immediately restore hydration to your skin once more. 
If you’re interested, direct message us to learn more about the Hydra3HA Intensive Treatment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https://scontent.xx.fbcdn.net/v/t15.13418-10/p720x720/70361238_1056692234668537_5666831510209036288_n.jpg?_nc_cat=104&amp;_nc_sid=f2c4d5&amp;_nc_ohc=Ux6nhivyZ9AAX-OaKcG&amp;_nc_ht=scontent.xx&amp;_nc_tp=6&amp;oh=5534d511a48bb17c5f0421c4e2e876d1&amp;oe=5EF2BCE2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02/27/2020 03:12:44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9858564"/>
                  </a:ext>
                </a:extLst>
              </a:tr>
            </a:tbl>
          </a:graphicData>
        </a:graphic>
      </p:graphicFrame>
      <p:sp>
        <p:nvSpPr>
          <p:cNvPr id="4" name="Text Placeholder 3">
            <a:extLst>
              <a:ext uri="{FF2B5EF4-FFF2-40B4-BE49-F238E27FC236}">
                <a16:creationId xmlns:a16="http://schemas.microsoft.com/office/drawing/2014/main" id="{18DC6BD8-90BC-4972-8677-738288F0F860}"/>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472915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A8D75-7ACE-4FC7-8A95-07B4F5E1A74E}"/>
              </a:ext>
            </a:extLst>
          </p:cNvPr>
          <p:cNvSpPr>
            <a:spLocks noGrp="1"/>
          </p:cNvSpPr>
          <p:nvPr>
            <p:ph type="title"/>
          </p:nvPr>
        </p:nvSpPr>
        <p:spPr/>
        <p:txBody>
          <a:bodyPr/>
          <a:lstStyle/>
          <a:p>
            <a:r>
              <a:rPr lang="en-US"/>
              <a:t>Facebook Own Posts Table | Sothys Malaysia - 11 of 15</a:t>
            </a:r>
          </a:p>
        </p:txBody>
      </p:sp>
      <p:graphicFrame>
        <p:nvGraphicFramePr>
          <p:cNvPr id="5" name="Table Placeholder 4">
            <a:extLst>
              <a:ext uri="{FF2B5EF4-FFF2-40B4-BE49-F238E27FC236}">
                <a16:creationId xmlns:a16="http://schemas.microsoft.com/office/drawing/2014/main" id="{A0C9ED37-760D-4EEB-9545-12B324AC1455}"/>
              </a:ext>
            </a:extLst>
          </p:cNvPr>
          <p:cNvGraphicFramePr>
            <a:graphicFrameLocks noGrp="1"/>
          </p:cNvGraphicFramePr>
          <p:nvPr>
            <p:ph type="tbl" sz="quarter" idx="13"/>
            <p:extLst>
              <p:ext uri="{D42A27DB-BD31-4B8C-83A1-F6EECF244321}">
                <p14:modId xmlns:p14="http://schemas.microsoft.com/office/powerpoint/2010/main" val="1193041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53912567"/>
                    </a:ext>
                  </a:extLst>
                </a:gridCol>
                <a:gridCol w="905256">
                  <a:extLst>
                    <a:ext uri="{9D8B030D-6E8A-4147-A177-3AD203B41FA5}">
                      <a16:colId xmlns:a16="http://schemas.microsoft.com/office/drawing/2014/main" val="1367591275"/>
                    </a:ext>
                  </a:extLst>
                </a:gridCol>
                <a:gridCol w="658368">
                  <a:extLst>
                    <a:ext uri="{9D8B030D-6E8A-4147-A177-3AD203B41FA5}">
                      <a16:colId xmlns:a16="http://schemas.microsoft.com/office/drawing/2014/main" val="3192370119"/>
                    </a:ext>
                  </a:extLst>
                </a:gridCol>
                <a:gridCol w="329184">
                  <a:extLst>
                    <a:ext uri="{9D8B030D-6E8A-4147-A177-3AD203B41FA5}">
                      <a16:colId xmlns:a16="http://schemas.microsoft.com/office/drawing/2014/main" val="1263281575"/>
                    </a:ext>
                  </a:extLst>
                </a:gridCol>
                <a:gridCol w="329184">
                  <a:extLst>
                    <a:ext uri="{9D8B030D-6E8A-4147-A177-3AD203B41FA5}">
                      <a16:colId xmlns:a16="http://schemas.microsoft.com/office/drawing/2014/main" val="1532298060"/>
                    </a:ext>
                  </a:extLst>
                </a:gridCol>
                <a:gridCol w="329184">
                  <a:extLst>
                    <a:ext uri="{9D8B030D-6E8A-4147-A177-3AD203B41FA5}">
                      <a16:colId xmlns:a16="http://schemas.microsoft.com/office/drawing/2014/main" val="2707944089"/>
                    </a:ext>
                  </a:extLst>
                </a:gridCol>
                <a:gridCol w="329184">
                  <a:extLst>
                    <a:ext uri="{9D8B030D-6E8A-4147-A177-3AD203B41FA5}">
                      <a16:colId xmlns:a16="http://schemas.microsoft.com/office/drawing/2014/main" val="2219851794"/>
                    </a:ext>
                  </a:extLst>
                </a:gridCol>
                <a:gridCol w="329184">
                  <a:extLst>
                    <a:ext uri="{9D8B030D-6E8A-4147-A177-3AD203B41FA5}">
                      <a16:colId xmlns:a16="http://schemas.microsoft.com/office/drawing/2014/main" val="462151998"/>
                    </a:ext>
                  </a:extLst>
                </a:gridCol>
                <a:gridCol w="329184">
                  <a:extLst>
                    <a:ext uri="{9D8B030D-6E8A-4147-A177-3AD203B41FA5}">
                      <a16:colId xmlns:a16="http://schemas.microsoft.com/office/drawing/2014/main" val="3077403704"/>
                    </a:ext>
                  </a:extLst>
                </a:gridCol>
                <a:gridCol w="329184">
                  <a:extLst>
                    <a:ext uri="{9D8B030D-6E8A-4147-A177-3AD203B41FA5}">
                      <a16:colId xmlns:a16="http://schemas.microsoft.com/office/drawing/2014/main" val="2577548859"/>
                    </a:ext>
                  </a:extLst>
                </a:gridCol>
                <a:gridCol w="329184">
                  <a:extLst>
                    <a:ext uri="{9D8B030D-6E8A-4147-A177-3AD203B41FA5}">
                      <a16:colId xmlns:a16="http://schemas.microsoft.com/office/drawing/2014/main" val="3670772723"/>
                    </a:ext>
                  </a:extLst>
                </a:gridCol>
                <a:gridCol w="329184">
                  <a:extLst>
                    <a:ext uri="{9D8B030D-6E8A-4147-A177-3AD203B41FA5}">
                      <a16:colId xmlns:a16="http://schemas.microsoft.com/office/drawing/2014/main" val="4005367418"/>
                    </a:ext>
                  </a:extLst>
                </a:gridCol>
                <a:gridCol w="329184">
                  <a:extLst>
                    <a:ext uri="{9D8B030D-6E8A-4147-A177-3AD203B41FA5}">
                      <a16:colId xmlns:a16="http://schemas.microsoft.com/office/drawing/2014/main" val="3413116976"/>
                    </a:ext>
                  </a:extLst>
                </a:gridCol>
                <a:gridCol w="329184">
                  <a:extLst>
                    <a:ext uri="{9D8B030D-6E8A-4147-A177-3AD203B41FA5}">
                      <a16:colId xmlns:a16="http://schemas.microsoft.com/office/drawing/2014/main" val="1717806317"/>
                    </a:ext>
                  </a:extLst>
                </a:gridCol>
                <a:gridCol w="329184">
                  <a:extLst>
                    <a:ext uri="{9D8B030D-6E8A-4147-A177-3AD203B41FA5}">
                      <a16:colId xmlns:a16="http://schemas.microsoft.com/office/drawing/2014/main" val="839216508"/>
                    </a:ext>
                  </a:extLst>
                </a:gridCol>
                <a:gridCol w="329184">
                  <a:extLst>
                    <a:ext uri="{9D8B030D-6E8A-4147-A177-3AD203B41FA5}">
                      <a16:colId xmlns:a16="http://schemas.microsoft.com/office/drawing/2014/main" val="4070438490"/>
                    </a:ext>
                  </a:extLst>
                </a:gridCol>
                <a:gridCol w="329184">
                  <a:extLst>
                    <a:ext uri="{9D8B030D-6E8A-4147-A177-3AD203B41FA5}">
                      <a16:colId xmlns:a16="http://schemas.microsoft.com/office/drawing/2014/main" val="588029106"/>
                    </a:ext>
                  </a:extLst>
                </a:gridCol>
                <a:gridCol w="329184">
                  <a:extLst>
                    <a:ext uri="{9D8B030D-6E8A-4147-A177-3AD203B41FA5}">
                      <a16:colId xmlns:a16="http://schemas.microsoft.com/office/drawing/2014/main" val="1165779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8412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- 2020-01-10 10:26:14</a:t>
                      </a:r>
                      <a:r>
                        <a:rPr kumimoji="0" lang="en-US" sz="1000" b="0" i="0" u="none" strike="noStrike" kern="1200" cap="none" spc="0" normalizeH="0" baseline="0" noProof="0">
                          <a:ln>
                            <a:noFill/>
                          </a:ln>
                          <a:solidFill>
                            <a:prstClr val="black"/>
                          </a:solidFill>
                          <a:effectLst/>
                          <a:uLnTx/>
                          <a:uFillTx/>
                          <a:latin typeface="+mn-lt"/>
                          <a:ea typeface="+mn-ea"/>
                          <a:cs typeface="+mn-cs"/>
                        </a:rPr>
                        <a:t>
 It’s the brand new year! Why not pamper yourself with one of our facial treatments especially the Detox Energie™ Intensive Treatment? 
Experience the Detox Energie™ Intensive Treatment which will treat your skin to a burst of energy by defending itself against any harmful effects of environmental pollutants. 
If you’re interested, direct message us to learn more about the Detox Energie™ Intensive Treatment.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https://scontent.xx.fbcdn.net/v/t15.5256-10/p720x720/74935522_2485113061806056_7823362841825509376_n.jpg?_nc_cat=108&amp;_nc_ohc=4p98tj3TUG0AX-cX3cY&amp;_nc_ht=scontent.xx&amp;_nc_tp=6&amp;oh=a8fed3150b2f4fd298fda4b5f26a4459&amp;oe=5ECAF666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01/25/2020 16:09:56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2274737"/>
                  </a:ext>
                </a:extLst>
              </a:tr>
            </a:tbl>
          </a:graphicData>
        </a:graphic>
      </p:graphicFrame>
      <p:sp>
        <p:nvSpPr>
          <p:cNvPr id="4" name="Text Placeholder 3">
            <a:extLst>
              <a:ext uri="{FF2B5EF4-FFF2-40B4-BE49-F238E27FC236}">
                <a16:creationId xmlns:a16="http://schemas.microsoft.com/office/drawing/2014/main" id="{05A5AE9F-8518-46ED-8E12-48F2CF9547B9}"/>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625301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54E8F-DB8B-4D27-91E4-CD6B2846DC20}"/>
              </a:ext>
            </a:extLst>
          </p:cNvPr>
          <p:cNvSpPr>
            <a:spLocks noGrp="1"/>
          </p:cNvSpPr>
          <p:nvPr>
            <p:ph type="title"/>
          </p:nvPr>
        </p:nvSpPr>
        <p:spPr/>
        <p:txBody>
          <a:bodyPr/>
          <a:lstStyle/>
          <a:p>
            <a:r>
              <a:rPr lang="en-US"/>
              <a:t>Facebook Own Posts Table | Sothys Malaysia - 12 of 15</a:t>
            </a:r>
          </a:p>
        </p:txBody>
      </p:sp>
      <p:graphicFrame>
        <p:nvGraphicFramePr>
          <p:cNvPr id="5" name="Table Placeholder 4">
            <a:extLst>
              <a:ext uri="{FF2B5EF4-FFF2-40B4-BE49-F238E27FC236}">
                <a16:creationId xmlns:a16="http://schemas.microsoft.com/office/drawing/2014/main" id="{08D09E69-AD7A-402F-ABE1-91DC677EE091}"/>
              </a:ext>
            </a:extLst>
          </p:cNvPr>
          <p:cNvGraphicFramePr>
            <a:graphicFrameLocks noGrp="1"/>
          </p:cNvGraphicFramePr>
          <p:nvPr>
            <p:ph type="tbl" sz="quarter" idx="13"/>
            <p:extLst>
              <p:ext uri="{D42A27DB-BD31-4B8C-83A1-F6EECF244321}">
                <p14:modId xmlns:p14="http://schemas.microsoft.com/office/powerpoint/2010/main" val="1966466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04696870"/>
                    </a:ext>
                  </a:extLst>
                </a:gridCol>
                <a:gridCol w="905256">
                  <a:extLst>
                    <a:ext uri="{9D8B030D-6E8A-4147-A177-3AD203B41FA5}">
                      <a16:colId xmlns:a16="http://schemas.microsoft.com/office/drawing/2014/main" val="3809748874"/>
                    </a:ext>
                  </a:extLst>
                </a:gridCol>
                <a:gridCol w="658368">
                  <a:extLst>
                    <a:ext uri="{9D8B030D-6E8A-4147-A177-3AD203B41FA5}">
                      <a16:colId xmlns:a16="http://schemas.microsoft.com/office/drawing/2014/main" val="466273563"/>
                    </a:ext>
                  </a:extLst>
                </a:gridCol>
                <a:gridCol w="329184">
                  <a:extLst>
                    <a:ext uri="{9D8B030D-6E8A-4147-A177-3AD203B41FA5}">
                      <a16:colId xmlns:a16="http://schemas.microsoft.com/office/drawing/2014/main" val="101180821"/>
                    </a:ext>
                  </a:extLst>
                </a:gridCol>
                <a:gridCol w="329184">
                  <a:extLst>
                    <a:ext uri="{9D8B030D-6E8A-4147-A177-3AD203B41FA5}">
                      <a16:colId xmlns:a16="http://schemas.microsoft.com/office/drawing/2014/main" val="653037815"/>
                    </a:ext>
                  </a:extLst>
                </a:gridCol>
                <a:gridCol w="329184">
                  <a:extLst>
                    <a:ext uri="{9D8B030D-6E8A-4147-A177-3AD203B41FA5}">
                      <a16:colId xmlns:a16="http://schemas.microsoft.com/office/drawing/2014/main" val="791446326"/>
                    </a:ext>
                  </a:extLst>
                </a:gridCol>
                <a:gridCol w="329184">
                  <a:extLst>
                    <a:ext uri="{9D8B030D-6E8A-4147-A177-3AD203B41FA5}">
                      <a16:colId xmlns:a16="http://schemas.microsoft.com/office/drawing/2014/main" val="3978338045"/>
                    </a:ext>
                  </a:extLst>
                </a:gridCol>
                <a:gridCol w="329184">
                  <a:extLst>
                    <a:ext uri="{9D8B030D-6E8A-4147-A177-3AD203B41FA5}">
                      <a16:colId xmlns:a16="http://schemas.microsoft.com/office/drawing/2014/main" val="1735578943"/>
                    </a:ext>
                  </a:extLst>
                </a:gridCol>
                <a:gridCol w="329184">
                  <a:extLst>
                    <a:ext uri="{9D8B030D-6E8A-4147-A177-3AD203B41FA5}">
                      <a16:colId xmlns:a16="http://schemas.microsoft.com/office/drawing/2014/main" val="698513347"/>
                    </a:ext>
                  </a:extLst>
                </a:gridCol>
                <a:gridCol w="329184">
                  <a:extLst>
                    <a:ext uri="{9D8B030D-6E8A-4147-A177-3AD203B41FA5}">
                      <a16:colId xmlns:a16="http://schemas.microsoft.com/office/drawing/2014/main" val="1889319825"/>
                    </a:ext>
                  </a:extLst>
                </a:gridCol>
                <a:gridCol w="329184">
                  <a:extLst>
                    <a:ext uri="{9D8B030D-6E8A-4147-A177-3AD203B41FA5}">
                      <a16:colId xmlns:a16="http://schemas.microsoft.com/office/drawing/2014/main" val="759582022"/>
                    </a:ext>
                  </a:extLst>
                </a:gridCol>
                <a:gridCol w="329184">
                  <a:extLst>
                    <a:ext uri="{9D8B030D-6E8A-4147-A177-3AD203B41FA5}">
                      <a16:colId xmlns:a16="http://schemas.microsoft.com/office/drawing/2014/main" val="2036659337"/>
                    </a:ext>
                  </a:extLst>
                </a:gridCol>
                <a:gridCol w="329184">
                  <a:extLst>
                    <a:ext uri="{9D8B030D-6E8A-4147-A177-3AD203B41FA5}">
                      <a16:colId xmlns:a16="http://schemas.microsoft.com/office/drawing/2014/main" val="293188702"/>
                    </a:ext>
                  </a:extLst>
                </a:gridCol>
                <a:gridCol w="329184">
                  <a:extLst>
                    <a:ext uri="{9D8B030D-6E8A-4147-A177-3AD203B41FA5}">
                      <a16:colId xmlns:a16="http://schemas.microsoft.com/office/drawing/2014/main" val="431366191"/>
                    </a:ext>
                  </a:extLst>
                </a:gridCol>
                <a:gridCol w="329184">
                  <a:extLst>
                    <a:ext uri="{9D8B030D-6E8A-4147-A177-3AD203B41FA5}">
                      <a16:colId xmlns:a16="http://schemas.microsoft.com/office/drawing/2014/main" val="4251189443"/>
                    </a:ext>
                  </a:extLst>
                </a:gridCol>
                <a:gridCol w="329184">
                  <a:extLst>
                    <a:ext uri="{9D8B030D-6E8A-4147-A177-3AD203B41FA5}">
                      <a16:colId xmlns:a16="http://schemas.microsoft.com/office/drawing/2014/main" val="488715977"/>
                    </a:ext>
                  </a:extLst>
                </a:gridCol>
                <a:gridCol w="329184">
                  <a:extLst>
                    <a:ext uri="{9D8B030D-6E8A-4147-A177-3AD203B41FA5}">
                      <a16:colId xmlns:a16="http://schemas.microsoft.com/office/drawing/2014/main" val="4016746140"/>
                    </a:ext>
                  </a:extLst>
                </a:gridCol>
                <a:gridCol w="329184">
                  <a:extLst>
                    <a:ext uri="{9D8B030D-6E8A-4147-A177-3AD203B41FA5}">
                      <a16:colId xmlns:a16="http://schemas.microsoft.com/office/drawing/2014/main" val="3782506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581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- 2020-01-08 19:11:57</a:t>
                      </a:r>
                      <a:r>
                        <a:rPr kumimoji="0" lang="en-US" sz="1000" b="0" i="0" u="none" strike="noStrike" kern="1200" cap="none" spc="0" normalizeH="0" baseline="0" noProof="0">
                          <a:ln>
                            <a:noFill/>
                          </a:ln>
                          <a:solidFill>
                            <a:prstClr val="black"/>
                          </a:solidFill>
                          <a:effectLst/>
                          <a:uLnTx/>
                          <a:uFillTx/>
                          <a:latin typeface="+mn-lt"/>
                          <a:ea typeface="+mn-ea"/>
                          <a:cs typeface="+mn-cs"/>
                        </a:rPr>
                        <a:t>
 Sothys top premium members! We hope we surprised you! Here's a snippet of the joy of gifting season. Which box delights you with the most exciting gift, share with us as we love to know! &lt;3 
If you wish to know how to become premium members, please visit the nearest salon to enquire.
#sothyspremiummember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01/12/2020 16:10:08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8219018"/>
                  </a:ext>
                </a:extLst>
              </a:tr>
            </a:tbl>
          </a:graphicData>
        </a:graphic>
      </p:graphicFrame>
      <p:sp>
        <p:nvSpPr>
          <p:cNvPr id="4" name="Text Placeholder 3">
            <a:extLst>
              <a:ext uri="{FF2B5EF4-FFF2-40B4-BE49-F238E27FC236}">
                <a16:creationId xmlns:a16="http://schemas.microsoft.com/office/drawing/2014/main" id="{2601B24A-6045-4FDC-B17D-4A50DD03B416}"/>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807771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485A9-F6B5-4ED7-8754-EED407ADFA38}"/>
              </a:ext>
            </a:extLst>
          </p:cNvPr>
          <p:cNvSpPr>
            <a:spLocks noGrp="1"/>
          </p:cNvSpPr>
          <p:nvPr>
            <p:ph type="title"/>
          </p:nvPr>
        </p:nvSpPr>
        <p:spPr/>
        <p:txBody>
          <a:bodyPr/>
          <a:lstStyle/>
          <a:p>
            <a:r>
              <a:rPr lang="en-US"/>
              <a:t>Facebook Own Posts Table | Sothys Malaysia - 13 of 15</a:t>
            </a:r>
          </a:p>
        </p:txBody>
      </p:sp>
      <p:graphicFrame>
        <p:nvGraphicFramePr>
          <p:cNvPr id="5" name="Table Placeholder 4">
            <a:extLst>
              <a:ext uri="{FF2B5EF4-FFF2-40B4-BE49-F238E27FC236}">
                <a16:creationId xmlns:a16="http://schemas.microsoft.com/office/drawing/2014/main" id="{810E27BC-50AB-4E04-82EA-79951DDD6D27}"/>
              </a:ext>
            </a:extLst>
          </p:cNvPr>
          <p:cNvGraphicFramePr>
            <a:graphicFrameLocks noGrp="1"/>
          </p:cNvGraphicFramePr>
          <p:nvPr>
            <p:ph type="tbl" sz="quarter" idx="13"/>
            <p:extLst>
              <p:ext uri="{D42A27DB-BD31-4B8C-83A1-F6EECF244321}">
                <p14:modId xmlns:p14="http://schemas.microsoft.com/office/powerpoint/2010/main" val="4032547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39629476"/>
                    </a:ext>
                  </a:extLst>
                </a:gridCol>
                <a:gridCol w="905256">
                  <a:extLst>
                    <a:ext uri="{9D8B030D-6E8A-4147-A177-3AD203B41FA5}">
                      <a16:colId xmlns:a16="http://schemas.microsoft.com/office/drawing/2014/main" val="309172944"/>
                    </a:ext>
                  </a:extLst>
                </a:gridCol>
                <a:gridCol w="658368">
                  <a:extLst>
                    <a:ext uri="{9D8B030D-6E8A-4147-A177-3AD203B41FA5}">
                      <a16:colId xmlns:a16="http://schemas.microsoft.com/office/drawing/2014/main" val="3204937742"/>
                    </a:ext>
                  </a:extLst>
                </a:gridCol>
                <a:gridCol w="329184">
                  <a:extLst>
                    <a:ext uri="{9D8B030D-6E8A-4147-A177-3AD203B41FA5}">
                      <a16:colId xmlns:a16="http://schemas.microsoft.com/office/drawing/2014/main" val="1977373261"/>
                    </a:ext>
                  </a:extLst>
                </a:gridCol>
                <a:gridCol w="329184">
                  <a:extLst>
                    <a:ext uri="{9D8B030D-6E8A-4147-A177-3AD203B41FA5}">
                      <a16:colId xmlns:a16="http://schemas.microsoft.com/office/drawing/2014/main" val="2154416768"/>
                    </a:ext>
                  </a:extLst>
                </a:gridCol>
                <a:gridCol w="329184">
                  <a:extLst>
                    <a:ext uri="{9D8B030D-6E8A-4147-A177-3AD203B41FA5}">
                      <a16:colId xmlns:a16="http://schemas.microsoft.com/office/drawing/2014/main" val="3160698528"/>
                    </a:ext>
                  </a:extLst>
                </a:gridCol>
                <a:gridCol w="329184">
                  <a:extLst>
                    <a:ext uri="{9D8B030D-6E8A-4147-A177-3AD203B41FA5}">
                      <a16:colId xmlns:a16="http://schemas.microsoft.com/office/drawing/2014/main" val="376184877"/>
                    </a:ext>
                  </a:extLst>
                </a:gridCol>
                <a:gridCol w="329184">
                  <a:extLst>
                    <a:ext uri="{9D8B030D-6E8A-4147-A177-3AD203B41FA5}">
                      <a16:colId xmlns:a16="http://schemas.microsoft.com/office/drawing/2014/main" val="2176804703"/>
                    </a:ext>
                  </a:extLst>
                </a:gridCol>
                <a:gridCol w="329184">
                  <a:extLst>
                    <a:ext uri="{9D8B030D-6E8A-4147-A177-3AD203B41FA5}">
                      <a16:colId xmlns:a16="http://schemas.microsoft.com/office/drawing/2014/main" val="783033013"/>
                    </a:ext>
                  </a:extLst>
                </a:gridCol>
                <a:gridCol w="329184">
                  <a:extLst>
                    <a:ext uri="{9D8B030D-6E8A-4147-A177-3AD203B41FA5}">
                      <a16:colId xmlns:a16="http://schemas.microsoft.com/office/drawing/2014/main" val="4264187848"/>
                    </a:ext>
                  </a:extLst>
                </a:gridCol>
                <a:gridCol w="329184">
                  <a:extLst>
                    <a:ext uri="{9D8B030D-6E8A-4147-A177-3AD203B41FA5}">
                      <a16:colId xmlns:a16="http://schemas.microsoft.com/office/drawing/2014/main" val="2486363176"/>
                    </a:ext>
                  </a:extLst>
                </a:gridCol>
                <a:gridCol w="329184">
                  <a:extLst>
                    <a:ext uri="{9D8B030D-6E8A-4147-A177-3AD203B41FA5}">
                      <a16:colId xmlns:a16="http://schemas.microsoft.com/office/drawing/2014/main" val="2505372928"/>
                    </a:ext>
                  </a:extLst>
                </a:gridCol>
                <a:gridCol w="329184">
                  <a:extLst>
                    <a:ext uri="{9D8B030D-6E8A-4147-A177-3AD203B41FA5}">
                      <a16:colId xmlns:a16="http://schemas.microsoft.com/office/drawing/2014/main" val="2743437710"/>
                    </a:ext>
                  </a:extLst>
                </a:gridCol>
                <a:gridCol w="329184">
                  <a:extLst>
                    <a:ext uri="{9D8B030D-6E8A-4147-A177-3AD203B41FA5}">
                      <a16:colId xmlns:a16="http://schemas.microsoft.com/office/drawing/2014/main" val="3091579488"/>
                    </a:ext>
                  </a:extLst>
                </a:gridCol>
                <a:gridCol w="329184">
                  <a:extLst>
                    <a:ext uri="{9D8B030D-6E8A-4147-A177-3AD203B41FA5}">
                      <a16:colId xmlns:a16="http://schemas.microsoft.com/office/drawing/2014/main" val="408415363"/>
                    </a:ext>
                  </a:extLst>
                </a:gridCol>
                <a:gridCol w="329184">
                  <a:extLst>
                    <a:ext uri="{9D8B030D-6E8A-4147-A177-3AD203B41FA5}">
                      <a16:colId xmlns:a16="http://schemas.microsoft.com/office/drawing/2014/main" val="750804244"/>
                    </a:ext>
                  </a:extLst>
                </a:gridCol>
                <a:gridCol w="329184">
                  <a:extLst>
                    <a:ext uri="{9D8B030D-6E8A-4147-A177-3AD203B41FA5}">
                      <a16:colId xmlns:a16="http://schemas.microsoft.com/office/drawing/2014/main" val="2451024697"/>
                    </a:ext>
                  </a:extLst>
                </a:gridCol>
                <a:gridCol w="329184">
                  <a:extLst>
                    <a:ext uri="{9D8B030D-6E8A-4147-A177-3AD203B41FA5}">
                      <a16:colId xmlns:a16="http://schemas.microsoft.com/office/drawing/2014/main" val="3749231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5564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- 2020-01-06 10:14:32</a:t>
                      </a:r>
                      <a:r>
                        <a:rPr kumimoji="0" lang="en-US" sz="1000" b="0" i="0" u="none" strike="noStrike" kern="1200" cap="none" spc="0" normalizeH="0" baseline="0" noProof="0">
                          <a:ln>
                            <a:noFill/>
                          </a:ln>
                          <a:solidFill>
                            <a:prstClr val="black"/>
                          </a:solidFill>
                          <a:effectLst/>
                          <a:uLnTx/>
                          <a:uFillTx/>
                          <a:latin typeface="+mn-lt"/>
                          <a:ea typeface="+mn-ea"/>
                          <a:cs typeface="+mn-cs"/>
                        </a:rPr>
                        <a:t>
 So, I'm Jenn. uses the Hydrating Essential Ampoules for her hydrating facial needs this Chinese New Year. Complemented with her fabulous limited edition Ang Pow Organizer, she will be ready to visit her family members in style. 
What are you waiting for? 
For more info, do visit our website to find out more: https://sothys.com.my/pages/cnyaotg.html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https://scontent.xx.fbcdn.net/v/t15.5256-10/s720x720/71188352_625567881584521_3329290658803351552_n.jpg?_nc_cat=107&amp;_nc_sid=f2c4d5&amp;_nc_ohc=gAzvaaJi4h8AX_Y7EEN&amp;_nc_ht=scontent.xx&amp;_nc_tp=7&amp;oh=de1191da36938c89bb5b02795022ff1c&amp;oe=5EF28F62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09:11:09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2318242"/>
                  </a:ext>
                </a:extLst>
              </a:tr>
            </a:tbl>
          </a:graphicData>
        </a:graphic>
      </p:graphicFrame>
      <p:sp>
        <p:nvSpPr>
          <p:cNvPr id="4" name="Text Placeholder 3">
            <a:extLst>
              <a:ext uri="{FF2B5EF4-FFF2-40B4-BE49-F238E27FC236}">
                <a16:creationId xmlns:a16="http://schemas.microsoft.com/office/drawing/2014/main" id="{6F580465-914E-406A-BFD9-D5ED84A5E821}"/>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323223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9622B-21C7-4B8D-8368-71B3BE6960C6}"/>
              </a:ext>
            </a:extLst>
          </p:cNvPr>
          <p:cNvSpPr>
            <a:spLocks noGrp="1"/>
          </p:cNvSpPr>
          <p:nvPr>
            <p:ph type="title"/>
          </p:nvPr>
        </p:nvSpPr>
        <p:spPr/>
        <p:txBody>
          <a:bodyPr/>
          <a:lstStyle/>
          <a:p>
            <a:r>
              <a:rPr lang="en-US"/>
              <a:t>Facebook Own Posts Table | Sothys Malaysia - 14 of 15</a:t>
            </a:r>
          </a:p>
        </p:txBody>
      </p:sp>
      <p:graphicFrame>
        <p:nvGraphicFramePr>
          <p:cNvPr id="5" name="Table Placeholder 4">
            <a:extLst>
              <a:ext uri="{FF2B5EF4-FFF2-40B4-BE49-F238E27FC236}">
                <a16:creationId xmlns:a16="http://schemas.microsoft.com/office/drawing/2014/main" id="{B9A15A8E-1419-4664-A1AF-F6879AB304C5}"/>
              </a:ext>
            </a:extLst>
          </p:cNvPr>
          <p:cNvGraphicFramePr>
            <a:graphicFrameLocks noGrp="1"/>
          </p:cNvGraphicFramePr>
          <p:nvPr>
            <p:ph type="tbl" sz="quarter" idx="13"/>
            <p:extLst>
              <p:ext uri="{D42A27DB-BD31-4B8C-83A1-F6EECF244321}">
                <p14:modId xmlns:p14="http://schemas.microsoft.com/office/powerpoint/2010/main" val="2354730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37413396"/>
                    </a:ext>
                  </a:extLst>
                </a:gridCol>
                <a:gridCol w="905256">
                  <a:extLst>
                    <a:ext uri="{9D8B030D-6E8A-4147-A177-3AD203B41FA5}">
                      <a16:colId xmlns:a16="http://schemas.microsoft.com/office/drawing/2014/main" val="875309011"/>
                    </a:ext>
                  </a:extLst>
                </a:gridCol>
                <a:gridCol w="658368">
                  <a:extLst>
                    <a:ext uri="{9D8B030D-6E8A-4147-A177-3AD203B41FA5}">
                      <a16:colId xmlns:a16="http://schemas.microsoft.com/office/drawing/2014/main" val="858369405"/>
                    </a:ext>
                  </a:extLst>
                </a:gridCol>
                <a:gridCol w="329184">
                  <a:extLst>
                    <a:ext uri="{9D8B030D-6E8A-4147-A177-3AD203B41FA5}">
                      <a16:colId xmlns:a16="http://schemas.microsoft.com/office/drawing/2014/main" val="3674676019"/>
                    </a:ext>
                  </a:extLst>
                </a:gridCol>
                <a:gridCol w="329184">
                  <a:extLst>
                    <a:ext uri="{9D8B030D-6E8A-4147-A177-3AD203B41FA5}">
                      <a16:colId xmlns:a16="http://schemas.microsoft.com/office/drawing/2014/main" val="1003296106"/>
                    </a:ext>
                  </a:extLst>
                </a:gridCol>
                <a:gridCol w="329184">
                  <a:extLst>
                    <a:ext uri="{9D8B030D-6E8A-4147-A177-3AD203B41FA5}">
                      <a16:colId xmlns:a16="http://schemas.microsoft.com/office/drawing/2014/main" val="2029280833"/>
                    </a:ext>
                  </a:extLst>
                </a:gridCol>
                <a:gridCol w="329184">
                  <a:extLst>
                    <a:ext uri="{9D8B030D-6E8A-4147-A177-3AD203B41FA5}">
                      <a16:colId xmlns:a16="http://schemas.microsoft.com/office/drawing/2014/main" val="3804886319"/>
                    </a:ext>
                  </a:extLst>
                </a:gridCol>
                <a:gridCol w="329184">
                  <a:extLst>
                    <a:ext uri="{9D8B030D-6E8A-4147-A177-3AD203B41FA5}">
                      <a16:colId xmlns:a16="http://schemas.microsoft.com/office/drawing/2014/main" val="303406237"/>
                    </a:ext>
                  </a:extLst>
                </a:gridCol>
                <a:gridCol w="329184">
                  <a:extLst>
                    <a:ext uri="{9D8B030D-6E8A-4147-A177-3AD203B41FA5}">
                      <a16:colId xmlns:a16="http://schemas.microsoft.com/office/drawing/2014/main" val="2044778772"/>
                    </a:ext>
                  </a:extLst>
                </a:gridCol>
                <a:gridCol w="329184">
                  <a:extLst>
                    <a:ext uri="{9D8B030D-6E8A-4147-A177-3AD203B41FA5}">
                      <a16:colId xmlns:a16="http://schemas.microsoft.com/office/drawing/2014/main" val="1263811511"/>
                    </a:ext>
                  </a:extLst>
                </a:gridCol>
                <a:gridCol w="329184">
                  <a:extLst>
                    <a:ext uri="{9D8B030D-6E8A-4147-A177-3AD203B41FA5}">
                      <a16:colId xmlns:a16="http://schemas.microsoft.com/office/drawing/2014/main" val="3163821268"/>
                    </a:ext>
                  </a:extLst>
                </a:gridCol>
                <a:gridCol w="329184">
                  <a:extLst>
                    <a:ext uri="{9D8B030D-6E8A-4147-A177-3AD203B41FA5}">
                      <a16:colId xmlns:a16="http://schemas.microsoft.com/office/drawing/2014/main" val="2259059837"/>
                    </a:ext>
                  </a:extLst>
                </a:gridCol>
                <a:gridCol w="329184">
                  <a:extLst>
                    <a:ext uri="{9D8B030D-6E8A-4147-A177-3AD203B41FA5}">
                      <a16:colId xmlns:a16="http://schemas.microsoft.com/office/drawing/2014/main" val="714171964"/>
                    </a:ext>
                  </a:extLst>
                </a:gridCol>
                <a:gridCol w="329184">
                  <a:extLst>
                    <a:ext uri="{9D8B030D-6E8A-4147-A177-3AD203B41FA5}">
                      <a16:colId xmlns:a16="http://schemas.microsoft.com/office/drawing/2014/main" val="3945832446"/>
                    </a:ext>
                  </a:extLst>
                </a:gridCol>
                <a:gridCol w="329184">
                  <a:extLst>
                    <a:ext uri="{9D8B030D-6E8A-4147-A177-3AD203B41FA5}">
                      <a16:colId xmlns:a16="http://schemas.microsoft.com/office/drawing/2014/main" val="4287886507"/>
                    </a:ext>
                  </a:extLst>
                </a:gridCol>
                <a:gridCol w="329184">
                  <a:extLst>
                    <a:ext uri="{9D8B030D-6E8A-4147-A177-3AD203B41FA5}">
                      <a16:colId xmlns:a16="http://schemas.microsoft.com/office/drawing/2014/main" val="954881916"/>
                    </a:ext>
                  </a:extLst>
                </a:gridCol>
                <a:gridCol w="329184">
                  <a:extLst>
                    <a:ext uri="{9D8B030D-6E8A-4147-A177-3AD203B41FA5}">
                      <a16:colId xmlns:a16="http://schemas.microsoft.com/office/drawing/2014/main" val="1102529833"/>
                    </a:ext>
                  </a:extLst>
                </a:gridCol>
                <a:gridCol w="329184">
                  <a:extLst>
                    <a:ext uri="{9D8B030D-6E8A-4147-A177-3AD203B41FA5}">
                      <a16:colId xmlns:a16="http://schemas.microsoft.com/office/drawing/2014/main" val="3431266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2006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Sothys Malaysia - 2020-01-06 10:03:34</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https://scontent.xx.fbcdn.net/v/t1.0-9/s720x720/82069718_10157743542674763_5869761598184226816_n.png?_nc_cat=100&amp;_nc_ohc=RQ-tBbizAw4AQlJDXk6F2THZSsOsH7a6-VAisdqlUqNXWrcNxFYFnZ3OA&amp;_nc_ht=scontent.xx&amp;oh=1b3ddcc9f0295286dcbafcc4a089dcda&amp;oe=5EA1150E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16:12:21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7164517"/>
                  </a:ext>
                </a:extLst>
              </a:tr>
            </a:tbl>
          </a:graphicData>
        </a:graphic>
      </p:graphicFrame>
      <p:sp>
        <p:nvSpPr>
          <p:cNvPr id="4" name="Text Placeholder 3">
            <a:extLst>
              <a:ext uri="{FF2B5EF4-FFF2-40B4-BE49-F238E27FC236}">
                <a16:creationId xmlns:a16="http://schemas.microsoft.com/office/drawing/2014/main" id="{5B3ECEE2-839B-4E96-B342-98BADD3DFB74}"/>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306241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77472-0D0D-44EB-8C0C-0B9822193AAF}"/>
              </a:ext>
            </a:extLst>
          </p:cNvPr>
          <p:cNvSpPr>
            <a:spLocks noGrp="1"/>
          </p:cNvSpPr>
          <p:nvPr>
            <p:ph type="title"/>
          </p:nvPr>
        </p:nvSpPr>
        <p:spPr/>
        <p:txBody>
          <a:bodyPr/>
          <a:lstStyle/>
          <a:p>
            <a:r>
              <a:rPr lang="en-US"/>
              <a:t>Facebook Own Posts Table | Sothys Malaysia - 15 of 15</a:t>
            </a:r>
          </a:p>
        </p:txBody>
      </p:sp>
      <p:graphicFrame>
        <p:nvGraphicFramePr>
          <p:cNvPr id="5" name="Table Placeholder 4">
            <a:extLst>
              <a:ext uri="{FF2B5EF4-FFF2-40B4-BE49-F238E27FC236}">
                <a16:creationId xmlns:a16="http://schemas.microsoft.com/office/drawing/2014/main" id="{2F3E1C68-1232-4A69-8998-C94DA0FF4CAD}"/>
              </a:ext>
            </a:extLst>
          </p:cNvPr>
          <p:cNvGraphicFramePr>
            <a:graphicFrameLocks noGrp="1"/>
          </p:cNvGraphicFramePr>
          <p:nvPr>
            <p:ph type="tbl" sz="quarter" idx="13"/>
            <p:extLst>
              <p:ext uri="{D42A27DB-BD31-4B8C-83A1-F6EECF244321}">
                <p14:modId xmlns:p14="http://schemas.microsoft.com/office/powerpoint/2010/main" val="4463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82342383"/>
                    </a:ext>
                  </a:extLst>
                </a:gridCol>
                <a:gridCol w="905256">
                  <a:extLst>
                    <a:ext uri="{9D8B030D-6E8A-4147-A177-3AD203B41FA5}">
                      <a16:colId xmlns:a16="http://schemas.microsoft.com/office/drawing/2014/main" val="1970173428"/>
                    </a:ext>
                  </a:extLst>
                </a:gridCol>
                <a:gridCol w="658368">
                  <a:extLst>
                    <a:ext uri="{9D8B030D-6E8A-4147-A177-3AD203B41FA5}">
                      <a16:colId xmlns:a16="http://schemas.microsoft.com/office/drawing/2014/main" val="2675897938"/>
                    </a:ext>
                  </a:extLst>
                </a:gridCol>
                <a:gridCol w="329184">
                  <a:extLst>
                    <a:ext uri="{9D8B030D-6E8A-4147-A177-3AD203B41FA5}">
                      <a16:colId xmlns:a16="http://schemas.microsoft.com/office/drawing/2014/main" val="249060897"/>
                    </a:ext>
                  </a:extLst>
                </a:gridCol>
                <a:gridCol w="329184">
                  <a:extLst>
                    <a:ext uri="{9D8B030D-6E8A-4147-A177-3AD203B41FA5}">
                      <a16:colId xmlns:a16="http://schemas.microsoft.com/office/drawing/2014/main" val="3633288990"/>
                    </a:ext>
                  </a:extLst>
                </a:gridCol>
                <a:gridCol w="329184">
                  <a:extLst>
                    <a:ext uri="{9D8B030D-6E8A-4147-A177-3AD203B41FA5}">
                      <a16:colId xmlns:a16="http://schemas.microsoft.com/office/drawing/2014/main" val="3356121202"/>
                    </a:ext>
                  </a:extLst>
                </a:gridCol>
                <a:gridCol w="329184">
                  <a:extLst>
                    <a:ext uri="{9D8B030D-6E8A-4147-A177-3AD203B41FA5}">
                      <a16:colId xmlns:a16="http://schemas.microsoft.com/office/drawing/2014/main" val="2422327182"/>
                    </a:ext>
                  </a:extLst>
                </a:gridCol>
                <a:gridCol w="329184">
                  <a:extLst>
                    <a:ext uri="{9D8B030D-6E8A-4147-A177-3AD203B41FA5}">
                      <a16:colId xmlns:a16="http://schemas.microsoft.com/office/drawing/2014/main" val="364937104"/>
                    </a:ext>
                  </a:extLst>
                </a:gridCol>
                <a:gridCol w="329184">
                  <a:extLst>
                    <a:ext uri="{9D8B030D-6E8A-4147-A177-3AD203B41FA5}">
                      <a16:colId xmlns:a16="http://schemas.microsoft.com/office/drawing/2014/main" val="4070822756"/>
                    </a:ext>
                  </a:extLst>
                </a:gridCol>
                <a:gridCol w="329184">
                  <a:extLst>
                    <a:ext uri="{9D8B030D-6E8A-4147-A177-3AD203B41FA5}">
                      <a16:colId xmlns:a16="http://schemas.microsoft.com/office/drawing/2014/main" val="610999108"/>
                    </a:ext>
                  </a:extLst>
                </a:gridCol>
                <a:gridCol w="329184">
                  <a:extLst>
                    <a:ext uri="{9D8B030D-6E8A-4147-A177-3AD203B41FA5}">
                      <a16:colId xmlns:a16="http://schemas.microsoft.com/office/drawing/2014/main" val="2348344580"/>
                    </a:ext>
                  </a:extLst>
                </a:gridCol>
                <a:gridCol w="329184">
                  <a:extLst>
                    <a:ext uri="{9D8B030D-6E8A-4147-A177-3AD203B41FA5}">
                      <a16:colId xmlns:a16="http://schemas.microsoft.com/office/drawing/2014/main" val="2780177609"/>
                    </a:ext>
                  </a:extLst>
                </a:gridCol>
                <a:gridCol w="329184">
                  <a:extLst>
                    <a:ext uri="{9D8B030D-6E8A-4147-A177-3AD203B41FA5}">
                      <a16:colId xmlns:a16="http://schemas.microsoft.com/office/drawing/2014/main" val="2745362644"/>
                    </a:ext>
                  </a:extLst>
                </a:gridCol>
                <a:gridCol w="329184">
                  <a:extLst>
                    <a:ext uri="{9D8B030D-6E8A-4147-A177-3AD203B41FA5}">
                      <a16:colId xmlns:a16="http://schemas.microsoft.com/office/drawing/2014/main" val="4119862292"/>
                    </a:ext>
                  </a:extLst>
                </a:gridCol>
                <a:gridCol w="329184">
                  <a:extLst>
                    <a:ext uri="{9D8B030D-6E8A-4147-A177-3AD203B41FA5}">
                      <a16:colId xmlns:a16="http://schemas.microsoft.com/office/drawing/2014/main" val="3682595701"/>
                    </a:ext>
                  </a:extLst>
                </a:gridCol>
                <a:gridCol w="329184">
                  <a:extLst>
                    <a:ext uri="{9D8B030D-6E8A-4147-A177-3AD203B41FA5}">
                      <a16:colId xmlns:a16="http://schemas.microsoft.com/office/drawing/2014/main" val="3010120140"/>
                    </a:ext>
                  </a:extLst>
                </a:gridCol>
                <a:gridCol w="329184">
                  <a:extLst>
                    <a:ext uri="{9D8B030D-6E8A-4147-A177-3AD203B41FA5}">
                      <a16:colId xmlns:a16="http://schemas.microsoft.com/office/drawing/2014/main" val="3797005263"/>
                    </a:ext>
                  </a:extLst>
                </a:gridCol>
                <a:gridCol w="329184">
                  <a:extLst>
                    <a:ext uri="{9D8B030D-6E8A-4147-A177-3AD203B41FA5}">
                      <a16:colId xmlns:a16="http://schemas.microsoft.com/office/drawing/2014/main" val="413258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894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- 2020-01-01 00:24:33</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2020! 🎊 🎆 May the year 2020 be filled with love and happiness from all of us at 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16:14:49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8401394"/>
                  </a:ext>
                </a:extLst>
              </a:tr>
            </a:tbl>
          </a:graphicData>
        </a:graphic>
      </p:graphicFrame>
      <p:sp>
        <p:nvSpPr>
          <p:cNvPr id="4" name="Text Placeholder 3">
            <a:extLst>
              <a:ext uri="{FF2B5EF4-FFF2-40B4-BE49-F238E27FC236}">
                <a16:creationId xmlns:a16="http://schemas.microsoft.com/office/drawing/2014/main" id="{515D6A49-45F4-49A4-878A-A60BB910EC93}"/>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102345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75D26-C354-4B11-B4FB-DBF1CE72F04C}"/>
              </a:ext>
            </a:extLst>
          </p:cNvPr>
          <p:cNvSpPr>
            <a:spLocks noGrp="1"/>
          </p:cNvSpPr>
          <p:nvPr>
            <p:ph type="title"/>
          </p:nvPr>
        </p:nvSpPr>
        <p:spPr/>
        <p:txBody>
          <a:bodyPr/>
          <a:lstStyle/>
          <a:p>
            <a:r>
              <a:rPr lang="en-US"/>
              <a:t>Facebook Interactions Distribution | Sothys Malaysia</a:t>
            </a:r>
          </a:p>
        </p:txBody>
      </p:sp>
      <p:graphicFrame>
        <p:nvGraphicFramePr>
          <p:cNvPr id="6" name="Chart Placeholder 5">
            <a:extLst>
              <a:ext uri="{FF2B5EF4-FFF2-40B4-BE49-F238E27FC236}">
                <a16:creationId xmlns:a16="http://schemas.microsoft.com/office/drawing/2014/main" id="{286AA401-283E-472B-8561-4EDD23EE109B}"/>
              </a:ext>
            </a:extLst>
          </p:cNvPr>
          <p:cNvGraphicFramePr>
            <a:graphicFrameLocks noGrp="1"/>
          </p:cNvGraphicFramePr>
          <p:nvPr>
            <p:ph type="chart" sz="quarter" idx="13"/>
            <p:extLst>
              <p:ext uri="{D42A27DB-BD31-4B8C-83A1-F6EECF244321}">
                <p14:modId xmlns:p14="http://schemas.microsoft.com/office/powerpoint/2010/main" val="1751026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8158A0-7981-41E9-8A95-A22467E18C34}"/>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3D3CF056-373F-426A-9E07-E3C05A5F2B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58272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0648D-0894-44E9-B760-B446F0DDB71F}"/>
              </a:ext>
            </a:extLst>
          </p:cNvPr>
          <p:cNvSpPr>
            <a:spLocks noGrp="1"/>
          </p:cNvSpPr>
          <p:nvPr>
            <p:ph type="title"/>
          </p:nvPr>
        </p:nvSpPr>
        <p:spPr/>
        <p:txBody>
          <a:bodyPr/>
          <a:lstStyle/>
          <a:p>
            <a:r>
              <a:rPr lang="en-US"/>
              <a:t>Facebook Reach | Sothys Malaysia</a:t>
            </a:r>
          </a:p>
        </p:txBody>
      </p:sp>
      <p:graphicFrame>
        <p:nvGraphicFramePr>
          <p:cNvPr id="6" name="Chart Placeholder 5">
            <a:extLst>
              <a:ext uri="{FF2B5EF4-FFF2-40B4-BE49-F238E27FC236}">
                <a16:creationId xmlns:a16="http://schemas.microsoft.com/office/drawing/2014/main" id="{8F74139C-1FFB-4E0C-B6C7-8F7A98FB05D1}"/>
              </a:ext>
            </a:extLst>
          </p:cNvPr>
          <p:cNvGraphicFramePr>
            <a:graphicFrameLocks noGrp="1"/>
          </p:cNvGraphicFramePr>
          <p:nvPr>
            <p:ph type="chart" sz="quarter" idx="13"/>
            <p:extLst>
              <p:ext uri="{D42A27DB-BD31-4B8C-83A1-F6EECF244321}">
                <p14:modId xmlns:p14="http://schemas.microsoft.com/office/powerpoint/2010/main" val="1996189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5AC838-F3D1-4BCC-BFBE-EFC7B8088BA6}"/>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84D2C8D0-0316-48CB-98AC-2F4E5D2600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47122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1852</Words>
  <Application>Microsoft Office PowerPoint</Application>
  <PresentationFormat>On-screen Show (4:3)</PresentationFormat>
  <Paragraphs>710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2019</vt:lpstr>
      <vt:lpstr>Facebook Key Metrics Table | Sothys Malaysia</vt:lpstr>
      <vt:lpstr>Facebook Fans Change by Like/Unlike Source | Sothys Malaysia</vt:lpstr>
      <vt:lpstr>Facebook Average Interactions Per Post | Sothys Malaysia</vt:lpstr>
      <vt:lpstr>Facebook Fan Demographics | Sothys Malaysia</vt:lpstr>
      <vt:lpstr>Facebook Interaction Rate By Post Type | Sothys Malaysia</vt:lpstr>
      <vt:lpstr>Facebook Fans By City Table | Sothys Malaysia - 1 of 3</vt:lpstr>
      <vt:lpstr>Facebook Fans By City Table | Sothys Malaysia - 2 of 3</vt:lpstr>
      <vt:lpstr>Facebook Fans By City Table | Sothys Malaysia - 3 of 3</vt:lpstr>
      <vt:lpstr>Facebook Own Posts Table | Sothys Malaysia - 1 of 15</vt:lpstr>
      <vt:lpstr>Facebook Own Posts Table | Sothys Malaysia - 2 of 15</vt:lpstr>
      <vt:lpstr>Facebook Own Posts Table | Sothys Malaysia - 3 of 15</vt:lpstr>
      <vt:lpstr>Facebook Own Posts Table | Sothys Malaysia - 4 of 15</vt:lpstr>
      <vt:lpstr>Facebook Own Posts Table | Sothys Malaysia - 5 of 15</vt:lpstr>
      <vt:lpstr>Facebook Own Posts Table | Sothys Malaysia - 6 of 15</vt:lpstr>
      <vt:lpstr>Facebook Own Posts Table | Sothys Malaysia - 7 of 15</vt:lpstr>
      <vt:lpstr>Facebook Own Posts Table | Sothys Malaysia - 8 of 15</vt:lpstr>
      <vt:lpstr>Facebook Own Posts Table | Sothys Malaysia - 9 of 15</vt:lpstr>
      <vt:lpstr>Facebook Own Posts Table | Sothys Malaysia - 10 of 15</vt:lpstr>
      <vt:lpstr>Facebook Own Posts Table | Sothys Malaysia - 11 of 15</vt:lpstr>
      <vt:lpstr>Facebook Own Posts Table | Sothys Malaysia - 12 of 15</vt:lpstr>
      <vt:lpstr>Facebook Own Posts Table | Sothys Malaysia - 13 of 15</vt:lpstr>
      <vt:lpstr>Facebook Own Posts Table | Sothys Malaysia - 14 of 15</vt:lpstr>
      <vt:lpstr>Facebook Own Posts Table | Sothys Malaysia - 15 of 15</vt:lpstr>
      <vt:lpstr>Facebook Interactions Distribution | Sothys Malaysia</vt:lpstr>
      <vt:lpstr>Facebook Reach | Sothys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2020-03-02T02:40:32Z</dcterms:created>
  <dcterms:modified xsi:type="dcterms:W3CDTF">2020-03-02T02:41:42Z</dcterms:modified>
</cp:coreProperties>
</file>