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5487</c:v>
                </c:pt>
                <c:pt idx="1">
                  <c:v>2765</c:v>
                </c:pt>
                <c:pt idx="2">
                  <c:v>2158</c:v>
                </c:pt>
                <c:pt idx="3">
                  <c:v>1872</c:v>
                </c:pt>
                <c:pt idx="4">
                  <c:v>1772</c:v>
                </c:pt>
                <c:pt idx="5">
                  <c:v>1860</c:v>
                </c:pt>
                <c:pt idx="6">
                  <c:v>1837</c:v>
                </c:pt>
                <c:pt idx="7">
                  <c:v>1661</c:v>
                </c:pt>
                <c:pt idx="8">
                  <c:v>1426</c:v>
                </c:pt>
                <c:pt idx="9">
                  <c:v>8081</c:v>
                </c:pt>
                <c:pt idx="10">
                  <c:v>10138</c:v>
                </c:pt>
                <c:pt idx="11">
                  <c:v>7324</c:v>
                </c:pt>
                <c:pt idx="12">
                  <c:v>10576</c:v>
                </c:pt>
                <c:pt idx="13">
                  <c:v>7548</c:v>
                </c:pt>
                <c:pt idx="14">
                  <c:v>6758</c:v>
                </c:pt>
                <c:pt idx="15">
                  <c:v>6054</c:v>
                </c:pt>
                <c:pt idx="16">
                  <c:v>5270</c:v>
                </c:pt>
                <c:pt idx="17">
                  <c:v>4785</c:v>
                </c:pt>
                <c:pt idx="18">
                  <c:v>4560</c:v>
                </c:pt>
                <c:pt idx="19">
                  <c:v>4734</c:v>
                </c:pt>
                <c:pt idx="20">
                  <c:v>4299</c:v>
                </c:pt>
                <c:pt idx="21">
                  <c:v>4135</c:v>
                </c:pt>
                <c:pt idx="22">
                  <c:v>5740</c:v>
                </c:pt>
                <c:pt idx="23">
                  <c:v>6887</c:v>
                </c:pt>
                <c:pt idx="24">
                  <c:v>6414</c:v>
                </c:pt>
                <c:pt idx="25">
                  <c:v>2867</c:v>
                </c:pt>
                <c:pt idx="26">
                  <c:v>4775</c:v>
                </c:pt>
                <c:pt idx="27">
                  <c:v>4816</c:v>
                </c:pt>
                <c:pt idx="28">
                  <c:v>3726</c:v>
                </c:pt>
                <c:pt idx="29">
                  <c:v>4434</c:v>
                </c:pt>
                <c:pt idx="30">
                  <c:v>2925</c:v>
                </c:pt>
              </c:numCache>
            </c:numRef>
          </c:val>
          <c:smooth val="0"/>
          <c:extLst>
            <c:ext xmlns:c16="http://schemas.microsoft.com/office/drawing/2014/chart" uri="{C3380CC4-5D6E-409C-BE32-E72D297353CC}">
              <c16:uniqueId val="{00000000-5780-4B71-9078-3131F268C02C}"/>
            </c:ext>
          </c:extLst>
        </c:ser>
        <c:dLbls>
          <c:showLegendKey val="0"/>
          <c:showVal val="0"/>
          <c:showCatName val="0"/>
          <c:showSerName val="0"/>
          <c:showPercent val="0"/>
          <c:showBubbleSize val="0"/>
        </c:dLbls>
        <c:smooth val="0"/>
        <c:axId val="304205168"/>
        <c:axId val="261744864"/>
      </c:lineChart>
      <c:dateAx>
        <c:axId val="304205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744864"/>
        <c:crosses val="autoZero"/>
        <c:auto val="1"/>
        <c:lblOffset val="100"/>
        <c:baseTimeUnit val="days"/>
      </c:dateAx>
      <c:valAx>
        <c:axId val="26174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0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381</c:v>
                </c:pt>
                <c:pt idx="1">
                  <c:v>99</c:v>
                </c:pt>
                <c:pt idx="2">
                  <c:v>96</c:v>
                </c:pt>
                <c:pt idx="3">
                  <c:v>96</c:v>
                </c:pt>
                <c:pt idx="4">
                  <c:v>72</c:v>
                </c:pt>
                <c:pt idx="5">
                  <c:v>62</c:v>
                </c:pt>
                <c:pt idx="6">
                  <c:v>99</c:v>
                </c:pt>
                <c:pt idx="7">
                  <c:v>75</c:v>
                </c:pt>
                <c:pt idx="8">
                  <c:v>64</c:v>
                </c:pt>
                <c:pt idx="9">
                  <c:v>555</c:v>
                </c:pt>
                <c:pt idx="10">
                  <c:v>785</c:v>
                </c:pt>
                <c:pt idx="11">
                  <c:v>564</c:v>
                </c:pt>
                <c:pt idx="12">
                  <c:v>704</c:v>
                </c:pt>
                <c:pt idx="13">
                  <c:v>639</c:v>
                </c:pt>
                <c:pt idx="14">
                  <c:v>443</c:v>
                </c:pt>
                <c:pt idx="15">
                  <c:v>474</c:v>
                </c:pt>
                <c:pt idx="16">
                  <c:v>380</c:v>
                </c:pt>
                <c:pt idx="17">
                  <c:v>395</c:v>
                </c:pt>
                <c:pt idx="18">
                  <c:v>208</c:v>
                </c:pt>
                <c:pt idx="19">
                  <c:v>338</c:v>
                </c:pt>
                <c:pt idx="20">
                  <c:v>302</c:v>
                </c:pt>
                <c:pt idx="21">
                  <c:v>319</c:v>
                </c:pt>
                <c:pt idx="22">
                  <c:v>401</c:v>
                </c:pt>
                <c:pt idx="23">
                  <c:v>583</c:v>
                </c:pt>
                <c:pt idx="24">
                  <c:v>433</c:v>
                </c:pt>
                <c:pt idx="25">
                  <c:v>134</c:v>
                </c:pt>
                <c:pt idx="26">
                  <c:v>245</c:v>
                </c:pt>
                <c:pt idx="27">
                  <c:v>291</c:v>
                </c:pt>
                <c:pt idx="28">
                  <c:v>283</c:v>
                </c:pt>
                <c:pt idx="29">
                  <c:v>366</c:v>
                </c:pt>
                <c:pt idx="30">
                  <c:v>158</c:v>
                </c:pt>
              </c:numCache>
            </c:numRef>
          </c:val>
          <c:smooth val="0"/>
          <c:extLst>
            <c:ext xmlns:c16="http://schemas.microsoft.com/office/drawing/2014/chart" uri="{C3380CC4-5D6E-409C-BE32-E72D297353CC}">
              <c16:uniqueId val="{00000000-6142-43E0-9B09-C47FDE86B876}"/>
            </c:ext>
          </c:extLst>
        </c:ser>
        <c:dLbls>
          <c:showLegendKey val="0"/>
          <c:showVal val="0"/>
          <c:showCatName val="0"/>
          <c:showSerName val="0"/>
          <c:showPercent val="0"/>
          <c:showBubbleSize val="0"/>
        </c:dLbls>
        <c:smooth val="0"/>
        <c:axId val="307440024"/>
        <c:axId val="307440352"/>
      </c:lineChart>
      <c:dateAx>
        <c:axId val="30744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40352"/>
        <c:crosses val="autoZero"/>
        <c:auto val="1"/>
        <c:lblOffset val="100"/>
        <c:baseTimeUnit val="days"/>
      </c:dateAx>
      <c:valAx>
        <c:axId val="30744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4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114</c:v>
                </c:pt>
                <c:pt idx="1">
                  <c:v>0</c:v>
                </c:pt>
                <c:pt idx="2">
                  <c:v>0</c:v>
                </c:pt>
                <c:pt idx="3">
                  <c:v>0</c:v>
                </c:pt>
                <c:pt idx="4">
                  <c:v>0</c:v>
                </c:pt>
                <c:pt idx="5">
                  <c:v>0</c:v>
                </c:pt>
                <c:pt idx="6">
                  <c:v>0</c:v>
                </c:pt>
                <c:pt idx="7">
                  <c:v>0</c:v>
                </c:pt>
                <c:pt idx="8">
                  <c:v>0</c:v>
                </c:pt>
                <c:pt idx="9">
                  <c:v>221</c:v>
                </c:pt>
                <c:pt idx="10">
                  <c:v>423</c:v>
                </c:pt>
                <c:pt idx="11">
                  <c:v>0</c:v>
                </c:pt>
                <c:pt idx="12">
                  <c:v>649</c:v>
                </c:pt>
                <c:pt idx="13">
                  <c:v>0</c:v>
                </c:pt>
                <c:pt idx="14">
                  <c:v>412</c:v>
                </c:pt>
                <c:pt idx="15">
                  <c:v>0</c:v>
                </c:pt>
                <c:pt idx="16">
                  <c:v>402</c:v>
                </c:pt>
                <c:pt idx="17">
                  <c:v>0</c:v>
                </c:pt>
                <c:pt idx="18">
                  <c:v>274</c:v>
                </c:pt>
                <c:pt idx="19">
                  <c:v>0</c:v>
                </c:pt>
                <c:pt idx="20">
                  <c:v>310</c:v>
                </c:pt>
                <c:pt idx="21">
                  <c:v>0</c:v>
                </c:pt>
                <c:pt idx="22">
                  <c:v>415</c:v>
                </c:pt>
                <c:pt idx="23">
                  <c:v>293</c:v>
                </c:pt>
                <c:pt idx="24">
                  <c:v>195</c:v>
                </c:pt>
                <c:pt idx="25">
                  <c:v>0</c:v>
                </c:pt>
                <c:pt idx="26">
                  <c:v>277</c:v>
                </c:pt>
                <c:pt idx="27">
                  <c:v>0</c:v>
                </c:pt>
                <c:pt idx="28">
                  <c:v>418</c:v>
                </c:pt>
                <c:pt idx="29">
                  <c:v>0</c:v>
                </c:pt>
                <c:pt idx="30">
                  <c:v>176</c:v>
                </c:pt>
              </c:numCache>
            </c:numRef>
          </c:val>
          <c:smooth val="0"/>
          <c:extLst>
            <c:ext xmlns:c16="http://schemas.microsoft.com/office/drawing/2014/chart" uri="{C3380CC4-5D6E-409C-BE32-E72D297353CC}">
              <c16:uniqueId val="{00000000-5630-4647-BD39-1BB5EE2A8DC3}"/>
            </c:ext>
          </c:extLst>
        </c:ser>
        <c:dLbls>
          <c:showLegendKey val="0"/>
          <c:showVal val="0"/>
          <c:showCatName val="0"/>
          <c:showSerName val="0"/>
          <c:showPercent val="0"/>
          <c:showBubbleSize val="0"/>
        </c:dLbls>
        <c:smooth val="0"/>
        <c:axId val="308483088"/>
        <c:axId val="308483416"/>
      </c:lineChart>
      <c:dateAx>
        <c:axId val="30848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83416"/>
        <c:crosses val="autoZero"/>
        <c:auto val="1"/>
        <c:lblOffset val="100"/>
        <c:baseTimeUnit val="days"/>
      </c:dateAx>
      <c:valAx>
        <c:axId val="30848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8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5094</c:v>
                </c:pt>
              </c:numCache>
            </c:numRef>
          </c:val>
          <c:extLst>
            <c:ext xmlns:c16="http://schemas.microsoft.com/office/drawing/2014/chart" uri="{C3380CC4-5D6E-409C-BE32-E72D297353CC}">
              <c16:uniqueId val="{00000000-6786-432E-93F2-9808E6F55CB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126</c:v>
                </c:pt>
              </c:numCache>
            </c:numRef>
          </c:val>
          <c:extLst>
            <c:ext xmlns:c16="http://schemas.microsoft.com/office/drawing/2014/chart" uri="{C3380CC4-5D6E-409C-BE32-E72D297353CC}">
              <c16:uniqueId val="{00000001-6786-432E-93F2-9808E6F55CB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6786-432E-93F2-9808E6F55CB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22</c:v>
                </c:pt>
              </c:numCache>
            </c:numRef>
          </c:val>
          <c:extLst>
            <c:ext xmlns:c16="http://schemas.microsoft.com/office/drawing/2014/chart" uri="{C3380CC4-5D6E-409C-BE32-E72D297353CC}">
              <c16:uniqueId val="{00000003-6786-432E-93F2-9808E6F55CB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6786-432E-93F2-9808E6F55CB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6786-432E-93F2-9808E6F55CB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158</c:v>
                </c:pt>
              </c:numCache>
            </c:numRef>
          </c:val>
          <c:extLst>
            <c:ext xmlns:c16="http://schemas.microsoft.com/office/drawing/2014/chart" uri="{C3380CC4-5D6E-409C-BE32-E72D297353CC}">
              <c16:uniqueId val="{00000006-6786-432E-93F2-9808E6F55CB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1852</c:v>
                </c:pt>
              </c:numCache>
            </c:numRef>
          </c:val>
          <c:extLst>
            <c:ext xmlns:c16="http://schemas.microsoft.com/office/drawing/2014/chart" uri="{C3380CC4-5D6E-409C-BE32-E72D297353CC}">
              <c16:uniqueId val="{00000007-6786-432E-93F2-9808E6F55CBC}"/>
            </c:ext>
          </c:extLst>
        </c:ser>
        <c:dLbls>
          <c:showLegendKey val="0"/>
          <c:showVal val="0"/>
          <c:showCatName val="0"/>
          <c:showSerName val="0"/>
          <c:showPercent val="0"/>
          <c:showBubbleSize val="0"/>
        </c:dLbls>
        <c:gapWidth val="150"/>
        <c:overlap val="100"/>
        <c:axId val="308480136"/>
        <c:axId val="307444616"/>
      </c:barChart>
      <c:catAx>
        <c:axId val="30848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44616"/>
        <c:crosses val="autoZero"/>
        <c:auto val="1"/>
        <c:lblAlgn val="ctr"/>
        <c:lblOffset val="100"/>
        <c:noMultiLvlLbl val="0"/>
      </c:catAx>
      <c:valAx>
        <c:axId val="307444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8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0.43806325865030199</c:v>
                </c:pt>
                <c:pt idx="1">
                  <c:v>0.25344629061412499</c:v>
                </c:pt>
                <c:pt idx="2">
                  <c:v>0.26137988854367</c:v>
                </c:pt>
                <c:pt idx="3">
                  <c:v>0.35958496561750197</c:v>
                </c:pt>
                <c:pt idx="4">
                  <c:v>0.236445723622242</c:v>
                </c:pt>
                <c:pt idx="5">
                  <c:v>0.25601934940208498</c:v>
                </c:pt>
                <c:pt idx="6">
                  <c:v>0.224499379249567</c:v>
                </c:pt>
              </c:numCache>
            </c:numRef>
          </c:val>
          <c:extLst>
            <c:ext xmlns:c16="http://schemas.microsoft.com/office/drawing/2014/chart" uri="{C3380CC4-5D6E-409C-BE32-E72D297353CC}">
              <c16:uniqueId val="{00000000-0327-45C8-BEA9-50B7F1AFFEBC}"/>
            </c:ext>
          </c:extLst>
        </c:ser>
        <c:dLbls>
          <c:showLegendKey val="0"/>
          <c:showVal val="0"/>
          <c:showCatName val="0"/>
          <c:showSerName val="0"/>
          <c:showPercent val="0"/>
          <c:showBubbleSize val="0"/>
        </c:dLbls>
        <c:gapWidth val="219"/>
        <c:overlap val="-27"/>
        <c:axId val="49398568"/>
        <c:axId val="49399224"/>
      </c:barChart>
      <c:catAx>
        <c:axId val="4939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9224"/>
        <c:crosses val="autoZero"/>
        <c:auto val="1"/>
        <c:lblAlgn val="ctr"/>
        <c:lblOffset val="100"/>
        <c:noMultiLvlLbl val="0"/>
      </c:catAx>
      <c:valAx>
        <c:axId val="4939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58</c:v>
                </c:pt>
                <c:pt idx="1">
                  <c:v>2248</c:v>
                </c:pt>
                <c:pt idx="2">
                  <c:v>5041</c:v>
                </c:pt>
                <c:pt idx="3">
                  <c:v>3901</c:v>
                </c:pt>
                <c:pt idx="4">
                  <c:v>1092</c:v>
                </c:pt>
                <c:pt idx="5">
                  <c:v>310</c:v>
                </c:pt>
                <c:pt idx="6">
                  <c:v>177</c:v>
                </c:pt>
              </c:numCache>
            </c:numRef>
          </c:val>
          <c:extLst>
            <c:ext xmlns:c16="http://schemas.microsoft.com/office/drawing/2014/chart" uri="{C3380CC4-5D6E-409C-BE32-E72D297353CC}">
              <c16:uniqueId val="{00000000-2B1A-4295-B4D5-B44F8CDDB36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201</c:v>
                </c:pt>
                <c:pt idx="1">
                  <c:v>14368</c:v>
                </c:pt>
                <c:pt idx="2">
                  <c:v>50279</c:v>
                </c:pt>
                <c:pt idx="3">
                  <c:v>55542</c:v>
                </c:pt>
                <c:pt idx="4">
                  <c:v>16175</c:v>
                </c:pt>
                <c:pt idx="5">
                  <c:v>5058</c:v>
                </c:pt>
                <c:pt idx="6">
                  <c:v>1201</c:v>
                </c:pt>
              </c:numCache>
            </c:numRef>
          </c:val>
          <c:extLst>
            <c:ext xmlns:c16="http://schemas.microsoft.com/office/drawing/2014/chart" uri="{C3380CC4-5D6E-409C-BE32-E72D297353CC}">
              <c16:uniqueId val="{00000001-2B1A-4295-B4D5-B44F8CDDB36F}"/>
            </c:ext>
          </c:extLst>
        </c:ser>
        <c:dLbls>
          <c:showLegendKey val="0"/>
          <c:showVal val="0"/>
          <c:showCatName val="0"/>
          <c:showSerName val="0"/>
          <c:showPercent val="0"/>
          <c:showBubbleSize val="0"/>
        </c:dLbls>
        <c:gapWidth val="219"/>
        <c:overlap val="-27"/>
        <c:axId val="316842712"/>
        <c:axId val="316832544"/>
      </c:barChart>
      <c:catAx>
        <c:axId val="31684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32544"/>
        <c:crosses val="autoZero"/>
        <c:auto val="1"/>
        <c:lblAlgn val="ctr"/>
        <c:lblOffset val="100"/>
        <c:noMultiLvlLbl val="0"/>
      </c:catAx>
      <c:valAx>
        <c:axId val="31683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4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0.103968899737818</c:v>
                </c:pt>
                <c:pt idx="1">
                  <c:v>0</c:v>
                </c:pt>
                <c:pt idx="2">
                  <c:v>0</c:v>
                </c:pt>
                <c:pt idx="3">
                  <c:v>0</c:v>
                </c:pt>
                <c:pt idx="4">
                  <c:v>0</c:v>
                </c:pt>
                <c:pt idx="5">
                  <c:v>0</c:v>
                </c:pt>
                <c:pt idx="6">
                  <c:v>0</c:v>
                </c:pt>
                <c:pt idx="7">
                  <c:v>0</c:v>
                </c:pt>
                <c:pt idx="8">
                  <c:v>0</c:v>
                </c:pt>
                <c:pt idx="9">
                  <c:v>0.24822329465281001</c:v>
                </c:pt>
                <c:pt idx="10">
                  <c:v>0.38262101839028601</c:v>
                </c:pt>
                <c:pt idx="11">
                  <c:v>0</c:v>
                </c:pt>
                <c:pt idx="12">
                  <c:v>0.65544216592087001</c:v>
                </c:pt>
                <c:pt idx="13">
                  <c:v>0</c:v>
                </c:pt>
                <c:pt idx="14">
                  <c:v>0.39829870472489098</c:v>
                </c:pt>
                <c:pt idx="15">
                  <c:v>0</c:v>
                </c:pt>
                <c:pt idx="16">
                  <c:v>0.32413243125048202</c:v>
                </c:pt>
                <c:pt idx="17">
                  <c:v>0</c:v>
                </c:pt>
                <c:pt idx="18">
                  <c:v>0.22435361730030001</c:v>
                </c:pt>
                <c:pt idx="19">
                  <c:v>0</c:v>
                </c:pt>
                <c:pt idx="20">
                  <c:v>0.25314503797175603</c:v>
                </c:pt>
                <c:pt idx="21">
                  <c:v>0</c:v>
                </c:pt>
                <c:pt idx="22">
                  <c:v>0.358975346934582</c:v>
                </c:pt>
                <c:pt idx="23">
                  <c:v>0.222145177651938</c:v>
                </c:pt>
                <c:pt idx="24">
                  <c:v>0.12965756282294</c:v>
                </c:pt>
                <c:pt idx="25">
                  <c:v>0</c:v>
                </c:pt>
                <c:pt idx="26">
                  <c:v>0.220681160628941</c:v>
                </c:pt>
                <c:pt idx="27">
                  <c:v>0</c:v>
                </c:pt>
                <c:pt idx="28">
                  <c:v>0.28147701698479799</c:v>
                </c:pt>
                <c:pt idx="29">
                  <c:v>0</c:v>
                </c:pt>
                <c:pt idx="30">
                  <c:v>0.116639749801328</c:v>
                </c:pt>
              </c:numCache>
            </c:numRef>
          </c:val>
          <c:smooth val="0"/>
          <c:extLst>
            <c:ext xmlns:c16="http://schemas.microsoft.com/office/drawing/2014/chart" uri="{C3380CC4-5D6E-409C-BE32-E72D297353CC}">
              <c16:uniqueId val="{00000000-0E3A-41EF-A3BE-E23E77BA3FD4}"/>
            </c:ext>
          </c:extLst>
        </c:ser>
        <c:dLbls>
          <c:showLegendKey val="0"/>
          <c:showVal val="0"/>
          <c:showCatName val="0"/>
          <c:showSerName val="0"/>
          <c:showPercent val="0"/>
          <c:showBubbleSize val="0"/>
        </c:dLbls>
        <c:smooth val="0"/>
        <c:axId val="316844352"/>
        <c:axId val="316847632"/>
      </c:lineChart>
      <c:dateAx>
        <c:axId val="31684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47632"/>
        <c:crosses val="autoZero"/>
        <c:auto val="1"/>
        <c:lblOffset val="100"/>
        <c:baseTimeUnit val="days"/>
      </c:dateAx>
      <c:valAx>
        <c:axId val="31684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4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154869</c:v>
                </c:pt>
                <c:pt idx="1">
                  <c:v>154906</c:v>
                </c:pt>
                <c:pt idx="2">
                  <c:v>154948</c:v>
                </c:pt>
                <c:pt idx="3">
                  <c:v>154996</c:v>
                </c:pt>
                <c:pt idx="4">
                  <c:v>155034</c:v>
                </c:pt>
                <c:pt idx="5">
                  <c:v>155066</c:v>
                </c:pt>
                <c:pt idx="6">
                  <c:v>155118</c:v>
                </c:pt>
                <c:pt idx="7">
                  <c:v>155157</c:v>
                </c:pt>
                <c:pt idx="8">
                  <c:v>155182</c:v>
                </c:pt>
                <c:pt idx="9">
                  <c:v>155224</c:v>
                </c:pt>
                <c:pt idx="10">
                  <c:v>155266</c:v>
                </c:pt>
                <c:pt idx="11">
                  <c:v>155295</c:v>
                </c:pt>
                <c:pt idx="12">
                  <c:v>155336</c:v>
                </c:pt>
                <c:pt idx="13">
                  <c:v>155387</c:v>
                </c:pt>
                <c:pt idx="14">
                  <c:v>155436</c:v>
                </c:pt>
                <c:pt idx="15">
                  <c:v>155475</c:v>
                </c:pt>
                <c:pt idx="16">
                  <c:v>155509</c:v>
                </c:pt>
                <c:pt idx="17">
                  <c:v>155545</c:v>
                </c:pt>
                <c:pt idx="18">
                  <c:v>155571</c:v>
                </c:pt>
                <c:pt idx="19">
                  <c:v>155620</c:v>
                </c:pt>
                <c:pt idx="20">
                  <c:v>155664</c:v>
                </c:pt>
                <c:pt idx="21">
                  <c:v>155707</c:v>
                </c:pt>
                <c:pt idx="22">
                  <c:v>155735</c:v>
                </c:pt>
                <c:pt idx="23">
                  <c:v>155773</c:v>
                </c:pt>
                <c:pt idx="24">
                  <c:v>155818</c:v>
                </c:pt>
                <c:pt idx="25">
                  <c:v>155863</c:v>
                </c:pt>
                <c:pt idx="26">
                  <c:v>155900</c:v>
                </c:pt>
                <c:pt idx="27">
                  <c:v>155944</c:v>
                </c:pt>
                <c:pt idx="28">
                  <c:v>155983</c:v>
                </c:pt>
                <c:pt idx="29">
                  <c:v>156026</c:v>
                </c:pt>
                <c:pt idx="30">
                  <c:v>156046</c:v>
                </c:pt>
              </c:numCache>
            </c:numRef>
          </c:val>
          <c:smooth val="0"/>
          <c:extLst>
            <c:ext xmlns:c16="http://schemas.microsoft.com/office/drawing/2014/chart" uri="{C3380CC4-5D6E-409C-BE32-E72D297353CC}">
              <c16:uniqueId val="{00000000-C3F9-4413-B79C-28CEAF1B9849}"/>
            </c:ext>
          </c:extLst>
        </c:ser>
        <c:dLbls>
          <c:showLegendKey val="0"/>
          <c:showVal val="0"/>
          <c:showCatName val="0"/>
          <c:showSerName val="0"/>
          <c:showPercent val="0"/>
          <c:showBubbleSize val="0"/>
        </c:dLbls>
        <c:smooth val="0"/>
        <c:axId val="372344336"/>
        <c:axId val="372342040"/>
      </c:lineChart>
      <c:dateAx>
        <c:axId val="372344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42040"/>
        <c:crosses val="autoZero"/>
        <c:auto val="1"/>
        <c:lblOffset val="100"/>
        <c:baseTimeUnit val="days"/>
      </c:dateAx>
      <c:valAx>
        <c:axId val="37234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4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39</c:v>
                </c:pt>
                <c:pt idx="1">
                  <c:v>39</c:v>
                </c:pt>
                <c:pt idx="2">
                  <c:v>57</c:v>
                </c:pt>
                <c:pt idx="3">
                  <c:v>50</c:v>
                </c:pt>
                <c:pt idx="4">
                  <c:v>40</c:v>
                </c:pt>
                <c:pt idx="5">
                  <c:v>40</c:v>
                </c:pt>
                <c:pt idx="6">
                  <c:v>51</c:v>
                </c:pt>
                <c:pt idx="7">
                  <c:v>54</c:v>
                </c:pt>
                <c:pt idx="8">
                  <c:v>25</c:v>
                </c:pt>
                <c:pt idx="9">
                  <c:v>95</c:v>
                </c:pt>
                <c:pt idx="10">
                  <c:v>90</c:v>
                </c:pt>
                <c:pt idx="11">
                  <c:v>62</c:v>
                </c:pt>
                <c:pt idx="12">
                  <c:v>82</c:v>
                </c:pt>
                <c:pt idx="13">
                  <c:v>77</c:v>
                </c:pt>
                <c:pt idx="14">
                  <c:v>50</c:v>
                </c:pt>
                <c:pt idx="15">
                  <c:v>57</c:v>
                </c:pt>
                <c:pt idx="16">
                  <c:v>46</c:v>
                </c:pt>
                <c:pt idx="17">
                  <c:v>40</c:v>
                </c:pt>
                <c:pt idx="18">
                  <c:v>62</c:v>
                </c:pt>
                <c:pt idx="19">
                  <c:v>64</c:v>
                </c:pt>
                <c:pt idx="20">
                  <c:v>53</c:v>
                </c:pt>
                <c:pt idx="21">
                  <c:v>53</c:v>
                </c:pt>
                <c:pt idx="22">
                  <c:v>57</c:v>
                </c:pt>
                <c:pt idx="23">
                  <c:v>67</c:v>
                </c:pt>
                <c:pt idx="24">
                  <c:v>57</c:v>
                </c:pt>
                <c:pt idx="25">
                  <c:v>28</c:v>
                </c:pt>
                <c:pt idx="26">
                  <c:v>44</c:v>
                </c:pt>
                <c:pt idx="27">
                  <c:v>37</c:v>
                </c:pt>
                <c:pt idx="28">
                  <c:v>79</c:v>
                </c:pt>
                <c:pt idx="29">
                  <c:v>38</c:v>
                </c:pt>
                <c:pt idx="30">
                  <c:v>47</c:v>
                </c:pt>
              </c:numCache>
            </c:numRef>
          </c:val>
          <c:smooth val="0"/>
          <c:extLst>
            <c:ext xmlns:c16="http://schemas.microsoft.com/office/drawing/2014/chart" uri="{C3380CC4-5D6E-409C-BE32-E72D297353CC}">
              <c16:uniqueId val="{00000000-9FFA-4645-83C2-5B0E4611CFD0}"/>
            </c:ext>
          </c:extLst>
        </c:ser>
        <c:dLbls>
          <c:showLegendKey val="0"/>
          <c:showVal val="0"/>
          <c:showCatName val="0"/>
          <c:showSerName val="0"/>
          <c:showPercent val="0"/>
          <c:showBubbleSize val="0"/>
        </c:dLbls>
        <c:smooth val="0"/>
        <c:axId val="372343024"/>
        <c:axId val="372340072"/>
      </c:lineChart>
      <c:dateAx>
        <c:axId val="37234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40072"/>
        <c:crosses val="autoZero"/>
        <c:auto val="1"/>
        <c:lblOffset val="100"/>
        <c:baseTimeUnit val="days"/>
      </c:dateAx>
      <c:valAx>
        <c:axId val="37234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4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5487</c:v>
                </c:pt>
                <c:pt idx="1">
                  <c:v>2765</c:v>
                </c:pt>
                <c:pt idx="2">
                  <c:v>2158</c:v>
                </c:pt>
                <c:pt idx="3">
                  <c:v>1872</c:v>
                </c:pt>
                <c:pt idx="4">
                  <c:v>1772</c:v>
                </c:pt>
                <c:pt idx="5">
                  <c:v>1860</c:v>
                </c:pt>
                <c:pt idx="6">
                  <c:v>1837</c:v>
                </c:pt>
                <c:pt idx="7">
                  <c:v>1661</c:v>
                </c:pt>
                <c:pt idx="8">
                  <c:v>1426</c:v>
                </c:pt>
                <c:pt idx="9">
                  <c:v>8081</c:v>
                </c:pt>
                <c:pt idx="10">
                  <c:v>10138</c:v>
                </c:pt>
                <c:pt idx="11">
                  <c:v>7324</c:v>
                </c:pt>
                <c:pt idx="12">
                  <c:v>10576</c:v>
                </c:pt>
                <c:pt idx="13">
                  <c:v>7548</c:v>
                </c:pt>
                <c:pt idx="14">
                  <c:v>6758</c:v>
                </c:pt>
                <c:pt idx="15">
                  <c:v>6054</c:v>
                </c:pt>
                <c:pt idx="16">
                  <c:v>5270</c:v>
                </c:pt>
                <c:pt idx="17">
                  <c:v>4785</c:v>
                </c:pt>
                <c:pt idx="18">
                  <c:v>4560</c:v>
                </c:pt>
                <c:pt idx="19">
                  <c:v>4734</c:v>
                </c:pt>
                <c:pt idx="20">
                  <c:v>4299</c:v>
                </c:pt>
                <c:pt idx="21">
                  <c:v>4135</c:v>
                </c:pt>
                <c:pt idx="22">
                  <c:v>5740</c:v>
                </c:pt>
                <c:pt idx="23">
                  <c:v>6887</c:v>
                </c:pt>
                <c:pt idx="24">
                  <c:v>6414</c:v>
                </c:pt>
                <c:pt idx="25">
                  <c:v>2867</c:v>
                </c:pt>
                <c:pt idx="26">
                  <c:v>4775</c:v>
                </c:pt>
                <c:pt idx="27">
                  <c:v>4816</c:v>
                </c:pt>
                <c:pt idx="28">
                  <c:v>3726</c:v>
                </c:pt>
                <c:pt idx="29">
                  <c:v>4434</c:v>
                </c:pt>
                <c:pt idx="30">
                  <c:v>2925</c:v>
                </c:pt>
              </c:numCache>
            </c:numRef>
          </c:val>
          <c:extLst>
            <c:ext xmlns:c16="http://schemas.microsoft.com/office/drawing/2014/chart" uri="{C3380CC4-5D6E-409C-BE32-E72D297353CC}">
              <c16:uniqueId val="{00000000-DC03-4C42-8F7B-8FA4630A91DE}"/>
            </c:ext>
          </c:extLst>
        </c:ser>
        <c:dLbls>
          <c:showLegendKey val="0"/>
          <c:showVal val="0"/>
          <c:showCatName val="0"/>
          <c:showSerName val="0"/>
          <c:showPercent val="0"/>
          <c:showBubbleSize val="0"/>
        </c:dLbls>
        <c:gapWidth val="219"/>
        <c:overlap val="-27"/>
        <c:axId val="436156128"/>
        <c:axId val="436157112"/>
      </c:barChart>
      <c:dateAx>
        <c:axId val="43615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7112"/>
        <c:crosses val="autoZero"/>
        <c:auto val="1"/>
        <c:lblOffset val="100"/>
        <c:baseTimeUnit val="days"/>
      </c:dateAx>
      <c:valAx>
        <c:axId val="43615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12525</c:v>
                </c:pt>
              </c:numCache>
            </c:numRef>
          </c:val>
          <c:extLst>
            <c:ext xmlns:c16="http://schemas.microsoft.com/office/drawing/2014/chart" uri="{C3380CC4-5D6E-409C-BE32-E72D297353CC}">
              <c16:uniqueId val="{00000000-CC75-40B7-895C-9349AFA84D80}"/>
            </c:ext>
          </c:extLst>
        </c:ser>
        <c:dLbls>
          <c:showLegendKey val="0"/>
          <c:showVal val="0"/>
          <c:showCatName val="0"/>
          <c:showSerName val="0"/>
          <c:showPercent val="0"/>
          <c:showBubbleSize val="0"/>
        </c:dLbls>
        <c:gapWidth val="219"/>
        <c:overlap val="-27"/>
        <c:axId val="436159408"/>
        <c:axId val="436158424"/>
      </c:barChart>
      <c:catAx>
        <c:axId val="43615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8424"/>
        <c:crosses val="autoZero"/>
        <c:auto val="1"/>
        <c:lblAlgn val="ctr"/>
        <c:lblOffset val="100"/>
        <c:noMultiLvlLbl val="0"/>
      </c:catAx>
      <c:valAx>
        <c:axId val="43615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2020-01</c:v>
                </c:pt>
              </c:strCache>
            </c:strRef>
          </c:cat>
          <c:val>
            <c:numRef>
              <c:f>Sheet1!$B$2</c:f>
              <c:numCache>
                <c:formatCode>General</c:formatCode>
                <c:ptCount val="1"/>
                <c:pt idx="0">
                  <c:v>12525</c:v>
                </c:pt>
              </c:numCache>
            </c:numRef>
          </c:val>
          <c:extLst>
            <c:ext xmlns:c16="http://schemas.microsoft.com/office/drawing/2014/chart" uri="{C3380CC4-5D6E-409C-BE32-E72D297353CC}">
              <c16:uniqueId val="{00000000-573B-4929-B014-10CFEC4A7E7F}"/>
            </c:ext>
          </c:extLst>
        </c:ser>
        <c:dLbls>
          <c:showLegendKey val="0"/>
          <c:showVal val="0"/>
          <c:showCatName val="0"/>
          <c:showSerName val="0"/>
          <c:showPercent val="0"/>
          <c:showBubbleSize val="0"/>
        </c:dLbls>
        <c:gapWidth val="219"/>
        <c:overlap val="-27"/>
        <c:axId val="436164984"/>
        <c:axId val="436166624"/>
      </c:barChart>
      <c:catAx>
        <c:axId val="43616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66624"/>
        <c:crosses val="autoZero"/>
        <c:auto val="1"/>
        <c:lblAlgn val="ctr"/>
        <c:lblOffset val="100"/>
        <c:noMultiLvlLbl val="0"/>
      </c:catAx>
      <c:valAx>
        <c:axId val="43616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6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1160-27B6-4479-AFDD-F4418745913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47D1C15-874B-40E3-9510-1EB1A08142E0}"/>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33911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DF3E-FDCE-49BE-9A3F-98E6D00A9066}"/>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14A80168-DB0C-4020-9C95-261BC12AC467}"/>
              </a:ext>
            </a:extLst>
          </p:cNvPr>
          <p:cNvGraphicFramePr>
            <a:graphicFrameLocks noGrp="1"/>
          </p:cNvGraphicFramePr>
          <p:nvPr>
            <p:ph type="tbl" sz="quarter" idx="13"/>
            <p:extLst>
              <p:ext uri="{D42A27DB-BD31-4B8C-83A1-F6EECF244321}">
                <p14:modId xmlns:p14="http://schemas.microsoft.com/office/powerpoint/2010/main" val="2721541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6033196"/>
                    </a:ext>
                  </a:extLst>
                </a:gridCol>
                <a:gridCol w="740664">
                  <a:extLst>
                    <a:ext uri="{9D8B030D-6E8A-4147-A177-3AD203B41FA5}">
                      <a16:colId xmlns:a16="http://schemas.microsoft.com/office/drawing/2014/main" val="2953699051"/>
                    </a:ext>
                  </a:extLst>
                </a:gridCol>
                <a:gridCol w="740664">
                  <a:extLst>
                    <a:ext uri="{9D8B030D-6E8A-4147-A177-3AD203B41FA5}">
                      <a16:colId xmlns:a16="http://schemas.microsoft.com/office/drawing/2014/main" val="3717703044"/>
                    </a:ext>
                  </a:extLst>
                </a:gridCol>
                <a:gridCol w="740664">
                  <a:extLst>
                    <a:ext uri="{9D8B030D-6E8A-4147-A177-3AD203B41FA5}">
                      <a16:colId xmlns:a16="http://schemas.microsoft.com/office/drawing/2014/main" val="45511605"/>
                    </a:ext>
                  </a:extLst>
                </a:gridCol>
                <a:gridCol w="740664">
                  <a:extLst>
                    <a:ext uri="{9D8B030D-6E8A-4147-A177-3AD203B41FA5}">
                      <a16:colId xmlns:a16="http://schemas.microsoft.com/office/drawing/2014/main" val="4098763683"/>
                    </a:ext>
                  </a:extLst>
                </a:gridCol>
                <a:gridCol w="740664">
                  <a:extLst>
                    <a:ext uri="{9D8B030D-6E8A-4147-A177-3AD203B41FA5}">
                      <a16:colId xmlns:a16="http://schemas.microsoft.com/office/drawing/2014/main" val="216102989"/>
                    </a:ext>
                  </a:extLst>
                </a:gridCol>
                <a:gridCol w="740664">
                  <a:extLst>
                    <a:ext uri="{9D8B030D-6E8A-4147-A177-3AD203B41FA5}">
                      <a16:colId xmlns:a16="http://schemas.microsoft.com/office/drawing/2014/main" val="777329556"/>
                    </a:ext>
                  </a:extLst>
                </a:gridCol>
                <a:gridCol w="740664">
                  <a:extLst>
                    <a:ext uri="{9D8B030D-6E8A-4147-A177-3AD203B41FA5}">
                      <a16:colId xmlns:a16="http://schemas.microsoft.com/office/drawing/2014/main" val="929203174"/>
                    </a:ext>
                  </a:extLst>
                </a:gridCol>
                <a:gridCol w="740664">
                  <a:extLst>
                    <a:ext uri="{9D8B030D-6E8A-4147-A177-3AD203B41FA5}">
                      <a16:colId xmlns:a16="http://schemas.microsoft.com/office/drawing/2014/main" val="356942250"/>
                    </a:ext>
                  </a:extLst>
                </a:gridCol>
                <a:gridCol w="740664">
                  <a:extLst>
                    <a:ext uri="{9D8B030D-6E8A-4147-A177-3AD203B41FA5}">
                      <a16:colId xmlns:a16="http://schemas.microsoft.com/office/drawing/2014/main" val="22232831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54543942"/>
                  </a:ext>
                </a:extLst>
              </a:tr>
              <a:tr h="370840">
                <a:tc>
                  <a:txBody>
                    <a:bodyPr/>
                    <a:lstStyle/>
                    <a:p>
                      <a:r>
                        <a:rPr lang="en-US" sz="1000"/>
                        <a:t>Buttercup Malaysia</a:t>
                      </a:r>
                    </a:p>
                  </a:txBody>
                  <a:tcPr/>
                </a:tc>
                <a:tc>
                  <a:txBody>
                    <a:bodyPr/>
                    <a:lstStyle/>
                    <a:p>
                      <a:r>
                        <a:rPr lang="en-US" sz="1000"/>
                        <a:t>156046</a:t>
                      </a:r>
                    </a:p>
                  </a:txBody>
                  <a:tcPr/>
                </a:tc>
                <a:tc>
                  <a:txBody>
                    <a:bodyPr/>
                    <a:lstStyle/>
                    <a:p>
                      <a:r>
                        <a:rPr lang="en-US" sz="1000"/>
                        <a:t>1207</a:t>
                      </a:r>
                    </a:p>
                  </a:txBody>
                  <a:tcPr/>
                </a:tc>
                <a:tc>
                  <a:txBody>
                    <a:bodyPr/>
                    <a:lstStyle/>
                    <a:p>
                      <a:r>
                        <a:rPr lang="en-US" sz="1000"/>
                        <a:t>17</a:t>
                      </a:r>
                    </a:p>
                  </a:txBody>
                  <a:tcPr/>
                </a:tc>
                <a:tc>
                  <a:txBody>
                    <a:bodyPr/>
                    <a:lstStyle/>
                    <a:p>
                      <a:r>
                        <a:rPr lang="en-US" sz="1000"/>
                        <a:t>5242</a:t>
                      </a:r>
                    </a:p>
                  </a:txBody>
                  <a:tcPr/>
                </a:tc>
                <a:tc>
                  <a:txBody>
                    <a:bodyPr/>
                    <a:lstStyle/>
                    <a:p>
                      <a:r>
                        <a:rPr lang="en-US" sz="1000"/>
                        <a:t>158</a:t>
                      </a:r>
                    </a:p>
                  </a:txBody>
                  <a:tcPr/>
                </a:tc>
                <a:tc>
                  <a:txBody>
                    <a:bodyPr/>
                    <a:lstStyle/>
                    <a:p>
                      <a:r>
                        <a:rPr lang="en-US" sz="1000"/>
                        <a:t>1852</a:t>
                      </a:r>
                    </a:p>
                  </a:txBody>
                  <a:tcPr/>
                </a:tc>
                <a:tc>
                  <a:txBody>
                    <a:bodyPr/>
                    <a:lstStyle/>
                    <a:p>
                      <a:r>
                        <a:rPr lang="en-US" sz="1000"/>
                        <a:t>0</a:t>
                      </a:r>
                    </a:p>
                  </a:txBody>
                  <a:tcPr/>
                </a:tc>
                <a:tc>
                  <a:txBody>
                    <a:bodyPr/>
                    <a:lstStyle/>
                    <a:p>
                      <a:r>
                        <a:rPr lang="en-US" sz="1000"/>
                        <a:t>0.2744 %</a:t>
                      </a:r>
                    </a:p>
                  </a:txBody>
                  <a:tcPr/>
                </a:tc>
                <a:tc>
                  <a:txBody>
                    <a:bodyPr/>
                    <a:lstStyle/>
                    <a:p>
                      <a:r>
                        <a:rPr lang="en-US" sz="1000"/>
                        <a:t>0.0 %</a:t>
                      </a:r>
                    </a:p>
                  </a:txBody>
                  <a:tcPr/>
                </a:tc>
                <a:extLst>
                  <a:ext uri="{0D108BD9-81ED-4DB2-BD59-A6C34878D82A}">
                    <a16:rowId xmlns:a16="http://schemas.microsoft.com/office/drawing/2014/main" val="1751918441"/>
                  </a:ext>
                </a:extLst>
              </a:tr>
            </a:tbl>
          </a:graphicData>
        </a:graphic>
      </p:graphicFrame>
      <p:sp>
        <p:nvSpPr>
          <p:cNvPr id="4" name="Text Placeholder 3">
            <a:extLst>
              <a:ext uri="{FF2B5EF4-FFF2-40B4-BE49-F238E27FC236}">
                <a16:creationId xmlns:a16="http://schemas.microsoft.com/office/drawing/2014/main" id="{1F2CB67E-8166-4441-9D2F-A96CB78A1431}"/>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721838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DCBFD-0803-4B48-95D1-B4FF7F1CC8D2}"/>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11E98567-0C11-48A8-9C95-06901807C968}"/>
              </a:ext>
            </a:extLst>
          </p:cNvPr>
          <p:cNvGraphicFramePr>
            <a:graphicFrameLocks noGrp="1"/>
          </p:cNvGraphicFramePr>
          <p:nvPr>
            <p:ph type="chart" sz="quarter" idx="13"/>
            <p:extLst>
              <p:ext uri="{D42A27DB-BD31-4B8C-83A1-F6EECF244321}">
                <p14:modId xmlns:p14="http://schemas.microsoft.com/office/powerpoint/2010/main" val="2720448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320B2C-2AA3-490D-8483-0A2E3667505D}"/>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B738825A-5CF6-4042-9F92-4DFFEA443F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3142-048C-4C17-A6FE-136253AE43AF}"/>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5031AE85-9EE5-4B51-AB76-76CA13317E81}"/>
              </a:ext>
            </a:extLst>
          </p:cNvPr>
          <p:cNvGraphicFramePr>
            <a:graphicFrameLocks noGrp="1"/>
          </p:cNvGraphicFramePr>
          <p:nvPr>
            <p:ph type="chart" sz="quarter" idx="13"/>
            <p:extLst>
              <p:ext uri="{D42A27DB-BD31-4B8C-83A1-F6EECF244321}">
                <p14:modId xmlns:p14="http://schemas.microsoft.com/office/powerpoint/2010/main" val="70087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16C59E-8EC6-49F1-A720-D117670B2380}"/>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17C3D281-AF85-47EB-998B-50918CA66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16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D94B6-DD69-46E1-A308-B256A618AA53}"/>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9793ABFB-1BF1-4AEB-AC3B-FC4E7BF8EA4C}"/>
              </a:ext>
            </a:extLst>
          </p:cNvPr>
          <p:cNvGraphicFramePr>
            <a:graphicFrameLocks noGrp="1"/>
          </p:cNvGraphicFramePr>
          <p:nvPr>
            <p:ph type="chart" sz="quarter" idx="13"/>
            <p:extLst>
              <p:ext uri="{D42A27DB-BD31-4B8C-83A1-F6EECF244321}">
                <p14:modId xmlns:p14="http://schemas.microsoft.com/office/powerpoint/2010/main" val="3585494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D84695-37AD-49A8-B464-FD4B7DDD2876}"/>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6540F44A-7572-4FD5-AB9B-F331DDB0F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149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246CC-326E-4E4F-B798-9DB6242C41C1}"/>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BA87BDFF-3838-4766-8DE4-A7CE9294FA0C}"/>
              </a:ext>
            </a:extLst>
          </p:cNvPr>
          <p:cNvGraphicFramePr>
            <a:graphicFrameLocks noGrp="1"/>
          </p:cNvGraphicFramePr>
          <p:nvPr>
            <p:ph type="chart" sz="quarter" idx="13"/>
            <p:extLst>
              <p:ext uri="{D42A27DB-BD31-4B8C-83A1-F6EECF244321}">
                <p14:modId xmlns:p14="http://schemas.microsoft.com/office/powerpoint/2010/main" val="290274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547638-37A5-4DB5-8F42-DB6147FA9141}"/>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22ED63C7-825E-498A-AC1D-EBB54F1F26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683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16819-6D36-4F80-BDB2-C08AE366F56C}"/>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4707D05A-6B2A-4B70-9B79-63080BF2013C}"/>
              </a:ext>
            </a:extLst>
          </p:cNvPr>
          <p:cNvGraphicFramePr>
            <a:graphicFrameLocks noGrp="1"/>
          </p:cNvGraphicFramePr>
          <p:nvPr>
            <p:ph type="chart" sz="quarter" idx="13"/>
            <p:extLst>
              <p:ext uri="{D42A27DB-BD31-4B8C-83A1-F6EECF244321}">
                <p14:modId xmlns:p14="http://schemas.microsoft.com/office/powerpoint/2010/main" val="1686579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264D29-71AA-4D7D-AA08-F054724FDA74}"/>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6238528F-2B77-457D-A69B-868EAC810D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1513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9968D-3A7B-4905-85A4-DB3D5440C5EA}"/>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DEFEB4BD-CF00-45E5-8456-EB75920DBC59}"/>
              </a:ext>
            </a:extLst>
          </p:cNvPr>
          <p:cNvGraphicFramePr>
            <a:graphicFrameLocks noGrp="1"/>
          </p:cNvGraphicFramePr>
          <p:nvPr>
            <p:ph type="tbl" sz="quarter" idx="13"/>
            <p:extLst>
              <p:ext uri="{D42A27DB-BD31-4B8C-83A1-F6EECF244321}">
                <p14:modId xmlns:p14="http://schemas.microsoft.com/office/powerpoint/2010/main" val="418179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4332179"/>
                    </a:ext>
                  </a:extLst>
                </a:gridCol>
                <a:gridCol w="905256">
                  <a:extLst>
                    <a:ext uri="{9D8B030D-6E8A-4147-A177-3AD203B41FA5}">
                      <a16:colId xmlns:a16="http://schemas.microsoft.com/office/drawing/2014/main" val="1756320008"/>
                    </a:ext>
                  </a:extLst>
                </a:gridCol>
                <a:gridCol w="905256">
                  <a:extLst>
                    <a:ext uri="{9D8B030D-6E8A-4147-A177-3AD203B41FA5}">
                      <a16:colId xmlns:a16="http://schemas.microsoft.com/office/drawing/2014/main" val="2272683351"/>
                    </a:ext>
                  </a:extLst>
                </a:gridCol>
                <a:gridCol w="905256">
                  <a:extLst>
                    <a:ext uri="{9D8B030D-6E8A-4147-A177-3AD203B41FA5}">
                      <a16:colId xmlns:a16="http://schemas.microsoft.com/office/drawing/2014/main" val="3739238786"/>
                    </a:ext>
                  </a:extLst>
                </a:gridCol>
                <a:gridCol w="905256">
                  <a:extLst>
                    <a:ext uri="{9D8B030D-6E8A-4147-A177-3AD203B41FA5}">
                      <a16:colId xmlns:a16="http://schemas.microsoft.com/office/drawing/2014/main" val="3255028135"/>
                    </a:ext>
                  </a:extLst>
                </a:gridCol>
                <a:gridCol w="905256">
                  <a:extLst>
                    <a:ext uri="{9D8B030D-6E8A-4147-A177-3AD203B41FA5}">
                      <a16:colId xmlns:a16="http://schemas.microsoft.com/office/drawing/2014/main" val="2007218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8244871"/>
                  </a:ext>
                </a:extLst>
              </a:tr>
            </a:tbl>
          </a:graphicData>
        </a:graphic>
      </p:graphicFrame>
      <p:sp>
        <p:nvSpPr>
          <p:cNvPr id="4" name="Text Placeholder 3">
            <a:extLst>
              <a:ext uri="{FF2B5EF4-FFF2-40B4-BE49-F238E27FC236}">
                <a16:creationId xmlns:a16="http://schemas.microsoft.com/office/drawing/2014/main" id="{3978E1D9-BCB9-4168-9A5E-53C46707C79F}"/>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683163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5CFE-CC41-4DE1-A35B-7098E705CEAB}"/>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44D0F0ED-C8EF-4AD1-B7EC-8DA1BF805FBD}"/>
              </a:ext>
            </a:extLst>
          </p:cNvPr>
          <p:cNvGraphicFramePr>
            <a:graphicFrameLocks noGrp="1"/>
          </p:cNvGraphicFramePr>
          <p:nvPr>
            <p:ph type="tbl" sz="quarter" idx="13"/>
            <p:extLst>
              <p:ext uri="{D42A27DB-BD31-4B8C-83A1-F6EECF244321}">
                <p14:modId xmlns:p14="http://schemas.microsoft.com/office/powerpoint/2010/main" val="555224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8106664"/>
                    </a:ext>
                  </a:extLst>
                </a:gridCol>
                <a:gridCol w="905256">
                  <a:extLst>
                    <a:ext uri="{9D8B030D-6E8A-4147-A177-3AD203B41FA5}">
                      <a16:colId xmlns:a16="http://schemas.microsoft.com/office/drawing/2014/main" val="2957905412"/>
                    </a:ext>
                  </a:extLst>
                </a:gridCol>
                <a:gridCol w="905256">
                  <a:extLst>
                    <a:ext uri="{9D8B030D-6E8A-4147-A177-3AD203B41FA5}">
                      <a16:colId xmlns:a16="http://schemas.microsoft.com/office/drawing/2014/main" val="3234151111"/>
                    </a:ext>
                  </a:extLst>
                </a:gridCol>
                <a:gridCol w="905256">
                  <a:extLst>
                    <a:ext uri="{9D8B030D-6E8A-4147-A177-3AD203B41FA5}">
                      <a16:colId xmlns:a16="http://schemas.microsoft.com/office/drawing/2014/main" val="3308473331"/>
                    </a:ext>
                  </a:extLst>
                </a:gridCol>
                <a:gridCol w="905256">
                  <a:extLst>
                    <a:ext uri="{9D8B030D-6E8A-4147-A177-3AD203B41FA5}">
                      <a16:colId xmlns:a16="http://schemas.microsoft.com/office/drawing/2014/main" val="2857515633"/>
                    </a:ext>
                  </a:extLst>
                </a:gridCol>
                <a:gridCol w="905256">
                  <a:extLst>
                    <a:ext uri="{9D8B030D-6E8A-4147-A177-3AD203B41FA5}">
                      <a16:colId xmlns:a16="http://schemas.microsoft.com/office/drawing/2014/main" val="216508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597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- 2020-01-13 09:54:13</a:t>
                      </a:r>
                      <a:r>
                        <a:rPr kumimoji="0" lang="en-US" sz="1000" b="0" i="0" u="none" strike="noStrike" kern="1200" cap="none" spc="0" normalizeH="0" baseline="0" noProof="0">
                          <a:ln>
                            <a:noFill/>
                          </a:ln>
                          <a:solidFill>
                            <a:prstClr val="black"/>
                          </a:solidFill>
                          <a:effectLst/>
                          <a:uLnTx/>
                          <a:uFillTx/>
                          <a:latin typeface="+mn-lt"/>
                          <a:ea typeface="+mn-ea"/>
                          <a:cs typeface="+mn-cs"/>
                        </a:rPr>
                        <a:t>
 Apa snek minum petang anda hari ini? Admin rasa macam hendak makan kek cawan. ​
​#ResipiButtercup​
​Kek Cawan Coklat Putih​
​Bahan-bahan:​
70g Buttercup​
200g coklat masakan putih​
2 biji telur gred B​
40g gula halus ​
60g tepung gandum​
1 sudu teh serbuk penaik
Arahan:​
1. Cairkan coklat menggunakan kaedah double boil. Masukkan Buttercup dan kacau rata sehingga Buttercup cair dan sebati. Ketepikan, biar suam.​
2. Pukul telur dengan gula hingga gula larut dan tuangkan ke dalam coklat tadi sambil mengacau pantas hingga sebati.​
3. Masukkan tepung, kacau rata dan tambahkan esen vanila, kacau sebati. ​
4. Sudukan ke dalam kertas cawan dan bakar pada suhu 175°C selama 20 - 25 minit atau sehingga masak.​
​Sumber: https://www.tiffinbiru.com/2010/11/white-chocolate-cup-cake.html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4994846"/>
                  </a:ext>
                </a:extLst>
              </a:tr>
            </a:tbl>
          </a:graphicData>
        </a:graphic>
      </p:graphicFrame>
      <p:sp>
        <p:nvSpPr>
          <p:cNvPr id="4" name="Text Placeholder 3">
            <a:extLst>
              <a:ext uri="{FF2B5EF4-FFF2-40B4-BE49-F238E27FC236}">
                <a16:creationId xmlns:a16="http://schemas.microsoft.com/office/drawing/2014/main" id="{B73D38FC-C238-4313-8EE5-351DE70DBB9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017347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A0074-5175-49EE-B6E8-92DF0319E312}"/>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DD6BFD5C-590C-4C10-9830-3494077BAA1A}"/>
              </a:ext>
            </a:extLst>
          </p:cNvPr>
          <p:cNvGraphicFramePr>
            <a:graphicFrameLocks noGrp="1"/>
          </p:cNvGraphicFramePr>
          <p:nvPr>
            <p:ph type="tbl" sz="quarter" idx="13"/>
            <p:extLst>
              <p:ext uri="{D42A27DB-BD31-4B8C-83A1-F6EECF244321}">
                <p14:modId xmlns:p14="http://schemas.microsoft.com/office/powerpoint/2010/main" val="3290380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961039"/>
                    </a:ext>
                  </a:extLst>
                </a:gridCol>
                <a:gridCol w="905256">
                  <a:extLst>
                    <a:ext uri="{9D8B030D-6E8A-4147-A177-3AD203B41FA5}">
                      <a16:colId xmlns:a16="http://schemas.microsoft.com/office/drawing/2014/main" val="1041768929"/>
                    </a:ext>
                  </a:extLst>
                </a:gridCol>
                <a:gridCol w="905256">
                  <a:extLst>
                    <a:ext uri="{9D8B030D-6E8A-4147-A177-3AD203B41FA5}">
                      <a16:colId xmlns:a16="http://schemas.microsoft.com/office/drawing/2014/main" val="2087296930"/>
                    </a:ext>
                  </a:extLst>
                </a:gridCol>
                <a:gridCol w="905256">
                  <a:extLst>
                    <a:ext uri="{9D8B030D-6E8A-4147-A177-3AD203B41FA5}">
                      <a16:colId xmlns:a16="http://schemas.microsoft.com/office/drawing/2014/main" val="623650279"/>
                    </a:ext>
                  </a:extLst>
                </a:gridCol>
                <a:gridCol w="905256">
                  <a:extLst>
                    <a:ext uri="{9D8B030D-6E8A-4147-A177-3AD203B41FA5}">
                      <a16:colId xmlns:a16="http://schemas.microsoft.com/office/drawing/2014/main" val="1901591941"/>
                    </a:ext>
                  </a:extLst>
                </a:gridCol>
                <a:gridCol w="905256">
                  <a:extLst>
                    <a:ext uri="{9D8B030D-6E8A-4147-A177-3AD203B41FA5}">
                      <a16:colId xmlns:a16="http://schemas.microsoft.com/office/drawing/2014/main" val="4166710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171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- 2020-01-15 09:57:08</a:t>
                      </a:r>
                      <a:r>
                        <a:rPr kumimoji="0" lang="en-US" sz="1000" b="0" i="0" u="none" strike="noStrike" kern="1200" cap="none" spc="0" normalizeH="0" baseline="0" noProof="0">
                          <a:ln>
                            <a:noFill/>
                          </a:ln>
                          <a:solidFill>
                            <a:prstClr val="black"/>
                          </a:solidFill>
                          <a:effectLst/>
                          <a:uLnTx/>
                          <a:uFillTx/>
                          <a:latin typeface="+mn-lt"/>
                          <a:ea typeface="+mn-ea"/>
                          <a:cs typeface="+mn-cs"/>
                        </a:rPr>
                        <a:t>
 Anda selalu lapar ketika di pejabat? Buat biskut yang rangup ini sebagai kudapan! ​
​#ResipiButtercup​
​Biskut Kacang Hazel​
​Bahan-bahan:​
200g Buttercup ​
50g  shortening ​
160 g gula kastor ​
1 biji   kuning telur ​
1 sudu teh esen vanila ​
150g kacang hazel kisar ​
260g tepung gandum (diayak) ​
100g tepung jagung (diayak) ​
500g coklat putih ​
50g mentega koko​
100g coklat masakan ​
100g gula-gula manik warna merah ​
100 helai acuan kertas
Arahan:​
1. Pukul Buttercup, shortening, dan gula kastor sehingga lembut dan sebati. ​
2. Masukkan kuning telur dan esen vanila kemudian gaulkan lagi. ​
3. Masukkan kacang hazel, tepung gandum, dan tepung jagung sedikit demi sedikit sambil menggaul rata. ​
4. Buatkan bentuk bebola kecil dan susun di atas dulang pembakar. ​
5. Panaskan ketuhar pada suhu 170°C selama 10 minit. ​
6. Bakar api atas dan bawah selama 20 minit ataupun sehingga masak. Sejukkan di atas dulang pembakar. ​
7. Cairkan coklat putih secara double boil dan tambahkan mentega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5456679"/>
                  </a:ext>
                </a:extLst>
              </a:tr>
            </a:tbl>
          </a:graphicData>
        </a:graphic>
      </p:graphicFrame>
      <p:sp>
        <p:nvSpPr>
          <p:cNvPr id="4" name="Text Placeholder 3">
            <a:extLst>
              <a:ext uri="{FF2B5EF4-FFF2-40B4-BE49-F238E27FC236}">
                <a16:creationId xmlns:a16="http://schemas.microsoft.com/office/drawing/2014/main" id="{1ED3FA11-E7FC-4CF2-BE20-7050C0E51582}"/>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294019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D2B4A-B014-4BBF-8E13-40076FCAFB1B}"/>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AA3F87DD-D206-4E90-A38C-4F3B0B4F8FE0}"/>
              </a:ext>
            </a:extLst>
          </p:cNvPr>
          <p:cNvGraphicFramePr>
            <a:graphicFrameLocks noGrp="1"/>
          </p:cNvGraphicFramePr>
          <p:nvPr>
            <p:ph type="tbl" sz="quarter" idx="13"/>
            <p:extLst>
              <p:ext uri="{D42A27DB-BD31-4B8C-83A1-F6EECF244321}">
                <p14:modId xmlns:p14="http://schemas.microsoft.com/office/powerpoint/2010/main" val="619257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3855062"/>
                    </a:ext>
                  </a:extLst>
                </a:gridCol>
                <a:gridCol w="905256">
                  <a:extLst>
                    <a:ext uri="{9D8B030D-6E8A-4147-A177-3AD203B41FA5}">
                      <a16:colId xmlns:a16="http://schemas.microsoft.com/office/drawing/2014/main" val="1623438318"/>
                    </a:ext>
                  </a:extLst>
                </a:gridCol>
                <a:gridCol w="905256">
                  <a:extLst>
                    <a:ext uri="{9D8B030D-6E8A-4147-A177-3AD203B41FA5}">
                      <a16:colId xmlns:a16="http://schemas.microsoft.com/office/drawing/2014/main" val="2460589566"/>
                    </a:ext>
                  </a:extLst>
                </a:gridCol>
                <a:gridCol w="905256">
                  <a:extLst>
                    <a:ext uri="{9D8B030D-6E8A-4147-A177-3AD203B41FA5}">
                      <a16:colId xmlns:a16="http://schemas.microsoft.com/office/drawing/2014/main" val="3457081417"/>
                    </a:ext>
                  </a:extLst>
                </a:gridCol>
                <a:gridCol w="905256">
                  <a:extLst>
                    <a:ext uri="{9D8B030D-6E8A-4147-A177-3AD203B41FA5}">
                      <a16:colId xmlns:a16="http://schemas.microsoft.com/office/drawing/2014/main" val="698253107"/>
                    </a:ext>
                  </a:extLst>
                </a:gridCol>
                <a:gridCol w="905256">
                  <a:extLst>
                    <a:ext uri="{9D8B030D-6E8A-4147-A177-3AD203B41FA5}">
                      <a16:colId xmlns:a16="http://schemas.microsoft.com/office/drawing/2014/main" val="2419279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950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- 2020-01-11 11:50:18</a:t>
                      </a:r>
                      <a:r>
                        <a:rPr kumimoji="0" lang="en-US" sz="1000" b="0" i="0" u="none" strike="noStrike" kern="1200" cap="none" spc="0" normalizeH="0" baseline="0" noProof="0">
                          <a:ln>
                            <a:noFill/>
                          </a:ln>
                          <a:solidFill>
                            <a:prstClr val="black"/>
                          </a:solidFill>
                          <a:effectLst/>
                          <a:uLnTx/>
                          <a:uFillTx/>
                          <a:latin typeface="+mn-lt"/>
                          <a:ea typeface="+mn-ea"/>
                          <a:cs typeface="+mn-cs"/>
                        </a:rPr>
                        <a:t>
 Penggemar coklat putih mesti cuba resipi muffin khas yang dibuat untuk anda ini.​
​#ResipiButtercup​
​Muffin Coklat Putih​
​Bahan-bahan:​
70g Buttercup​
200g coklat masakan putih​
2 biji telur​
50g gula halus​
60g tepung gandum/superfine​
1 sudu kecil serbuk penaik​
Sedikit cip coklat sebagai hiasan​
Arahan:​
1. Cairkan coklat menggunakan kaedah double boil. Masukkan Buttercup dan kacau sehingga Buttercup cair. Tutup api dan ketepikan.​
2. Dalam mangkuk lain, kacau telur dan gula hingga sebati. ​
3. Masukkan coklat cair tadi ke dalam mangkuk telur. Kacau sebati lagi. Panaskan ketuhar pada suhu 170°C.​
4. Ayak tepung dan serbuk penaik di dalam mangkuk dan kacau lagi sehingga semua bahan sebati.​
5. Sudukan adunan ke dalam kertas cawan dan susun di atas loyang pembakar.​
6. Masukkan cip coklat ke dalam adunan.​
7. Bakar selama 15 minit.​
Sumber: http://emiliaputeri.blogspot.com/2012/12/muffin-coklat-kasih-dengan-white.html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2169010"/>
                  </a:ext>
                </a:extLst>
              </a:tr>
            </a:tbl>
          </a:graphicData>
        </a:graphic>
      </p:graphicFrame>
      <p:sp>
        <p:nvSpPr>
          <p:cNvPr id="4" name="Text Placeholder 3">
            <a:extLst>
              <a:ext uri="{FF2B5EF4-FFF2-40B4-BE49-F238E27FC236}">
                <a16:creationId xmlns:a16="http://schemas.microsoft.com/office/drawing/2014/main" id="{BFE1E49F-C352-4BCD-A814-8B64D4FA825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393790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EC7AC-2B69-4B35-A56E-E2D1440FD8AC}"/>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235E9CE1-E210-4215-B842-5728872C6786}"/>
              </a:ext>
            </a:extLst>
          </p:cNvPr>
          <p:cNvGraphicFramePr>
            <a:graphicFrameLocks noGrp="1"/>
          </p:cNvGraphicFramePr>
          <p:nvPr>
            <p:ph type="tbl" sz="quarter" idx="13"/>
            <p:extLst>
              <p:ext uri="{D42A27DB-BD31-4B8C-83A1-F6EECF244321}">
                <p14:modId xmlns:p14="http://schemas.microsoft.com/office/powerpoint/2010/main" val="945968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2166994"/>
                    </a:ext>
                  </a:extLst>
                </a:gridCol>
                <a:gridCol w="905256">
                  <a:extLst>
                    <a:ext uri="{9D8B030D-6E8A-4147-A177-3AD203B41FA5}">
                      <a16:colId xmlns:a16="http://schemas.microsoft.com/office/drawing/2014/main" val="3436761632"/>
                    </a:ext>
                  </a:extLst>
                </a:gridCol>
                <a:gridCol w="905256">
                  <a:extLst>
                    <a:ext uri="{9D8B030D-6E8A-4147-A177-3AD203B41FA5}">
                      <a16:colId xmlns:a16="http://schemas.microsoft.com/office/drawing/2014/main" val="3962922783"/>
                    </a:ext>
                  </a:extLst>
                </a:gridCol>
                <a:gridCol w="905256">
                  <a:extLst>
                    <a:ext uri="{9D8B030D-6E8A-4147-A177-3AD203B41FA5}">
                      <a16:colId xmlns:a16="http://schemas.microsoft.com/office/drawing/2014/main" val="222406112"/>
                    </a:ext>
                  </a:extLst>
                </a:gridCol>
                <a:gridCol w="905256">
                  <a:extLst>
                    <a:ext uri="{9D8B030D-6E8A-4147-A177-3AD203B41FA5}">
                      <a16:colId xmlns:a16="http://schemas.microsoft.com/office/drawing/2014/main" val="1890481237"/>
                    </a:ext>
                  </a:extLst>
                </a:gridCol>
                <a:gridCol w="905256">
                  <a:extLst>
                    <a:ext uri="{9D8B030D-6E8A-4147-A177-3AD203B41FA5}">
                      <a16:colId xmlns:a16="http://schemas.microsoft.com/office/drawing/2014/main" val="283160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024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- 2020-01-10 10:28:50</a:t>
                      </a:r>
                      <a:r>
                        <a:rPr kumimoji="0" lang="en-US" sz="1000" b="0" i="0" u="none" strike="noStrike" kern="1200" cap="none" spc="0" normalizeH="0" baseline="0" noProof="0">
                          <a:ln>
                            <a:noFill/>
                          </a:ln>
                          <a:solidFill>
                            <a:prstClr val="black"/>
                          </a:solidFill>
                          <a:effectLst/>
                          <a:uLnTx/>
                          <a:uFillTx/>
                          <a:latin typeface="+mn-lt"/>
                          <a:ea typeface="+mn-ea"/>
                          <a:cs typeface="+mn-cs"/>
                        </a:rPr>
                        <a:t>
 Comel rupanya, sedap pula rasanya! Anak-anak pasti suka.​
#ResipiButtercup​
​Biskut Truffle Coklat Putih &amp; Kacang​
Bahan-bahan:​
Bahan A​
160g Buttercup​
1/8 sudu teh esen vanila​
60g gula aising​
Secubit garam​
​Bahan B (ayak bersama)​
180g tepung gandum​
10g serbuk koko​
25g tepung jagung​
15g tepung kentang​
1 ½ sudu besar susu tepung​
1/8 sudu teh serbuk penaik​
50g kacang tanah panggang dikisar halus​
Bahan C​
90 biji kacang panggang untuk dimasukkan ke dalam doh​
Hiasan​
Coklat masakan putih secukupnya​
Manik coklat berwarna warni​
Arahan:​
1. Pukul bahan-bahan A sehingga ringan dan berkrim.​
2. Masukkan bahan B dan uli menjadi doh yang lembut.​
3. Ambil sebiji kacang dan salut dengan doh. Ulangi sehingga kacang dan doh habis​
4. Susun di dalam dulang pembakar dan bakar selama 15 minit pada suhu 150°C.​
5. Sejukkan biskut kemudian celupkan ke dalam coklat masakan putih.​
6. Masukkan biskut ke dalam cawan kertas dan taburkan manik berwarna-warni.​
​Sumber: https://resipici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1525216"/>
                  </a:ext>
                </a:extLst>
              </a:tr>
            </a:tbl>
          </a:graphicData>
        </a:graphic>
      </p:graphicFrame>
      <p:sp>
        <p:nvSpPr>
          <p:cNvPr id="4" name="Text Placeholder 3">
            <a:extLst>
              <a:ext uri="{FF2B5EF4-FFF2-40B4-BE49-F238E27FC236}">
                <a16:creationId xmlns:a16="http://schemas.microsoft.com/office/drawing/2014/main" id="{0ABD11C2-FB6B-4207-8F9D-F9FB66EEEBE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6578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4C86-F737-4F10-9287-99E2377374BA}"/>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20DF55B3-33C7-4E24-8A74-1620ABD47FD4}"/>
              </a:ext>
            </a:extLst>
          </p:cNvPr>
          <p:cNvGraphicFramePr>
            <a:graphicFrameLocks noGrp="1"/>
          </p:cNvGraphicFramePr>
          <p:nvPr>
            <p:ph type="tbl" sz="quarter" idx="13"/>
            <p:extLst>
              <p:ext uri="{D42A27DB-BD31-4B8C-83A1-F6EECF244321}">
                <p14:modId xmlns:p14="http://schemas.microsoft.com/office/powerpoint/2010/main" val="1186805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1895391"/>
                    </a:ext>
                  </a:extLst>
                </a:gridCol>
                <a:gridCol w="905256">
                  <a:extLst>
                    <a:ext uri="{9D8B030D-6E8A-4147-A177-3AD203B41FA5}">
                      <a16:colId xmlns:a16="http://schemas.microsoft.com/office/drawing/2014/main" val="3887121629"/>
                    </a:ext>
                  </a:extLst>
                </a:gridCol>
                <a:gridCol w="905256">
                  <a:extLst>
                    <a:ext uri="{9D8B030D-6E8A-4147-A177-3AD203B41FA5}">
                      <a16:colId xmlns:a16="http://schemas.microsoft.com/office/drawing/2014/main" val="3548470978"/>
                    </a:ext>
                  </a:extLst>
                </a:gridCol>
                <a:gridCol w="905256">
                  <a:extLst>
                    <a:ext uri="{9D8B030D-6E8A-4147-A177-3AD203B41FA5}">
                      <a16:colId xmlns:a16="http://schemas.microsoft.com/office/drawing/2014/main" val="1243358503"/>
                    </a:ext>
                  </a:extLst>
                </a:gridCol>
                <a:gridCol w="905256">
                  <a:extLst>
                    <a:ext uri="{9D8B030D-6E8A-4147-A177-3AD203B41FA5}">
                      <a16:colId xmlns:a16="http://schemas.microsoft.com/office/drawing/2014/main" val="2958134407"/>
                    </a:ext>
                  </a:extLst>
                </a:gridCol>
                <a:gridCol w="905256">
                  <a:extLst>
                    <a:ext uri="{9D8B030D-6E8A-4147-A177-3AD203B41FA5}">
                      <a16:colId xmlns:a16="http://schemas.microsoft.com/office/drawing/2014/main" val="2584397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88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- 2020-01-23 10:10:10</a:t>
                      </a:r>
                      <a:r>
                        <a:rPr kumimoji="0" lang="en-US" sz="1000" b="0" i="0" u="none" strike="noStrike" kern="1200" cap="none" spc="0" normalizeH="0" baseline="0" noProof="0">
                          <a:ln>
                            <a:noFill/>
                          </a:ln>
                          <a:solidFill>
                            <a:prstClr val="black"/>
                          </a:solidFill>
                          <a:effectLst/>
                          <a:uLnTx/>
                          <a:uFillTx/>
                          <a:latin typeface="+mn-lt"/>
                          <a:ea typeface="+mn-ea"/>
                          <a:cs typeface="+mn-cs"/>
                        </a:rPr>
                        <a:t>
 Ini hidangan variasi bagi si penggemar kek buah. Siapa yang akan cuba membuatnya? ​
​#ResipiButtercup​
​Panettone Kranberi &amp; Coklat Putih​
​Bahan-bahan:​
200g Buttercup​
500g tepung​
2 peket 7g yis​
100g gula kastor​
200ml susu​
3 biji telur​
1 sudu teh esen vanila​
175g kranberi kering​
100g kandi buah​
85g coklat putih​
​Hiasan:​
1 biji telur​
2 sudu besar kepingan badam
Arahan:​
1. Gaul tepung, yis dan garam. Kemudian tambahkan gula dan gaul. ​
2. Panaskan susu dalam mangkuk berasingan, pukul telur dengan esen vanila. ​
3. Masukkan susu dan telur ke dalam bahan-bahan kering dan kacau dengan adunan tadi. Rehatkan doh untuk mengembang.​
4. Masukkan Buttercup yang telah dicairkan, gaul dan rehatkan lagi selama satu jam. ​
5. Tambahkan kranberi, kandi buah dan coklat putih. Gaulkan sebati.​
6. Bentukkan doh dan rehatkan selama 30 minit. Panaskan ketuhar pada suhu 180°C.​
7. Sapukan telur yang telah dipukul ke atas doh dan taburkan badam. ​
8. Bakar selama 45-50 minit sehingga menja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9288179"/>
                  </a:ext>
                </a:extLst>
              </a:tr>
            </a:tbl>
          </a:graphicData>
        </a:graphic>
      </p:graphicFrame>
      <p:sp>
        <p:nvSpPr>
          <p:cNvPr id="4" name="Text Placeholder 3">
            <a:extLst>
              <a:ext uri="{FF2B5EF4-FFF2-40B4-BE49-F238E27FC236}">
                <a16:creationId xmlns:a16="http://schemas.microsoft.com/office/drawing/2014/main" id="{40A3BF16-5355-4F3C-892B-2DFDD03D513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436780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F6E0C-3659-416F-9C6C-3D39F88C877B}"/>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A1697232-722E-4354-AED4-93814424A2D6}"/>
              </a:ext>
            </a:extLst>
          </p:cNvPr>
          <p:cNvGraphicFramePr>
            <a:graphicFrameLocks noGrp="1"/>
          </p:cNvGraphicFramePr>
          <p:nvPr>
            <p:ph type="chart" sz="quarter" idx="13"/>
            <p:extLst>
              <p:ext uri="{D42A27DB-BD31-4B8C-83A1-F6EECF244321}">
                <p14:modId xmlns:p14="http://schemas.microsoft.com/office/powerpoint/2010/main" val="1324814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16CC3B-75CC-4959-8EBF-56351C9FE44B}"/>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C36325E2-79D3-4835-AEA2-4DA35A21D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9221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5D785-E44C-48A6-AA52-A59BC4A4F002}"/>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7BF98B24-1B9F-4588-B62A-CF6B5B6C0EFA}"/>
              </a:ext>
            </a:extLst>
          </p:cNvPr>
          <p:cNvGraphicFramePr>
            <a:graphicFrameLocks noGrp="1"/>
          </p:cNvGraphicFramePr>
          <p:nvPr>
            <p:ph type="chart" sz="quarter" idx="13"/>
            <p:extLst>
              <p:ext uri="{D42A27DB-BD31-4B8C-83A1-F6EECF244321}">
                <p14:modId xmlns:p14="http://schemas.microsoft.com/office/powerpoint/2010/main" val="4116209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59909-B52B-4A1F-ADB5-E4748064A7BE}"/>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3472735F-2856-4161-9BA9-B7D85FB3AB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3221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962EC-C9CA-4A39-BB30-7FE11E6C6E64}"/>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1919D3A8-32A0-480D-8464-5DE7D082425D}"/>
              </a:ext>
            </a:extLst>
          </p:cNvPr>
          <p:cNvGraphicFramePr>
            <a:graphicFrameLocks noGrp="1"/>
          </p:cNvGraphicFramePr>
          <p:nvPr>
            <p:ph type="chart" sz="quarter" idx="13"/>
            <p:extLst>
              <p:ext uri="{D42A27DB-BD31-4B8C-83A1-F6EECF244321}">
                <p14:modId xmlns:p14="http://schemas.microsoft.com/office/powerpoint/2010/main" val="2584804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11A20-788F-4601-8EA1-84250047E940}"/>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4E823F81-C77E-433F-8158-2B5C2031E7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9242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DBBAB-C495-4A25-B678-C1166DC17B31}"/>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BCF2ECAC-3FCE-4894-AF7C-B30DD84FBB6E}"/>
              </a:ext>
            </a:extLst>
          </p:cNvPr>
          <p:cNvGraphicFramePr>
            <a:graphicFrameLocks noGrp="1"/>
          </p:cNvGraphicFramePr>
          <p:nvPr>
            <p:ph type="chart" sz="quarter" idx="13"/>
            <p:extLst>
              <p:ext uri="{D42A27DB-BD31-4B8C-83A1-F6EECF244321}">
                <p14:modId xmlns:p14="http://schemas.microsoft.com/office/powerpoint/2010/main" val="2234084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F680CE-F0D2-4DAF-AE15-6FE286D3324E}"/>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546A806D-D5B4-421B-BC95-8F11C61CD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6500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FC64B-ADCB-45CB-8541-36334B7AD3EE}"/>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1C2F858D-1055-4CB9-8CFE-F8056D0E85D6}"/>
              </a:ext>
            </a:extLst>
          </p:cNvPr>
          <p:cNvGraphicFramePr>
            <a:graphicFrameLocks noGrp="1"/>
          </p:cNvGraphicFramePr>
          <p:nvPr>
            <p:ph type="tbl" sz="quarter" idx="13"/>
            <p:extLst>
              <p:ext uri="{D42A27DB-BD31-4B8C-83A1-F6EECF244321}">
                <p14:modId xmlns:p14="http://schemas.microsoft.com/office/powerpoint/2010/main" val="2716232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13155070"/>
                    </a:ext>
                  </a:extLst>
                </a:gridCol>
                <a:gridCol w="1645920">
                  <a:extLst>
                    <a:ext uri="{9D8B030D-6E8A-4147-A177-3AD203B41FA5}">
                      <a16:colId xmlns:a16="http://schemas.microsoft.com/office/drawing/2014/main" val="2401389239"/>
                    </a:ext>
                  </a:extLst>
                </a:gridCol>
                <a:gridCol w="1645920">
                  <a:extLst>
                    <a:ext uri="{9D8B030D-6E8A-4147-A177-3AD203B41FA5}">
                      <a16:colId xmlns:a16="http://schemas.microsoft.com/office/drawing/2014/main" val="2462495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3563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extLst>
                  <a:ext uri="{0D108BD9-81ED-4DB2-BD59-A6C34878D82A}">
                    <a16:rowId xmlns:a16="http://schemas.microsoft.com/office/drawing/2014/main" val="52709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90183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02500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50099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75034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38796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744403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63285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62798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677933698"/>
                  </a:ext>
                </a:extLst>
              </a:tr>
            </a:tbl>
          </a:graphicData>
        </a:graphic>
      </p:graphicFrame>
      <p:sp>
        <p:nvSpPr>
          <p:cNvPr id="4" name="Text Placeholder 3">
            <a:extLst>
              <a:ext uri="{FF2B5EF4-FFF2-40B4-BE49-F238E27FC236}">
                <a16:creationId xmlns:a16="http://schemas.microsoft.com/office/drawing/2014/main" id="{A063B8F6-8EB0-4AEA-BA11-0EC34CC0A4E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73234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6A123-6D19-4AC1-A28E-B6625EE3C08A}"/>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4EB4266B-2490-49D6-87EF-49FEF5DB289C}"/>
              </a:ext>
            </a:extLst>
          </p:cNvPr>
          <p:cNvGraphicFramePr>
            <a:graphicFrameLocks noGrp="1"/>
          </p:cNvGraphicFramePr>
          <p:nvPr>
            <p:ph type="tbl" sz="quarter" idx="13"/>
            <p:extLst>
              <p:ext uri="{D42A27DB-BD31-4B8C-83A1-F6EECF244321}">
                <p14:modId xmlns:p14="http://schemas.microsoft.com/office/powerpoint/2010/main" val="352206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6805014"/>
                    </a:ext>
                  </a:extLst>
                </a:gridCol>
                <a:gridCol w="1645920">
                  <a:extLst>
                    <a:ext uri="{9D8B030D-6E8A-4147-A177-3AD203B41FA5}">
                      <a16:colId xmlns:a16="http://schemas.microsoft.com/office/drawing/2014/main" val="504695294"/>
                    </a:ext>
                  </a:extLst>
                </a:gridCol>
                <a:gridCol w="1645920">
                  <a:extLst>
                    <a:ext uri="{9D8B030D-6E8A-4147-A177-3AD203B41FA5}">
                      <a16:colId xmlns:a16="http://schemas.microsoft.com/office/drawing/2014/main" val="218740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3168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53942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53407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69510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606464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14839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82787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90321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5958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97872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503711410"/>
                  </a:ext>
                </a:extLst>
              </a:tr>
            </a:tbl>
          </a:graphicData>
        </a:graphic>
      </p:graphicFrame>
      <p:sp>
        <p:nvSpPr>
          <p:cNvPr id="4" name="Text Placeholder 3">
            <a:extLst>
              <a:ext uri="{FF2B5EF4-FFF2-40B4-BE49-F238E27FC236}">
                <a16:creationId xmlns:a16="http://schemas.microsoft.com/office/drawing/2014/main" id="{EB1A5FEE-2983-4FBC-9CD2-FBC16C66E7C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973178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49A8D-00B2-46C3-8D90-D340C34DFF8C}"/>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0EA7170E-664D-4667-AF16-FFBBD2AFC5BB}"/>
              </a:ext>
            </a:extLst>
          </p:cNvPr>
          <p:cNvGraphicFramePr>
            <a:graphicFrameLocks noGrp="1"/>
          </p:cNvGraphicFramePr>
          <p:nvPr>
            <p:ph type="tbl" sz="quarter" idx="13"/>
            <p:extLst>
              <p:ext uri="{D42A27DB-BD31-4B8C-83A1-F6EECF244321}">
                <p14:modId xmlns:p14="http://schemas.microsoft.com/office/powerpoint/2010/main" val="41723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90987"/>
                    </a:ext>
                  </a:extLst>
                </a:gridCol>
                <a:gridCol w="1645920">
                  <a:extLst>
                    <a:ext uri="{9D8B030D-6E8A-4147-A177-3AD203B41FA5}">
                      <a16:colId xmlns:a16="http://schemas.microsoft.com/office/drawing/2014/main" val="2687403994"/>
                    </a:ext>
                  </a:extLst>
                </a:gridCol>
                <a:gridCol w="1645920">
                  <a:extLst>
                    <a:ext uri="{9D8B030D-6E8A-4147-A177-3AD203B41FA5}">
                      <a16:colId xmlns:a16="http://schemas.microsoft.com/office/drawing/2014/main" val="2238392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8545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80321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5057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2688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8848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Kangar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02454189"/>
                  </a:ext>
                </a:extLst>
              </a:tr>
            </a:tbl>
          </a:graphicData>
        </a:graphic>
      </p:graphicFrame>
      <p:sp>
        <p:nvSpPr>
          <p:cNvPr id="4" name="Text Placeholder 3">
            <a:extLst>
              <a:ext uri="{FF2B5EF4-FFF2-40B4-BE49-F238E27FC236}">
                <a16:creationId xmlns:a16="http://schemas.microsoft.com/office/drawing/2014/main" id="{03B16E48-54EE-4BAB-A18A-666F251F5AB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023131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6CE3-9BEE-4544-8138-DF43E7D0B87D}"/>
              </a:ext>
            </a:extLst>
          </p:cNvPr>
          <p:cNvSpPr>
            <a:spLocks noGrp="1"/>
          </p:cNvSpPr>
          <p:nvPr>
            <p:ph type="title"/>
          </p:nvPr>
        </p:nvSpPr>
        <p:spPr/>
        <p:txBody>
          <a:bodyPr/>
          <a:lstStyle/>
          <a:p>
            <a:r>
              <a:rPr lang="en-US"/>
              <a:t>Facebook Own Posts Table | Buttercup Malaysia - 1 of 16</a:t>
            </a:r>
          </a:p>
        </p:txBody>
      </p:sp>
      <p:graphicFrame>
        <p:nvGraphicFramePr>
          <p:cNvPr id="5" name="Table Placeholder 4">
            <a:extLst>
              <a:ext uri="{FF2B5EF4-FFF2-40B4-BE49-F238E27FC236}">
                <a16:creationId xmlns:a16="http://schemas.microsoft.com/office/drawing/2014/main" id="{FD381C7C-A76B-48B1-830E-617131BEB3A7}"/>
              </a:ext>
            </a:extLst>
          </p:cNvPr>
          <p:cNvGraphicFramePr>
            <a:graphicFrameLocks noGrp="1"/>
          </p:cNvGraphicFramePr>
          <p:nvPr>
            <p:ph type="tbl" sz="quarter" idx="13"/>
            <p:extLst>
              <p:ext uri="{D42A27DB-BD31-4B8C-83A1-F6EECF244321}">
                <p14:modId xmlns:p14="http://schemas.microsoft.com/office/powerpoint/2010/main" val="2064566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74636858"/>
                    </a:ext>
                  </a:extLst>
                </a:gridCol>
                <a:gridCol w="740664">
                  <a:extLst>
                    <a:ext uri="{9D8B030D-6E8A-4147-A177-3AD203B41FA5}">
                      <a16:colId xmlns:a16="http://schemas.microsoft.com/office/drawing/2014/main" val="818008135"/>
                    </a:ext>
                  </a:extLst>
                </a:gridCol>
                <a:gridCol w="740664">
                  <a:extLst>
                    <a:ext uri="{9D8B030D-6E8A-4147-A177-3AD203B41FA5}">
                      <a16:colId xmlns:a16="http://schemas.microsoft.com/office/drawing/2014/main" val="4155578937"/>
                    </a:ext>
                  </a:extLst>
                </a:gridCol>
                <a:gridCol w="740664">
                  <a:extLst>
                    <a:ext uri="{9D8B030D-6E8A-4147-A177-3AD203B41FA5}">
                      <a16:colId xmlns:a16="http://schemas.microsoft.com/office/drawing/2014/main" val="1669937518"/>
                    </a:ext>
                  </a:extLst>
                </a:gridCol>
                <a:gridCol w="740664">
                  <a:extLst>
                    <a:ext uri="{9D8B030D-6E8A-4147-A177-3AD203B41FA5}">
                      <a16:colId xmlns:a16="http://schemas.microsoft.com/office/drawing/2014/main" val="2677041818"/>
                    </a:ext>
                  </a:extLst>
                </a:gridCol>
                <a:gridCol w="740664">
                  <a:extLst>
                    <a:ext uri="{9D8B030D-6E8A-4147-A177-3AD203B41FA5}">
                      <a16:colId xmlns:a16="http://schemas.microsoft.com/office/drawing/2014/main" val="76007561"/>
                    </a:ext>
                  </a:extLst>
                </a:gridCol>
                <a:gridCol w="740664">
                  <a:extLst>
                    <a:ext uri="{9D8B030D-6E8A-4147-A177-3AD203B41FA5}">
                      <a16:colId xmlns:a16="http://schemas.microsoft.com/office/drawing/2014/main" val="1944978812"/>
                    </a:ext>
                  </a:extLst>
                </a:gridCol>
                <a:gridCol w="740664">
                  <a:extLst>
                    <a:ext uri="{9D8B030D-6E8A-4147-A177-3AD203B41FA5}">
                      <a16:colId xmlns:a16="http://schemas.microsoft.com/office/drawing/2014/main" val="317410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86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- 2020-01-31 10:17:32</a:t>
                      </a:r>
                      <a:r>
                        <a:rPr kumimoji="0" lang="en-US" sz="1000" b="0" i="0" u="none" strike="noStrike" kern="1200" cap="none" spc="0" normalizeH="0" baseline="0" noProof="0">
                          <a:ln>
                            <a:noFill/>
                          </a:ln>
                          <a:solidFill>
                            <a:prstClr val="black"/>
                          </a:solidFill>
                          <a:effectLst/>
                          <a:uLnTx/>
                          <a:uFillTx/>
                          <a:latin typeface="+mn-lt"/>
                          <a:ea typeface="+mn-ea"/>
                          <a:cs typeface="+mn-cs"/>
                        </a:rPr>
                        <a:t>
 Profesor Dan Zakay mengatakan "masa itu terasa lebih lama apabila anda tidak tahu bila sesuatu akan berakhir." ​
​Pada bulan Januari kita kembali bekerja setelah bercuti hujung tahun dan merasakan terlalu lama lagi untuk sampai ke hujung tahun yang berikutnya.​
​Siapa rasa seperti Januari adalah bulan​ yang sangat panjang buat 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593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- 2020-01-29 10:16:23</a:t>
                      </a:r>
                      <a:r>
                        <a:rPr kumimoji="0" lang="en-US" sz="1000" b="0" i="0" u="none" strike="noStrike" kern="1200" cap="none" spc="0" normalizeH="0" baseline="0" noProof="0">
                          <a:ln>
                            <a:noFill/>
                          </a:ln>
                          <a:solidFill>
                            <a:prstClr val="black"/>
                          </a:solidFill>
                          <a:effectLst/>
                          <a:uLnTx/>
                          <a:uFillTx/>
                          <a:latin typeface="+mn-lt"/>
                          <a:ea typeface="+mn-ea"/>
                          <a:cs typeface="+mn-cs"/>
                        </a:rPr>
                        <a:t>
 Tidak lengkap hidangan jika tidak dimasukkan Buttercup! ​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7895859"/>
                  </a:ext>
                </a:extLst>
              </a:tr>
            </a:tbl>
          </a:graphicData>
        </a:graphic>
      </p:graphicFrame>
      <p:sp>
        <p:nvSpPr>
          <p:cNvPr id="4" name="Text Placeholder 3">
            <a:extLst>
              <a:ext uri="{FF2B5EF4-FFF2-40B4-BE49-F238E27FC236}">
                <a16:creationId xmlns:a16="http://schemas.microsoft.com/office/drawing/2014/main" id="{EA519A86-FD2B-4659-9A50-2F8D22A7A2F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615836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CECBD-A5CE-4921-85C7-F7E63203E88C}"/>
              </a:ext>
            </a:extLst>
          </p:cNvPr>
          <p:cNvSpPr>
            <a:spLocks noGrp="1"/>
          </p:cNvSpPr>
          <p:nvPr>
            <p:ph type="title"/>
          </p:nvPr>
        </p:nvSpPr>
        <p:spPr/>
        <p:txBody>
          <a:bodyPr/>
          <a:lstStyle/>
          <a:p>
            <a:r>
              <a:rPr lang="en-US"/>
              <a:t>Facebook Own Posts Table | Buttercup Malaysia - 2 of 16</a:t>
            </a:r>
          </a:p>
        </p:txBody>
      </p:sp>
      <p:graphicFrame>
        <p:nvGraphicFramePr>
          <p:cNvPr id="5" name="Table Placeholder 4">
            <a:extLst>
              <a:ext uri="{FF2B5EF4-FFF2-40B4-BE49-F238E27FC236}">
                <a16:creationId xmlns:a16="http://schemas.microsoft.com/office/drawing/2014/main" id="{01083F27-EB92-4AE3-96D3-6A2635E50509}"/>
              </a:ext>
            </a:extLst>
          </p:cNvPr>
          <p:cNvGraphicFramePr>
            <a:graphicFrameLocks noGrp="1"/>
          </p:cNvGraphicFramePr>
          <p:nvPr>
            <p:ph type="tbl" sz="quarter" idx="13"/>
            <p:extLst>
              <p:ext uri="{D42A27DB-BD31-4B8C-83A1-F6EECF244321}">
                <p14:modId xmlns:p14="http://schemas.microsoft.com/office/powerpoint/2010/main" val="748195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71275475"/>
                    </a:ext>
                  </a:extLst>
                </a:gridCol>
                <a:gridCol w="740664">
                  <a:extLst>
                    <a:ext uri="{9D8B030D-6E8A-4147-A177-3AD203B41FA5}">
                      <a16:colId xmlns:a16="http://schemas.microsoft.com/office/drawing/2014/main" val="721472044"/>
                    </a:ext>
                  </a:extLst>
                </a:gridCol>
                <a:gridCol w="740664">
                  <a:extLst>
                    <a:ext uri="{9D8B030D-6E8A-4147-A177-3AD203B41FA5}">
                      <a16:colId xmlns:a16="http://schemas.microsoft.com/office/drawing/2014/main" val="102758191"/>
                    </a:ext>
                  </a:extLst>
                </a:gridCol>
                <a:gridCol w="740664">
                  <a:extLst>
                    <a:ext uri="{9D8B030D-6E8A-4147-A177-3AD203B41FA5}">
                      <a16:colId xmlns:a16="http://schemas.microsoft.com/office/drawing/2014/main" val="2479272059"/>
                    </a:ext>
                  </a:extLst>
                </a:gridCol>
                <a:gridCol w="740664">
                  <a:extLst>
                    <a:ext uri="{9D8B030D-6E8A-4147-A177-3AD203B41FA5}">
                      <a16:colId xmlns:a16="http://schemas.microsoft.com/office/drawing/2014/main" val="557250325"/>
                    </a:ext>
                  </a:extLst>
                </a:gridCol>
                <a:gridCol w="740664">
                  <a:extLst>
                    <a:ext uri="{9D8B030D-6E8A-4147-A177-3AD203B41FA5}">
                      <a16:colId xmlns:a16="http://schemas.microsoft.com/office/drawing/2014/main" val="3001118332"/>
                    </a:ext>
                  </a:extLst>
                </a:gridCol>
                <a:gridCol w="740664">
                  <a:extLst>
                    <a:ext uri="{9D8B030D-6E8A-4147-A177-3AD203B41FA5}">
                      <a16:colId xmlns:a16="http://schemas.microsoft.com/office/drawing/2014/main" val="4270683263"/>
                    </a:ext>
                  </a:extLst>
                </a:gridCol>
                <a:gridCol w="740664">
                  <a:extLst>
                    <a:ext uri="{9D8B030D-6E8A-4147-A177-3AD203B41FA5}">
                      <a16:colId xmlns:a16="http://schemas.microsoft.com/office/drawing/2014/main" val="312233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747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- 2020-01-27 10:15:18</a:t>
                      </a:r>
                      <a:r>
                        <a:rPr kumimoji="0" lang="en-US" sz="1000" b="0" i="0" u="none" strike="noStrike" kern="1200" cap="none" spc="0" normalizeH="0" baseline="0" noProof="0">
                          <a:ln>
                            <a:noFill/>
                          </a:ln>
                          <a:solidFill>
                            <a:prstClr val="black"/>
                          </a:solidFill>
                          <a:effectLst/>
                          <a:uLnTx/>
                          <a:uFillTx/>
                          <a:latin typeface="+mn-lt"/>
                          <a:ea typeface="+mn-ea"/>
                          <a:cs typeface="+mn-cs"/>
                        </a:rPr>
                        <a:t>
 Ingin biskut yang masin-masin rasanya? Ini resipinya. ​
​#ResipiButtercup​
​Biskut Coklat Putih Dengan Pretzel​
​Bahan-bahan:​
120g Buttercup​
75g gula perang​
75g gula kastor​
1 biji telur​
1 sudu esen vanila ​
180g tepung​
½ sudu soda bikarbonat​
100g coklat putih​
50g pretzel mini​
¼ sudu teh garam
Arahan:​
1. Panaskan ketuharpada suhu 180°C. ​
2. Pukul gula dan Buttercup sehingga gebu. Kemudian pukul telur dan esen vanila. ​
3. Campurkan tepung, soda bikarbonat, coklat putih, pretzel mini, dan garam. Hancurkan pretzel sedikit dan simpan selebihnya untuk hiasan.​
4. Sudukan 10 sudu besar campuran ke atas dulang. Bakar selama 10-12 minit. ​
5. Biarkan sejuk di atas dulang selama beberapa minit, biarkan sejuk sepenuhnya dan simpan di dalam bekas kedap udara. ​
Sumber: https://www.bbcgoodfood.com/recipes/white-chocolate-pretzel-cookies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3356445"/>
                  </a:ext>
                </a:extLst>
              </a:tr>
            </a:tbl>
          </a:graphicData>
        </a:graphic>
      </p:graphicFrame>
      <p:sp>
        <p:nvSpPr>
          <p:cNvPr id="4" name="Text Placeholder 3">
            <a:extLst>
              <a:ext uri="{FF2B5EF4-FFF2-40B4-BE49-F238E27FC236}">
                <a16:creationId xmlns:a16="http://schemas.microsoft.com/office/drawing/2014/main" id="{115D40F9-8ACA-4876-A4AA-5E29B248370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109487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D600B-9C7D-4D3A-B83B-262643637230}"/>
              </a:ext>
            </a:extLst>
          </p:cNvPr>
          <p:cNvSpPr>
            <a:spLocks noGrp="1"/>
          </p:cNvSpPr>
          <p:nvPr>
            <p:ph type="title"/>
          </p:nvPr>
        </p:nvSpPr>
        <p:spPr/>
        <p:txBody>
          <a:bodyPr/>
          <a:lstStyle/>
          <a:p>
            <a:r>
              <a:rPr lang="en-US"/>
              <a:t>Facebook Own Posts Table | Buttercup Malaysia - 3 of 16</a:t>
            </a:r>
          </a:p>
        </p:txBody>
      </p:sp>
      <p:graphicFrame>
        <p:nvGraphicFramePr>
          <p:cNvPr id="5" name="Table Placeholder 4">
            <a:extLst>
              <a:ext uri="{FF2B5EF4-FFF2-40B4-BE49-F238E27FC236}">
                <a16:creationId xmlns:a16="http://schemas.microsoft.com/office/drawing/2014/main" id="{EFDB8A4A-2EE1-4E7C-A921-02F4D206CA54}"/>
              </a:ext>
            </a:extLst>
          </p:cNvPr>
          <p:cNvGraphicFramePr>
            <a:graphicFrameLocks noGrp="1"/>
          </p:cNvGraphicFramePr>
          <p:nvPr>
            <p:ph type="tbl" sz="quarter" idx="13"/>
            <p:extLst>
              <p:ext uri="{D42A27DB-BD31-4B8C-83A1-F6EECF244321}">
                <p14:modId xmlns:p14="http://schemas.microsoft.com/office/powerpoint/2010/main" val="3764518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92393202"/>
                    </a:ext>
                  </a:extLst>
                </a:gridCol>
                <a:gridCol w="740664">
                  <a:extLst>
                    <a:ext uri="{9D8B030D-6E8A-4147-A177-3AD203B41FA5}">
                      <a16:colId xmlns:a16="http://schemas.microsoft.com/office/drawing/2014/main" val="3379729661"/>
                    </a:ext>
                  </a:extLst>
                </a:gridCol>
                <a:gridCol w="740664">
                  <a:extLst>
                    <a:ext uri="{9D8B030D-6E8A-4147-A177-3AD203B41FA5}">
                      <a16:colId xmlns:a16="http://schemas.microsoft.com/office/drawing/2014/main" val="613983424"/>
                    </a:ext>
                  </a:extLst>
                </a:gridCol>
                <a:gridCol w="740664">
                  <a:extLst>
                    <a:ext uri="{9D8B030D-6E8A-4147-A177-3AD203B41FA5}">
                      <a16:colId xmlns:a16="http://schemas.microsoft.com/office/drawing/2014/main" val="651632250"/>
                    </a:ext>
                  </a:extLst>
                </a:gridCol>
                <a:gridCol w="740664">
                  <a:extLst>
                    <a:ext uri="{9D8B030D-6E8A-4147-A177-3AD203B41FA5}">
                      <a16:colId xmlns:a16="http://schemas.microsoft.com/office/drawing/2014/main" val="2555052378"/>
                    </a:ext>
                  </a:extLst>
                </a:gridCol>
                <a:gridCol w="740664">
                  <a:extLst>
                    <a:ext uri="{9D8B030D-6E8A-4147-A177-3AD203B41FA5}">
                      <a16:colId xmlns:a16="http://schemas.microsoft.com/office/drawing/2014/main" val="2068270720"/>
                    </a:ext>
                  </a:extLst>
                </a:gridCol>
                <a:gridCol w="740664">
                  <a:extLst>
                    <a:ext uri="{9D8B030D-6E8A-4147-A177-3AD203B41FA5}">
                      <a16:colId xmlns:a16="http://schemas.microsoft.com/office/drawing/2014/main" val="1625938307"/>
                    </a:ext>
                  </a:extLst>
                </a:gridCol>
                <a:gridCol w="740664">
                  <a:extLst>
                    <a:ext uri="{9D8B030D-6E8A-4147-A177-3AD203B41FA5}">
                      <a16:colId xmlns:a16="http://schemas.microsoft.com/office/drawing/2014/main" val="3050565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603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- 2020-01-25 00:00:08</a:t>
                      </a:r>
                      <a:r>
                        <a:rPr kumimoji="0" lang="en-US" sz="1000" b="0" i="0" u="none" strike="noStrike" kern="1200" cap="none" spc="0" normalizeH="0" baseline="0" noProof="0">
                          <a:ln>
                            <a:noFill/>
                          </a:ln>
                          <a:solidFill>
                            <a:prstClr val="black"/>
                          </a:solidFill>
                          <a:effectLst/>
                          <a:uLnTx/>
                          <a:uFillTx/>
                          <a:latin typeface="+mn-lt"/>
                          <a:ea typeface="+mn-ea"/>
                          <a:cs typeface="+mn-cs"/>
                        </a:rPr>
                        <a:t>
 Selamat Tahun Baru Cina Buttercup ucapkan kepada semua yang menyambutnya! Ada sesiapa yang lahir tahun tikus di sini?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91310932"/>
                  </a:ext>
                </a:extLst>
              </a:tr>
            </a:tbl>
          </a:graphicData>
        </a:graphic>
      </p:graphicFrame>
      <p:sp>
        <p:nvSpPr>
          <p:cNvPr id="4" name="Text Placeholder 3">
            <a:extLst>
              <a:ext uri="{FF2B5EF4-FFF2-40B4-BE49-F238E27FC236}">
                <a16:creationId xmlns:a16="http://schemas.microsoft.com/office/drawing/2014/main" id="{17A6162B-59D3-4407-B3D5-6169D717F075}"/>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114243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4A999-6850-420F-9549-3FEC9591406B}"/>
              </a:ext>
            </a:extLst>
          </p:cNvPr>
          <p:cNvSpPr>
            <a:spLocks noGrp="1"/>
          </p:cNvSpPr>
          <p:nvPr>
            <p:ph type="title"/>
          </p:nvPr>
        </p:nvSpPr>
        <p:spPr/>
        <p:txBody>
          <a:bodyPr/>
          <a:lstStyle/>
          <a:p>
            <a:r>
              <a:rPr lang="en-US"/>
              <a:t>Facebook Own Posts Table | Buttercup Malaysia - 4 of 16</a:t>
            </a:r>
          </a:p>
        </p:txBody>
      </p:sp>
      <p:graphicFrame>
        <p:nvGraphicFramePr>
          <p:cNvPr id="5" name="Table Placeholder 4">
            <a:extLst>
              <a:ext uri="{FF2B5EF4-FFF2-40B4-BE49-F238E27FC236}">
                <a16:creationId xmlns:a16="http://schemas.microsoft.com/office/drawing/2014/main" id="{A33E0E52-8BFA-4824-925C-AEE18A12F603}"/>
              </a:ext>
            </a:extLst>
          </p:cNvPr>
          <p:cNvGraphicFramePr>
            <a:graphicFrameLocks noGrp="1"/>
          </p:cNvGraphicFramePr>
          <p:nvPr>
            <p:ph type="tbl" sz="quarter" idx="13"/>
            <p:extLst>
              <p:ext uri="{D42A27DB-BD31-4B8C-83A1-F6EECF244321}">
                <p14:modId xmlns:p14="http://schemas.microsoft.com/office/powerpoint/2010/main" val="151762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04421337"/>
                    </a:ext>
                  </a:extLst>
                </a:gridCol>
                <a:gridCol w="740664">
                  <a:extLst>
                    <a:ext uri="{9D8B030D-6E8A-4147-A177-3AD203B41FA5}">
                      <a16:colId xmlns:a16="http://schemas.microsoft.com/office/drawing/2014/main" val="2249891735"/>
                    </a:ext>
                  </a:extLst>
                </a:gridCol>
                <a:gridCol w="740664">
                  <a:extLst>
                    <a:ext uri="{9D8B030D-6E8A-4147-A177-3AD203B41FA5}">
                      <a16:colId xmlns:a16="http://schemas.microsoft.com/office/drawing/2014/main" val="695031637"/>
                    </a:ext>
                  </a:extLst>
                </a:gridCol>
                <a:gridCol w="740664">
                  <a:extLst>
                    <a:ext uri="{9D8B030D-6E8A-4147-A177-3AD203B41FA5}">
                      <a16:colId xmlns:a16="http://schemas.microsoft.com/office/drawing/2014/main" val="422680158"/>
                    </a:ext>
                  </a:extLst>
                </a:gridCol>
                <a:gridCol w="740664">
                  <a:extLst>
                    <a:ext uri="{9D8B030D-6E8A-4147-A177-3AD203B41FA5}">
                      <a16:colId xmlns:a16="http://schemas.microsoft.com/office/drawing/2014/main" val="1006393866"/>
                    </a:ext>
                  </a:extLst>
                </a:gridCol>
                <a:gridCol w="740664">
                  <a:extLst>
                    <a:ext uri="{9D8B030D-6E8A-4147-A177-3AD203B41FA5}">
                      <a16:colId xmlns:a16="http://schemas.microsoft.com/office/drawing/2014/main" val="1546759657"/>
                    </a:ext>
                  </a:extLst>
                </a:gridCol>
                <a:gridCol w="740664">
                  <a:extLst>
                    <a:ext uri="{9D8B030D-6E8A-4147-A177-3AD203B41FA5}">
                      <a16:colId xmlns:a16="http://schemas.microsoft.com/office/drawing/2014/main" val="3110576087"/>
                    </a:ext>
                  </a:extLst>
                </a:gridCol>
                <a:gridCol w="740664">
                  <a:extLst>
                    <a:ext uri="{9D8B030D-6E8A-4147-A177-3AD203B41FA5}">
                      <a16:colId xmlns:a16="http://schemas.microsoft.com/office/drawing/2014/main" val="409688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028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- 2020-01-24 10:12:04</a:t>
                      </a:r>
                      <a:r>
                        <a:rPr kumimoji="0" lang="en-US" sz="1000" b="0" i="0" u="none" strike="noStrike" kern="1200" cap="none" spc="0" normalizeH="0" baseline="0" noProof="0">
                          <a:ln>
                            <a:noFill/>
                          </a:ln>
                          <a:solidFill>
                            <a:prstClr val="black"/>
                          </a:solidFill>
                          <a:effectLst/>
                          <a:uLnTx/>
                          <a:uFillTx/>
                          <a:latin typeface="+mn-lt"/>
                          <a:ea typeface="+mn-ea"/>
                          <a:cs typeface="+mn-cs"/>
                        </a:rPr>
                        <a:t>
 Nikmati pemanis mulut yang lazat berkrim ini! ​
#ResipiButtercup​
Fondue Coklat Putih​
Bahan-bahan:​
50g Buttercup​
200g coklat putih​
142ml krim berat​
1 sudu teh esen vanila​
250g campuran ceri, beri hitam, strawberi
Arahan:​
1. Campurkan coklat putih, Buttercup, krim berat, dan esen vanila dalam mangkuk tahan panas dan letakkan di atas periuk yang mengandungi air mendidih.​
2. Panaskan sehingga cair dan licin, kacau sekali-sekala, selama kira-kira 5 minit. ​
3. Pindahkan ke periuk fondue atau periuk hangat dan sajikan dengan buah-buahan.​
​Sumber: https://www.bbcgoodfood.com/recipes/2207/white-chocolate-fondue-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6532437"/>
                  </a:ext>
                </a:extLst>
              </a:tr>
            </a:tbl>
          </a:graphicData>
        </a:graphic>
      </p:graphicFrame>
      <p:sp>
        <p:nvSpPr>
          <p:cNvPr id="4" name="Text Placeholder 3">
            <a:extLst>
              <a:ext uri="{FF2B5EF4-FFF2-40B4-BE49-F238E27FC236}">
                <a16:creationId xmlns:a16="http://schemas.microsoft.com/office/drawing/2014/main" id="{9A56C913-C91B-4C9A-ADD6-0D371F0DE23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9939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2E75C-101E-4E2D-AFE4-A12FA4DC3C4E}"/>
              </a:ext>
            </a:extLst>
          </p:cNvPr>
          <p:cNvSpPr>
            <a:spLocks noGrp="1"/>
          </p:cNvSpPr>
          <p:nvPr>
            <p:ph type="title"/>
          </p:nvPr>
        </p:nvSpPr>
        <p:spPr/>
        <p:txBody>
          <a:bodyPr/>
          <a:lstStyle/>
          <a:p>
            <a:r>
              <a:rPr lang="en-US"/>
              <a:t>Facebook Own Posts Table | Buttercup Malaysia - 5 of 16</a:t>
            </a:r>
          </a:p>
        </p:txBody>
      </p:sp>
      <p:graphicFrame>
        <p:nvGraphicFramePr>
          <p:cNvPr id="5" name="Table Placeholder 4">
            <a:extLst>
              <a:ext uri="{FF2B5EF4-FFF2-40B4-BE49-F238E27FC236}">
                <a16:creationId xmlns:a16="http://schemas.microsoft.com/office/drawing/2014/main" id="{BE701186-3C2B-4DCC-B98B-0EAC0E245513}"/>
              </a:ext>
            </a:extLst>
          </p:cNvPr>
          <p:cNvGraphicFramePr>
            <a:graphicFrameLocks noGrp="1"/>
          </p:cNvGraphicFramePr>
          <p:nvPr>
            <p:ph type="tbl" sz="quarter" idx="13"/>
            <p:extLst>
              <p:ext uri="{D42A27DB-BD31-4B8C-83A1-F6EECF244321}">
                <p14:modId xmlns:p14="http://schemas.microsoft.com/office/powerpoint/2010/main" val="2075696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832547"/>
                    </a:ext>
                  </a:extLst>
                </a:gridCol>
                <a:gridCol w="740664">
                  <a:extLst>
                    <a:ext uri="{9D8B030D-6E8A-4147-A177-3AD203B41FA5}">
                      <a16:colId xmlns:a16="http://schemas.microsoft.com/office/drawing/2014/main" val="1375093563"/>
                    </a:ext>
                  </a:extLst>
                </a:gridCol>
                <a:gridCol w="740664">
                  <a:extLst>
                    <a:ext uri="{9D8B030D-6E8A-4147-A177-3AD203B41FA5}">
                      <a16:colId xmlns:a16="http://schemas.microsoft.com/office/drawing/2014/main" val="1223110631"/>
                    </a:ext>
                  </a:extLst>
                </a:gridCol>
                <a:gridCol w="740664">
                  <a:extLst>
                    <a:ext uri="{9D8B030D-6E8A-4147-A177-3AD203B41FA5}">
                      <a16:colId xmlns:a16="http://schemas.microsoft.com/office/drawing/2014/main" val="3502806740"/>
                    </a:ext>
                  </a:extLst>
                </a:gridCol>
                <a:gridCol w="740664">
                  <a:extLst>
                    <a:ext uri="{9D8B030D-6E8A-4147-A177-3AD203B41FA5}">
                      <a16:colId xmlns:a16="http://schemas.microsoft.com/office/drawing/2014/main" val="2212246454"/>
                    </a:ext>
                  </a:extLst>
                </a:gridCol>
                <a:gridCol w="740664">
                  <a:extLst>
                    <a:ext uri="{9D8B030D-6E8A-4147-A177-3AD203B41FA5}">
                      <a16:colId xmlns:a16="http://schemas.microsoft.com/office/drawing/2014/main" val="551650234"/>
                    </a:ext>
                  </a:extLst>
                </a:gridCol>
                <a:gridCol w="740664">
                  <a:extLst>
                    <a:ext uri="{9D8B030D-6E8A-4147-A177-3AD203B41FA5}">
                      <a16:colId xmlns:a16="http://schemas.microsoft.com/office/drawing/2014/main" val="2312171022"/>
                    </a:ext>
                  </a:extLst>
                </a:gridCol>
                <a:gridCol w="740664">
                  <a:extLst>
                    <a:ext uri="{9D8B030D-6E8A-4147-A177-3AD203B41FA5}">
                      <a16:colId xmlns:a16="http://schemas.microsoft.com/office/drawing/2014/main" val="21194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137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- 2020-01-23 10:10:10</a:t>
                      </a:r>
                      <a:r>
                        <a:rPr kumimoji="0" lang="en-US" sz="1000" b="0" i="0" u="none" strike="noStrike" kern="1200" cap="none" spc="0" normalizeH="0" baseline="0" noProof="0">
                          <a:ln>
                            <a:noFill/>
                          </a:ln>
                          <a:solidFill>
                            <a:prstClr val="black"/>
                          </a:solidFill>
                          <a:effectLst/>
                          <a:uLnTx/>
                          <a:uFillTx/>
                          <a:latin typeface="+mn-lt"/>
                          <a:ea typeface="+mn-ea"/>
                          <a:cs typeface="+mn-cs"/>
                        </a:rPr>
                        <a:t>
 Ini hidangan variasi bagi si penggemar kek buah. Siapa yang akan cuba membuatnya? ​
​#ResipiButtercup​
​Panettone Kranberi &amp; Coklat Putih​
​Bahan-bahan:​
200g Buttercup​
500g tepung​
2 peket 7g yis​
100g gula kastor​
200ml susu​
3 biji telur​
1 sudu teh esen vanila​
175g kranberi kering​
100g kandi buah​
85g coklat putih​
​Hiasan:​
1 biji telur​
2 sudu besar kepingan badam
Arahan:​
1. Gaul tepung, yis dan garam. Kemudian tambahkan gula dan gaul. ​
2. Panaskan susu dalam mangkuk berasingan, pukul telur dengan esen vanila. ​
3. Masukkan susu dan telur ke dalam bahan-bahan kering dan kacau dengan adunan tadi. Rehatkan doh untuk mengembang.​
4. Masukkan Buttercup yang telah dicairkan, gaul dan rehatkan lagi selama satu jam. ​
5. Tambahkan kranberi, kandi buah dan coklat putih. Gaulkan sebati.​
6. Bentukkan doh dan rehatkan selama 30 minit. Panaskan ketuhar pada suhu 180°C.​
7. Sapukan telur yang telah dipukul ke atas doh dan taburkan badam. ​
8. Bakar selama 45-50 minit sehingga menja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8882926"/>
                  </a:ext>
                </a:extLst>
              </a:tr>
            </a:tbl>
          </a:graphicData>
        </a:graphic>
      </p:graphicFrame>
      <p:sp>
        <p:nvSpPr>
          <p:cNvPr id="4" name="Text Placeholder 3">
            <a:extLst>
              <a:ext uri="{FF2B5EF4-FFF2-40B4-BE49-F238E27FC236}">
                <a16:creationId xmlns:a16="http://schemas.microsoft.com/office/drawing/2014/main" id="{31285A72-6E76-457F-8A53-67099437B9A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887212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AE191-EA78-4106-9565-A25936702194}"/>
              </a:ext>
            </a:extLst>
          </p:cNvPr>
          <p:cNvSpPr>
            <a:spLocks noGrp="1"/>
          </p:cNvSpPr>
          <p:nvPr>
            <p:ph type="title"/>
          </p:nvPr>
        </p:nvSpPr>
        <p:spPr/>
        <p:txBody>
          <a:bodyPr/>
          <a:lstStyle/>
          <a:p>
            <a:r>
              <a:rPr lang="en-US"/>
              <a:t>Facebook Own Posts Table | Buttercup Malaysia - 6 of 16</a:t>
            </a:r>
          </a:p>
        </p:txBody>
      </p:sp>
      <p:graphicFrame>
        <p:nvGraphicFramePr>
          <p:cNvPr id="5" name="Table Placeholder 4">
            <a:extLst>
              <a:ext uri="{FF2B5EF4-FFF2-40B4-BE49-F238E27FC236}">
                <a16:creationId xmlns:a16="http://schemas.microsoft.com/office/drawing/2014/main" id="{B3ED5EDB-E03C-414D-B309-9A52269FE72D}"/>
              </a:ext>
            </a:extLst>
          </p:cNvPr>
          <p:cNvGraphicFramePr>
            <a:graphicFrameLocks noGrp="1"/>
          </p:cNvGraphicFramePr>
          <p:nvPr>
            <p:ph type="tbl" sz="quarter" idx="13"/>
            <p:extLst>
              <p:ext uri="{D42A27DB-BD31-4B8C-83A1-F6EECF244321}">
                <p14:modId xmlns:p14="http://schemas.microsoft.com/office/powerpoint/2010/main" val="525980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2008759"/>
                    </a:ext>
                  </a:extLst>
                </a:gridCol>
                <a:gridCol w="740664">
                  <a:extLst>
                    <a:ext uri="{9D8B030D-6E8A-4147-A177-3AD203B41FA5}">
                      <a16:colId xmlns:a16="http://schemas.microsoft.com/office/drawing/2014/main" val="3663341261"/>
                    </a:ext>
                  </a:extLst>
                </a:gridCol>
                <a:gridCol w="740664">
                  <a:extLst>
                    <a:ext uri="{9D8B030D-6E8A-4147-A177-3AD203B41FA5}">
                      <a16:colId xmlns:a16="http://schemas.microsoft.com/office/drawing/2014/main" val="2489091763"/>
                    </a:ext>
                  </a:extLst>
                </a:gridCol>
                <a:gridCol w="740664">
                  <a:extLst>
                    <a:ext uri="{9D8B030D-6E8A-4147-A177-3AD203B41FA5}">
                      <a16:colId xmlns:a16="http://schemas.microsoft.com/office/drawing/2014/main" val="3108159155"/>
                    </a:ext>
                  </a:extLst>
                </a:gridCol>
                <a:gridCol w="740664">
                  <a:extLst>
                    <a:ext uri="{9D8B030D-6E8A-4147-A177-3AD203B41FA5}">
                      <a16:colId xmlns:a16="http://schemas.microsoft.com/office/drawing/2014/main" val="2361275402"/>
                    </a:ext>
                  </a:extLst>
                </a:gridCol>
                <a:gridCol w="740664">
                  <a:extLst>
                    <a:ext uri="{9D8B030D-6E8A-4147-A177-3AD203B41FA5}">
                      <a16:colId xmlns:a16="http://schemas.microsoft.com/office/drawing/2014/main" val="92503681"/>
                    </a:ext>
                  </a:extLst>
                </a:gridCol>
                <a:gridCol w="740664">
                  <a:extLst>
                    <a:ext uri="{9D8B030D-6E8A-4147-A177-3AD203B41FA5}">
                      <a16:colId xmlns:a16="http://schemas.microsoft.com/office/drawing/2014/main" val="467774527"/>
                    </a:ext>
                  </a:extLst>
                </a:gridCol>
                <a:gridCol w="740664">
                  <a:extLst>
                    <a:ext uri="{9D8B030D-6E8A-4147-A177-3AD203B41FA5}">
                      <a16:colId xmlns:a16="http://schemas.microsoft.com/office/drawing/2014/main" val="3168556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614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- 2020-01-21 10:07:42</a:t>
                      </a:r>
                      <a:r>
                        <a:rPr kumimoji="0" lang="en-US" sz="1000" b="0" i="0" u="none" strike="noStrike" kern="1200" cap="none" spc="0" normalizeH="0" baseline="0" noProof="0">
                          <a:ln>
                            <a:noFill/>
                          </a:ln>
                          <a:solidFill>
                            <a:prstClr val="black"/>
                          </a:solidFill>
                          <a:effectLst/>
                          <a:uLnTx/>
                          <a:uFillTx/>
                          <a:latin typeface="+mn-lt"/>
                          <a:ea typeface="+mn-ea"/>
                          <a:cs typeface="+mn-cs"/>
                        </a:rPr>
                        <a:t>
 Ada aroma ros dalam snek ini, sesuai untuk anda yang menginginkan sedikit keistimewaan. ​
​#ResipiButtercup​
​Biskut Truffle Ros​
​Bahan-bahan: ​
30g Buttercup​
300g coklat putih​
120ml krim berat​
½ sudu teh air ros​
Hiasan:​
200g coklat putih​
Hirisan kelapa​
Gula-gula manik​
Serbuk koko​
Cebisan kacang pistachio
Arahan:​
1. Cairkan coklat, krim, dan Buttercup. Masukkan air ros.​
2. Sejukkan sekurang-kurangnya 4 jam atau lebih baik semalaman.​
3. Bulatkan truffle menggunakan sudu atau tangan. Masukkan ke dalam loyang dan simpan di dalam peti sejuk selama 30 minit.​
4. Untuk menghias, cairkan coklat dengan cara yang sama seperti dalam langkah 1, biarkan sejuk sedikit, kemudian masukkan truffles sejuk ke dalam coklat dan angkat. ​
5. Masukkan semula ke dalam loyang dan taburkan hiasan serbuk koko, hirisan kelapa, gula-gula manik, dan kacang pistachio.​
6. Simpan truffle di dalam peti sejuk.​
Sumber: https://www.bbcgoodfood.com/recipes/white-chocolate-truffles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8597636"/>
                  </a:ext>
                </a:extLst>
              </a:tr>
            </a:tbl>
          </a:graphicData>
        </a:graphic>
      </p:graphicFrame>
      <p:sp>
        <p:nvSpPr>
          <p:cNvPr id="4" name="Text Placeholder 3">
            <a:extLst>
              <a:ext uri="{FF2B5EF4-FFF2-40B4-BE49-F238E27FC236}">
                <a16:creationId xmlns:a16="http://schemas.microsoft.com/office/drawing/2014/main" id="{3E3C925B-5991-4570-B6ED-60412C69130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540643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DA22E-7458-414E-A5B3-19470575D001}"/>
              </a:ext>
            </a:extLst>
          </p:cNvPr>
          <p:cNvSpPr>
            <a:spLocks noGrp="1"/>
          </p:cNvSpPr>
          <p:nvPr>
            <p:ph type="title"/>
          </p:nvPr>
        </p:nvSpPr>
        <p:spPr/>
        <p:txBody>
          <a:bodyPr/>
          <a:lstStyle/>
          <a:p>
            <a:r>
              <a:rPr lang="en-US"/>
              <a:t>Facebook Own Posts Table | Buttercup Malaysia - 7 of 16</a:t>
            </a:r>
          </a:p>
        </p:txBody>
      </p:sp>
      <p:graphicFrame>
        <p:nvGraphicFramePr>
          <p:cNvPr id="5" name="Table Placeholder 4">
            <a:extLst>
              <a:ext uri="{FF2B5EF4-FFF2-40B4-BE49-F238E27FC236}">
                <a16:creationId xmlns:a16="http://schemas.microsoft.com/office/drawing/2014/main" id="{D35E7734-2685-4999-9DCD-9865A1192AF2}"/>
              </a:ext>
            </a:extLst>
          </p:cNvPr>
          <p:cNvGraphicFramePr>
            <a:graphicFrameLocks noGrp="1"/>
          </p:cNvGraphicFramePr>
          <p:nvPr>
            <p:ph type="tbl" sz="quarter" idx="13"/>
            <p:extLst>
              <p:ext uri="{D42A27DB-BD31-4B8C-83A1-F6EECF244321}">
                <p14:modId xmlns:p14="http://schemas.microsoft.com/office/powerpoint/2010/main" val="357036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9398909"/>
                    </a:ext>
                  </a:extLst>
                </a:gridCol>
                <a:gridCol w="740664">
                  <a:extLst>
                    <a:ext uri="{9D8B030D-6E8A-4147-A177-3AD203B41FA5}">
                      <a16:colId xmlns:a16="http://schemas.microsoft.com/office/drawing/2014/main" val="1902761035"/>
                    </a:ext>
                  </a:extLst>
                </a:gridCol>
                <a:gridCol w="740664">
                  <a:extLst>
                    <a:ext uri="{9D8B030D-6E8A-4147-A177-3AD203B41FA5}">
                      <a16:colId xmlns:a16="http://schemas.microsoft.com/office/drawing/2014/main" val="830861274"/>
                    </a:ext>
                  </a:extLst>
                </a:gridCol>
                <a:gridCol w="740664">
                  <a:extLst>
                    <a:ext uri="{9D8B030D-6E8A-4147-A177-3AD203B41FA5}">
                      <a16:colId xmlns:a16="http://schemas.microsoft.com/office/drawing/2014/main" val="63476100"/>
                    </a:ext>
                  </a:extLst>
                </a:gridCol>
                <a:gridCol w="740664">
                  <a:extLst>
                    <a:ext uri="{9D8B030D-6E8A-4147-A177-3AD203B41FA5}">
                      <a16:colId xmlns:a16="http://schemas.microsoft.com/office/drawing/2014/main" val="3341310097"/>
                    </a:ext>
                  </a:extLst>
                </a:gridCol>
                <a:gridCol w="740664">
                  <a:extLst>
                    <a:ext uri="{9D8B030D-6E8A-4147-A177-3AD203B41FA5}">
                      <a16:colId xmlns:a16="http://schemas.microsoft.com/office/drawing/2014/main" val="3232355207"/>
                    </a:ext>
                  </a:extLst>
                </a:gridCol>
                <a:gridCol w="740664">
                  <a:extLst>
                    <a:ext uri="{9D8B030D-6E8A-4147-A177-3AD203B41FA5}">
                      <a16:colId xmlns:a16="http://schemas.microsoft.com/office/drawing/2014/main" val="2961489222"/>
                    </a:ext>
                  </a:extLst>
                </a:gridCol>
                <a:gridCol w="740664">
                  <a:extLst>
                    <a:ext uri="{9D8B030D-6E8A-4147-A177-3AD203B41FA5}">
                      <a16:colId xmlns:a16="http://schemas.microsoft.com/office/drawing/2014/main" val="3446661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02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- 2020-01-19 11:04:36</a:t>
                      </a:r>
                      <a:r>
                        <a:rPr kumimoji="0" lang="en-US" sz="1000" b="0" i="0" u="none" strike="noStrike" kern="1200" cap="none" spc="0" normalizeH="0" baseline="0" noProof="0">
                          <a:ln>
                            <a:noFill/>
                          </a:ln>
                          <a:solidFill>
                            <a:prstClr val="black"/>
                          </a:solidFill>
                          <a:effectLst/>
                          <a:uLnTx/>
                          <a:uFillTx/>
                          <a:latin typeface="+mn-lt"/>
                          <a:ea typeface="+mn-ea"/>
                          <a:cs typeface="+mn-cs"/>
                        </a:rPr>
                        <a:t>
 Jika anda gemar rasa air teh hijau susu, anda kena cuba blondies ini! ​
​#ResipiButtercup​
​Blondies Matcha &amp; Coklat Putih​
Bahan-bahan:​
140g Buttercup​
200g coklat putih​
220g gula kastor​
2 biji telur​
120g tepung gandum​
1 sudu teh serbuk matcha​
50g hazelnut, dihancurkan
Arahan:​
1. Panaskan ketuhar kepada 180°C.​
2. Potong 100g kepingan coklat dan asingkan. ​
3. Cairkan buttercup bersama lebihan coklat tadi. Kemudian pukul bersama gula. Biarkan sejuk di suhu bilik. ​
4. Campurkan tepung dan matcha perlahan-lahan dan gaul bersama hazelnut dan coklat putih. ​
5. Bakar selama 25-30 minit. ​
6. Biarkan sejuk dan potong menjadi empat segi.​
​Sumber: https://www.bbcgoodfood.com/recipes/matcha-white-chocolate-blondies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025146"/>
                  </a:ext>
                </a:extLst>
              </a:tr>
            </a:tbl>
          </a:graphicData>
        </a:graphic>
      </p:graphicFrame>
      <p:sp>
        <p:nvSpPr>
          <p:cNvPr id="4" name="Text Placeholder 3">
            <a:extLst>
              <a:ext uri="{FF2B5EF4-FFF2-40B4-BE49-F238E27FC236}">
                <a16:creationId xmlns:a16="http://schemas.microsoft.com/office/drawing/2014/main" id="{ACF2884E-441F-4B96-8091-0273D6D8FD10}"/>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728927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C07F3-4F67-48BC-941E-AD61489E9ABB}"/>
              </a:ext>
            </a:extLst>
          </p:cNvPr>
          <p:cNvSpPr>
            <a:spLocks noGrp="1"/>
          </p:cNvSpPr>
          <p:nvPr>
            <p:ph type="title"/>
          </p:nvPr>
        </p:nvSpPr>
        <p:spPr/>
        <p:txBody>
          <a:bodyPr/>
          <a:lstStyle/>
          <a:p>
            <a:r>
              <a:rPr lang="en-US"/>
              <a:t>Facebook Own Posts Table | Buttercup Malaysia - 8 of 16</a:t>
            </a:r>
          </a:p>
        </p:txBody>
      </p:sp>
      <p:graphicFrame>
        <p:nvGraphicFramePr>
          <p:cNvPr id="5" name="Table Placeholder 4">
            <a:extLst>
              <a:ext uri="{FF2B5EF4-FFF2-40B4-BE49-F238E27FC236}">
                <a16:creationId xmlns:a16="http://schemas.microsoft.com/office/drawing/2014/main" id="{DCAF8596-5519-4672-A203-841AEBB73567}"/>
              </a:ext>
            </a:extLst>
          </p:cNvPr>
          <p:cNvGraphicFramePr>
            <a:graphicFrameLocks noGrp="1"/>
          </p:cNvGraphicFramePr>
          <p:nvPr>
            <p:ph type="tbl" sz="quarter" idx="13"/>
            <p:extLst>
              <p:ext uri="{D42A27DB-BD31-4B8C-83A1-F6EECF244321}">
                <p14:modId xmlns:p14="http://schemas.microsoft.com/office/powerpoint/2010/main" val="2789463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47063798"/>
                    </a:ext>
                  </a:extLst>
                </a:gridCol>
                <a:gridCol w="740664">
                  <a:extLst>
                    <a:ext uri="{9D8B030D-6E8A-4147-A177-3AD203B41FA5}">
                      <a16:colId xmlns:a16="http://schemas.microsoft.com/office/drawing/2014/main" val="2374161560"/>
                    </a:ext>
                  </a:extLst>
                </a:gridCol>
                <a:gridCol w="740664">
                  <a:extLst>
                    <a:ext uri="{9D8B030D-6E8A-4147-A177-3AD203B41FA5}">
                      <a16:colId xmlns:a16="http://schemas.microsoft.com/office/drawing/2014/main" val="2507980652"/>
                    </a:ext>
                  </a:extLst>
                </a:gridCol>
                <a:gridCol w="740664">
                  <a:extLst>
                    <a:ext uri="{9D8B030D-6E8A-4147-A177-3AD203B41FA5}">
                      <a16:colId xmlns:a16="http://schemas.microsoft.com/office/drawing/2014/main" val="3633963511"/>
                    </a:ext>
                  </a:extLst>
                </a:gridCol>
                <a:gridCol w="740664">
                  <a:extLst>
                    <a:ext uri="{9D8B030D-6E8A-4147-A177-3AD203B41FA5}">
                      <a16:colId xmlns:a16="http://schemas.microsoft.com/office/drawing/2014/main" val="454979996"/>
                    </a:ext>
                  </a:extLst>
                </a:gridCol>
                <a:gridCol w="740664">
                  <a:extLst>
                    <a:ext uri="{9D8B030D-6E8A-4147-A177-3AD203B41FA5}">
                      <a16:colId xmlns:a16="http://schemas.microsoft.com/office/drawing/2014/main" val="1125245382"/>
                    </a:ext>
                  </a:extLst>
                </a:gridCol>
                <a:gridCol w="740664">
                  <a:extLst>
                    <a:ext uri="{9D8B030D-6E8A-4147-A177-3AD203B41FA5}">
                      <a16:colId xmlns:a16="http://schemas.microsoft.com/office/drawing/2014/main" val="1434613878"/>
                    </a:ext>
                  </a:extLst>
                </a:gridCol>
                <a:gridCol w="740664">
                  <a:extLst>
                    <a:ext uri="{9D8B030D-6E8A-4147-A177-3AD203B41FA5}">
                      <a16:colId xmlns:a16="http://schemas.microsoft.com/office/drawing/2014/main" val="3324498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838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- 2020-01-17 09:59:29</a:t>
                      </a:r>
                      <a:r>
                        <a:rPr kumimoji="0" lang="en-US" sz="1000" b="0" i="0" u="none" strike="noStrike" kern="1200" cap="none" spc="0" normalizeH="0" baseline="0" noProof="0">
                          <a:ln>
                            <a:noFill/>
                          </a:ln>
                          <a:solidFill>
                            <a:prstClr val="black"/>
                          </a:solidFill>
                          <a:effectLst/>
                          <a:uLnTx/>
                          <a:uFillTx/>
                          <a:latin typeface="+mn-lt"/>
                          <a:ea typeface="+mn-ea"/>
                          <a:cs typeface="+mn-cs"/>
                        </a:rPr>
                        <a:t>
 Tambahkan butiran delima agar kek keju anda lebih istimewa. ​
​#Resipi Buttercup​
​Kek Keju Ricotta dan Coklat Putih​
​Bahan-bahan: ​
50g Buttercup​
150g biskut digestive​
50g biskut amaretti ​
Sedikit minyak bunga matahari​
200g coklat putih​
Sedikit gelatin​
6 sudu teh susu​
500g ricotta​
300ml krim berat​
50g gula aising​
2 biji telur​
Butiran delima sebagai hiasan
Arahan​:
1. Panaskan ketuhar pada suhu 200°C/180°C bergantung pada ketuhar. ​
2. Cairkan Buttercup. Hancurkan biskut dan gaulkan bersama Buttercup. Tekan ke atas loyang.  Bakar selama 6 minit. ​
3. Rendam gelatin di dalam air. Masukkan coklat ke dalam mangkuk di atas kuali air mendidih, kemudian tambah susu. Gaulkan sehingga cair, kemudian kacau bersama. Keringkan gelatin kering, tambah campuran coklat dan kacau untuk dilarutkan.​
4. Pukul ricotta, krim, gula dan telur kuning bersama-sama. Dalam mangkuk yang berasingan, pukul putih telur.​
5. Kacau campuran coklat dan ricotta bersama-sama, kemudian masukkan putih telu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9659508"/>
                  </a:ext>
                </a:extLst>
              </a:tr>
            </a:tbl>
          </a:graphicData>
        </a:graphic>
      </p:graphicFrame>
      <p:sp>
        <p:nvSpPr>
          <p:cNvPr id="4" name="Text Placeholder 3">
            <a:extLst>
              <a:ext uri="{FF2B5EF4-FFF2-40B4-BE49-F238E27FC236}">
                <a16:creationId xmlns:a16="http://schemas.microsoft.com/office/drawing/2014/main" id="{756C4319-191F-4015-BEC4-417E6FB7032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533189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B143A-926B-43CB-B803-1299B578B25A}"/>
              </a:ext>
            </a:extLst>
          </p:cNvPr>
          <p:cNvSpPr>
            <a:spLocks noGrp="1"/>
          </p:cNvSpPr>
          <p:nvPr>
            <p:ph type="title"/>
          </p:nvPr>
        </p:nvSpPr>
        <p:spPr/>
        <p:txBody>
          <a:bodyPr/>
          <a:lstStyle/>
          <a:p>
            <a:r>
              <a:rPr lang="en-US"/>
              <a:t>Facebook Own Posts Table | Buttercup Malaysia - 9 of 16</a:t>
            </a:r>
          </a:p>
        </p:txBody>
      </p:sp>
      <p:graphicFrame>
        <p:nvGraphicFramePr>
          <p:cNvPr id="5" name="Table Placeholder 4">
            <a:extLst>
              <a:ext uri="{FF2B5EF4-FFF2-40B4-BE49-F238E27FC236}">
                <a16:creationId xmlns:a16="http://schemas.microsoft.com/office/drawing/2014/main" id="{22F8BE3F-9E9F-4755-B9C4-04DD72C5270B}"/>
              </a:ext>
            </a:extLst>
          </p:cNvPr>
          <p:cNvGraphicFramePr>
            <a:graphicFrameLocks noGrp="1"/>
          </p:cNvGraphicFramePr>
          <p:nvPr>
            <p:ph type="tbl" sz="quarter" idx="13"/>
            <p:extLst>
              <p:ext uri="{D42A27DB-BD31-4B8C-83A1-F6EECF244321}">
                <p14:modId xmlns:p14="http://schemas.microsoft.com/office/powerpoint/2010/main" val="2747200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0694933"/>
                    </a:ext>
                  </a:extLst>
                </a:gridCol>
                <a:gridCol w="740664">
                  <a:extLst>
                    <a:ext uri="{9D8B030D-6E8A-4147-A177-3AD203B41FA5}">
                      <a16:colId xmlns:a16="http://schemas.microsoft.com/office/drawing/2014/main" val="2209404667"/>
                    </a:ext>
                  </a:extLst>
                </a:gridCol>
                <a:gridCol w="740664">
                  <a:extLst>
                    <a:ext uri="{9D8B030D-6E8A-4147-A177-3AD203B41FA5}">
                      <a16:colId xmlns:a16="http://schemas.microsoft.com/office/drawing/2014/main" val="2140056187"/>
                    </a:ext>
                  </a:extLst>
                </a:gridCol>
                <a:gridCol w="740664">
                  <a:extLst>
                    <a:ext uri="{9D8B030D-6E8A-4147-A177-3AD203B41FA5}">
                      <a16:colId xmlns:a16="http://schemas.microsoft.com/office/drawing/2014/main" val="977212157"/>
                    </a:ext>
                  </a:extLst>
                </a:gridCol>
                <a:gridCol w="740664">
                  <a:extLst>
                    <a:ext uri="{9D8B030D-6E8A-4147-A177-3AD203B41FA5}">
                      <a16:colId xmlns:a16="http://schemas.microsoft.com/office/drawing/2014/main" val="1495797762"/>
                    </a:ext>
                  </a:extLst>
                </a:gridCol>
                <a:gridCol w="740664">
                  <a:extLst>
                    <a:ext uri="{9D8B030D-6E8A-4147-A177-3AD203B41FA5}">
                      <a16:colId xmlns:a16="http://schemas.microsoft.com/office/drawing/2014/main" val="2185069546"/>
                    </a:ext>
                  </a:extLst>
                </a:gridCol>
                <a:gridCol w="740664">
                  <a:extLst>
                    <a:ext uri="{9D8B030D-6E8A-4147-A177-3AD203B41FA5}">
                      <a16:colId xmlns:a16="http://schemas.microsoft.com/office/drawing/2014/main" val="225438767"/>
                    </a:ext>
                  </a:extLst>
                </a:gridCol>
                <a:gridCol w="740664">
                  <a:extLst>
                    <a:ext uri="{9D8B030D-6E8A-4147-A177-3AD203B41FA5}">
                      <a16:colId xmlns:a16="http://schemas.microsoft.com/office/drawing/2014/main" val="2481490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65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- 2020-01-15 09:57:08</a:t>
                      </a:r>
                      <a:r>
                        <a:rPr kumimoji="0" lang="en-US" sz="1000" b="0" i="0" u="none" strike="noStrike" kern="1200" cap="none" spc="0" normalizeH="0" baseline="0" noProof="0">
                          <a:ln>
                            <a:noFill/>
                          </a:ln>
                          <a:solidFill>
                            <a:prstClr val="black"/>
                          </a:solidFill>
                          <a:effectLst/>
                          <a:uLnTx/>
                          <a:uFillTx/>
                          <a:latin typeface="+mn-lt"/>
                          <a:ea typeface="+mn-ea"/>
                          <a:cs typeface="+mn-cs"/>
                        </a:rPr>
                        <a:t>
 Anda selalu lapar ketika di pejabat? Buat biskut yang rangup ini sebagai kudapan! ​
​#ResipiButtercup​
​Biskut Kacang Hazel​
​Bahan-bahan:​
200g Buttercup ​
50g  shortening ​
160 g gula kastor ​
1 biji   kuning telur ​
1 sudu teh esen vanila ​
150g kacang hazel kisar ​
260g tepung gandum (diayak) ​
100g tepung jagung (diayak) ​
500g coklat putih ​
50g mentega koko​
100g coklat masakan ​
100g gula-gula manik warna merah ​
100 helai acuan kertas
Arahan:​
1. Pukul Buttercup, shortening, dan gula kastor sehingga lembut dan sebati. ​
2. Masukkan kuning telur dan esen vanila kemudian gaulkan lagi. ​
3. Masukkan kacang hazel, tepung gandum, dan tepung jagung sedikit demi sedikit sambil menggaul rata. ​
4. Buatkan bentuk bebola kecil dan susun di atas dulang pembakar. ​
5. Panaskan ketuhar pada suhu 170°C selama 10 minit. ​
6. Bakar api atas dan bawah selama 20 minit ataupun sehingga masak. Sejukkan di atas dulang pembakar. ​
7. Cairkan coklat putih secara double boil dan tambahkan mentega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3475365"/>
                  </a:ext>
                </a:extLst>
              </a:tr>
            </a:tbl>
          </a:graphicData>
        </a:graphic>
      </p:graphicFrame>
      <p:sp>
        <p:nvSpPr>
          <p:cNvPr id="4" name="Text Placeholder 3">
            <a:extLst>
              <a:ext uri="{FF2B5EF4-FFF2-40B4-BE49-F238E27FC236}">
                <a16:creationId xmlns:a16="http://schemas.microsoft.com/office/drawing/2014/main" id="{9A82368A-3D68-4C82-A73A-B8B2853F7D05}"/>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974570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336B-0229-4540-814E-C00BD0A36EC5}"/>
              </a:ext>
            </a:extLst>
          </p:cNvPr>
          <p:cNvSpPr>
            <a:spLocks noGrp="1"/>
          </p:cNvSpPr>
          <p:nvPr>
            <p:ph type="title"/>
          </p:nvPr>
        </p:nvSpPr>
        <p:spPr/>
        <p:txBody>
          <a:bodyPr/>
          <a:lstStyle/>
          <a:p>
            <a:r>
              <a:rPr lang="en-US"/>
              <a:t>Facebook Own Posts Table | Buttercup Malaysia - 10 of 16</a:t>
            </a:r>
          </a:p>
        </p:txBody>
      </p:sp>
      <p:graphicFrame>
        <p:nvGraphicFramePr>
          <p:cNvPr id="5" name="Table Placeholder 4">
            <a:extLst>
              <a:ext uri="{FF2B5EF4-FFF2-40B4-BE49-F238E27FC236}">
                <a16:creationId xmlns:a16="http://schemas.microsoft.com/office/drawing/2014/main" id="{08D066B0-8702-4900-BD30-599CD0FB3211}"/>
              </a:ext>
            </a:extLst>
          </p:cNvPr>
          <p:cNvGraphicFramePr>
            <a:graphicFrameLocks noGrp="1"/>
          </p:cNvGraphicFramePr>
          <p:nvPr>
            <p:ph type="tbl" sz="quarter" idx="13"/>
            <p:extLst>
              <p:ext uri="{D42A27DB-BD31-4B8C-83A1-F6EECF244321}">
                <p14:modId xmlns:p14="http://schemas.microsoft.com/office/powerpoint/2010/main" val="764001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63103554"/>
                    </a:ext>
                  </a:extLst>
                </a:gridCol>
                <a:gridCol w="740664">
                  <a:extLst>
                    <a:ext uri="{9D8B030D-6E8A-4147-A177-3AD203B41FA5}">
                      <a16:colId xmlns:a16="http://schemas.microsoft.com/office/drawing/2014/main" val="580473237"/>
                    </a:ext>
                  </a:extLst>
                </a:gridCol>
                <a:gridCol w="740664">
                  <a:extLst>
                    <a:ext uri="{9D8B030D-6E8A-4147-A177-3AD203B41FA5}">
                      <a16:colId xmlns:a16="http://schemas.microsoft.com/office/drawing/2014/main" val="1143733570"/>
                    </a:ext>
                  </a:extLst>
                </a:gridCol>
                <a:gridCol w="740664">
                  <a:extLst>
                    <a:ext uri="{9D8B030D-6E8A-4147-A177-3AD203B41FA5}">
                      <a16:colId xmlns:a16="http://schemas.microsoft.com/office/drawing/2014/main" val="407009869"/>
                    </a:ext>
                  </a:extLst>
                </a:gridCol>
                <a:gridCol w="740664">
                  <a:extLst>
                    <a:ext uri="{9D8B030D-6E8A-4147-A177-3AD203B41FA5}">
                      <a16:colId xmlns:a16="http://schemas.microsoft.com/office/drawing/2014/main" val="3138101003"/>
                    </a:ext>
                  </a:extLst>
                </a:gridCol>
                <a:gridCol w="740664">
                  <a:extLst>
                    <a:ext uri="{9D8B030D-6E8A-4147-A177-3AD203B41FA5}">
                      <a16:colId xmlns:a16="http://schemas.microsoft.com/office/drawing/2014/main" val="3622752134"/>
                    </a:ext>
                  </a:extLst>
                </a:gridCol>
                <a:gridCol w="740664">
                  <a:extLst>
                    <a:ext uri="{9D8B030D-6E8A-4147-A177-3AD203B41FA5}">
                      <a16:colId xmlns:a16="http://schemas.microsoft.com/office/drawing/2014/main" val="2354484646"/>
                    </a:ext>
                  </a:extLst>
                </a:gridCol>
                <a:gridCol w="740664">
                  <a:extLst>
                    <a:ext uri="{9D8B030D-6E8A-4147-A177-3AD203B41FA5}">
                      <a16:colId xmlns:a16="http://schemas.microsoft.com/office/drawing/2014/main" val="1765826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457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- 2020-01-13 09:54:13</a:t>
                      </a:r>
                      <a:r>
                        <a:rPr kumimoji="0" lang="en-US" sz="1000" b="0" i="0" u="none" strike="noStrike" kern="1200" cap="none" spc="0" normalizeH="0" baseline="0" noProof="0">
                          <a:ln>
                            <a:noFill/>
                          </a:ln>
                          <a:solidFill>
                            <a:prstClr val="black"/>
                          </a:solidFill>
                          <a:effectLst/>
                          <a:uLnTx/>
                          <a:uFillTx/>
                          <a:latin typeface="+mn-lt"/>
                          <a:ea typeface="+mn-ea"/>
                          <a:cs typeface="+mn-cs"/>
                        </a:rPr>
                        <a:t>
 Apa snek minum petang anda hari ini? Admin rasa macam hendak makan kek cawan. ​
​#ResipiButtercup​
​Kek Cawan Coklat Putih​
​Bahan-bahan:​
70g Buttercup​
200g coklat masakan putih​
2 biji telur gred B​
40g gula halus ​
60g tepung gandum​
1 sudu teh serbuk penaik
Arahan:​
1. Cairkan coklat menggunakan kaedah double boil. Masukkan Buttercup dan kacau rata sehingga Buttercup cair dan sebati. Ketepikan, biar suam.​
2. Pukul telur dengan gula hingga gula larut dan tuangkan ke dalam coklat tadi sambil mengacau pantas hingga sebati.​
3. Masukkan tepung, kacau rata dan tambahkan esen vanila, kacau sebati. ​
4. Sudukan ke dalam kertas cawan dan bakar pada suhu 175°C selama 20 - 25 minit atau sehingga masak.​
​Sumber: https://www.tiffinbiru.com/2010/11/white-chocolate-cup-cake.html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8817140"/>
                  </a:ext>
                </a:extLst>
              </a:tr>
            </a:tbl>
          </a:graphicData>
        </a:graphic>
      </p:graphicFrame>
      <p:sp>
        <p:nvSpPr>
          <p:cNvPr id="4" name="Text Placeholder 3">
            <a:extLst>
              <a:ext uri="{FF2B5EF4-FFF2-40B4-BE49-F238E27FC236}">
                <a16:creationId xmlns:a16="http://schemas.microsoft.com/office/drawing/2014/main" id="{4C82E908-56FE-42C1-9439-FA1EC3D2718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24162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5CF0E-4AF4-40E1-B35C-D8B7D899AAA7}"/>
              </a:ext>
            </a:extLst>
          </p:cNvPr>
          <p:cNvSpPr>
            <a:spLocks noGrp="1"/>
          </p:cNvSpPr>
          <p:nvPr>
            <p:ph type="title"/>
          </p:nvPr>
        </p:nvSpPr>
        <p:spPr/>
        <p:txBody>
          <a:bodyPr/>
          <a:lstStyle/>
          <a:p>
            <a:r>
              <a:rPr lang="en-US"/>
              <a:t>Facebook Own Posts Table | Buttercup Malaysia - 11 of 16</a:t>
            </a:r>
          </a:p>
        </p:txBody>
      </p:sp>
      <p:graphicFrame>
        <p:nvGraphicFramePr>
          <p:cNvPr id="5" name="Table Placeholder 4">
            <a:extLst>
              <a:ext uri="{FF2B5EF4-FFF2-40B4-BE49-F238E27FC236}">
                <a16:creationId xmlns:a16="http://schemas.microsoft.com/office/drawing/2014/main" id="{893DB2E1-58AB-409F-BBA1-168E71409CF6}"/>
              </a:ext>
            </a:extLst>
          </p:cNvPr>
          <p:cNvGraphicFramePr>
            <a:graphicFrameLocks noGrp="1"/>
          </p:cNvGraphicFramePr>
          <p:nvPr>
            <p:ph type="tbl" sz="quarter" idx="13"/>
            <p:extLst>
              <p:ext uri="{D42A27DB-BD31-4B8C-83A1-F6EECF244321}">
                <p14:modId xmlns:p14="http://schemas.microsoft.com/office/powerpoint/2010/main" val="111071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77354781"/>
                    </a:ext>
                  </a:extLst>
                </a:gridCol>
                <a:gridCol w="740664">
                  <a:extLst>
                    <a:ext uri="{9D8B030D-6E8A-4147-A177-3AD203B41FA5}">
                      <a16:colId xmlns:a16="http://schemas.microsoft.com/office/drawing/2014/main" val="245927240"/>
                    </a:ext>
                  </a:extLst>
                </a:gridCol>
                <a:gridCol w="740664">
                  <a:extLst>
                    <a:ext uri="{9D8B030D-6E8A-4147-A177-3AD203B41FA5}">
                      <a16:colId xmlns:a16="http://schemas.microsoft.com/office/drawing/2014/main" val="141535067"/>
                    </a:ext>
                  </a:extLst>
                </a:gridCol>
                <a:gridCol w="740664">
                  <a:extLst>
                    <a:ext uri="{9D8B030D-6E8A-4147-A177-3AD203B41FA5}">
                      <a16:colId xmlns:a16="http://schemas.microsoft.com/office/drawing/2014/main" val="2041209051"/>
                    </a:ext>
                  </a:extLst>
                </a:gridCol>
                <a:gridCol w="740664">
                  <a:extLst>
                    <a:ext uri="{9D8B030D-6E8A-4147-A177-3AD203B41FA5}">
                      <a16:colId xmlns:a16="http://schemas.microsoft.com/office/drawing/2014/main" val="724851457"/>
                    </a:ext>
                  </a:extLst>
                </a:gridCol>
                <a:gridCol w="740664">
                  <a:extLst>
                    <a:ext uri="{9D8B030D-6E8A-4147-A177-3AD203B41FA5}">
                      <a16:colId xmlns:a16="http://schemas.microsoft.com/office/drawing/2014/main" val="937822479"/>
                    </a:ext>
                  </a:extLst>
                </a:gridCol>
                <a:gridCol w="740664">
                  <a:extLst>
                    <a:ext uri="{9D8B030D-6E8A-4147-A177-3AD203B41FA5}">
                      <a16:colId xmlns:a16="http://schemas.microsoft.com/office/drawing/2014/main" val="2225519064"/>
                    </a:ext>
                  </a:extLst>
                </a:gridCol>
                <a:gridCol w="740664">
                  <a:extLst>
                    <a:ext uri="{9D8B030D-6E8A-4147-A177-3AD203B41FA5}">
                      <a16:colId xmlns:a16="http://schemas.microsoft.com/office/drawing/2014/main" val="2723575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820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- 2020-01-11 11:50:18</a:t>
                      </a:r>
                      <a:r>
                        <a:rPr kumimoji="0" lang="en-US" sz="1000" b="0" i="0" u="none" strike="noStrike" kern="1200" cap="none" spc="0" normalizeH="0" baseline="0" noProof="0">
                          <a:ln>
                            <a:noFill/>
                          </a:ln>
                          <a:solidFill>
                            <a:prstClr val="black"/>
                          </a:solidFill>
                          <a:effectLst/>
                          <a:uLnTx/>
                          <a:uFillTx/>
                          <a:latin typeface="+mn-lt"/>
                          <a:ea typeface="+mn-ea"/>
                          <a:cs typeface="+mn-cs"/>
                        </a:rPr>
                        <a:t>
 Penggemar coklat putih mesti cuba resipi muffin khas yang dibuat untuk anda ini.​
​#ResipiButtercup​
​Muffin Coklat Putih​
​Bahan-bahan:​
70g Buttercup​
200g coklat masakan putih​
2 biji telur​
50g gula halus​
60g tepung gandum/superfine​
1 sudu kecil serbuk penaik​
Sedikit cip coklat sebagai hiasan​
Arahan:​
1. Cairkan coklat menggunakan kaedah double boil. Masukkan Buttercup dan kacau sehingga Buttercup cair. Tutup api dan ketepikan.​
2. Dalam mangkuk lain, kacau telur dan gula hingga sebati. ​
3. Masukkan coklat cair tadi ke dalam mangkuk telur. Kacau sebati lagi. Panaskan ketuhar pada suhu 170°C.​
4. Ayak tepung dan serbuk penaik di dalam mangkuk dan kacau lagi sehingga semua bahan sebati.​
5. Sudukan adunan ke dalam kertas cawan dan susun di atas loyang pembakar.​
6. Masukkan cip coklat ke dalam adunan.​
7. Bakar selama 15 minit.​
Sumber: http://emiliaputeri.blogspot.com/2012/12/muffin-coklat-kasih-dengan-white.html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7305058"/>
                  </a:ext>
                </a:extLst>
              </a:tr>
            </a:tbl>
          </a:graphicData>
        </a:graphic>
      </p:graphicFrame>
      <p:sp>
        <p:nvSpPr>
          <p:cNvPr id="4" name="Text Placeholder 3">
            <a:extLst>
              <a:ext uri="{FF2B5EF4-FFF2-40B4-BE49-F238E27FC236}">
                <a16:creationId xmlns:a16="http://schemas.microsoft.com/office/drawing/2014/main" id="{6DFABE5B-9097-4CF2-8870-6334F163F577}"/>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697728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FB262-972E-4FD0-A61B-24D76A282F3E}"/>
              </a:ext>
            </a:extLst>
          </p:cNvPr>
          <p:cNvSpPr>
            <a:spLocks noGrp="1"/>
          </p:cNvSpPr>
          <p:nvPr>
            <p:ph type="title"/>
          </p:nvPr>
        </p:nvSpPr>
        <p:spPr/>
        <p:txBody>
          <a:bodyPr/>
          <a:lstStyle/>
          <a:p>
            <a:r>
              <a:rPr lang="en-US"/>
              <a:t>Facebook Own Posts Table | Buttercup Malaysia - 12 of 16</a:t>
            </a:r>
          </a:p>
        </p:txBody>
      </p:sp>
      <p:graphicFrame>
        <p:nvGraphicFramePr>
          <p:cNvPr id="5" name="Table Placeholder 4">
            <a:extLst>
              <a:ext uri="{FF2B5EF4-FFF2-40B4-BE49-F238E27FC236}">
                <a16:creationId xmlns:a16="http://schemas.microsoft.com/office/drawing/2014/main" id="{E4016795-8E4F-448D-8EDF-9B0721CF4B80}"/>
              </a:ext>
            </a:extLst>
          </p:cNvPr>
          <p:cNvGraphicFramePr>
            <a:graphicFrameLocks noGrp="1"/>
          </p:cNvGraphicFramePr>
          <p:nvPr>
            <p:ph type="tbl" sz="quarter" idx="13"/>
            <p:extLst>
              <p:ext uri="{D42A27DB-BD31-4B8C-83A1-F6EECF244321}">
                <p14:modId xmlns:p14="http://schemas.microsoft.com/office/powerpoint/2010/main" val="296019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33549667"/>
                    </a:ext>
                  </a:extLst>
                </a:gridCol>
                <a:gridCol w="740664">
                  <a:extLst>
                    <a:ext uri="{9D8B030D-6E8A-4147-A177-3AD203B41FA5}">
                      <a16:colId xmlns:a16="http://schemas.microsoft.com/office/drawing/2014/main" val="4251883135"/>
                    </a:ext>
                  </a:extLst>
                </a:gridCol>
                <a:gridCol w="740664">
                  <a:extLst>
                    <a:ext uri="{9D8B030D-6E8A-4147-A177-3AD203B41FA5}">
                      <a16:colId xmlns:a16="http://schemas.microsoft.com/office/drawing/2014/main" val="3735941559"/>
                    </a:ext>
                  </a:extLst>
                </a:gridCol>
                <a:gridCol w="740664">
                  <a:extLst>
                    <a:ext uri="{9D8B030D-6E8A-4147-A177-3AD203B41FA5}">
                      <a16:colId xmlns:a16="http://schemas.microsoft.com/office/drawing/2014/main" val="443802853"/>
                    </a:ext>
                  </a:extLst>
                </a:gridCol>
                <a:gridCol w="740664">
                  <a:extLst>
                    <a:ext uri="{9D8B030D-6E8A-4147-A177-3AD203B41FA5}">
                      <a16:colId xmlns:a16="http://schemas.microsoft.com/office/drawing/2014/main" val="3245112164"/>
                    </a:ext>
                  </a:extLst>
                </a:gridCol>
                <a:gridCol w="740664">
                  <a:extLst>
                    <a:ext uri="{9D8B030D-6E8A-4147-A177-3AD203B41FA5}">
                      <a16:colId xmlns:a16="http://schemas.microsoft.com/office/drawing/2014/main" val="3565056263"/>
                    </a:ext>
                  </a:extLst>
                </a:gridCol>
                <a:gridCol w="740664">
                  <a:extLst>
                    <a:ext uri="{9D8B030D-6E8A-4147-A177-3AD203B41FA5}">
                      <a16:colId xmlns:a16="http://schemas.microsoft.com/office/drawing/2014/main" val="563495880"/>
                    </a:ext>
                  </a:extLst>
                </a:gridCol>
                <a:gridCol w="740664">
                  <a:extLst>
                    <a:ext uri="{9D8B030D-6E8A-4147-A177-3AD203B41FA5}">
                      <a16:colId xmlns:a16="http://schemas.microsoft.com/office/drawing/2014/main" val="3906749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009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- 2020-01-10 10:28:50</a:t>
                      </a:r>
                      <a:r>
                        <a:rPr kumimoji="0" lang="en-US" sz="1000" b="0" i="0" u="none" strike="noStrike" kern="1200" cap="none" spc="0" normalizeH="0" baseline="0" noProof="0">
                          <a:ln>
                            <a:noFill/>
                          </a:ln>
                          <a:solidFill>
                            <a:prstClr val="black"/>
                          </a:solidFill>
                          <a:effectLst/>
                          <a:uLnTx/>
                          <a:uFillTx/>
                          <a:latin typeface="+mn-lt"/>
                          <a:ea typeface="+mn-ea"/>
                          <a:cs typeface="+mn-cs"/>
                        </a:rPr>
                        <a:t>
 Comel rupanya, sedap pula rasanya! Anak-anak pasti suka.​
#ResipiButtercup​
​Biskut Truffle Coklat Putih &amp; Kacang​
Bahan-bahan:​
Bahan A​
160g Buttercup​
1/8 sudu teh esen vanila​
60g gula aising​
Secubit garam​
​Bahan B (ayak bersama)​
180g tepung gandum​
10g serbuk koko​
25g tepung jagung​
15g tepung kentang​
1 ½ sudu besar susu tepung​
1/8 sudu teh serbuk penaik​
50g kacang tanah panggang dikisar halus​
Bahan C​
90 biji kacang panggang untuk dimasukkan ke dalam doh​
Hiasan​
Coklat masakan putih secukupnya​
Manik coklat berwarna warni​
Arahan:​
1. Pukul bahan-bahan A sehingga ringan dan berkrim.​
2. Masukkan bahan B dan uli menjadi doh yang lembut.​
3. Ambil sebiji kacang dan salut dengan doh. Ulangi sehingga kacang dan doh habis​
4. Susun di dalam dulang pembakar dan bakar selama 15 minit pada suhu 150°C.​
5. Sejukkan biskut kemudian celupkan ke dalam coklat masakan putih.​
6. Masukkan biskut ke dalam cawan kertas dan taburkan manik berwarna-warni.​
​Sumber: https://resipici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063820"/>
                  </a:ext>
                </a:extLst>
              </a:tr>
            </a:tbl>
          </a:graphicData>
        </a:graphic>
      </p:graphicFrame>
      <p:sp>
        <p:nvSpPr>
          <p:cNvPr id="4" name="Text Placeholder 3">
            <a:extLst>
              <a:ext uri="{FF2B5EF4-FFF2-40B4-BE49-F238E27FC236}">
                <a16:creationId xmlns:a16="http://schemas.microsoft.com/office/drawing/2014/main" id="{F892DBAE-0641-4FA6-AE5B-E8DB3822253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560489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D79DF-8212-42AE-8065-629CC4DF4F22}"/>
              </a:ext>
            </a:extLst>
          </p:cNvPr>
          <p:cNvSpPr>
            <a:spLocks noGrp="1"/>
          </p:cNvSpPr>
          <p:nvPr>
            <p:ph type="title"/>
          </p:nvPr>
        </p:nvSpPr>
        <p:spPr/>
        <p:txBody>
          <a:bodyPr/>
          <a:lstStyle/>
          <a:p>
            <a:r>
              <a:rPr lang="en-US"/>
              <a:t>Facebook Own Posts Table | Buttercup Malaysia - 13 of 16</a:t>
            </a:r>
          </a:p>
        </p:txBody>
      </p:sp>
      <p:graphicFrame>
        <p:nvGraphicFramePr>
          <p:cNvPr id="5" name="Table Placeholder 4">
            <a:extLst>
              <a:ext uri="{FF2B5EF4-FFF2-40B4-BE49-F238E27FC236}">
                <a16:creationId xmlns:a16="http://schemas.microsoft.com/office/drawing/2014/main" id="{E8BD7732-E537-4659-8816-FE3EEC74B996}"/>
              </a:ext>
            </a:extLst>
          </p:cNvPr>
          <p:cNvGraphicFramePr>
            <a:graphicFrameLocks noGrp="1"/>
          </p:cNvGraphicFramePr>
          <p:nvPr>
            <p:ph type="tbl" sz="quarter" idx="13"/>
            <p:extLst>
              <p:ext uri="{D42A27DB-BD31-4B8C-83A1-F6EECF244321}">
                <p14:modId xmlns:p14="http://schemas.microsoft.com/office/powerpoint/2010/main" val="20662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96975143"/>
                    </a:ext>
                  </a:extLst>
                </a:gridCol>
                <a:gridCol w="740664">
                  <a:extLst>
                    <a:ext uri="{9D8B030D-6E8A-4147-A177-3AD203B41FA5}">
                      <a16:colId xmlns:a16="http://schemas.microsoft.com/office/drawing/2014/main" val="713643022"/>
                    </a:ext>
                  </a:extLst>
                </a:gridCol>
                <a:gridCol w="740664">
                  <a:extLst>
                    <a:ext uri="{9D8B030D-6E8A-4147-A177-3AD203B41FA5}">
                      <a16:colId xmlns:a16="http://schemas.microsoft.com/office/drawing/2014/main" val="804342271"/>
                    </a:ext>
                  </a:extLst>
                </a:gridCol>
                <a:gridCol w="740664">
                  <a:extLst>
                    <a:ext uri="{9D8B030D-6E8A-4147-A177-3AD203B41FA5}">
                      <a16:colId xmlns:a16="http://schemas.microsoft.com/office/drawing/2014/main" val="2866052327"/>
                    </a:ext>
                  </a:extLst>
                </a:gridCol>
                <a:gridCol w="740664">
                  <a:extLst>
                    <a:ext uri="{9D8B030D-6E8A-4147-A177-3AD203B41FA5}">
                      <a16:colId xmlns:a16="http://schemas.microsoft.com/office/drawing/2014/main" val="202283297"/>
                    </a:ext>
                  </a:extLst>
                </a:gridCol>
                <a:gridCol w="740664">
                  <a:extLst>
                    <a:ext uri="{9D8B030D-6E8A-4147-A177-3AD203B41FA5}">
                      <a16:colId xmlns:a16="http://schemas.microsoft.com/office/drawing/2014/main" val="1586651851"/>
                    </a:ext>
                  </a:extLst>
                </a:gridCol>
                <a:gridCol w="740664">
                  <a:extLst>
                    <a:ext uri="{9D8B030D-6E8A-4147-A177-3AD203B41FA5}">
                      <a16:colId xmlns:a16="http://schemas.microsoft.com/office/drawing/2014/main" val="1593191530"/>
                    </a:ext>
                  </a:extLst>
                </a:gridCol>
                <a:gridCol w="740664">
                  <a:extLst>
                    <a:ext uri="{9D8B030D-6E8A-4147-A177-3AD203B41FA5}">
                      <a16:colId xmlns:a16="http://schemas.microsoft.com/office/drawing/2014/main" val="1693392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273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- 2020-01-10 10:24:16</a:t>
                      </a:r>
                      <a:r>
                        <a:rPr kumimoji="0" lang="en-US" sz="1000" b="0" i="0" u="none" strike="noStrike" kern="1200" cap="none" spc="0" normalizeH="0" baseline="0" noProof="0">
                          <a:ln>
                            <a:noFill/>
                          </a:ln>
                          <a:solidFill>
                            <a:prstClr val="black"/>
                          </a:solidFill>
                          <a:effectLst/>
                          <a:uLnTx/>
                          <a:uFillTx/>
                          <a:latin typeface="+mn-lt"/>
                          <a:ea typeface="+mn-ea"/>
                          <a:cs typeface="+mn-cs"/>
                        </a:rPr>
                        <a:t>
 Jarang-jarang kita lihat brownies putih, siapa ingin cuba membuatnya? ​
#ResipiButtercup​
Brownies Putih​
Bahan-bahan:​
115g Buttercup​
200g tepung gandum ​
100g gula kastor​
2 biji telur gred A​
115g coklat putih ​
Kekacang secukupnya
Arahan:​
1. Lapik loyang dengan kertas minyak dan ketepikan seketika. Panaskan ketuhar pada suhu 175°C.​
2. Cairkan Buttercup dan coklat putih menggunakan kaedah double boiler.​
3. Pukul telur dengan gula kastor hingga gula larut. Masukkan tepung sedikit demi sedikit sambil mengacau dengan spatula.​
4. Tuangkan coklat putih yang telah dicairkan tadi ke dalam adunan sambil mengacau sebati.​
5. Masukkan adunan ke dalam loyang dan tabur dengan kekacang . Bakar selama 20 minit atau sehingga masak.​
​
Sumber: http://fizalgk.blogspot.com/2017/01/white-brownies.html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4993366"/>
                  </a:ext>
                </a:extLst>
              </a:tr>
            </a:tbl>
          </a:graphicData>
        </a:graphic>
      </p:graphicFrame>
      <p:sp>
        <p:nvSpPr>
          <p:cNvPr id="4" name="Text Placeholder 3">
            <a:extLst>
              <a:ext uri="{FF2B5EF4-FFF2-40B4-BE49-F238E27FC236}">
                <a16:creationId xmlns:a16="http://schemas.microsoft.com/office/drawing/2014/main" id="{C5BFD760-2821-4CAC-B9D7-0C9535ACB0F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878279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4E1C4-1B1F-49B6-A523-3067EF2DD24E}"/>
              </a:ext>
            </a:extLst>
          </p:cNvPr>
          <p:cNvSpPr>
            <a:spLocks noGrp="1"/>
          </p:cNvSpPr>
          <p:nvPr>
            <p:ph type="title"/>
          </p:nvPr>
        </p:nvSpPr>
        <p:spPr/>
        <p:txBody>
          <a:bodyPr/>
          <a:lstStyle/>
          <a:p>
            <a:r>
              <a:rPr lang="en-US"/>
              <a:t>Facebook Own Posts Table | Buttercup Malaysia - 14 of 16</a:t>
            </a:r>
          </a:p>
        </p:txBody>
      </p:sp>
      <p:graphicFrame>
        <p:nvGraphicFramePr>
          <p:cNvPr id="5" name="Table Placeholder 4">
            <a:extLst>
              <a:ext uri="{FF2B5EF4-FFF2-40B4-BE49-F238E27FC236}">
                <a16:creationId xmlns:a16="http://schemas.microsoft.com/office/drawing/2014/main" id="{20236BD9-C208-4034-A614-409A7676DB7E}"/>
              </a:ext>
            </a:extLst>
          </p:cNvPr>
          <p:cNvGraphicFramePr>
            <a:graphicFrameLocks noGrp="1"/>
          </p:cNvGraphicFramePr>
          <p:nvPr>
            <p:ph type="tbl" sz="quarter" idx="13"/>
            <p:extLst>
              <p:ext uri="{D42A27DB-BD31-4B8C-83A1-F6EECF244321}">
                <p14:modId xmlns:p14="http://schemas.microsoft.com/office/powerpoint/2010/main" val="300793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58936831"/>
                    </a:ext>
                  </a:extLst>
                </a:gridCol>
                <a:gridCol w="740664">
                  <a:extLst>
                    <a:ext uri="{9D8B030D-6E8A-4147-A177-3AD203B41FA5}">
                      <a16:colId xmlns:a16="http://schemas.microsoft.com/office/drawing/2014/main" val="2690499378"/>
                    </a:ext>
                  </a:extLst>
                </a:gridCol>
                <a:gridCol w="740664">
                  <a:extLst>
                    <a:ext uri="{9D8B030D-6E8A-4147-A177-3AD203B41FA5}">
                      <a16:colId xmlns:a16="http://schemas.microsoft.com/office/drawing/2014/main" val="1483061771"/>
                    </a:ext>
                  </a:extLst>
                </a:gridCol>
                <a:gridCol w="740664">
                  <a:extLst>
                    <a:ext uri="{9D8B030D-6E8A-4147-A177-3AD203B41FA5}">
                      <a16:colId xmlns:a16="http://schemas.microsoft.com/office/drawing/2014/main" val="2588401990"/>
                    </a:ext>
                  </a:extLst>
                </a:gridCol>
                <a:gridCol w="740664">
                  <a:extLst>
                    <a:ext uri="{9D8B030D-6E8A-4147-A177-3AD203B41FA5}">
                      <a16:colId xmlns:a16="http://schemas.microsoft.com/office/drawing/2014/main" val="55760394"/>
                    </a:ext>
                  </a:extLst>
                </a:gridCol>
                <a:gridCol w="740664">
                  <a:extLst>
                    <a:ext uri="{9D8B030D-6E8A-4147-A177-3AD203B41FA5}">
                      <a16:colId xmlns:a16="http://schemas.microsoft.com/office/drawing/2014/main" val="663312012"/>
                    </a:ext>
                  </a:extLst>
                </a:gridCol>
                <a:gridCol w="740664">
                  <a:extLst>
                    <a:ext uri="{9D8B030D-6E8A-4147-A177-3AD203B41FA5}">
                      <a16:colId xmlns:a16="http://schemas.microsoft.com/office/drawing/2014/main" val="1038888221"/>
                    </a:ext>
                  </a:extLst>
                </a:gridCol>
                <a:gridCol w="740664">
                  <a:extLst>
                    <a:ext uri="{9D8B030D-6E8A-4147-A177-3AD203B41FA5}">
                      <a16:colId xmlns:a16="http://schemas.microsoft.com/office/drawing/2014/main" val="4222350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161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- 2020-01-10 10:02:58</a:t>
                      </a:r>
                      <a:r>
                        <a:rPr kumimoji="0" lang="en-US" sz="1000" b="0" i="0" u="none" strike="noStrike" kern="1200" cap="none" spc="0" normalizeH="0" baseline="0" noProof="0">
                          <a:ln>
                            <a:noFill/>
                          </a:ln>
                          <a:solidFill>
                            <a:prstClr val="black"/>
                          </a:solidFill>
                          <a:effectLst/>
                          <a:uLnTx/>
                          <a:uFillTx/>
                          <a:latin typeface="+mn-lt"/>
                          <a:ea typeface="+mn-ea"/>
                          <a:cs typeface="+mn-cs"/>
                        </a:rPr>
                        <a:t>
 Anda orang yang bagaimana? Suka masakkan untuk orang lain atau suka masak untuk diri sendiri? Cuba resipi ini!​
​#ResipiButtercup​
​Biskut Baldu Merah Cip Coklat Putih​
​Bahan-bahan:​
½ cawan Buttercup​
1 1/2 cawan tepung gandum​
2 1/2 sudu besar serbuk koko​
1 sudu teh tepung jagung​
3/4 sudu the serbuk penaik​
1 cawan gula kastor​
1 sudu kecil cuka makan​
1 biji telur Gred A​
1 1/2 sudu kecil ekstrak vanila​
1 1/2 sudu kecil pewarna merah​
3/4 cawan cip coklat putih​
Arahan:​
1. Ayak tepung gandum, serbuk koko, tepung jagung dan serbuk penaik di dalam mangkuk dan ketepikan.​
2. Putar Buttercup bersama gula kastor dan cuka sehingga putih dan kembang selama 3-4 minit.​
3. Masukkan pula telur, esen vanila dan pewarna merah kemudian pukul sebati.​
4. Masukkan tepung sedikit demi sedikit dan akhir sekali masukkan separuh cip coklat putih. Separuh lagi digunakan untuk hiasan sebelum dibakar.​
5. Sudukan doh menggunakan  di atas dulang yang telah dilapik dengan kertas minyak. ​
6. Kemud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2159456"/>
                  </a:ext>
                </a:extLst>
              </a:tr>
            </a:tbl>
          </a:graphicData>
        </a:graphic>
      </p:graphicFrame>
      <p:sp>
        <p:nvSpPr>
          <p:cNvPr id="4" name="Text Placeholder 3">
            <a:extLst>
              <a:ext uri="{FF2B5EF4-FFF2-40B4-BE49-F238E27FC236}">
                <a16:creationId xmlns:a16="http://schemas.microsoft.com/office/drawing/2014/main" id="{355A8659-4EDA-4232-8C04-8475D2DCD225}"/>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448308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B8696-8A8E-461A-A8CD-D80BC212959C}"/>
              </a:ext>
            </a:extLst>
          </p:cNvPr>
          <p:cNvSpPr>
            <a:spLocks noGrp="1"/>
          </p:cNvSpPr>
          <p:nvPr>
            <p:ph type="title"/>
          </p:nvPr>
        </p:nvSpPr>
        <p:spPr/>
        <p:txBody>
          <a:bodyPr/>
          <a:lstStyle/>
          <a:p>
            <a:r>
              <a:rPr lang="en-US"/>
              <a:t>Facebook Own Posts Table | Buttercup Malaysia - 15 of 16</a:t>
            </a:r>
          </a:p>
        </p:txBody>
      </p:sp>
      <p:graphicFrame>
        <p:nvGraphicFramePr>
          <p:cNvPr id="5" name="Table Placeholder 4">
            <a:extLst>
              <a:ext uri="{FF2B5EF4-FFF2-40B4-BE49-F238E27FC236}">
                <a16:creationId xmlns:a16="http://schemas.microsoft.com/office/drawing/2014/main" id="{314EF1AD-429B-47CE-BFEA-CFFBEC73520A}"/>
              </a:ext>
            </a:extLst>
          </p:cNvPr>
          <p:cNvGraphicFramePr>
            <a:graphicFrameLocks noGrp="1"/>
          </p:cNvGraphicFramePr>
          <p:nvPr>
            <p:ph type="tbl" sz="quarter" idx="13"/>
            <p:extLst>
              <p:ext uri="{D42A27DB-BD31-4B8C-83A1-F6EECF244321}">
                <p14:modId xmlns:p14="http://schemas.microsoft.com/office/powerpoint/2010/main" val="137515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46354531"/>
                    </a:ext>
                  </a:extLst>
                </a:gridCol>
                <a:gridCol w="740664">
                  <a:extLst>
                    <a:ext uri="{9D8B030D-6E8A-4147-A177-3AD203B41FA5}">
                      <a16:colId xmlns:a16="http://schemas.microsoft.com/office/drawing/2014/main" val="2435899541"/>
                    </a:ext>
                  </a:extLst>
                </a:gridCol>
                <a:gridCol w="740664">
                  <a:extLst>
                    <a:ext uri="{9D8B030D-6E8A-4147-A177-3AD203B41FA5}">
                      <a16:colId xmlns:a16="http://schemas.microsoft.com/office/drawing/2014/main" val="851761164"/>
                    </a:ext>
                  </a:extLst>
                </a:gridCol>
                <a:gridCol w="740664">
                  <a:extLst>
                    <a:ext uri="{9D8B030D-6E8A-4147-A177-3AD203B41FA5}">
                      <a16:colId xmlns:a16="http://schemas.microsoft.com/office/drawing/2014/main" val="3654195767"/>
                    </a:ext>
                  </a:extLst>
                </a:gridCol>
                <a:gridCol w="740664">
                  <a:extLst>
                    <a:ext uri="{9D8B030D-6E8A-4147-A177-3AD203B41FA5}">
                      <a16:colId xmlns:a16="http://schemas.microsoft.com/office/drawing/2014/main" val="1703798413"/>
                    </a:ext>
                  </a:extLst>
                </a:gridCol>
                <a:gridCol w="740664">
                  <a:extLst>
                    <a:ext uri="{9D8B030D-6E8A-4147-A177-3AD203B41FA5}">
                      <a16:colId xmlns:a16="http://schemas.microsoft.com/office/drawing/2014/main" val="1373255597"/>
                    </a:ext>
                  </a:extLst>
                </a:gridCol>
                <a:gridCol w="740664">
                  <a:extLst>
                    <a:ext uri="{9D8B030D-6E8A-4147-A177-3AD203B41FA5}">
                      <a16:colId xmlns:a16="http://schemas.microsoft.com/office/drawing/2014/main" val="2668002237"/>
                    </a:ext>
                  </a:extLst>
                </a:gridCol>
                <a:gridCol w="740664">
                  <a:extLst>
                    <a:ext uri="{9D8B030D-6E8A-4147-A177-3AD203B41FA5}">
                      <a16:colId xmlns:a16="http://schemas.microsoft.com/office/drawing/2014/main" val="225463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846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- 2020-01-10 09:59:10</a:t>
                      </a:r>
                      <a:r>
                        <a:rPr kumimoji="0" lang="en-US" sz="1000" b="0" i="0" u="none" strike="noStrike" kern="1200" cap="none" spc="0" normalizeH="0" baseline="0" noProof="0">
                          <a:ln>
                            <a:noFill/>
                          </a:ln>
                          <a:solidFill>
                            <a:prstClr val="black"/>
                          </a:solidFill>
                          <a:effectLst/>
                          <a:uLnTx/>
                          <a:uFillTx/>
                          <a:latin typeface="+mn-lt"/>
                          <a:ea typeface="+mn-ea"/>
                          <a:cs typeface="+mn-cs"/>
                        </a:rPr>
                        <a:t>
 Putih bersih kek ini, mengingatkan kita pada kesucian cinta. Siapa setuju?​
​#ResipiButtercup​
Kek Coklat Putih ​
​Bahan-bahan:​
250g Buttercup​
180g coklat putih​
330g gula kastor​
180ml susu cair​
225g tepung gandum​
75g tepung naik sendiri​
1/2 sudu teh esen vanila​
2 biji telur​
​Topping Coklat Putih​
125ml krim pekat​
280g coklat putih
Arahan:​
1. Masukkan Buttercup, coklat, gula dan susu ke dalam periuk dan kacau atas api kecil sehingga cair. Kemudian, biarkan sejuk selama 15 minit.​
2. Gaul sebati tepung yang diayak, esen vanila, dan telur.​
3. Bakar dengan suhu  160°C selama 1 jam.​
4. Gunakan teknik double boil untuk mencairkan krim pekat dan coklat putih.​
5. Sapu topping coklat putih apabila kek sudah sejuk.​
Sumber: http://homekreation-recipes.blogspot.com/2015/10/white-chocolate-mud-cake-kek-coklat.html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747200"/>
                  </a:ext>
                </a:extLst>
              </a:tr>
            </a:tbl>
          </a:graphicData>
        </a:graphic>
      </p:graphicFrame>
      <p:sp>
        <p:nvSpPr>
          <p:cNvPr id="4" name="Text Placeholder 3">
            <a:extLst>
              <a:ext uri="{FF2B5EF4-FFF2-40B4-BE49-F238E27FC236}">
                <a16:creationId xmlns:a16="http://schemas.microsoft.com/office/drawing/2014/main" id="{FA744FB8-9C8D-4183-8A07-2FA5539E71A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378381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4331A-DB34-4375-BCD8-9E6371F4B7E8}"/>
              </a:ext>
            </a:extLst>
          </p:cNvPr>
          <p:cNvSpPr>
            <a:spLocks noGrp="1"/>
          </p:cNvSpPr>
          <p:nvPr>
            <p:ph type="title"/>
          </p:nvPr>
        </p:nvSpPr>
        <p:spPr/>
        <p:txBody>
          <a:bodyPr/>
          <a:lstStyle/>
          <a:p>
            <a:r>
              <a:rPr lang="en-US"/>
              <a:t>Facebook Own Posts Table | Buttercup Malaysia - 16 of 16</a:t>
            </a:r>
          </a:p>
        </p:txBody>
      </p:sp>
      <p:graphicFrame>
        <p:nvGraphicFramePr>
          <p:cNvPr id="5" name="Table Placeholder 4">
            <a:extLst>
              <a:ext uri="{FF2B5EF4-FFF2-40B4-BE49-F238E27FC236}">
                <a16:creationId xmlns:a16="http://schemas.microsoft.com/office/drawing/2014/main" id="{BA28B4F9-B4C4-4A1D-83ED-669B822A3958}"/>
              </a:ext>
            </a:extLst>
          </p:cNvPr>
          <p:cNvGraphicFramePr>
            <a:graphicFrameLocks noGrp="1"/>
          </p:cNvGraphicFramePr>
          <p:nvPr>
            <p:ph type="tbl" sz="quarter" idx="13"/>
            <p:extLst>
              <p:ext uri="{D42A27DB-BD31-4B8C-83A1-F6EECF244321}">
                <p14:modId xmlns:p14="http://schemas.microsoft.com/office/powerpoint/2010/main" val="254209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31959111"/>
                    </a:ext>
                  </a:extLst>
                </a:gridCol>
                <a:gridCol w="740664">
                  <a:extLst>
                    <a:ext uri="{9D8B030D-6E8A-4147-A177-3AD203B41FA5}">
                      <a16:colId xmlns:a16="http://schemas.microsoft.com/office/drawing/2014/main" val="1354491882"/>
                    </a:ext>
                  </a:extLst>
                </a:gridCol>
                <a:gridCol w="740664">
                  <a:extLst>
                    <a:ext uri="{9D8B030D-6E8A-4147-A177-3AD203B41FA5}">
                      <a16:colId xmlns:a16="http://schemas.microsoft.com/office/drawing/2014/main" val="4014195287"/>
                    </a:ext>
                  </a:extLst>
                </a:gridCol>
                <a:gridCol w="740664">
                  <a:extLst>
                    <a:ext uri="{9D8B030D-6E8A-4147-A177-3AD203B41FA5}">
                      <a16:colId xmlns:a16="http://schemas.microsoft.com/office/drawing/2014/main" val="3533751816"/>
                    </a:ext>
                  </a:extLst>
                </a:gridCol>
                <a:gridCol w="740664">
                  <a:extLst>
                    <a:ext uri="{9D8B030D-6E8A-4147-A177-3AD203B41FA5}">
                      <a16:colId xmlns:a16="http://schemas.microsoft.com/office/drawing/2014/main" val="1857534053"/>
                    </a:ext>
                  </a:extLst>
                </a:gridCol>
                <a:gridCol w="740664">
                  <a:extLst>
                    <a:ext uri="{9D8B030D-6E8A-4147-A177-3AD203B41FA5}">
                      <a16:colId xmlns:a16="http://schemas.microsoft.com/office/drawing/2014/main" val="1144810721"/>
                    </a:ext>
                  </a:extLst>
                </a:gridCol>
                <a:gridCol w="740664">
                  <a:extLst>
                    <a:ext uri="{9D8B030D-6E8A-4147-A177-3AD203B41FA5}">
                      <a16:colId xmlns:a16="http://schemas.microsoft.com/office/drawing/2014/main" val="2046460554"/>
                    </a:ext>
                  </a:extLst>
                </a:gridCol>
                <a:gridCol w="740664">
                  <a:extLst>
                    <a:ext uri="{9D8B030D-6E8A-4147-A177-3AD203B41FA5}">
                      <a16:colId xmlns:a16="http://schemas.microsoft.com/office/drawing/2014/main" val="828792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808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- 2020-01-01 09:30:17</a:t>
                      </a:r>
                      <a:r>
                        <a:rPr kumimoji="0" lang="en-US" sz="1000" b="0" i="0" u="none" strike="noStrike" kern="1200" cap="none" spc="0" normalizeH="0" baseline="0" noProof="0">
                          <a:ln>
                            <a:noFill/>
                          </a:ln>
                          <a:solidFill>
                            <a:prstClr val="black"/>
                          </a:solidFill>
                          <a:effectLst/>
                          <a:uLnTx/>
                          <a:uFillTx/>
                          <a:latin typeface="+mn-lt"/>
                          <a:ea typeface="+mn-ea"/>
                          <a:cs typeface="+mn-cs"/>
                        </a:rPr>
                        <a:t>
 Selamat tahun baru semua, apa azam anda untuk tahun ini? Admin berharap anda akan terus bersemangat untuk menjadikan azam anda satu kenyataan.​
Jika anda ingin memasak makanan yang lebih istimewa, teruslah bersama Buttercup di Facebook untuk mendapatkan resipi-resipi menarik!​
#ResipiButtercup​
KEK MACADAMIA COKLAT PUTIH​
Bahan-bahan:​
KEK SPAN BADAM​
4 biji telur gred A​
180g gula halus​
170g tepung​
2 sudu besar serbuk badam​
70g air​
1 sudu teh serbuk penaik​
15g ovalette​
50g minyak jagung​
1 sudu teh esen vanila​
KARAMEL MASIN​
113g Buttercup​
120ml krim berat​
3 sudu besar air​
60ml corn syrup​
200g gula​
KARAMEL MACADAMIA​
100g kacang macadamia​
2 sudu besar gula​
1 1/2 sudu besar air​
GANACHE COKLAT PUTIH​
15g Buttercup​
125ml krim tenusu​
20g sirap glukos​
200g coklat masakan putih​
KRIM KARAMEL MASIN​
3 biji kuning telur​
100g coklat masakan putih​
8g gelatin​
30g air​
2 sudu besar karamel masin​
250g krim bukan tenusu​
1 sudu teh esen vanila​
​Arahan:​
Kek Span Badam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9656258"/>
                  </a:ext>
                </a:extLst>
              </a:tr>
            </a:tbl>
          </a:graphicData>
        </a:graphic>
      </p:graphicFrame>
      <p:sp>
        <p:nvSpPr>
          <p:cNvPr id="4" name="Text Placeholder 3">
            <a:extLst>
              <a:ext uri="{FF2B5EF4-FFF2-40B4-BE49-F238E27FC236}">
                <a16:creationId xmlns:a16="http://schemas.microsoft.com/office/drawing/2014/main" id="{3D91C348-1C57-485A-B070-6776E6373432}"/>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354558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E4452-64DF-4C48-9F95-08D5E0914ABE}"/>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453DF59E-92DF-406F-BE0B-8F7214E201D0}"/>
              </a:ext>
            </a:extLst>
          </p:cNvPr>
          <p:cNvGraphicFramePr>
            <a:graphicFrameLocks noGrp="1"/>
          </p:cNvGraphicFramePr>
          <p:nvPr>
            <p:ph type="chart" sz="quarter" idx="13"/>
            <p:extLst>
              <p:ext uri="{D42A27DB-BD31-4B8C-83A1-F6EECF244321}">
                <p14:modId xmlns:p14="http://schemas.microsoft.com/office/powerpoint/2010/main" val="3554709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EF4AB7-6DBF-4E86-BDC6-41BF5A3C24A1}"/>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2AC8DC6D-D59B-4CD5-B75F-A3156774EF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479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52A2C-C610-4EDD-A587-75A36EBB8BF2}"/>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26B28F15-4CE0-419E-AF77-5F7E44CE551A}"/>
              </a:ext>
            </a:extLst>
          </p:cNvPr>
          <p:cNvGraphicFramePr>
            <a:graphicFrameLocks noGrp="1"/>
          </p:cNvGraphicFramePr>
          <p:nvPr>
            <p:ph type="chart" sz="quarter" idx="13"/>
            <p:extLst>
              <p:ext uri="{D42A27DB-BD31-4B8C-83A1-F6EECF244321}">
                <p14:modId xmlns:p14="http://schemas.microsoft.com/office/powerpoint/2010/main" val="1829843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23CEE3-E148-4741-80C1-18C5227A293C}"/>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E98E80BF-2BA6-40D7-BE29-BC32A9A502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275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867F0-7D06-4FA2-B1C6-C2A1EA7BDD91}"/>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84F81003-E3CC-4B17-AF79-983788C17A86}"/>
              </a:ext>
            </a:extLst>
          </p:cNvPr>
          <p:cNvGraphicFramePr>
            <a:graphicFrameLocks noGrp="1"/>
          </p:cNvGraphicFramePr>
          <p:nvPr>
            <p:ph type="chart" sz="quarter" idx="13"/>
            <p:extLst>
              <p:ext uri="{D42A27DB-BD31-4B8C-83A1-F6EECF244321}">
                <p14:modId xmlns:p14="http://schemas.microsoft.com/office/powerpoint/2010/main" val="1283591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428EF-108D-44D8-9542-8C48518CD947}"/>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40935257-56F7-4373-9ED3-82461C8142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3226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1200</Words>
  <Application>Microsoft Office PowerPoint</Application>
  <PresentationFormat>On-screen Show (4:3)</PresentationFormat>
  <Paragraphs>524</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16</vt:lpstr>
      <vt:lpstr>Facebook Own Posts Table | Buttercup Malaysia - 2 of 16</vt:lpstr>
      <vt:lpstr>Facebook Own Posts Table | Buttercup Malaysia - 3 of 16</vt:lpstr>
      <vt:lpstr>Facebook Own Posts Table | Buttercup Malaysia - 4 of 16</vt:lpstr>
      <vt:lpstr>Facebook Own Posts Table | Buttercup Malaysia - 5 of 16</vt:lpstr>
      <vt:lpstr>Facebook Own Posts Table | Buttercup Malaysia - 6 of 16</vt:lpstr>
      <vt:lpstr>Facebook Own Posts Table | Buttercup Malaysia - 7 of 16</vt:lpstr>
      <vt:lpstr>Facebook Own Posts Table | Buttercup Malaysia - 8 of 16</vt:lpstr>
      <vt:lpstr>Facebook Own Posts Table | Buttercup Malaysia - 9 of 16</vt:lpstr>
      <vt:lpstr>Facebook Own Posts Table | Buttercup Malaysia - 10 of 16</vt:lpstr>
      <vt:lpstr>Facebook Own Posts Table | Buttercup Malaysia - 11 of 16</vt:lpstr>
      <vt:lpstr>Facebook Own Posts Table | Buttercup Malaysia - 12 of 16</vt:lpstr>
      <vt:lpstr>Facebook Own Posts Table | Buttercup Malaysia - 13 of 16</vt:lpstr>
      <vt:lpstr>Facebook Own Posts Table | Buttercup Malaysia - 14 of 16</vt:lpstr>
      <vt:lpstr>Facebook Own Posts Table | Buttercup Malaysia - 15 of 16</vt:lpstr>
      <vt:lpstr>Facebook Own Posts Table | Buttercup Malaysia - 16 of 16</vt:lpstr>
      <vt:lpstr>Facebook Custom Reach (Collumn Chart) | Buttercup Malaysia</vt:lpstr>
      <vt:lpstr>Facebook Total Engagements | Buttercup Malaysia</vt:lpstr>
      <vt:lpstr>Facebook Total Engagements over Time (monthly)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2020-02-07T05:34:10Z</dcterms:created>
  <dcterms:modified xsi:type="dcterms:W3CDTF">2020-02-07T05:35:07Z</dcterms:modified>
</cp:coreProperties>
</file>