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49062</c:v>
                </c:pt>
                <c:pt idx="1">
                  <c:v>5560</c:v>
                </c:pt>
                <c:pt idx="2">
                  <c:v>4340</c:v>
                </c:pt>
                <c:pt idx="3">
                  <c:v>3745</c:v>
                </c:pt>
                <c:pt idx="4">
                  <c:v>3745</c:v>
                </c:pt>
                <c:pt idx="5">
                  <c:v>3941</c:v>
                </c:pt>
                <c:pt idx="6">
                  <c:v>4275</c:v>
                </c:pt>
                <c:pt idx="7">
                  <c:v>3549</c:v>
                </c:pt>
                <c:pt idx="8">
                  <c:v>2719</c:v>
                </c:pt>
                <c:pt idx="9">
                  <c:v>2681</c:v>
                </c:pt>
                <c:pt idx="10">
                  <c:v>3314</c:v>
                </c:pt>
                <c:pt idx="11">
                  <c:v>3381</c:v>
                </c:pt>
                <c:pt idx="12">
                  <c:v>3989</c:v>
                </c:pt>
                <c:pt idx="13">
                  <c:v>3648</c:v>
                </c:pt>
                <c:pt idx="14">
                  <c:v>3240</c:v>
                </c:pt>
                <c:pt idx="15">
                  <c:v>8343</c:v>
                </c:pt>
                <c:pt idx="16">
                  <c:v>40194</c:v>
                </c:pt>
                <c:pt idx="17">
                  <c:v>25996</c:v>
                </c:pt>
                <c:pt idx="18">
                  <c:v>8709</c:v>
                </c:pt>
                <c:pt idx="19">
                  <c:v>3309</c:v>
                </c:pt>
                <c:pt idx="20">
                  <c:v>39109</c:v>
                </c:pt>
                <c:pt idx="21">
                  <c:v>51078</c:v>
                </c:pt>
                <c:pt idx="22">
                  <c:v>58831</c:v>
                </c:pt>
                <c:pt idx="23">
                  <c:v>61058</c:v>
                </c:pt>
                <c:pt idx="24">
                  <c:v>57283</c:v>
                </c:pt>
                <c:pt idx="25">
                  <c:v>61201</c:v>
                </c:pt>
                <c:pt idx="26">
                  <c:v>70813</c:v>
                </c:pt>
                <c:pt idx="27">
                  <c:v>56368</c:v>
                </c:pt>
                <c:pt idx="28">
                  <c:v>66979</c:v>
                </c:pt>
                <c:pt idx="29">
                  <c:v>56942</c:v>
                </c:pt>
                <c:pt idx="30">
                  <c:v>146861</c:v>
                </c:pt>
              </c:numCache>
            </c:numRef>
          </c:val>
          <c:smooth val="0"/>
          <c:extLst>
            <c:ext xmlns:c16="http://schemas.microsoft.com/office/drawing/2014/chart" uri="{C3380CC4-5D6E-409C-BE32-E72D297353CC}">
              <c16:uniqueId val="{00000000-F589-454B-868D-D18E89A9DFE2}"/>
            </c:ext>
          </c:extLst>
        </c:ser>
        <c:dLbls>
          <c:showLegendKey val="0"/>
          <c:showVal val="0"/>
          <c:showCatName val="0"/>
          <c:showSerName val="0"/>
          <c:showPercent val="0"/>
          <c:showBubbleSize val="0"/>
        </c:dLbls>
        <c:smooth val="0"/>
        <c:axId val="293782376"/>
        <c:axId val="293782704"/>
      </c:lineChart>
      <c:dateAx>
        <c:axId val="293782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82704"/>
        <c:crosses val="autoZero"/>
        <c:auto val="1"/>
        <c:lblOffset val="100"/>
        <c:baseTimeUnit val="days"/>
      </c:dateAx>
      <c:valAx>
        <c:axId val="29378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8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132</c:v>
                </c:pt>
                <c:pt idx="1">
                  <c:v>95</c:v>
                </c:pt>
                <c:pt idx="2">
                  <c:v>69</c:v>
                </c:pt>
                <c:pt idx="3">
                  <c:v>83</c:v>
                </c:pt>
                <c:pt idx="4">
                  <c:v>68</c:v>
                </c:pt>
                <c:pt idx="5">
                  <c:v>84</c:v>
                </c:pt>
                <c:pt idx="6">
                  <c:v>57</c:v>
                </c:pt>
                <c:pt idx="7">
                  <c:v>63</c:v>
                </c:pt>
                <c:pt idx="8">
                  <c:v>56</c:v>
                </c:pt>
                <c:pt idx="9">
                  <c:v>43</c:v>
                </c:pt>
                <c:pt idx="10">
                  <c:v>92</c:v>
                </c:pt>
                <c:pt idx="11">
                  <c:v>50</c:v>
                </c:pt>
                <c:pt idx="12">
                  <c:v>85</c:v>
                </c:pt>
                <c:pt idx="13">
                  <c:v>76</c:v>
                </c:pt>
                <c:pt idx="14">
                  <c:v>69</c:v>
                </c:pt>
                <c:pt idx="15">
                  <c:v>108</c:v>
                </c:pt>
                <c:pt idx="16">
                  <c:v>544</c:v>
                </c:pt>
                <c:pt idx="17">
                  <c:v>559</c:v>
                </c:pt>
                <c:pt idx="18">
                  <c:v>212</c:v>
                </c:pt>
                <c:pt idx="19">
                  <c:v>60</c:v>
                </c:pt>
                <c:pt idx="20">
                  <c:v>73</c:v>
                </c:pt>
                <c:pt idx="21">
                  <c:v>77</c:v>
                </c:pt>
                <c:pt idx="22">
                  <c:v>77</c:v>
                </c:pt>
                <c:pt idx="23">
                  <c:v>335</c:v>
                </c:pt>
                <c:pt idx="24">
                  <c:v>254</c:v>
                </c:pt>
                <c:pt idx="25">
                  <c:v>272</c:v>
                </c:pt>
                <c:pt idx="26">
                  <c:v>256</c:v>
                </c:pt>
                <c:pt idx="27">
                  <c:v>216</c:v>
                </c:pt>
                <c:pt idx="28">
                  <c:v>307</c:v>
                </c:pt>
                <c:pt idx="29">
                  <c:v>335</c:v>
                </c:pt>
                <c:pt idx="30">
                  <c:v>454</c:v>
                </c:pt>
              </c:numCache>
            </c:numRef>
          </c:val>
          <c:smooth val="0"/>
          <c:extLst>
            <c:ext xmlns:c16="http://schemas.microsoft.com/office/drawing/2014/chart" uri="{C3380CC4-5D6E-409C-BE32-E72D297353CC}">
              <c16:uniqueId val="{00000000-8B43-4466-ABE6-56BB8B15DBD2}"/>
            </c:ext>
          </c:extLst>
        </c:ser>
        <c:dLbls>
          <c:showLegendKey val="0"/>
          <c:showVal val="0"/>
          <c:showCatName val="0"/>
          <c:showSerName val="0"/>
          <c:showPercent val="0"/>
          <c:showBubbleSize val="0"/>
        </c:dLbls>
        <c:smooth val="0"/>
        <c:axId val="40848160"/>
        <c:axId val="40845536"/>
      </c:lineChart>
      <c:dateAx>
        <c:axId val="40848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5536"/>
        <c:crosses val="autoZero"/>
        <c:auto val="1"/>
        <c:lblOffset val="100"/>
        <c:baseTimeUnit val="days"/>
      </c:dateAx>
      <c:valAx>
        <c:axId val="4084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25</c:v>
                </c:pt>
                <c:pt idx="1">
                  <c:v>11</c:v>
                </c:pt>
                <c:pt idx="2">
                  <c:v>0</c:v>
                </c:pt>
                <c:pt idx="3">
                  <c:v>0</c:v>
                </c:pt>
                <c:pt idx="4">
                  <c:v>0</c:v>
                </c:pt>
                <c:pt idx="5">
                  <c:v>0</c:v>
                </c:pt>
                <c:pt idx="6">
                  <c:v>0</c:v>
                </c:pt>
                <c:pt idx="7">
                  <c:v>0</c:v>
                </c:pt>
                <c:pt idx="8">
                  <c:v>0</c:v>
                </c:pt>
                <c:pt idx="9">
                  <c:v>0</c:v>
                </c:pt>
                <c:pt idx="10">
                  <c:v>0</c:v>
                </c:pt>
                <c:pt idx="11">
                  <c:v>0</c:v>
                </c:pt>
                <c:pt idx="12">
                  <c:v>0</c:v>
                </c:pt>
                <c:pt idx="13">
                  <c:v>280</c:v>
                </c:pt>
                <c:pt idx="14">
                  <c:v>0</c:v>
                </c:pt>
                <c:pt idx="15">
                  <c:v>13</c:v>
                </c:pt>
                <c:pt idx="16">
                  <c:v>287</c:v>
                </c:pt>
                <c:pt idx="17">
                  <c:v>0</c:v>
                </c:pt>
                <c:pt idx="18">
                  <c:v>0</c:v>
                </c:pt>
                <c:pt idx="19">
                  <c:v>0</c:v>
                </c:pt>
                <c:pt idx="20">
                  <c:v>0</c:v>
                </c:pt>
                <c:pt idx="21">
                  <c:v>0</c:v>
                </c:pt>
                <c:pt idx="22">
                  <c:v>351</c:v>
                </c:pt>
                <c:pt idx="23">
                  <c:v>0</c:v>
                </c:pt>
                <c:pt idx="24">
                  <c:v>436</c:v>
                </c:pt>
                <c:pt idx="25">
                  <c:v>0</c:v>
                </c:pt>
                <c:pt idx="26">
                  <c:v>0</c:v>
                </c:pt>
                <c:pt idx="27">
                  <c:v>500</c:v>
                </c:pt>
                <c:pt idx="28">
                  <c:v>0</c:v>
                </c:pt>
                <c:pt idx="29">
                  <c:v>11</c:v>
                </c:pt>
                <c:pt idx="30">
                  <c:v>10</c:v>
                </c:pt>
              </c:numCache>
            </c:numRef>
          </c:val>
          <c:smooth val="0"/>
          <c:extLst>
            <c:ext xmlns:c16="http://schemas.microsoft.com/office/drawing/2014/chart" uri="{C3380CC4-5D6E-409C-BE32-E72D297353CC}">
              <c16:uniqueId val="{00000000-EF57-4EA4-AB7F-A8FE094869F3}"/>
            </c:ext>
          </c:extLst>
        </c:ser>
        <c:dLbls>
          <c:showLegendKey val="0"/>
          <c:showVal val="0"/>
          <c:showCatName val="0"/>
          <c:showSerName val="0"/>
          <c:showPercent val="0"/>
          <c:showBubbleSize val="0"/>
        </c:dLbls>
        <c:smooth val="0"/>
        <c:axId val="300564296"/>
        <c:axId val="300563312"/>
      </c:lineChart>
      <c:dateAx>
        <c:axId val="300564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63312"/>
        <c:crosses val="autoZero"/>
        <c:auto val="1"/>
        <c:lblOffset val="100"/>
        <c:baseTimeUnit val="days"/>
      </c:dateAx>
      <c:valAx>
        <c:axId val="300563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64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2193</c:v>
                </c:pt>
              </c:numCache>
            </c:numRef>
          </c:val>
          <c:extLst>
            <c:ext xmlns:c16="http://schemas.microsoft.com/office/drawing/2014/chart" uri="{C3380CC4-5D6E-409C-BE32-E72D297353CC}">
              <c16:uniqueId val="{00000000-DEC0-47B8-BC6D-ED7C822963B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18</c:v>
                </c:pt>
              </c:numCache>
            </c:numRef>
          </c:val>
          <c:extLst>
            <c:ext xmlns:c16="http://schemas.microsoft.com/office/drawing/2014/chart" uri="{C3380CC4-5D6E-409C-BE32-E72D297353CC}">
              <c16:uniqueId val="{00000001-DEC0-47B8-BC6D-ED7C822963B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1</c:v>
                </c:pt>
              </c:numCache>
            </c:numRef>
          </c:val>
          <c:extLst>
            <c:ext xmlns:c16="http://schemas.microsoft.com/office/drawing/2014/chart" uri="{C3380CC4-5D6E-409C-BE32-E72D297353CC}">
              <c16:uniqueId val="{00000002-DEC0-47B8-BC6D-ED7C822963B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3</c:v>
                </c:pt>
              </c:numCache>
            </c:numRef>
          </c:val>
          <c:extLst>
            <c:ext xmlns:c16="http://schemas.microsoft.com/office/drawing/2014/chart" uri="{C3380CC4-5D6E-409C-BE32-E72D297353CC}">
              <c16:uniqueId val="{00000003-DEC0-47B8-BC6D-ED7C822963B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0</c:v>
                </c:pt>
              </c:numCache>
            </c:numRef>
          </c:val>
          <c:extLst>
            <c:ext xmlns:c16="http://schemas.microsoft.com/office/drawing/2014/chart" uri="{C3380CC4-5D6E-409C-BE32-E72D297353CC}">
              <c16:uniqueId val="{00000004-DEC0-47B8-BC6D-ED7C822963B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DEC0-47B8-BC6D-ED7C822963B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14</c:v>
                </c:pt>
              </c:numCache>
            </c:numRef>
          </c:val>
          <c:extLst>
            <c:ext xmlns:c16="http://schemas.microsoft.com/office/drawing/2014/chart" uri="{C3380CC4-5D6E-409C-BE32-E72D297353CC}">
              <c16:uniqueId val="{00000006-DEC0-47B8-BC6D-ED7C822963B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10</c:v>
                </c:pt>
              </c:numCache>
            </c:numRef>
          </c:val>
          <c:extLst>
            <c:ext xmlns:c16="http://schemas.microsoft.com/office/drawing/2014/chart" uri="{C3380CC4-5D6E-409C-BE32-E72D297353CC}">
              <c16:uniqueId val="{00000007-DEC0-47B8-BC6D-ED7C822963BD}"/>
            </c:ext>
          </c:extLst>
        </c:ser>
        <c:dLbls>
          <c:showLegendKey val="0"/>
          <c:showVal val="0"/>
          <c:showCatName val="0"/>
          <c:showSerName val="0"/>
          <c:showPercent val="0"/>
          <c:showBubbleSize val="0"/>
        </c:dLbls>
        <c:gapWidth val="150"/>
        <c:overlap val="100"/>
        <c:axId val="300564624"/>
        <c:axId val="300564952"/>
      </c:barChart>
      <c:catAx>
        <c:axId val="300564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64952"/>
        <c:crosses val="autoZero"/>
        <c:auto val="1"/>
        <c:lblAlgn val="ctr"/>
        <c:lblOffset val="100"/>
        <c:noMultiLvlLbl val="0"/>
      </c:catAx>
      <c:valAx>
        <c:axId val="3005649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6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0.31188233926287601</c:v>
                </c:pt>
                <c:pt idx="2">
                  <c:v>2.2671782350889399E-2</c:v>
                </c:pt>
                <c:pt idx="3">
                  <c:v>7.0980118590861493E-2</c:v>
                </c:pt>
                <c:pt idx="4">
                  <c:v>0.12949075688873399</c:v>
                </c:pt>
                <c:pt idx="5">
                  <c:v>0.380188350191838</c:v>
                </c:pt>
              </c:numCache>
            </c:numRef>
          </c:val>
          <c:extLst>
            <c:ext xmlns:c16="http://schemas.microsoft.com/office/drawing/2014/chart" uri="{C3380CC4-5D6E-409C-BE32-E72D297353CC}">
              <c16:uniqueId val="{00000000-AFFA-480A-A0A8-E300BB056A51}"/>
            </c:ext>
          </c:extLst>
        </c:ser>
        <c:dLbls>
          <c:showLegendKey val="0"/>
          <c:showVal val="0"/>
          <c:showCatName val="0"/>
          <c:showSerName val="0"/>
          <c:showPercent val="0"/>
          <c:showBubbleSize val="0"/>
        </c:dLbls>
        <c:gapWidth val="219"/>
        <c:overlap val="-27"/>
        <c:axId val="300656256"/>
        <c:axId val="300652320"/>
      </c:barChart>
      <c:catAx>
        <c:axId val="300656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52320"/>
        <c:crosses val="autoZero"/>
        <c:auto val="1"/>
        <c:lblAlgn val="ctr"/>
        <c:lblOffset val="100"/>
        <c:noMultiLvlLbl val="0"/>
      </c:catAx>
      <c:valAx>
        <c:axId val="30065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5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10727</c:v>
                </c:pt>
                <c:pt idx="1">
                  <c:v>18322</c:v>
                </c:pt>
                <c:pt idx="2">
                  <c:v>7289</c:v>
                </c:pt>
                <c:pt idx="3">
                  <c:v>7208</c:v>
                </c:pt>
                <c:pt idx="4">
                  <c:v>3049</c:v>
                </c:pt>
                <c:pt idx="5">
                  <c:v>1256</c:v>
                </c:pt>
                <c:pt idx="6">
                  <c:v>121</c:v>
                </c:pt>
              </c:numCache>
            </c:numRef>
          </c:val>
          <c:extLst>
            <c:ext xmlns:c16="http://schemas.microsoft.com/office/drawing/2014/chart" uri="{C3380CC4-5D6E-409C-BE32-E72D297353CC}">
              <c16:uniqueId val="{00000000-A6A8-4933-B8A0-F209FA3441C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20385</c:v>
                </c:pt>
                <c:pt idx="1">
                  <c:v>28439</c:v>
                </c:pt>
                <c:pt idx="2">
                  <c:v>5532</c:v>
                </c:pt>
                <c:pt idx="3">
                  <c:v>8247</c:v>
                </c:pt>
                <c:pt idx="4">
                  <c:v>3434</c:v>
                </c:pt>
                <c:pt idx="5">
                  <c:v>941</c:v>
                </c:pt>
                <c:pt idx="6">
                  <c:v>134</c:v>
                </c:pt>
              </c:numCache>
            </c:numRef>
          </c:val>
          <c:extLst>
            <c:ext xmlns:c16="http://schemas.microsoft.com/office/drawing/2014/chart" uri="{C3380CC4-5D6E-409C-BE32-E72D297353CC}">
              <c16:uniqueId val="{00000001-A6A8-4933-B8A0-F209FA3441C8}"/>
            </c:ext>
          </c:extLst>
        </c:ser>
        <c:dLbls>
          <c:showLegendKey val="0"/>
          <c:showVal val="0"/>
          <c:showCatName val="0"/>
          <c:showSerName val="0"/>
          <c:showPercent val="0"/>
          <c:showBubbleSize val="0"/>
        </c:dLbls>
        <c:gapWidth val="219"/>
        <c:overlap val="-27"/>
        <c:axId val="306748152"/>
        <c:axId val="306748808"/>
      </c:barChart>
      <c:catAx>
        <c:axId val="30674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48808"/>
        <c:crosses val="autoZero"/>
        <c:auto val="1"/>
        <c:lblAlgn val="ctr"/>
        <c:lblOffset val="100"/>
        <c:noMultiLvlLbl val="0"/>
      </c:catAx>
      <c:valAx>
        <c:axId val="306748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4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2.2781438384971299E-2</c:v>
                </c:pt>
                <c:pt idx="1">
                  <c:v>1.3138302531313E-2</c:v>
                </c:pt>
                <c:pt idx="2">
                  <c:v>0</c:v>
                </c:pt>
                <c:pt idx="3">
                  <c:v>0</c:v>
                </c:pt>
                <c:pt idx="4">
                  <c:v>0</c:v>
                </c:pt>
                <c:pt idx="5">
                  <c:v>0</c:v>
                </c:pt>
                <c:pt idx="6">
                  <c:v>0</c:v>
                </c:pt>
                <c:pt idx="7">
                  <c:v>0</c:v>
                </c:pt>
                <c:pt idx="8">
                  <c:v>0</c:v>
                </c:pt>
                <c:pt idx="9">
                  <c:v>0</c:v>
                </c:pt>
                <c:pt idx="10">
                  <c:v>0</c:v>
                </c:pt>
                <c:pt idx="11">
                  <c:v>0</c:v>
                </c:pt>
                <c:pt idx="12">
                  <c:v>0</c:v>
                </c:pt>
                <c:pt idx="13">
                  <c:v>0.248220143784463</c:v>
                </c:pt>
                <c:pt idx="14">
                  <c:v>0</c:v>
                </c:pt>
                <c:pt idx="15">
                  <c:v>1.30791901365467E-2</c:v>
                </c:pt>
                <c:pt idx="16">
                  <c:v>0.25016125376985199</c:v>
                </c:pt>
                <c:pt idx="17">
                  <c:v>0</c:v>
                </c:pt>
                <c:pt idx="18">
                  <c:v>0</c:v>
                </c:pt>
                <c:pt idx="19">
                  <c:v>0</c:v>
                </c:pt>
                <c:pt idx="20">
                  <c:v>0</c:v>
                </c:pt>
                <c:pt idx="21">
                  <c:v>0</c:v>
                </c:pt>
                <c:pt idx="22">
                  <c:v>0.30724773916146603</c:v>
                </c:pt>
                <c:pt idx="23">
                  <c:v>0</c:v>
                </c:pt>
                <c:pt idx="24">
                  <c:v>0.37925905307017199</c:v>
                </c:pt>
                <c:pt idx="25">
                  <c:v>0</c:v>
                </c:pt>
                <c:pt idx="26">
                  <c:v>0</c:v>
                </c:pt>
                <c:pt idx="27">
                  <c:v>0.43805517409216499</c:v>
                </c:pt>
                <c:pt idx="28">
                  <c:v>0</c:v>
                </c:pt>
                <c:pt idx="29">
                  <c:v>1.0422819025119E-2</c:v>
                </c:pt>
                <c:pt idx="30">
                  <c:v>8.68153524269232E-3</c:v>
                </c:pt>
              </c:numCache>
            </c:numRef>
          </c:val>
          <c:smooth val="0"/>
          <c:extLst>
            <c:ext xmlns:c16="http://schemas.microsoft.com/office/drawing/2014/chart" uri="{C3380CC4-5D6E-409C-BE32-E72D297353CC}">
              <c16:uniqueId val="{00000000-FC31-4A7B-82BE-9A03DA331A62}"/>
            </c:ext>
          </c:extLst>
        </c:ser>
        <c:dLbls>
          <c:showLegendKey val="0"/>
          <c:showVal val="0"/>
          <c:showCatName val="0"/>
          <c:showSerName val="0"/>
          <c:showPercent val="0"/>
          <c:showBubbleSize val="0"/>
        </c:dLbls>
        <c:smooth val="0"/>
        <c:axId val="306739952"/>
        <c:axId val="306740280"/>
      </c:lineChart>
      <c:dateAx>
        <c:axId val="306739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40280"/>
        <c:crosses val="autoZero"/>
        <c:auto val="1"/>
        <c:lblOffset val="100"/>
        <c:baseTimeUnit val="days"/>
      </c:dateAx>
      <c:valAx>
        <c:axId val="30674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3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114147</c:v>
                </c:pt>
                <c:pt idx="1">
                  <c:v>114193</c:v>
                </c:pt>
                <c:pt idx="2">
                  <c:v>114229</c:v>
                </c:pt>
                <c:pt idx="3">
                  <c:v>114274</c:v>
                </c:pt>
                <c:pt idx="4">
                  <c:v>114312</c:v>
                </c:pt>
                <c:pt idx="5">
                  <c:v>114369</c:v>
                </c:pt>
                <c:pt idx="6">
                  <c:v>114399</c:v>
                </c:pt>
                <c:pt idx="7">
                  <c:v>114423</c:v>
                </c:pt>
                <c:pt idx="8">
                  <c:v>114446</c:v>
                </c:pt>
                <c:pt idx="9">
                  <c:v>114476</c:v>
                </c:pt>
                <c:pt idx="10">
                  <c:v>114524</c:v>
                </c:pt>
                <c:pt idx="11">
                  <c:v>114558</c:v>
                </c:pt>
                <c:pt idx="12">
                  <c:v>114600</c:v>
                </c:pt>
                <c:pt idx="13">
                  <c:v>114633</c:v>
                </c:pt>
                <c:pt idx="14">
                  <c:v>114659</c:v>
                </c:pt>
                <c:pt idx="15">
                  <c:v>114714</c:v>
                </c:pt>
                <c:pt idx="16">
                  <c:v>114739</c:v>
                </c:pt>
                <c:pt idx="17">
                  <c:v>114768</c:v>
                </c:pt>
                <c:pt idx="18">
                  <c:v>114797</c:v>
                </c:pt>
                <c:pt idx="19">
                  <c:v>114819</c:v>
                </c:pt>
                <c:pt idx="20">
                  <c:v>114843</c:v>
                </c:pt>
                <c:pt idx="21">
                  <c:v>114876</c:v>
                </c:pt>
                <c:pt idx="22">
                  <c:v>114906</c:v>
                </c:pt>
                <c:pt idx="23">
                  <c:v>114945</c:v>
                </c:pt>
                <c:pt idx="24">
                  <c:v>114978</c:v>
                </c:pt>
                <c:pt idx="25">
                  <c:v>115005</c:v>
                </c:pt>
                <c:pt idx="26">
                  <c:v>115044</c:v>
                </c:pt>
                <c:pt idx="27">
                  <c:v>115064</c:v>
                </c:pt>
                <c:pt idx="28">
                  <c:v>115104</c:v>
                </c:pt>
                <c:pt idx="29">
                  <c:v>115161</c:v>
                </c:pt>
                <c:pt idx="30">
                  <c:v>115213</c:v>
                </c:pt>
              </c:numCache>
            </c:numRef>
          </c:val>
          <c:smooth val="0"/>
          <c:extLst>
            <c:ext xmlns:c16="http://schemas.microsoft.com/office/drawing/2014/chart" uri="{C3380CC4-5D6E-409C-BE32-E72D297353CC}">
              <c16:uniqueId val="{00000000-5CDC-44AB-BDC5-F7ABEE5B4D15}"/>
            </c:ext>
          </c:extLst>
        </c:ser>
        <c:dLbls>
          <c:showLegendKey val="0"/>
          <c:showVal val="0"/>
          <c:showCatName val="0"/>
          <c:showSerName val="0"/>
          <c:showPercent val="0"/>
          <c:showBubbleSize val="0"/>
        </c:dLbls>
        <c:smooth val="0"/>
        <c:axId val="306750120"/>
        <c:axId val="306751104"/>
      </c:lineChart>
      <c:dateAx>
        <c:axId val="306750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51104"/>
        <c:crosses val="autoZero"/>
        <c:auto val="1"/>
        <c:lblOffset val="100"/>
        <c:baseTimeUnit val="days"/>
      </c:dateAx>
      <c:valAx>
        <c:axId val="30675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50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52</c:v>
                </c:pt>
                <c:pt idx="1">
                  <c:v>54</c:v>
                </c:pt>
                <c:pt idx="2">
                  <c:v>38</c:v>
                </c:pt>
                <c:pt idx="3">
                  <c:v>62</c:v>
                </c:pt>
                <c:pt idx="4">
                  <c:v>37</c:v>
                </c:pt>
                <c:pt idx="5">
                  <c:v>44</c:v>
                </c:pt>
                <c:pt idx="6">
                  <c:v>49</c:v>
                </c:pt>
                <c:pt idx="7">
                  <c:v>45</c:v>
                </c:pt>
                <c:pt idx="8">
                  <c:v>41</c:v>
                </c:pt>
                <c:pt idx="9">
                  <c:v>32</c:v>
                </c:pt>
                <c:pt idx="10">
                  <c:v>67</c:v>
                </c:pt>
                <c:pt idx="11">
                  <c:v>53</c:v>
                </c:pt>
                <c:pt idx="12">
                  <c:v>47</c:v>
                </c:pt>
                <c:pt idx="13">
                  <c:v>48</c:v>
                </c:pt>
                <c:pt idx="14">
                  <c:v>48</c:v>
                </c:pt>
                <c:pt idx="15">
                  <c:v>53</c:v>
                </c:pt>
                <c:pt idx="16">
                  <c:v>54</c:v>
                </c:pt>
                <c:pt idx="17">
                  <c:v>49</c:v>
                </c:pt>
                <c:pt idx="18">
                  <c:v>30</c:v>
                </c:pt>
                <c:pt idx="19">
                  <c:v>27</c:v>
                </c:pt>
                <c:pt idx="20">
                  <c:v>48</c:v>
                </c:pt>
                <c:pt idx="21">
                  <c:v>35</c:v>
                </c:pt>
                <c:pt idx="22">
                  <c:v>38</c:v>
                </c:pt>
                <c:pt idx="23">
                  <c:v>44</c:v>
                </c:pt>
                <c:pt idx="24">
                  <c:v>46</c:v>
                </c:pt>
                <c:pt idx="25">
                  <c:v>37</c:v>
                </c:pt>
                <c:pt idx="26">
                  <c:v>50</c:v>
                </c:pt>
                <c:pt idx="27">
                  <c:v>47</c:v>
                </c:pt>
                <c:pt idx="28">
                  <c:v>43</c:v>
                </c:pt>
                <c:pt idx="29">
                  <c:v>76</c:v>
                </c:pt>
                <c:pt idx="30">
                  <c:v>82</c:v>
                </c:pt>
              </c:numCache>
            </c:numRef>
          </c:val>
          <c:smooth val="0"/>
          <c:extLst>
            <c:ext xmlns:c16="http://schemas.microsoft.com/office/drawing/2014/chart" uri="{C3380CC4-5D6E-409C-BE32-E72D297353CC}">
              <c16:uniqueId val="{00000000-AE9C-41E2-B322-8165CBE2ADF4}"/>
            </c:ext>
          </c:extLst>
        </c:ser>
        <c:dLbls>
          <c:showLegendKey val="0"/>
          <c:showVal val="0"/>
          <c:showCatName val="0"/>
          <c:showSerName val="0"/>
          <c:showPercent val="0"/>
          <c:showBubbleSize val="0"/>
        </c:dLbls>
        <c:smooth val="0"/>
        <c:axId val="306749464"/>
        <c:axId val="306749792"/>
      </c:lineChart>
      <c:dateAx>
        <c:axId val="306749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49792"/>
        <c:crosses val="autoZero"/>
        <c:auto val="1"/>
        <c:lblOffset val="100"/>
        <c:baseTimeUnit val="days"/>
      </c:dateAx>
      <c:valAx>
        <c:axId val="30674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4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49062</c:v>
                </c:pt>
                <c:pt idx="1">
                  <c:v>5560</c:v>
                </c:pt>
                <c:pt idx="2">
                  <c:v>4340</c:v>
                </c:pt>
                <c:pt idx="3">
                  <c:v>3745</c:v>
                </c:pt>
                <c:pt idx="4">
                  <c:v>3745</c:v>
                </c:pt>
                <c:pt idx="5">
                  <c:v>3941</c:v>
                </c:pt>
                <c:pt idx="6">
                  <c:v>4275</c:v>
                </c:pt>
                <c:pt idx="7">
                  <c:v>3549</c:v>
                </c:pt>
                <c:pt idx="8">
                  <c:v>2719</c:v>
                </c:pt>
                <c:pt idx="9">
                  <c:v>2681</c:v>
                </c:pt>
                <c:pt idx="10">
                  <c:v>3314</c:v>
                </c:pt>
                <c:pt idx="11">
                  <c:v>3381</c:v>
                </c:pt>
                <c:pt idx="12">
                  <c:v>3989</c:v>
                </c:pt>
                <c:pt idx="13">
                  <c:v>3648</c:v>
                </c:pt>
                <c:pt idx="14">
                  <c:v>3240</c:v>
                </c:pt>
                <c:pt idx="15">
                  <c:v>8343</c:v>
                </c:pt>
                <c:pt idx="16">
                  <c:v>40194</c:v>
                </c:pt>
                <c:pt idx="17">
                  <c:v>25996</c:v>
                </c:pt>
                <c:pt idx="18">
                  <c:v>8709</c:v>
                </c:pt>
                <c:pt idx="19">
                  <c:v>3309</c:v>
                </c:pt>
                <c:pt idx="20">
                  <c:v>39109</c:v>
                </c:pt>
                <c:pt idx="21">
                  <c:v>51078</c:v>
                </c:pt>
                <c:pt idx="22">
                  <c:v>58831</c:v>
                </c:pt>
                <c:pt idx="23">
                  <c:v>61058</c:v>
                </c:pt>
                <c:pt idx="24">
                  <c:v>57283</c:v>
                </c:pt>
                <c:pt idx="25">
                  <c:v>61201</c:v>
                </c:pt>
                <c:pt idx="26">
                  <c:v>70813</c:v>
                </c:pt>
                <c:pt idx="27">
                  <c:v>56368</c:v>
                </c:pt>
                <c:pt idx="28">
                  <c:v>66979</c:v>
                </c:pt>
                <c:pt idx="29">
                  <c:v>56942</c:v>
                </c:pt>
                <c:pt idx="30">
                  <c:v>146861</c:v>
                </c:pt>
              </c:numCache>
            </c:numRef>
          </c:val>
          <c:extLst>
            <c:ext xmlns:c16="http://schemas.microsoft.com/office/drawing/2014/chart" uri="{C3380CC4-5D6E-409C-BE32-E72D297353CC}">
              <c16:uniqueId val="{00000000-3F9A-472F-911D-6D4FF546392C}"/>
            </c:ext>
          </c:extLst>
        </c:ser>
        <c:dLbls>
          <c:showLegendKey val="0"/>
          <c:showVal val="0"/>
          <c:showCatName val="0"/>
          <c:showSerName val="0"/>
          <c:showPercent val="0"/>
          <c:showBubbleSize val="0"/>
        </c:dLbls>
        <c:gapWidth val="219"/>
        <c:overlap val="-27"/>
        <c:axId val="413445936"/>
        <c:axId val="413446920"/>
      </c:barChart>
      <c:dateAx>
        <c:axId val="413445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446920"/>
        <c:crosses val="autoZero"/>
        <c:auto val="1"/>
        <c:lblOffset val="100"/>
        <c:baseTimeUnit val="days"/>
      </c:dateAx>
      <c:valAx>
        <c:axId val="41344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44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4381</c:v>
                </c:pt>
              </c:numCache>
            </c:numRef>
          </c:val>
          <c:extLst>
            <c:ext xmlns:c16="http://schemas.microsoft.com/office/drawing/2014/chart" uri="{C3380CC4-5D6E-409C-BE32-E72D297353CC}">
              <c16:uniqueId val="{00000000-3839-4C7E-95FF-6D3E24F8301B}"/>
            </c:ext>
          </c:extLst>
        </c:ser>
        <c:dLbls>
          <c:showLegendKey val="0"/>
          <c:showVal val="0"/>
          <c:showCatName val="0"/>
          <c:showSerName val="0"/>
          <c:showPercent val="0"/>
          <c:showBubbleSize val="0"/>
        </c:dLbls>
        <c:gapWidth val="219"/>
        <c:overlap val="-27"/>
        <c:axId val="413438392"/>
        <c:axId val="413439048"/>
      </c:barChart>
      <c:catAx>
        <c:axId val="413438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439048"/>
        <c:crosses val="autoZero"/>
        <c:auto val="1"/>
        <c:lblAlgn val="ctr"/>
        <c:lblOffset val="100"/>
        <c:noMultiLvlLbl val="0"/>
      </c:catAx>
      <c:valAx>
        <c:axId val="41343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43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c:f>
              <c:strCache>
                <c:ptCount val="1"/>
                <c:pt idx="0">
                  <c:v>2020-01</c:v>
                </c:pt>
              </c:strCache>
            </c:strRef>
          </c:cat>
          <c:val>
            <c:numRef>
              <c:f>Sheet1!$B$2</c:f>
              <c:numCache>
                <c:formatCode>General</c:formatCode>
                <c:ptCount val="1"/>
                <c:pt idx="0">
                  <c:v>4381</c:v>
                </c:pt>
              </c:numCache>
            </c:numRef>
          </c:val>
          <c:extLst>
            <c:ext xmlns:c16="http://schemas.microsoft.com/office/drawing/2014/chart" uri="{C3380CC4-5D6E-409C-BE32-E72D297353CC}">
              <c16:uniqueId val="{00000000-BDE9-4336-97E1-65938E07A0E9}"/>
            </c:ext>
          </c:extLst>
        </c:ser>
        <c:dLbls>
          <c:showLegendKey val="0"/>
          <c:showVal val="0"/>
          <c:showCatName val="0"/>
          <c:showSerName val="0"/>
          <c:showPercent val="0"/>
          <c:showBubbleSize val="0"/>
        </c:dLbls>
        <c:gapWidth val="219"/>
        <c:overlap val="-27"/>
        <c:axId val="413450856"/>
        <c:axId val="413451184"/>
      </c:barChart>
      <c:catAx>
        <c:axId val="413450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451184"/>
        <c:crosses val="autoZero"/>
        <c:auto val="1"/>
        <c:lblAlgn val="ctr"/>
        <c:lblOffset val="100"/>
        <c:noMultiLvlLbl val="0"/>
      </c:catAx>
      <c:valAx>
        <c:axId val="41345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450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FF320-B15D-4BE9-8DC6-657308D1E414}"/>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48DE208C-E18A-4AB3-B45E-257E739AA53A}"/>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843552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CDC3E-774F-4502-B583-88F80D582E9D}"/>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A8766C0A-A11D-48E5-A6AA-E6029FE8FFEB}"/>
              </a:ext>
            </a:extLst>
          </p:cNvPr>
          <p:cNvGraphicFramePr>
            <a:graphicFrameLocks noGrp="1"/>
          </p:cNvGraphicFramePr>
          <p:nvPr>
            <p:ph type="tbl" sz="quarter" idx="13"/>
            <p:extLst>
              <p:ext uri="{D42A27DB-BD31-4B8C-83A1-F6EECF244321}">
                <p14:modId xmlns:p14="http://schemas.microsoft.com/office/powerpoint/2010/main" val="1368109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49177038"/>
                    </a:ext>
                  </a:extLst>
                </a:gridCol>
                <a:gridCol w="740664">
                  <a:extLst>
                    <a:ext uri="{9D8B030D-6E8A-4147-A177-3AD203B41FA5}">
                      <a16:colId xmlns:a16="http://schemas.microsoft.com/office/drawing/2014/main" val="264872333"/>
                    </a:ext>
                  </a:extLst>
                </a:gridCol>
                <a:gridCol w="740664">
                  <a:extLst>
                    <a:ext uri="{9D8B030D-6E8A-4147-A177-3AD203B41FA5}">
                      <a16:colId xmlns:a16="http://schemas.microsoft.com/office/drawing/2014/main" val="1235242009"/>
                    </a:ext>
                  </a:extLst>
                </a:gridCol>
                <a:gridCol w="740664">
                  <a:extLst>
                    <a:ext uri="{9D8B030D-6E8A-4147-A177-3AD203B41FA5}">
                      <a16:colId xmlns:a16="http://schemas.microsoft.com/office/drawing/2014/main" val="999760832"/>
                    </a:ext>
                  </a:extLst>
                </a:gridCol>
                <a:gridCol w="740664">
                  <a:extLst>
                    <a:ext uri="{9D8B030D-6E8A-4147-A177-3AD203B41FA5}">
                      <a16:colId xmlns:a16="http://schemas.microsoft.com/office/drawing/2014/main" val="4146663110"/>
                    </a:ext>
                  </a:extLst>
                </a:gridCol>
                <a:gridCol w="740664">
                  <a:extLst>
                    <a:ext uri="{9D8B030D-6E8A-4147-A177-3AD203B41FA5}">
                      <a16:colId xmlns:a16="http://schemas.microsoft.com/office/drawing/2014/main" val="3350168922"/>
                    </a:ext>
                  </a:extLst>
                </a:gridCol>
                <a:gridCol w="740664">
                  <a:extLst>
                    <a:ext uri="{9D8B030D-6E8A-4147-A177-3AD203B41FA5}">
                      <a16:colId xmlns:a16="http://schemas.microsoft.com/office/drawing/2014/main" val="4009910406"/>
                    </a:ext>
                  </a:extLst>
                </a:gridCol>
                <a:gridCol w="740664">
                  <a:extLst>
                    <a:ext uri="{9D8B030D-6E8A-4147-A177-3AD203B41FA5}">
                      <a16:colId xmlns:a16="http://schemas.microsoft.com/office/drawing/2014/main" val="2420122526"/>
                    </a:ext>
                  </a:extLst>
                </a:gridCol>
                <a:gridCol w="740664">
                  <a:extLst>
                    <a:ext uri="{9D8B030D-6E8A-4147-A177-3AD203B41FA5}">
                      <a16:colId xmlns:a16="http://schemas.microsoft.com/office/drawing/2014/main" val="1864217282"/>
                    </a:ext>
                  </a:extLst>
                </a:gridCol>
                <a:gridCol w="740664">
                  <a:extLst>
                    <a:ext uri="{9D8B030D-6E8A-4147-A177-3AD203B41FA5}">
                      <a16:colId xmlns:a16="http://schemas.microsoft.com/office/drawing/2014/main" val="196853136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91383033"/>
                  </a:ext>
                </a:extLst>
              </a:tr>
              <a:tr h="370840">
                <a:tc>
                  <a:txBody>
                    <a:bodyPr/>
                    <a:lstStyle/>
                    <a:p>
                      <a:r>
                        <a:rPr lang="en-US" sz="1000"/>
                        <a:t>Oxford Fajar</a:t>
                      </a:r>
                    </a:p>
                  </a:txBody>
                  <a:tcPr/>
                </a:tc>
                <a:tc>
                  <a:txBody>
                    <a:bodyPr/>
                    <a:lstStyle/>
                    <a:p>
                      <a:r>
                        <a:rPr lang="en-US" sz="1000"/>
                        <a:t>115213</a:t>
                      </a:r>
                    </a:p>
                  </a:txBody>
                  <a:tcPr/>
                </a:tc>
                <a:tc>
                  <a:txBody>
                    <a:bodyPr/>
                    <a:lstStyle/>
                    <a:p>
                      <a:r>
                        <a:rPr lang="en-US" sz="1000"/>
                        <a:t>1103</a:t>
                      </a:r>
                    </a:p>
                  </a:txBody>
                  <a:tcPr/>
                </a:tc>
                <a:tc>
                  <a:txBody>
                    <a:bodyPr/>
                    <a:lstStyle/>
                    <a:p>
                      <a:r>
                        <a:rPr lang="en-US" sz="1000"/>
                        <a:t>12</a:t>
                      </a:r>
                    </a:p>
                  </a:txBody>
                  <a:tcPr/>
                </a:tc>
                <a:tc>
                  <a:txBody>
                    <a:bodyPr/>
                    <a:lstStyle/>
                    <a:p>
                      <a:r>
                        <a:rPr lang="en-US" sz="1000"/>
                        <a:t>2215</a:t>
                      </a:r>
                    </a:p>
                  </a:txBody>
                  <a:tcPr/>
                </a:tc>
                <a:tc>
                  <a:txBody>
                    <a:bodyPr/>
                    <a:lstStyle/>
                    <a:p>
                      <a:r>
                        <a:rPr lang="en-US" sz="1000"/>
                        <a:t>14</a:t>
                      </a:r>
                    </a:p>
                  </a:txBody>
                  <a:tcPr/>
                </a:tc>
                <a:tc>
                  <a:txBody>
                    <a:bodyPr/>
                    <a:lstStyle/>
                    <a:p>
                      <a:r>
                        <a:rPr lang="en-US" sz="1000"/>
                        <a:t>10</a:t>
                      </a:r>
                    </a:p>
                  </a:txBody>
                  <a:tcPr/>
                </a:tc>
                <a:tc>
                  <a:txBody>
                    <a:bodyPr/>
                    <a:lstStyle/>
                    <a:p>
                      <a:r>
                        <a:rPr lang="en-US" sz="1000"/>
                        <a:t>0</a:t>
                      </a:r>
                    </a:p>
                  </a:txBody>
                  <a:tcPr/>
                </a:tc>
                <a:tc>
                  <a:txBody>
                    <a:bodyPr/>
                    <a:lstStyle/>
                    <a:p>
                      <a:r>
                        <a:rPr lang="en-US" sz="1000"/>
                        <a:t>0.1627 %</a:t>
                      </a:r>
                    </a:p>
                  </a:txBody>
                  <a:tcPr/>
                </a:tc>
                <a:tc>
                  <a:txBody>
                    <a:bodyPr/>
                    <a:lstStyle/>
                    <a:p>
                      <a:r>
                        <a:rPr lang="en-US" sz="1000"/>
                        <a:t>0.0 %</a:t>
                      </a:r>
                    </a:p>
                  </a:txBody>
                  <a:tcPr/>
                </a:tc>
                <a:extLst>
                  <a:ext uri="{0D108BD9-81ED-4DB2-BD59-A6C34878D82A}">
                    <a16:rowId xmlns:a16="http://schemas.microsoft.com/office/drawing/2014/main" val="3098085935"/>
                  </a:ext>
                </a:extLst>
              </a:tr>
            </a:tbl>
          </a:graphicData>
        </a:graphic>
      </p:graphicFrame>
      <p:sp>
        <p:nvSpPr>
          <p:cNvPr id="4" name="Text Placeholder 3">
            <a:extLst>
              <a:ext uri="{FF2B5EF4-FFF2-40B4-BE49-F238E27FC236}">
                <a16:creationId xmlns:a16="http://schemas.microsoft.com/office/drawing/2014/main" id="{A9F7D9AD-76B8-4A13-957C-BDAD55BA0E23}"/>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732545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0D859-D3EB-45F1-B42D-AC3E043D3542}"/>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5BA83388-7070-4DFD-B27A-56A7A419F487}"/>
              </a:ext>
            </a:extLst>
          </p:cNvPr>
          <p:cNvGraphicFramePr>
            <a:graphicFrameLocks noGrp="1"/>
          </p:cNvGraphicFramePr>
          <p:nvPr>
            <p:ph type="chart" sz="quarter" idx="13"/>
            <p:extLst>
              <p:ext uri="{D42A27DB-BD31-4B8C-83A1-F6EECF244321}">
                <p14:modId xmlns:p14="http://schemas.microsoft.com/office/powerpoint/2010/main" val="4242664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E5993D-C474-4C86-A928-ED88B174AE73}"/>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AFA61FD9-DA45-45EB-91CD-975EB8AE07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4954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882C-C841-42E9-9E66-58054FB4D12D}"/>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CEF6F9BC-7995-4289-8178-818B77EA5CEF}"/>
              </a:ext>
            </a:extLst>
          </p:cNvPr>
          <p:cNvGraphicFramePr>
            <a:graphicFrameLocks noGrp="1"/>
          </p:cNvGraphicFramePr>
          <p:nvPr>
            <p:ph type="chart" sz="quarter" idx="13"/>
            <p:extLst>
              <p:ext uri="{D42A27DB-BD31-4B8C-83A1-F6EECF244321}">
                <p14:modId xmlns:p14="http://schemas.microsoft.com/office/powerpoint/2010/main" val="1195229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124B24-503C-4A63-AC55-7D0B0E98DE91}"/>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BE3BB42E-4D8B-4B0F-872B-65FEB8C59F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3340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43171-AB78-428E-9B08-5DD69581F6AB}"/>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73A46A50-FBED-4EC8-B0D4-AE204C81B4A6}"/>
              </a:ext>
            </a:extLst>
          </p:cNvPr>
          <p:cNvGraphicFramePr>
            <a:graphicFrameLocks noGrp="1"/>
          </p:cNvGraphicFramePr>
          <p:nvPr>
            <p:ph type="chart" sz="quarter" idx="13"/>
            <p:extLst>
              <p:ext uri="{D42A27DB-BD31-4B8C-83A1-F6EECF244321}">
                <p14:modId xmlns:p14="http://schemas.microsoft.com/office/powerpoint/2010/main" val="2626599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9DDCA9-BB82-4743-B3AB-9AC8AB2B17AA}"/>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65D8667D-734D-4CCD-95E1-46F205D01A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3822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24548-940A-488A-8C26-18D3457821C3}"/>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43728A97-A78C-430D-AC9A-6F422331ADF0}"/>
              </a:ext>
            </a:extLst>
          </p:cNvPr>
          <p:cNvGraphicFramePr>
            <a:graphicFrameLocks noGrp="1"/>
          </p:cNvGraphicFramePr>
          <p:nvPr>
            <p:ph type="chart" sz="quarter" idx="13"/>
            <p:extLst>
              <p:ext uri="{D42A27DB-BD31-4B8C-83A1-F6EECF244321}">
                <p14:modId xmlns:p14="http://schemas.microsoft.com/office/powerpoint/2010/main" val="3775170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D84BA8-1E97-4EF0-8A7A-47350DE5E73F}"/>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160F06A5-4921-410A-BD27-331CA4064E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4510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2FE6C-EA22-4644-B0B2-168D89EB8FCC}"/>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6A4BBE45-D70F-4EAD-95E6-6530368AD826}"/>
              </a:ext>
            </a:extLst>
          </p:cNvPr>
          <p:cNvGraphicFramePr>
            <a:graphicFrameLocks noGrp="1"/>
          </p:cNvGraphicFramePr>
          <p:nvPr>
            <p:ph type="chart" sz="quarter" idx="13"/>
            <p:extLst>
              <p:ext uri="{D42A27DB-BD31-4B8C-83A1-F6EECF244321}">
                <p14:modId xmlns:p14="http://schemas.microsoft.com/office/powerpoint/2010/main" val="4110466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3AAC96-2049-4165-A615-B42BC96CEBC4}"/>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63B0C2D6-90DF-4AAF-8C25-B743C0EDDD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9184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DDE8A-C0F2-43DF-840B-F4BCD0E91443}"/>
              </a:ext>
            </a:extLst>
          </p:cNvPr>
          <p:cNvSpPr>
            <a:spLocks noGrp="1"/>
          </p:cNvSpPr>
          <p:nvPr>
            <p:ph type="title"/>
          </p:nvPr>
        </p:nvSpPr>
        <p:spPr/>
        <p:txBody>
          <a:bodyPr/>
          <a:lstStyle/>
          <a:p>
            <a:r>
              <a:rPr lang="en-US"/>
              <a:t>Facebook (FB) Custom Own Posts Table (new) | Oxford Fajar - 1 of 2</a:t>
            </a:r>
          </a:p>
        </p:txBody>
      </p:sp>
      <p:graphicFrame>
        <p:nvGraphicFramePr>
          <p:cNvPr id="5" name="Table Placeholder 4">
            <a:extLst>
              <a:ext uri="{FF2B5EF4-FFF2-40B4-BE49-F238E27FC236}">
                <a16:creationId xmlns:a16="http://schemas.microsoft.com/office/drawing/2014/main" id="{FF6DCBDF-EB07-4DB1-B195-FAE5FBC6A9D4}"/>
              </a:ext>
            </a:extLst>
          </p:cNvPr>
          <p:cNvGraphicFramePr>
            <a:graphicFrameLocks noGrp="1"/>
          </p:cNvGraphicFramePr>
          <p:nvPr>
            <p:ph type="tbl" sz="quarter" idx="13"/>
            <p:extLst>
              <p:ext uri="{D42A27DB-BD31-4B8C-83A1-F6EECF244321}">
                <p14:modId xmlns:p14="http://schemas.microsoft.com/office/powerpoint/2010/main" val="1767800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86157889"/>
                    </a:ext>
                  </a:extLst>
                </a:gridCol>
                <a:gridCol w="905256">
                  <a:extLst>
                    <a:ext uri="{9D8B030D-6E8A-4147-A177-3AD203B41FA5}">
                      <a16:colId xmlns:a16="http://schemas.microsoft.com/office/drawing/2014/main" val="3250936598"/>
                    </a:ext>
                  </a:extLst>
                </a:gridCol>
                <a:gridCol w="905256">
                  <a:extLst>
                    <a:ext uri="{9D8B030D-6E8A-4147-A177-3AD203B41FA5}">
                      <a16:colId xmlns:a16="http://schemas.microsoft.com/office/drawing/2014/main" val="1065225542"/>
                    </a:ext>
                  </a:extLst>
                </a:gridCol>
                <a:gridCol w="905256">
                  <a:extLst>
                    <a:ext uri="{9D8B030D-6E8A-4147-A177-3AD203B41FA5}">
                      <a16:colId xmlns:a16="http://schemas.microsoft.com/office/drawing/2014/main" val="1306927025"/>
                    </a:ext>
                  </a:extLst>
                </a:gridCol>
                <a:gridCol w="905256">
                  <a:extLst>
                    <a:ext uri="{9D8B030D-6E8A-4147-A177-3AD203B41FA5}">
                      <a16:colId xmlns:a16="http://schemas.microsoft.com/office/drawing/2014/main" val="1216514215"/>
                    </a:ext>
                  </a:extLst>
                </a:gridCol>
                <a:gridCol w="905256">
                  <a:extLst>
                    <a:ext uri="{9D8B030D-6E8A-4147-A177-3AD203B41FA5}">
                      <a16:colId xmlns:a16="http://schemas.microsoft.com/office/drawing/2014/main" val="838478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2664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- 2020-01-28 13:12:22</a:t>
                      </a:r>
                      <a:r>
                        <a:rPr kumimoji="0" lang="en-US" sz="1000" b="0" i="0" u="none" strike="noStrike" kern="1200" cap="none" spc="0" normalizeH="0" baseline="0" noProof="0">
                          <a:ln>
                            <a:noFill/>
                          </a:ln>
                          <a:solidFill>
                            <a:prstClr val="black"/>
                          </a:solidFill>
                          <a:effectLst/>
                          <a:uLnTx/>
                          <a:uFillTx/>
                          <a:latin typeface="+mn-lt"/>
                          <a:ea typeface="+mn-ea"/>
                          <a:cs typeface="+mn-cs"/>
                        </a:rPr>
                        <a:t>
 Conquer STPM Physics with step-by-step solutions and helpful hints from our Fully Worked Solutions STPM e-book anytime, anywhere!
Download your free sample here today: http://e-learning.oxfordfajar.com.my/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03242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- 2020-01-25 03:11:13</a:t>
                      </a:r>
                      <a:r>
                        <a:rPr kumimoji="0" lang="en-US" sz="1000" b="0" i="0" u="none" strike="noStrike" kern="1200" cap="none" spc="0" normalizeH="0" baseline="0" noProof="0">
                          <a:ln>
                            <a:noFill/>
                          </a:ln>
                          <a:solidFill>
                            <a:prstClr val="black"/>
                          </a:solidFill>
                          <a:effectLst/>
                          <a:uLnTx/>
                          <a:uFillTx/>
                          <a:latin typeface="+mn-lt"/>
                          <a:ea typeface="+mn-ea"/>
                          <a:cs typeface="+mn-cs"/>
                        </a:rPr>
                        <a:t>
 With every passing moment, let's embrace this Spring festival in ultimate joy and harmony. May your days ahead be filled with immense good luck and prosperity.
Happy Chinese New Year &amp; Happy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9613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- 2020-01-23 15:11:16</a:t>
                      </a:r>
                      <a:r>
                        <a:rPr kumimoji="0" lang="en-US" sz="1000" b="0" i="0" u="none" strike="noStrike" kern="1200" cap="none" spc="0" normalizeH="0" baseline="0" noProof="0">
                          <a:ln>
                            <a:noFill/>
                          </a:ln>
                          <a:solidFill>
                            <a:prstClr val="black"/>
                          </a:solidFill>
                          <a:effectLst/>
                          <a:uLnTx/>
                          <a:uFillTx/>
                          <a:latin typeface="+mn-lt"/>
                          <a:ea typeface="+mn-ea"/>
                          <a:cs typeface="+mn-cs"/>
                        </a:rPr>
                        <a:t>
 Start the school year strong with our Effective Practice series!
It offers a wide range of topics based on the latest syllabuses that enables students to understand the key topics and concepts of diverse subjects efficiently.
Check out our Effective Practice series here: http://bit.ly/2RAwvHE.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27754900"/>
                  </a:ext>
                </a:extLst>
              </a:tr>
            </a:tbl>
          </a:graphicData>
        </a:graphic>
      </p:graphicFrame>
      <p:sp>
        <p:nvSpPr>
          <p:cNvPr id="4" name="Text Placeholder 3">
            <a:extLst>
              <a:ext uri="{FF2B5EF4-FFF2-40B4-BE49-F238E27FC236}">
                <a16:creationId xmlns:a16="http://schemas.microsoft.com/office/drawing/2014/main" id="{F63CA6BE-853C-43FA-90D6-F7CE03F15B4A}"/>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749671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2B8CA-7193-429B-8F30-79722D22CBFD}"/>
              </a:ext>
            </a:extLst>
          </p:cNvPr>
          <p:cNvSpPr>
            <a:spLocks noGrp="1"/>
          </p:cNvSpPr>
          <p:nvPr>
            <p:ph type="title"/>
          </p:nvPr>
        </p:nvSpPr>
        <p:spPr/>
        <p:txBody>
          <a:bodyPr/>
          <a:lstStyle/>
          <a:p>
            <a:r>
              <a:rPr lang="en-US"/>
              <a:t>Facebook (FB) Custom Own Posts Table (new) | Oxford Fajar - 2 of 2</a:t>
            </a:r>
          </a:p>
        </p:txBody>
      </p:sp>
      <p:graphicFrame>
        <p:nvGraphicFramePr>
          <p:cNvPr id="5" name="Table Placeholder 4">
            <a:extLst>
              <a:ext uri="{FF2B5EF4-FFF2-40B4-BE49-F238E27FC236}">
                <a16:creationId xmlns:a16="http://schemas.microsoft.com/office/drawing/2014/main" id="{3629CA64-6297-4044-AE6B-9146CC63FA15}"/>
              </a:ext>
            </a:extLst>
          </p:cNvPr>
          <p:cNvGraphicFramePr>
            <a:graphicFrameLocks noGrp="1"/>
          </p:cNvGraphicFramePr>
          <p:nvPr>
            <p:ph type="tbl" sz="quarter" idx="13"/>
            <p:extLst>
              <p:ext uri="{D42A27DB-BD31-4B8C-83A1-F6EECF244321}">
                <p14:modId xmlns:p14="http://schemas.microsoft.com/office/powerpoint/2010/main" val="3205331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79309647"/>
                    </a:ext>
                  </a:extLst>
                </a:gridCol>
                <a:gridCol w="905256">
                  <a:extLst>
                    <a:ext uri="{9D8B030D-6E8A-4147-A177-3AD203B41FA5}">
                      <a16:colId xmlns:a16="http://schemas.microsoft.com/office/drawing/2014/main" val="1848763253"/>
                    </a:ext>
                  </a:extLst>
                </a:gridCol>
                <a:gridCol w="905256">
                  <a:extLst>
                    <a:ext uri="{9D8B030D-6E8A-4147-A177-3AD203B41FA5}">
                      <a16:colId xmlns:a16="http://schemas.microsoft.com/office/drawing/2014/main" val="2453637522"/>
                    </a:ext>
                  </a:extLst>
                </a:gridCol>
                <a:gridCol w="905256">
                  <a:extLst>
                    <a:ext uri="{9D8B030D-6E8A-4147-A177-3AD203B41FA5}">
                      <a16:colId xmlns:a16="http://schemas.microsoft.com/office/drawing/2014/main" val="3081746811"/>
                    </a:ext>
                  </a:extLst>
                </a:gridCol>
                <a:gridCol w="905256">
                  <a:extLst>
                    <a:ext uri="{9D8B030D-6E8A-4147-A177-3AD203B41FA5}">
                      <a16:colId xmlns:a16="http://schemas.microsoft.com/office/drawing/2014/main" val="670919268"/>
                    </a:ext>
                  </a:extLst>
                </a:gridCol>
                <a:gridCol w="905256">
                  <a:extLst>
                    <a:ext uri="{9D8B030D-6E8A-4147-A177-3AD203B41FA5}">
                      <a16:colId xmlns:a16="http://schemas.microsoft.com/office/drawing/2014/main" val="3186337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4924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- 2020-01-14 01:31:09</a:t>
                      </a:r>
                      <a:r>
                        <a:rPr kumimoji="0" lang="en-US" sz="1000" b="0" i="0" u="none" strike="noStrike" kern="1200" cap="none" spc="0" normalizeH="0" baseline="0" noProof="0">
                          <a:ln>
                            <a:noFill/>
                          </a:ln>
                          <a:solidFill>
                            <a:prstClr val="black"/>
                          </a:solidFill>
                          <a:effectLst/>
                          <a:uLnTx/>
                          <a:uFillTx/>
                          <a:latin typeface="+mn-lt"/>
                          <a:ea typeface="+mn-ea"/>
                          <a:cs typeface="+mn-cs"/>
                        </a:rPr>
                        <a:t>
 Sitting for UPSR, PT3 or SPM this year?
Get ahead in school with our SUCCESS series that contains comprehensive notes, examination tips and more to help boost your exam preparation.
For more information: http://bit.ly/1Q0j8sV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460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- 2020-01-17 14:13:50</a:t>
                      </a:r>
                      <a:r>
                        <a:rPr kumimoji="0" lang="en-US" sz="1000" b="0" i="0" u="none" strike="noStrike" kern="1200" cap="none" spc="0" normalizeH="0" baseline="0" noProof="0">
                          <a:ln>
                            <a:noFill/>
                          </a:ln>
                          <a:solidFill>
                            <a:prstClr val="black"/>
                          </a:solidFill>
                          <a:effectLst/>
                          <a:uLnTx/>
                          <a:uFillTx/>
                          <a:latin typeface="+mn-lt"/>
                          <a:ea typeface="+mn-ea"/>
                          <a:cs typeface="+mn-cs"/>
                        </a:rPr>
                        <a:t>
 What are you ecstatic about for the new school year? Comment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35221201"/>
                  </a:ext>
                </a:extLst>
              </a:tr>
            </a:tbl>
          </a:graphicData>
        </a:graphic>
      </p:graphicFrame>
      <p:sp>
        <p:nvSpPr>
          <p:cNvPr id="4" name="Text Placeholder 3">
            <a:extLst>
              <a:ext uri="{FF2B5EF4-FFF2-40B4-BE49-F238E27FC236}">
                <a16:creationId xmlns:a16="http://schemas.microsoft.com/office/drawing/2014/main" id="{4167486E-3733-40ED-960A-AEBCA5857418}"/>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835085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E7B8D-A7F8-4560-BDA9-DBA7F9A7E13B}"/>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D31D1ABD-2268-4A00-B2B4-EB787D89A45B}"/>
              </a:ext>
            </a:extLst>
          </p:cNvPr>
          <p:cNvGraphicFramePr>
            <a:graphicFrameLocks noGrp="1"/>
          </p:cNvGraphicFramePr>
          <p:nvPr>
            <p:ph type="chart" sz="quarter" idx="13"/>
            <p:extLst>
              <p:ext uri="{D42A27DB-BD31-4B8C-83A1-F6EECF244321}">
                <p14:modId xmlns:p14="http://schemas.microsoft.com/office/powerpoint/2010/main" val="2338741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588403-EB35-4A31-ABD5-CCE0B6603000}"/>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4639FB24-C34A-465D-B140-09D223D84F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139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88231-CBFA-4CFB-B338-63190FE2F10B}"/>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926F8DC3-A649-4B4A-98F8-42B3B945BE69}"/>
              </a:ext>
            </a:extLst>
          </p:cNvPr>
          <p:cNvGraphicFramePr>
            <a:graphicFrameLocks noGrp="1"/>
          </p:cNvGraphicFramePr>
          <p:nvPr>
            <p:ph type="chart" sz="quarter" idx="13"/>
            <p:extLst>
              <p:ext uri="{D42A27DB-BD31-4B8C-83A1-F6EECF244321}">
                <p14:modId xmlns:p14="http://schemas.microsoft.com/office/powerpoint/2010/main" val="1331717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A1C219-6161-4F77-B7E9-7D1A20079A4A}"/>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D4BC6018-7D86-4C45-A483-9D11BEBAB4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5267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3377B-CC5A-4EC1-813C-0A120A2B726B}"/>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892E0C29-4EA6-4E75-8A33-C770112A0001}"/>
              </a:ext>
            </a:extLst>
          </p:cNvPr>
          <p:cNvGraphicFramePr>
            <a:graphicFrameLocks noGrp="1"/>
          </p:cNvGraphicFramePr>
          <p:nvPr>
            <p:ph type="chart" sz="quarter" idx="13"/>
            <p:extLst>
              <p:ext uri="{D42A27DB-BD31-4B8C-83A1-F6EECF244321}">
                <p14:modId xmlns:p14="http://schemas.microsoft.com/office/powerpoint/2010/main" val="29616968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DD49F2-D283-4541-803C-2F6826C40D9B}"/>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63650071-E364-4259-BD11-F9CFFEA61B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8273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363F3-8BCD-4520-8B3F-2E71E9359BD4}"/>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2A03A8B9-388F-4B77-9285-190BADAEE7A9}"/>
              </a:ext>
            </a:extLst>
          </p:cNvPr>
          <p:cNvGraphicFramePr>
            <a:graphicFrameLocks noGrp="1"/>
          </p:cNvGraphicFramePr>
          <p:nvPr>
            <p:ph type="chart" sz="quarter" idx="13"/>
            <p:extLst>
              <p:ext uri="{D42A27DB-BD31-4B8C-83A1-F6EECF244321}">
                <p14:modId xmlns:p14="http://schemas.microsoft.com/office/powerpoint/2010/main" val="1342532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8F2E0A-61D7-471C-99AC-8EAAB72950C8}"/>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08E6FB38-9E12-4557-8B2F-E48825B32A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9787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56FEA-B8B6-498F-A53E-71D15E1435EF}"/>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87B13F80-1DB7-41A2-B5FE-EDC5BB84A2A9}"/>
              </a:ext>
            </a:extLst>
          </p:cNvPr>
          <p:cNvGraphicFramePr>
            <a:graphicFrameLocks noGrp="1"/>
          </p:cNvGraphicFramePr>
          <p:nvPr>
            <p:ph type="tbl" sz="quarter" idx="13"/>
            <p:extLst>
              <p:ext uri="{D42A27DB-BD31-4B8C-83A1-F6EECF244321}">
                <p14:modId xmlns:p14="http://schemas.microsoft.com/office/powerpoint/2010/main" val="637689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27813294"/>
                    </a:ext>
                  </a:extLst>
                </a:gridCol>
                <a:gridCol w="1645920">
                  <a:extLst>
                    <a:ext uri="{9D8B030D-6E8A-4147-A177-3AD203B41FA5}">
                      <a16:colId xmlns:a16="http://schemas.microsoft.com/office/drawing/2014/main" val="151767789"/>
                    </a:ext>
                  </a:extLst>
                </a:gridCol>
                <a:gridCol w="1645920">
                  <a:extLst>
                    <a:ext uri="{9D8B030D-6E8A-4147-A177-3AD203B41FA5}">
                      <a16:colId xmlns:a16="http://schemas.microsoft.com/office/drawing/2014/main" val="3243245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795328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8.1 %</a:t>
                      </a:r>
                    </a:p>
                  </a:txBody>
                  <a:tcPr/>
                </a:tc>
                <a:extLst>
                  <a:ext uri="{0D108BD9-81ED-4DB2-BD59-A6C34878D82A}">
                    <a16:rowId xmlns:a16="http://schemas.microsoft.com/office/drawing/2014/main" val="3522640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extLst>
                  <a:ext uri="{0D108BD9-81ED-4DB2-BD59-A6C34878D82A}">
                    <a16:rowId xmlns:a16="http://schemas.microsoft.com/office/drawing/2014/main" val="857658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3053111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2634954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3520060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479979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827585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613487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366223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427623177"/>
                  </a:ext>
                </a:extLst>
              </a:tr>
            </a:tbl>
          </a:graphicData>
        </a:graphic>
      </p:graphicFrame>
      <p:sp>
        <p:nvSpPr>
          <p:cNvPr id="4" name="Text Placeholder 3">
            <a:extLst>
              <a:ext uri="{FF2B5EF4-FFF2-40B4-BE49-F238E27FC236}">
                <a16:creationId xmlns:a16="http://schemas.microsoft.com/office/drawing/2014/main" id="{C79B0BA1-FA22-4E9D-AAA2-2507DF36549F}"/>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4157445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7151-38B6-4999-94A0-052E1129ADEA}"/>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834759EF-F6D0-49D5-8B52-62A53D5ED47A}"/>
              </a:ext>
            </a:extLst>
          </p:cNvPr>
          <p:cNvGraphicFramePr>
            <a:graphicFrameLocks noGrp="1"/>
          </p:cNvGraphicFramePr>
          <p:nvPr>
            <p:ph type="tbl" sz="quarter" idx="13"/>
            <p:extLst>
              <p:ext uri="{D42A27DB-BD31-4B8C-83A1-F6EECF244321}">
                <p14:modId xmlns:p14="http://schemas.microsoft.com/office/powerpoint/2010/main" val="3130525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56638423"/>
                    </a:ext>
                  </a:extLst>
                </a:gridCol>
                <a:gridCol w="1645920">
                  <a:extLst>
                    <a:ext uri="{9D8B030D-6E8A-4147-A177-3AD203B41FA5}">
                      <a16:colId xmlns:a16="http://schemas.microsoft.com/office/drawing/2014/main" val="1047030234"/>
                    </a:ext>
                  </a:extLst>
                </a:gridCol>
                <a:gridCol w="1645920">
                  <a:extLst>
                    <a:ext uri="{9D8B030D-6E8A-4147-A177-3AD203B41FA5}">
                      <a16:colId xmlns:a16="http://schemas.microsoft.com/office/drawing/2014/main" val="1559739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14795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280745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919675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123115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350581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836798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60384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892889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05885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693929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053657648"/>
                  </a:ext>
                </a:extLst>
              </a:tr>
            </a:tbl>
          </a:graphicData>
        </a:graphic>
      </p:graphicFrame>
      <p:sp>
        <p:nvSpPr>
          <p:cNvPr id="4" name="Text Placeholder 3">
            <a:extLst>
              <a:ext uri="{FF2B5EF4-FFF2-40B4-BE49-F238E27FC236}">
                <a16:creationId xmlns:a16="http://schemas.microsoft.com/office/drawing/2014/main" id="{E60433E9-AE5A-4109-9129-D080BBEC9E4E}"/>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4179380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D6848-F919-4DCD-988D-4296DED49094}"/>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919E6967-1A50-4619-85A2-8C4AA2D5D41C}"/>
              </a:ext>
            </a:extLst>
          </p:cNvPr>
          <p:cNvGraphicFramePr>
            <a:graphicFrameLocks noGrp="1"/>
          </p:cNvGraphicFramePr>
          <p:nvPr>
            <p:ph type="tbl" sz="quarter" idx="13"/>
            <p:extLst>
              <p:ext uri="{D42A27DB-BD31-4B8C-83A1-F6EECF244321}">
                <p14:modId xmlns:p14="http://schemas.microsoft.com/office/powerpoint/2010/main" val="3299023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35869273"/>
                    </a:ext>
                  </a:extLst>
                </a:gridCol>
                <a:gridCol w="1645920">
                  <a:extLst>
                    <a:ext uri="{9D8B030D-6E8A-4147-A177-3AD203B41FA5}">
                      <a16:colId xmlns:a16="http://schemas.microsoft.com/office/drawing/2014/main" val="3409979508"/>
                    </a:ext>
                  </a:extLst>
                </a:gridCol>
                <a:gridCol w="1645920">
                  <a:extLst>
                    <a:ext uri="{9D8B030D-6E8A-4147-A177-3AD203B41FA5}">
                      <a16:colId xmlns:a16="http://schemas.microsoft.com/office/drawing/2014/main" val="1095627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41559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812738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770519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729039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492539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Bandau Kota Marudu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053557217"/>
                  </a:ext>
                </a:extLst>
              </a:tr>
            </a:tbl>
          </a:graphicData>
        </a:graphic>
      </p:graphicFrame>
      <p:sp>
        <p:nvSpPr>
          <p:cNvPr id="4" name="Text Placeholder 3">
            <a:extLst>
              <a:ext uri="{FF2B5EF4-FFF2-40B4-BE49-F238E27FC236}">
                <a16:creationId xmlns:a16="http://schemas.microsoft.com/office/drawing/2014/main" id="{B2E06C17-8EF0-48B0-93DB-317274BEB480}"/>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364133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104C1-F7BE-4A57-9977-94EC00C91E1D}"/>
              </a:ext>
            </a:extLst>
          </p:cNvPr>
          <p:cNvSpPr>
            <a:spLocks noGrp="1"/>
          </p:cNvSpPr>
          <p:nvPr>
            <p:ph type="title"/>
          </p:nvPr>
        </p:nvSpPr>
        <p:spPr/>
        <p:txBody>
          <a:bodyPr/>
          <a:lstStyle/>
          <a:p>
            <a:r>
              <a:rPr lang="en-US"/>
              <a:t>Facebook Own Posts Table | Oxford Fajar - 1 of 6</a:t>
            </a:r>
          </a:p>
        </p:txBody>
      </p:sp>
      <p:graphicFrame>
        <p:nvGraphicFramePr>
          <p:cNvPr id="5" name="Table Placeholder 4">
            <a:extLst>
              <a:ext uri="{FF2B5EF4-FFF2-40B4-BE49-F238E27FC236}">
                <a16:creationId xmlns:a16="http://schemas.microsoft.com/office/drawing/2014/main" id="{1FE08C40-7D0F-4E98-A8A8-07948D078562}"/>
              </a:ext>
            </a:extLst>
          </p:cNvPr>
          <p:cNvGraphicFramePr>
            <a:graphicFrameLocks noGrp="1"/>
          </p:cNvGraphicFramePr>
          <p:nvPr>
            <p:ph type="tbl" sz="quarter" idx="13"/>
            <p:extLst>
              <p:ext uri="{D42A27DB-BD31-4B8C-83A1-F6EECF244321}">
                <p14:modId xmlns:p14="http://schemas.microsoft.com/office/powerpoint/2010/main" val="1072913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35763640"/>
                    </a:ext>
                  </a:extLst>
                </a:gridCol>
                <a:gridCol w="740664">
                  <a:extLst>
                    <a:ext uri="{9D8B030D-6E8A-4147-A177-3AD203B41FA5}">
                      <a16:colId xmlns:a16="http://schemas.microsoft.com/office/drawing/2014/main" val="2342493418"/>
                    </a:ext>
                  </a:extLst>
                </a:gridCol>
                <a:gridCol w="740664">
                  <a:extLst>
                    <a:ext uri="{9D8B030D-6E8A-4147-A177-3AD203B41FA5}">
                      <a16:colId xmlns:a16="http://schemas.microsoft.com/office/drawing/2014/main" val="1476693787"/>
                    </a:ext>
                  </a:extLst>
                </a:gridCol>
                <a:gridCol w="740664">
                  <a:extLst>
                    <a:ext uri="{9D8B030D-6E8A-4147-A177-3AD203B41FA5}">
                      <a16:colId xmlns:a16="http://schemas.microsoft.com/office/drawing/2014/main" val="793575837"/>
                    </a:ext>
                  </a:extLst>
                </a:gridCol>
                <a:gridCol w="740664">
                  <a:extLst>
                    <a:ext uri="{9D8B030D-6E8A-4147-A177-3AD203B41FA5}">
                      <a16:colId xmlns:a16="http://schemas.microsoft.com/office/drawing/2014/main" val="3233032796"/>
                    </a:ext>
                  </a:extLst>
                </a:gridCol>
                <a:gridCol w="740664">
                  <a:extLst>
                    <a:ext uri="{9D8B030D-6E8A-4147-A177-3AD203B41FA5}">
                      <a16:colId xmlns:a16="http://schemas.microsoft.com/office/drawing/2014/main" val="472366925"/>
                    </a:ext>
                  </a:extLst>
                </a:gridCol>
                <a:gridCol w="740664">
                  <a:extLst>
                    <a:ext uri="{9D8B030D-6E8A-4147-A177-3AD203B41FA5}">
                      <a16:colId xmlns:a16="http://schemas.microsoft.com/office/drawing/2014/main" val="2661805322"/>
                    </a:ext>
                  </a:extLst>
                </a:gridCol>
                <a:gridCol w="740664">
                  <a:extLst>
                    <a:ext uri="{9D8B030D-6E8A-4147-A177-3AD203B41FA5}">
                      <a16:colId xmlns:a16="http://schemas.microsoft.com/office/drawing/2014/main" val="729128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4388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- 2020-01-31 11:07:26</a:t>
                      </a:r>
                      <a:r>
                        <a:rPr kumimoji="0" lang="en-US" sz="1000" b="0" i="0" u="none" strike="noStrike" kern="1200" cap="none" spc="0" normalizeH="0" baseline="0" noProof="0">
                          <a:ln>
                            <a:noFill/>
                          </a:ln>
                          <a:solidFill>
                            <a:prstClr val="black"/>
                          </a:solidFill>
                          <a:effectLst/>
                          <a:uLnTx/>
                          <a:uFillTx/>
                          <a:latin typeface="+mn-lt"/>
                          <a:ea typeface="+mn-ea"/>
                          <a:cs typeface="+mn-cs"/>
                        </a:rPr>
                        <a:t>
 Are you having trouble deciding which dictionary is suitable to build your vocabulary? 
At times we find ourselves stuck with a lot of questions that comes into mind when choosing a dictionary.  Find out more and understand the type of dictionary to buy and why it is important to get an age-appropriate dictionary!
Thank you Mumsgather Finds for featuring our dictionaries on your blog! 
Read more here: http://bit.ly/370XlgP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0292546"/>
                  </a:ext>
                </a:extLst>
              </a:tr>
            </a:tbl>
          </a:graphicData>
        </a:graphic>
      </p:graphicFrame>
      <p:sp>
        <p:nvSpPr>
          <p:cNvPr id="4" name="Text Placeholder 3">
            <a:extLst>
              <a:ext uri="{FF2B5EF4-FFF2-40B4-BE49-F238E27FC236}">
                <a16:creationId xmlns:a16="http://schemas.microsoft.com/office/drawing/2014/main" id="{E4390A0A-A0E4-42A5-B7ED-997D5FF3EFAC}"/>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5410985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18714-9A43-433B-986A-D9256554F0B2}"/>
              </a:ext>
            </a:extLst>
          </p:cNvPr>
          <p:cNvSpPr>
            <a:spLocks noGrp="1"/>
          </p:cNvSpPr>
          <p:nvPr>
            <p:ph type="title"/>
          </p:nvPr>
        </p:nvSpPr>
        <p:spPr/>
        <p:txBody>
          <a:bodyPr/>
          <a:lstStyle/>
          <a:p>
            <a:r>
              <a:rPr lang="en-US"/>
              <a:t>Facebook Own Posts Table | Oxford Fajar - 2 of 6</a:t>
            </a:r>
          </a:p>
        </p:txBody>
      </p:sp>
      <p:graphicFrame>
        <p:nvGraphicFramePr>
          <p:cNvPr id="5" name="Table Placeholder 4">
            <a:extLst>
              <a:ext uri="{FF2B5EF4-FFF2-40B4-BE49-F238E27FC236}">
                <a16:creationId xmlns:a16="http://schemas.microsoft.com/office/drawing/2014/main" id="{FAEB32A7-BA39-4DD5-BD78-9FB9F0B86008}"/>
              </a:ext>
            </a:extLst>
          </p:cNvPr>
          <p:cNvGraphicFramePr>
            <a:graphicFrameLocks noGrp="1"/>
          </p:cNvGraphicFramePr>
          <p:nvPr>
            <p:ph type="tbl" sz="quarter" idx="13"/>
            <p:extLst>
              <p:ext uri="{D42A27DB-BD31-4B8C-83A1-F6EECF244321}">
                <p14:modId xmlns:p14="http://schemas.microsoft.com/office/powerpoint/2010/main" val="3218605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875571156"/>
                    </a:ext>
                  </a:extLst>
                </a:gridCol>
                <a:gridCol w="740664">
                  <a:extLst>
                    <a:ext uri="{9D8B030D-6E8A-4147-A177-3AD203B41FA5}">
                      <a16:colId xmlns:a16="http://schemas.microsoft.com/office/drawing/2014/main" val="226726560"/>
                    </a:ext>
                  </a:extLst>
                </a:gridCol>
                <a:gridCol w="740664">
                  <a:extLst>
                    <a:ext uri="{9D8B030D-6E8A-4147-A177-3AD203B41FA5}">
                      <a16:colId xmlns:a16="http://schemas.microsoft.com/office/drawing/2014/main" val="2041676353"/>
                    </a:ext>
                  </a:extLst>
                </a:gridCol>
                <a:gridCol w="740664">
                  <a:extLst>
                    <a:ext uri="{9D8B030D-6E8A-4147-A177-3AD203B41FA5}">
                      <a16:colId xmlns:a16="http://schemas.microsoft.com/office/drawing/2014/main" val="3956948040"/>
                    </a:ext>
                  </a:extLst>
                </a:gridCol>
                <a:gridCol w="740664">
                  <a:extLst>
                    <a:ext uri="{9D8B030D-6E8A-4147-A177-3AD203B41FA5}">
                      <a16:colId xmlns:a16="http://schemas.microsoft.com/office/drawing/2014/main" val="3892160433"/>
                    </a:ext>
                  </a:extLst>
                </a:gridCol>
                <a:gridCol w="740664">
                  <a:extLst>
                    <a:ext uri="{9D8B030D-6E8A-4147-A177-3AD203B41FA5}">
                      <a16:colId xmlns:a16="http://schemas.microsoft.com/office/drawing/2014/main" val="1054128519"/>
                    </a:ext>
                  </a:extLst>
                </a:gridCol>
                <a:gridCol w="740664">
                  <a:extLst>
                    <a:ext uri="{9D8B030D-6E8A-4147-A177-3AD203B41FA5}">
                      <a16:colId xmlns:a16="http://schemas.microsoft.com/office/drawing/2014/main" val="2556567617"/>
                    </a:ext>
                  </a:extLst>
                </a:gridCol>
                <a:gridCol w="740664">
                  <a:extLst>
                    <a:ext uri="{9D8B030D-6E8A-4147-A177-3AD203B41FA5}">
                      <a16:colId xmlns:a16="http://schemas.microsoft.com/office/drawing/2014/main" val="2946526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38322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- 2020-01-30 15:45:29</a:t>
                      </a:r>
                      <a:r>
                        <a:rPr kumimoji="0" lang="en-US" sz="1000" b="0" i="0" u="none" strike="noStrike" kern="1200" cap="none" spc="0" normalizeH="0" baseline="0" noProof="0">
                          <a:ln>
                            <a:noFill/>
                          </a:ln>
                          <a:solidFill>
                            <a:prstClr val="black"/>
                          </a:solidFill>
                          <a:effectLst/>
                          <a:uLnTx/>
                          <a:uFillTx/>
                          <a:latin typeface="+mn-lt"/>
                          <a:ea typeface="+mn-ea"/>
                          <a:cs typeface="+mn-cs"/>
                        </a:rPr>
                        <a:t>
 Plastic straws end up going to the landfill and stay for hundreds of years, or into the oceans harming marine animals. 
Save the planet by using metal straws. You can make a HUGE difference!
Redeem a FREE set of stainless steel straws when you spend RM50 and above in a single receipt at Popular and major retailers! While stocks last.
Source: https://ab.co/36ApuLl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2440769"/>
                  </a:ext>
                </a:extLst>
              </a:tr>
            </a:tbl>
          </a:graphicData>
        </a:graphic>
      </p:graphicFrame>
      <p:sp>
        <p:nvSpPr>
          <p:cNvPr id="4" name="Text Placeholder 3">
            <a:extLst>
              <a:ext uri="{FF2B5EF4-FFF2-40B4-BE49-F238E27FC236}">
                <a16:creationId xmlns:a16="http://schemas.microsoft.com/office/drawing/2014/main" id="{D024BA3F-3BB3-41CD-9B4D-3D78FD6CD9F6}"/>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4326695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05A9A-FBD4-4C5C-8326-690759004CFC}"/>
              </a:ext>
            </a:extLst>
          </p:cNvPr>
          <p:cNvSpPr>
            <a:spLocks noGrp="1"/>
          </p:cNvSpPr>
          <p:nvPr>
            <p:ph type="title"/>
          </p:nvPr>
        </p:nvSpPr>
        <p:spPr/>
        <p:txBody>
          <a:bodyPr/>
          <a:lstStyle/>
          <a:p>
            <a:r>
              <a:rPr lang="en-US"/>
              <a:t>Facebook Own Posts Table | Oxford Fajar - 3 of 6</a:t>
            </a:r>
          </a:p>
        </p:txBody>
      </p:sp>
      <p:graphicFrame>
        <p:nvGraphicFramePr>
          <p:cNvPr id="5" name="Table Placeholder 4">
            <a:extLst>
              <a:ext uri="{FF2B5EF4-FFF2-40B4-BE49-F238E27FC236}">
                <a16:creationId xmlns:a16="http://schemas.microsoft.com/office/drawing/2014/main" id="{40A8CA85-1A17-4C72-8DFA-654704EE5985}"/>
              </a:ext>
            </a:extLst>
          </p:cNvPr>
          <p:cNvGraphicFramePr>
            <a:graphicFrameLocks noGrp="1"/>
          </p:cNvGraphicFramePr>
          <p:nvPr>
            <p:ph type="tbl" sz="quarter" idx="13"/>
            <p:extLst>
              <p:ext uri="{D42A27DB-BD31-4B8C-83A1-F6EECF244321}">
                <p14:modId xmlns:p14="http://schemas.microsoft.com/office/powerpoint/2010/main" val="1740655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32089822"/>
                    </a:ext>
                  </a:extLst>
                </a:gridCol>
                <a:gridCol w="740664">
                  <a:extLst>
                    <a:ext uri="{9D8B030D-6E8A-4147-A177-3AD203B41FA5}">
                      <a16:colId xmlns:a16="http://schemas.microsoft.com/office/drawing/2014/main" val="1226853893"/>
                    </a:ext>
                  </a:extLst>
                </a:gridCol>
                <a:gridCol w="740664">
                  <a:extLst>
                    <a:ext uri="{9D8B030D-6E8A-4147-A177-3AD203B41FA5}">
                      <a16:colId xmlns:a16="http://schemas.microsoft.com/office/drawing/2014/main" val="1634380562"/>
                    </a:ext>
                  </a:extLst>
                </a:gridCol>
                <a:gridCol w="740664">
                  <a:extLst>
                    <a:ext uri="{9D8B030D-6E8A-4147-A177-3AD203B41FA5}">
                      <a16:colId xmlns:a16="http://schemas.microsoft.com/office/drawing/2014/main" val="2655954645"/>
                    </a:ext>
                  </a:extLst>
                </a:gridCol>
                <a:gridCol w="740664">
                  <a:extLst>
                    <a:ext uri="{9D8B030D-6E8A-4147-A177-3AD203B41FA5}">
                      <a16:colId xmlns:a16="http://schemas.microsoft.com/office/drawing/2014/main" val="975143681"/>
                    </a:ext>
                  </a:extLst>
                </a:gridCol>
                <a:gridCol w="740664">
                  <a:extLst>
                    <a:ext uri="{9D8B030D-6E8A-4147-A177-3AD203B41FA5}">
                      <a16:colId xmlns:a16="http://schemas.microsoft.com/office/drawing/2014/main" val="3336697865"/>
                    </a:ext>
                  </a:extLst>
                </a:gridCol>
                <a:gridCol w="740664">
                  <a:extLst>
                    <a:ext uri="{9D8B030D-6E8A-4147-A177-3AD203B41FA5}">
                      <a16:colId xmlns:a16="http://schemas.microsoft.com/office/drawing/2014/main" val="4236606023"/>
                    </a:ext>
                  </a:extLst>
                </a:gridCol>
                <a:gridCol w="740664">
                  <a:extLst>
                    <a:ext uri="{9D8B030D-6E8A-4147-A177-3AD203B41FA5}">
                      <a16:colId xmlns:a16="http://schemas.microsoft.com/office/drawing/2014/main" val="989633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2262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- 2020-01-30 15:42:59</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the revision books published by Oxford Fajar are catered to student's learning styles?
☑️ The Amazing Series - for visual learners who study best with diagrams, charts, and full coloured images
☑️The Success Series - for learners that need full comprehensive revision books 
☑️The Whizz Thru Series - for learners on-the-go who need a compact guidebook with notes and exercises
Thank you Mumsgather Finds for featuring our revision books on your blog!
Read more here: http://bit.ly/2NuXnWy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3460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- 2020-01-28 13:12:22</a:t>
                      </a:r>
                      <a:r>
                        <a:rPr kumimoji="0" lang="en-US" sz="1000" b="0" i="0" u="none" strike="noStrike" kern="1200" cap="none" spc="0" normalizeH="0" baseline="0" noProof="0">
                          <a:ln>
                            <a:noFill/>
                          </a:ln>
                          <a:solidFill>
                            <a:prstClr val="black"/>
                          </a:solidFill>
                          <a:effectLst/>
                          <a:uLnTx/>
                          <a:uFillTx/>
                          <a:latin typeface="+mn-lt"/>
                          <a:ea typeface="+mn-ea"/>
                          <a:cs typeface="+mn-cs"/>
                        </a:rPr>
                        <a:t>
 Conquer STPM Physics with step-by-step solutions and helpful hints from our Fully Worked Solutions STPM e-book anytime, anywhere!
Download your free sample here today: http://e-learning.oxfordfajar.com.my/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29364519"/>
                  </a:ext>
                </a:extLst>
              </a:tr>
            </a:tbl>
          </a:graphicData>
        </a:graphic>
      </p:graphicFrame>
      <p:sp>
        <p:nvSpPr>
          <p:cNvPr id="4" name="Text Placeholder 3">
            <a:extLst>
              <a:ext uri="{FF2B5EF4-FFF2-40B4-BE49-F238E27FC236}">
                <a16:creationId xmlns:a16="http://schemas.microsoft.com/office/drawing/2014/main" id="{AF832B80-9B82-4238-AA22-304B67DDE3D1}"/>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4126744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B721E-7AC8-473D-8F91-D967A50EE945}"/>
              </a:ext>
            </a:extLst>
          </p:cNvPr>
          <p:cNvSpPr>
            <a:spLocks noGrp="1"/>
          </p:cNvSpPr>
          <p:nvPr>
            <p:ph type="title"/>
          </p:nvPr>
        </p:nvSpPr>
        <p:spPr/>
        <p:txBody>
          <a:bodyPr/>
          <a:lstStyle/>
          <a:p>
            <a:r>
              <a:rPr lang="en-US"/>
              <a:t>Facebook Own Posts Table | Oxford Fajar - 4 of 6</a:t>
            </a:r>
          </a:p>
        </p:txBody>
      </p:sp>
      <p:graphicFrame>
        <p:nvGraphicFramePr>
          <p:cNvPr id="5" name="Table Placeholder 4">
            <a:extLst>
              <a:ext uri="{FF2B5EF4-FFF2-40B4-BE49-F238E27FC236}">
                <a16:creationId xmlns:a16="http://schemas.microsoft.com/office/drawing/2014/main" id="{3C84F138-F6C6-4AC3-B943-A5603F57948D}"/>
              </a:ext>
            </a:extLst>
          </p:cNvPr>
          <p:cNvGraphicFramePr>
            <a:graphicFrameLocks noGrp="1"/>
          </p:cNvGraphicFramePr>
          <p:nvPr>
            <p:ph type="tbl" sz="quarter" idx="13"/>
            <p:extLst>
              <p:ext uri="{D42A27DB-BD31-4B8C-83A1-F6EECF244321}">
                <p14:modId xmlns:p14="http://schemas.microsoft.com/office/powerpoint/2010/main" val="4054933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7385821"/>
                    </a:ext>
                  </a:extLst>
                </a:gridCol>
                <a:gridCol w="740664">
                  <a:extLst>
                    <a:ext uri="{9D8B030D-6E8A-4147-A177-3AD203B41FA5}">
                      <a16:colId xmlns:a16="http://schemas.microsoft.com/office/drawing/2014/main" val="814373885"/>
                    </a:ext>
                  </a:extLst>
                </a:gridCol>
                <a:gridCol w="740664">
                  <a:extLst>
                    <a:ext uri="{9D8B030D-6E8A-4147-A177-3AD203B41FA5}">
                      <a16:colId xmlns:a16="http://schemas.microsoft.com/office/drawing/2014/main" val="1074694904"/>
                    </a:ext>
                  </a:extLst>
                </a:gridCol>
                <a:gridCol w="740664">
                  <a:extLst>
                    <a:ext uri="{9D8B030D-6E8A-4147-A177-3AD203B41FA5}">
                      <a16:colId xmlns:a16="http://schemas.microsoft.com/office/drawing/2014/main" val="1304503457"/>
                    </a:ext>
                  </a:extLst>
                </a:gridCol>
                <a:gridCol w="740664">
                  <a:extLst>
                    <a:ext uri="{9D8B030D-6E8A-4147-A177-3AD203B41FA5}">
                      <a16:colId xmlns:a16="http://schemas.microsoft.com/office/drawing/2014/main" val="2729325278"/>
                    </a:ext>
                  </a:extLst>
                </a:gridCol>
                <a:gridCol w="740664">
                  <a:extLst>
                    <a:ext uri="{9D8B030D-6E8A-4147-A177-3AD203B41FA5}">
                      <a16:colId xmlns:a16="http://schemas.microsoft.com/office/drawing/2014/main" val="2386348201"/>
                    </a:ext>
                  </a:extLst>
                </a:gridCol>
                <a:gridCol w="740664">
                  <a:extLst>
                    <a:ext uri="{9D8B030D-6E8A-4147-A177-3AD203B41FA5}">
                      <a16:colId xmlns:a16="http://schemas.microsoft.com/office/drawing/2014/main" val="1618304859"/>
                    </a:ext>
                  </a:extLst>
                </a:gridCol>
                <a:gridCol w="740664">
                  <a:extLst>
                    <a:ext uri="{9D8B030D-6E8A-4147-A177-3AD203B41FA5}">
                      <a16:colId xmlns:a16="http://schemas.microsoft.com/office/drawing/2014/main" val="1080965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4212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- 2020-01-25 03:11:13</a:t>
                      </a:r>
                      <a:r>
                        <a:rPr kumimoji="0" lang="en-US" sz="1000" b="0" i="0" u="none" strike="noStrike" kern="1200" cap="none" spc="0" normalizeH="0" baseline="0" noProof="0">
                          <a:ln>
                            <a:noFill/>
                          </a:ln>
                          <a:solidFill>
                            <a:prstClr val="black"/>
                          </a:solidFill>
                          <a:effectLst/>
                          <a:uLnTx/>
                          <a:uFillTx/>
                          <a:latin typeface="+mn-lt"/>
                          <a:ea typeface="+mn-ea"/>
                          <a:cs typeface="+mn-cs"/>
                        </a:rPr>
                        <a:t>
 With every passing moment, let's embrace this Spring festival in ultimate joy and harmony. May your days ahead be filled with immense good luck and prosperity.
Happy Chinese New Year &amp; Happy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1255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- 2020-01-23 15:11:16</a:t>
                      </a:r>
                      <a:r>
                        <a:rPr kumimoji="0" lang="en-US" sz="1000" b="0" i="0" u="none" strike="noStrike" kern="1200" cap="none" spc="0" normalizeH="0" baseline="0" noProof="0">
                          <a:ln>
                            <a:noFill/>
                          </a:ln>
                          <a:solidFill>
                            <a:prstClr val="black"/>
                          </a:solidFill>
                          <a:effectLst/>
                          <a:uLnTx/>
                          <a:uFillTx/>
                          <a:latin typeface="+mn-lt"/>
                          <a:ea typeface="+mn-ea"/>
                          <a:cs typeface="+mn-cs"/>
                        </a:rPr>
                        <a:t>
 Start the school year strong with our Effective Practice series!
It offers a wide range of topics based on the latest syllabuses that enables students to understand the key topics and concepts of diverse subjects efficiently.
Check out our Effective Practice series here: http://bit.ly/2RAwvHE.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30546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- 2020-01-17 14:13:50</a:t>
                      </a:r>
                      <a:r>
                        <a:rPr kumimoji="0" lang="en-US" sz="1000" b="0" i="0" u="none" strike="noStrike" kern="1200" cap="none" spc="0" normalizeH="0" baseline="0" noProof="0">
                          <a:ln>
                            <a:noFill/>
                          </a:ln>
                          <a:solidFill>
                            <a:prstClr val="black"/>
                          </a:solidFill>
                          <a:effectLst/>
                          <a:uLnTx/>
                          <a:uFillTx/>
                          <a:latin typeface="+mn-lt"/>
                          <a:ea typeface="+mn-ea"/>
                          <a:cs typeface="+mn-cs"/>
                        </a:rPr>
                        <a:t>
 What are you ecstatic about for the new school year? Comment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7833566"/>
                  </a:ext>
                </a:extLst>
              </a:tr>
            </a:tbl>
          </a:graphicData>
        </a:graphic>
      </p:graphicFrame>
      <p:sp>
        <p:nvSpPr>
          <p:cNvPr id="4" name="Text Placeholder 3">
            <a:extLst>
              <a:ext uri="{FF2B5EF4-FFF2-40B4-BE49-F238E27FC236}">
                <a16:creationId xmlns:a16="http://schemas.microsoft.com/office/drawing/2014/main" id="{8CB687AA-3A50-4DD0-B016-8EEC4AB788E9}"/>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754008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7BCFB-C300-4B81-AB15-0EFEE78AEA1D}"/>
              </a:ext>
            </a:extLst>
          </p:cNvPr>
          <p:cNvSpPr>
            <a:spLocks noGrp="1"/>
          </p:cNvSpPr>
          <p:nvPr>
            <p:ph type="title"/>
          </p:nvPr>
        </p:nvSpPr>
        <p:spPr/>
        <p:txBody>
          <a:bodyPr/>
          <a:lstStyle/>
          <a:p>
            <a:r>
              <a:rPr lang="en-US"/>
              <a:t>Facebook Own Posts Table | Oxford Fajar - 5 of 6</a:t>
            </a:r>
          </a:p>
        </p:txBody>
      </p:sp>
      <p:graphicFrame>
        <p:nvGraphicFramePr>
          <p:cNvPr id="5" name="Table Placeholder 4">
            <a:extLst>
              <a:ext uri="{FF2B5EF4-FFF2-40B4-BE49-F238E27FC236}">
                <a16:creationId xmlns:a16="http://schemas.microsoft.com/office/drawing/2014/main" id="{3F4DCBDC-F46B-4447-9781-C31AA77CAFDB}"/>
              </a:ext>
            </a:extLst>
          </p:cNvPr>
          <p:cNvGraphicFramePr>
            <a:graphicFrameLocks noGrp="1"/>
          </p:cNvGraphicFramePr>
          <p:nvPr>
            <p:ph type="tbl" sz="quarter" idx="13"/>
            <p:extLst>
              <p:ext uri="{D42A27DB-BD31-4B8C-83A1-F6EECF244321}">
                <p14:modId xmlns:p14="http://schemas.microsoft.com/office/powerpoint/2010/main" val="2511933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96204096"/>
                    </a:ext>
                  </a:extLst>
                </a:gridCol>
                <a:gridCol w="740664">
                  <a:extLst>
                    <a:ext uri="{9D8B030D-6E8A-4147-A177-3AD203B41FA5}">
                      <a16:colId xmlns:a16="http://schemas.microsoft.com/office/drawing/2014/main" val="205443915"/>
                    </a:ext>
                  </a:extLst>
                </a:gridCol>
                <a:gridCol w="740664">
                  <a:extLst>
                    <a:ext uri="{9D8B030D-6E8A-4147-A177-3AD203B41FA5}">
                      <a16:colId xmlns:a16="http://schemas.microsoft.com/office/drawing/2014/main" val="3554408799"/>
                    </a:ext>
                  </a:extLst>
                </a:gridCol>
                <a:gridCol w="740664">
                  <a:extLst>
                    <a:ext uri="{9D8B030D-6E8A-4147-A177-3AD203B41FA5}">
                      <a16:colId xmlns:a16="http://schemas.microsoft.com/office/drawing/2014/main" val="2020286271"/>
                    </a:ext>
                  </a:extLst>
                </a:gridCol>
                <a:gridCol w="740664">
                  <a:extLst>
                    <a:ext uri="{9D8B030D-6E8A-4147-A177-3AD203B41FA5}">
                      <a16:colId xmlns:a16="http://schemas.microsoft.com/office/drawing/2014/main" val="1881077923"/>
                    </a:ext>
                  </a:extLst>
                </a:gridCol>
                <a:gridCol w="740664">
                  <a:extLst>
                    <a:ext uri="{9D8B030D-6E8A-4147-A177-3AD203B41FA5}">
                      <a16:colId xmlns:a16="http://schemas.microsoft.com/office/drawing/2014/main" val="2701807585"/>
                    </a:ext>
                  </a:extLst>
                </a:gridCol>
                <a:gridCol w="740664">
                  <a:extLst>
                    <a:ext uri="{9D8B030D-6E8A-4147-A177-3AD203B41FA5}">
                      <a16:colId xmlns:a16="http://schemas.microsoft.com/office/drawing/2014/main" val="3918728285"/>
                    </a:ext>
                  </a:extLst>
                </a:gridCol>
                <a:gridCol w="740664">
                  <a:extLst>
                    <a:ext uri="{9D8B030D-6E8A-4147-A177-3AD203B41FA5}">
                      <a16:colId xmlns:a16="http://schemas.microsoft.com/office/drawing/2014/main" val="3530779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3325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- 2020-01-16 12:56:07</a:t>
                      </a:r>
                      <a:r>
                        <a:rPr kumimoji="0" lang="en-US" sz="1000" b="0" i="0" u="none" strike="noStrike" kern="1200" cap="none" spc="0" normalizeH="0" baseline="0" noProof="0">
                          <a:ln>
                            <a:noFill/>
                          </a:ln>
                          <a:solidFill>
                            <a:prstClr val="black"/>
                          </a:solidFill>
                          <a:effectLst/>
                          <a:uLnTx/>
                          <a:uFillTx/>
                          <a:latin typeface="+mn-lt"/>
                          <a:ea typeface="+mn-ea"/>
                          <a:cs typeface="+mn-cs"/>
                        </a:rPr>
                        <a:t>
 Master your answering skill with SCORE in STPM Biology! It features past STPM questions and answers to help you solve the questions with new perspectives.
Check out our SCORE in STPM here:
http://bit.ly/2QhWLEa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8133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- 2020-01-14 13:38:01</a:t>
                      </a:r>
                      <a:r>
                        <a:rPr kumimoji="0" lang="en-US" sz="1000" b="0" i="0" u="none" strike="noStrike" kern="1200" cap="none" spc="0" normalizeH="0" baseline="0" noProof="0">
                          <a:ln>
                            <a:noFill/>
                          </a:ln>
                          <a:solidFill>
                            <a:prstClr val="black"/>
                          </a:solidFill>
                          <a:effectLst/>
                          <a:uLnTx/>
                          <a:uFillTx/>
                          <a:latin typeface="+mn-lt"/>
                          <a:ea typeface="+mn-ea"/>
                          <a:cs typeface="+mn-cs"/>
                        </a:rPr>
                        <a:t>
 Challenge your limit and your effort will show you the way to success. 
Rough times make tough people, so keep trying!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4867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- 2020-01-14 01:31:09</a:t>
                      </a:r>
                      <a:r>
                        <a:rPr kumimoji="0" lang="en-US" sz="1000" b="0" i="0" u="none" strike="noStrike" kern="1200" cap="none" spc="0" normalizeH="0" baseline="0" noProof="0">
                          <a:ln>
                            <a:noFill/>
                          </a:ln>
                          <a:solidFill>
                            <a:prstClr val="black"/>
                          </a:solidFill>
                          <a:effectLst/>
                          <a:uLnTx/>
                          <a:uFillTx/>
                          <a:latin typeface="+mn-lt"/>
                          <a:ea typeface="+mn-ea"/>
                          <a:cs typeface="+mn-cs"/>
                        </a:rPr>
                        <a:t>
 Sitting for UPSR, PT3 or SPM this year?
Get ahead in school with our SUCCESS series that contains comprehensive notes, examination tips and more to help boost your exam preparation.
For more information: http://bit.ly/1Q0j8sV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9526923"/>
                  </a:ext>
                </a:extLst>
              </a:tr>
            </a:tbl>
          </a:graphicData>
        </a:graphic>
      </p:graphicFrame>
      <p:sp>
        <p:nvSpPr>
          <p:cNvPr id="4" name="Text Placeholder 3">
            <a:extLst>
              <a:ext uri="{FF2B5EF4-FFF2-40B4-BE49-F238E27FC236}">
                <a16:creationId xmlns:a16="http://schemas.microsoft.com/office/drawing/2014/main" id="{C75D98BF-04D5-41A1-970D-721DE16540F8}"/>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494986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A2C9E-BA82-40CE-BE70-F11763C670A1}"/>
              </a:ext>
            </a:extLst>
          </p:cNvPr>
          <p:cNvSpPr>
            <a:spLocks noGrp="1"/>
          </p:cNvSpPr>
          <p:nvPr>
            <p:ph type="title"/>
          </p:nvPr>
        </p:nvSpPr>
        <p:spPr/>
        <p:txBody>
          <a:bodyPr/>
          <a:lstStyle/>
          <a:p>
            <a:r>
              <a:rPr lang="en-US"/>
              <a:t>Facebook Own Posts Table | Oxford Fajar - 6 of 6</a:t>
            </a:r>
          </a:p>
        </p:txBody>
      </p:sp>
      <p:graphicFrame>
        <p:nvGraphicFramePr>
          <p:cNvPr id="5" name="Table Placeholder 4">
            <a:extLst>
              <a:ext uri="{FF2B5EF4-FFF2-40B4-BE49-F238E27FC236}">
                <a16:creationId xmlns:a16="http://schemas.microsoft.com/office/drawing/2014/main" id="{99010332-CE21-4ED2-A7CD-A69FDFD6F93F}"/>
              </a:ext>
            </a:extLst>
          </p:cNvPr>
          <p:cNvGraphicFramePr>
            <a:graphicFrameLocks noGrp="1"/>
          </p:cNvGraphicFramePr>
          <p:nvPr>
            <p:ph type="tbl" sz="quarter" idx="13"/>
            <p:extLst>
              <p:ext uri="{D42A27DB-BD31-4B8C-83A1-F6EECF244321}">
                <p14:modId xmlns:p14="http://schemas.microsoft.com/office/powerpoint/2010/main" val="318938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61217358"/>
                    </a:ext>
                  </a:extLst>
                </a:gridCol>
                <a:gridCol w="740664">
                  <a:extLst>
                    <a:ext uri="{9D8B030D-6E8A-4147-A177-3AD203B41FA5}">
                      <a16:colId xmlns:a16="http://schemas.microsoft.com/office/drawing/2014/main" val="1934701571"/>
                    </a:ext>
                  </a:extLst>
                </a:gridCol>
                <a:gridCol w="740664">
                  <a:extLst>
                    <a:ext uri="{9D8B030D-6E8A-4147-A177-3AD203B41FA5}">
                      <a16:colId xmlns:a16="http://schemas.microsoft.com/office/drawing/2014/main" val="3462743449"/>
                    </a:ext>
                  </a:extLst>
                </a:gridCol>
                <a:gridCol w="740664">
                  <a:extLst>
                    <a:ext uri="{9D8B030D-6E8A-4147-A177-3AD203B41FA5}">
                      <a16:colId xmlns:a16="http://schemas.microsoft.com/office/drawing/2014/main" val="2051929718"/>
                    </a:ext>
                  </a:extLst>
                </a:gridCol>
                <a:gridCol w="740664">
                  <a:extLst>
                    <a:ext uri="{9D8B030D-6E8A-4147-A177-3AD203B41FA5}">
                      <a16:colId xmlns:a16="http://schemas.microsoft.com/office/drawing/2014/main" val="4107876943"/>
                    </a:ext>
                  </a:extLst>
                </a:gridCol>
                <a:gridCol w="740664">
                  <a:extLst>
                    <a:ext uri="{9D8B030D-6E8A-4147-A177-3AD203B41FA5}">
                      <a16:colId xmlns:a16="http://schemas.microsoft.com/office/drawing/2014/main" val="3150847003"/>
                    </a:ext>
                  </a:extLst>
                </a:gridCol>
                <a:gridCol w="740664">
                  <a:extLst>
                    <a:ext uri="{9D8B030D-6E8A-4147-A177-3AD203B41FA5}">
                      <a16:colId xmlns:a16="http://schemas.microsoft.com/office/drawing/2014/main" val="1708266056"/>
                    </a:ext>
                  </a:extLst>
                </a:gridCol>
                <a:gridCol w="740664">
                  <a:extLst>
                    <a:ext uri="{9D8B030D-6E8A-4147-A177-3AD203B41FA5}">
                      <a16:colId xmlns:a16="http://schemas.microsoft.com/office/drawing/2014/main" val="1906652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36391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- 2020-01-02 06:00:53</a:t>
                      </a:r>
                      <a:r>
                        <a:rPr kumimoji="0" lang="en-US" sz="1000" b="0" i="0" u="none" strike="noStrike" kern="1200" cap="none" spc="0" normalizeH="0" baseline="0" noProof="0">
                          <a:ln>
                            <a:noFill/>
                          </a:ln>
                          <a:solidFill>
                            <a:prstClr val="black"/>
                          </a:solidFill>
                          <a:effectLst/>
                          <a:uLnTx/>
                          <a:uFillTx/>
                          <a:latin typeface="+mn-lt"/>
                          <a:ea typeface="+mn-ea"/>
                          <a:cs typeface="+mn-cs"/>
                        </a:rPr>
                        <a:t>
 Education is the key to unlocking the world, a passport to freedom.” – Oprah Winfrey
Going back to school is a reason for celebration because it means a new step towards a wonderful future! Wishing you a great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8126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- 2020-01-01 00:00:47</a:t>
                      </a:r>
                      <a:r>
                        <a:rPr kumimoji="0" lang="en-US" sz="1000" b="0" i="0" u="none" strike="noStrike" kern="1200" cap="none" spc="0" normalizeH="0" baseline="0" noProof="0">
                          <a:ln>
                            <a:noFill/>
                          </a:ln>
                          <a:solidFill>
                            <a:prstClr val="black"/>
                          </a:solidFill>
                          <a:effectLst/>
                          <a:uLnTx/>
                          <a:uFillTx/>
                          <a:latin typeface="+mn-lt"/>
                          <a:ea typeface="+mn-ea"/>
                          <a:cs typeface="+mn-cs"/>
                        </a:rPr>
                        <a:t>
 Wave goodbye to the old and embrace the new with hope, dream, and ambition.
Wishing you a happy new year full of happiness!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0169286"/>
                  </a:ext>
                </a:extLst>
              </a:tr>
            </a:tbl>
          </a:graphicData>
        </a:graphic>
      </p:graphicFrame>
      <p:sp>
        <p:nvSpPr>
          <p:cNvPr id="4" name="Text Placeholder 3">
            <a:extLst>
              <a:ext uri="{FF2B5EF4-FFF2-40B4-BE49-F238E27FC236}">
                <a16:creationId xmlns:a16="http://schemas.microsoft.com/office/drawing/2014/main" id="{EC95565A-8AD1-46D7-967D-054B718DE67C}"/>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332186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E08C8-DED3-4516-B60D-B9BF40AE9CD3}"/>
              </a:ext>
            </a:extLst>
          </p:cNvPr>
          <p:cNvSpPr>
            <a:spLocks noGrp="1"/>
          </p:cNvSpPr>
          <p:nvPr>
            <p:ph type="title"/>
          </p:nvPr>
        </p:nvSpPr>
        <p:spPr/>
        <p:txBody>
          <a:bodyPr/>
          <a:lstStyle/>
          <a:p>
            <a:r>
              <a:rPr lang="en-US"/>
              <a:t>Facebook Custom Reach (Collumn Chart) | Oxford Fajar</a:t>
            </a:r>
          </a:p>
        </p:txBody>
      </p:sp>
      <p:graphicFrame>
        <p:nvGraphicFramePr>
          <p:cNvPr id="6" name="Chart Placeholder 5">
            <a:extLst>
              <a:ext uri="{FF2B5EF4-FFF2-40B4-BE49-F238E27FC236}">
                <a16:creationId xmlns:a16="http://schemas.microsoft.com/office/drawing/2014/main" id="{7DE82A0A-51CC-4894-9BFE-00AA30F1C682}"/>
              </a:ext>
            </a:extLst>
          </p:cNvPr>
          <p:cNvGraphicFramePr>
            <a:graphicFrameLocks noGrp="1"/>
          </p:cNvGraphicFramePr>
          <p:nvPr>
            <p:ph type="chart" sz="quarter" idx="13"/>
            <p:extLst>
              <p:ext uri="{D42A27DB-BD31-4B8C-83A1-F6EECF244321}">
                <p14:modId xmlns:p14="http://schemas.microsoft.com/office/powerpoint/2010/main" val="3677849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717DC6-3FDF-4DEA-A36A-1A997FAEAFBE}"/>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3F664C32-2459-4D68-A878-F9C8186B6D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1170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80E92-30BC-4305-A272-090F8B10B4DE}"/>
              </a:ext>
            </a:extLst>
          </p:cNvPr>
          <p:cNvSpPr>
            <a:spLocks noGrp="1"/>
          </p:cNvSpPr>
          <p:nvPr>
            <p:ph type="title"/>
          </p:nvPr>
        </p:nvSpPr>
        <p:spPr/>
        <p:txBody>
          <a:bodyPr/>
          <a:lstStyle/>
          <a:p>
            <a:r>
              <a:rPr lang="en-US"/>
              <a:t>Facebook Total Engagements | Oxford Fajar</a:t>
            </a:r>
          </a:p>
        </p:txBody>
      </p:sp>
      <p:graphicFrame>
        <p:nvGraphicFramePr>
          <p:cNvPr id="6" name="Chart Placeholder 5">
            <a:extLst>
              <a:ext uri="{FF2B5EF4-FFF2-40B4-BE49-F238E27FC236}">
                <a16:creationId xmlns:a16="http://schemas.microsoft.com/office/drawing/2014/main" id="{B12AD449-92DF-465C-A0FD-549C9D92A1E5}"/>
              </a:ext>
            </a:extLst>
          </p:cNvPr>
          <p:cNvGraphicFramePr>
            <a:graphicFrameLocks noGrp="1"/>
          </p:cNvGraphicFramePr>
          <p:nvPr>
            <p:ph type="chart" sz="quarter" idx="13"/>
            <p:extLst>
              <p:ext uri="{D42A27DB-BD31-4B8C-83A1-F6EECF244321}">
                <p14:modId xmlns:p14="http://schemas.microsoft.com/office/powerpoint/2010/main" val="1266080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E441CB-809A-4E6F-9638-E7C6D700B831}"/>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D36BBACA-2568-4EC1-90D7-ED6D424266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52526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96810-329E-4B2E-98D5-69A8BE5A3766}"/>
              </a:ext>
            </a:extLst>
          </p:cNvPr>
          <p:cNvSpPr>
            <a:spLocks noGrp="1"/>
          </p:cNvSpPr>
          <p:nvPr>
            <p:ph type="title"/>
          </p:nvPr>
        </p:nvSpPr>
        <p:spPr/>
        <p:txBody>
          <a:bodyPr/>
          <a:lstStyle/>
          <a:p>
            <a:r>
              <a:rPr lang="en-US"/>
              <a:t>Facebook Total Engagements over Time (monthly) | Oxford Fajar</a:t>
            </a:r>
          </a:p>
        </p:txBody>
      </p:sp>
      <p:graphicFrame>
        <p:nvGraphicFramePr>
          <p:cNvPr id="6" name="Chart Placeholder 5">
            <a:extLst>
              <a:ext uri="{FF2B5EF4-FFF2-40B4-BE49-F238E27FC236}">
                <a16:creationId xmlns:a16="http://schemas.microsoft.com/office/drawing/2014/main" id="{9DF39DD5-6D0B-4231-8F68-6EFD259DB243}"/>
              </a:ext>
            </a:extLst>
          </p:cNvPr>
          <p:cNvGraphicFramePr>
            <a:graphicFrameLocks noGrp="1"/>
          </p:cNvGraphicFramePr>
          <p:nvPr>
            <p:ph type="chart" sz="quarter" idx="13"/>
            <p:extLst>
              <p:ext uri="{D42A27DB-BD31-4B8C-83A1-F6EECF244321}">
                <p14:modId xmlns:p14="http://schemas.microsoft.com/office/powerpoint/2010/main" val="2805430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F9E3A0-A91F-4A0E-944E-269B1ABC78C2}"/>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F22F740C-BB28-4C40-B16D-0CEF1CD9E6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72270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783</Words>
  <Application>Microsoft Office PowerPoint</Application>
  <PresentationFormat>On-screen Show (4:3)</PresentationFormat>
  <Paragraphs>352</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2</vt:lpstr>
      <vt:lpstr>Facebook (FB) Custom Own Posts Table (new) | Oxford Fajar - 2 of 2</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6</vt:lpstr>
      <vt:lpstr>Facebook Own Posts Table | Oxford Fajar - 2 of 6</vt:lpstr>
      <vt:lpstr>Facebook Own Posts Table | Oxford Fajar - 3 of 6</vt:lpstr>
      <vt:lpstr>Facebook Own Posts Table | Oxford Fajar - 4 of 6</vt:lpstr>
      <vt:lpstr>Facebook Own Posts Table | Oxford Fajar - 5 of 6</vt:lpstr>
      <vt:lpstr>Facebook Own Posts Table | Oxford Fajar - 6 of 6</vt:lpstr>
      <vt:lpstr>Facebook Custom Reach (Collumn Chart) | Oxford Fajar</vt:lpstr>
      <vt:lpstr>Facebook Total Engagements | Oxford Fajar</vt:lpstr>
      <vt:lpstr>Facebook Total Engagements over Time (monthly) | Oxford Fajar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2020-02-07T04:32:33Z</dcterms:created>
  <dcterms:modified xsi:type="dcterms:W3CDTF">2020-02-07T04:33:20Z</dcterms:modified>
</cp:coreProperties>
</file>