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3" r:id="rId17"/>
    <p:sldId id="274" r:id="rId18"/>
    <p:sldId id="275" r:id="rId19"/>
    <p:sldId id="276" r:id="rId20"/>
    <p:sldId id="277" r:id="rId21"/>
    <p:sldId id="278" r:id="rId22"/>
    <p:sldId id="279" r:id="rId23"/>
    <p:sldId id="280"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5517</c:v>
                </c:pt>
                <c:pt idx="1">
                  <c:v>13</c:v>
                </c:pt>
                <c:pt idx="2">
                  <c:v>2</c:v>
                </c:pt>
                <c:pt idx="3">
                  <c:v>5</c:v>
                </c:pt>
                <c:pt idx="4">
                  <c:v>6</c:v>
                </c:pt>
                <c:pt idx="5">
                  <c:v>277</c:v>
                </c:pt>
                <c:pt idx="6">
                  <c:v>92</c:v>
                </c:pt>
                <c:pt idx="7">
                  <c:v>38</c:v>
                </c:pt>
                <c:pt idx="8">
                  <c:v>28</c:v>
                </c:pt>
                <c:pt idx="9">
                  <c:v>13</c:v>
                </c:pt>
                <c:pt idx="10">
                  <c:v>1114</c:v>
                </c:pt>
                <c:pt idx="11">
                  <c:v>690</c:v>
                </c:pt>
                <c:pt idx="12">
                  <c:v>338</c:v>
                </c:pt>
                <c:pt idx="13">
                  <c:v>144</c:v>
                </c:pt>
                <c:pt idx="14">
                  <c:v>97</c:v>
                </c:pt>
                <c:pt idx="15">
                  <c:v>46</c:v>
                </c:pt>
                <c:pt idx="16">
                  <c:v>56</c:v>
                </c:pt>
                <c:pt idx="17">
                  <c:v>34</c:v>
                </c:pt>
                <c:pt idx="18">
                  <c:v>13</c:v>
                </c:pt>
                <c:pt idx="19">
                  <c:v>26</c:v>
                </c:pt>
                <c:pt idx="20">
                  <c:v>27</c:v>
                </c:pt>
                <c:pt idx="21">
                  <c:v>9</c:v>
                </c:pt>
                <c:pt idx="22">
                  <c:v>30</c:v>
                </c:pt>
                <c:pt idx="23">
                  <c:v>25</c:v>
                </c:pt>
                <c:pt idx="24">
                  <c:v>56</c:v>
                </c:pt>
                <c:pt idx="25">
                  <c:v>14367</c:v>
                </c:pt>
                <c:pt idx="26">
                  <c:v>39561</c:v>
                </c:pt>
                <c:pt idx="27">
                  <c:v>29169</c:v>
                </c:pt>
                <c:pt idx="28">
                  <c:v>31699</c:v>
                </c:pt>
                <c:pt idx="29">
                  <c:v>35812</c:v>
                </c:pt>
                <c:pt idx="30">
                  <c:v>38131</c:v>
                </c:pt>
              </c:numCache>
            </c:numRef>
          </c:val>
          <c:smooth val="0"/>
          <c:extLst>
            <c:ext xmlns:c16="http://schemas.microsoft.com/office/drawing/2014/chart" uri="{C3380CC4-5D6E-409C-BE32-E72D297353CC}">
              <c16:uniqueId val="{00000000-D9E4-4FB0-9FCD-D01CD779F3BB}"/>
            </c:ext>
          </c:extLst>
        </c:ser>
        <c:dLbls>
          <c:showLegendKey val="0"/>
          <c:showVal val="0"/>
          <c:showCatName val="0"/>
          <c:showSerName val="0"/>
          <c:showPercent val="0"/>
          <c:showBubbleSize val="0"/>
        </c:dLbls>
        <c:smooth val="0"/>
        <c:axId val="331945000"/>
        <c:axId val="331949920"/>
      </c:lineChart>
      <c:dateAx>
        <c:axId val="331945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949920"/>
        <c:crosses val="autoZero"/>
        <c:auto val="1"/>
        <c:lblOffset val="100"/>
        <c:baseTimeUnit val="days"/>
      </c:dateAx>
      <c:valAx>
        <c:axId val="331949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945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28</c:v>
                </c:pt>
                <c:pt idx="1">
                  <c:v>1</c:v>
                </c:pt>
                <c:pt idx="2">
                  <c:v>0</c:v>
                </c:pt>
                <c:pt idx="3">
                  <c:v>1</c:v>
                </c:pt>
                <c:pt idx="4">
                  <c:v>1</c:v>
                </c:pt>
                <c:pt idx="5">
                  <c:v>18</c:v>
                </c:pt>
                <c:pt idx="6">
                  <c:v>2</c:v>
                </c:pt>
                <c:pt idx="7">
                  <c:v>1</c:v>
                </c:pt>
                <c:pt idx="8">
                  <c:v>1</c:v>
                </c:pt>
                <c:pt idx="9">
                  <c:v>1</c:v>
                </c:pt>
                <c:pt idx="10">
                  <c:v>103</c:v>
                </c:pt>
                <c:pt idx="11">
                  <c:v>67</c:v>
                </c:pt>
                <c:pt idx="12">
                  <c:v>34</c:v>
                </c:pt>
                <c:pt idx="13">
                  <c:v>5</c:v>
                </c:pt>
                <c:pt idx="14">
                  <c:v>7</c:v>
                </c:pt>
                <c:pt idx="15">
                  <c:v>3</c:v>
                </c:pt>
                <c:pt idx="16">
                  <c:v>1</c:v>
                </c:pt>
                <c:pt idx="17">
                  <c:v>3</c:v>
                </c:pt>
                <c:pt idx="18">
                  <c:v>0</c:v>
                </c:pt>
                <c:pt idx="19">
                  <c:v>4</c:v>
                </c:pt>
                <c:pt idx="20">
                  <c:v>3</c:v>
                </c:pt>
                <c:pt idx="21">
                  <c:v>0</c:v>
                </c:pt>
                <c:pt idx="22">
                  <c:v>1</c:v>
                </c:pt>
                <c:pt idx="23">
                  <c:v>3</c:v>
                </c:pt>
                <c:pt idx="24">
                  <c:v>5</c:v>
                </c:pt>
                <c:pt idx="25">
                  <c:v>18</c:v>
                </c:pt>
                <c:pt idx="26">
                  <c:v>66</c:v>
                </c:pt>
                <c:pt idx="27">
                  <c:v>65</c:v>
                </c:pt>
                <c:pt idx="28">
                  <c:v>66</c:v>
                </c:pt>
                <c:pt idx="29">
                  <c:v>52</c:v>
                </c:pt>
                <c:pt idx="30">
                  <c:v>76</c:v>
                </c:pt>
              </c:numCache>
            </c:numRef>
          </c:val>
          <c:smooth val="0"/>
          <c:extLst>
            <c:ext xmlns:c16="http://schemas.microsoft.com/office/drawing/2014/chart" uri="{C3380CC4-5D6E-409C-BE32-E72D297353CC}">
              <c16:uniqueId val="{00000000-E92F-4BB6-8957-2C300D63F54A}"/>
            </c:ext>
          </c:extLst>
        </c:ser>
        <c:dLbls>
          <c:showLegendKey val="0"/>
          <c:showVal val="0"/>
          <c:showCatName val="0"/>
          <c:showSerName val="0"/>
          <c:showPercent val="0"/>
          <c:showBubbleSize val="0"/>
        </c:dLbls>
        <c:smooth val="0"/>
        <c:axId val="331947624"/>
        <c:axId val="331943688"/>
      </c:lineChart>
      <c:dateAx>
        <c:axId val="331947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943688"/>
        <c:crosses val="autoZero"/>
        <c:auto val="1"/>
        <c:lblOffset val="100"/>
        <c:baseTimeUnit val="days"/>
      </c:dateAx>
      <c:valAx>
        <c:axId val="331943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947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1</c:v>
                </c:pt>
                <c:pt idx="10">
                  <c:v>2</c:v>
                </c:pt>
                <c:pt idx="11">
                  <c:v>0</c:v>
                </c:pt>
                <c:pt idx="12">
                  <c:v>2</c:v>
                </c:pt>
                <c:pt idx="13">
                  <c:v>0</c:v>
                </c:pt>
                <c:pt idx="14">
                  <c:v>2</c:v>
                </c:pt>
                <c:pt idx="15">
                  <c:v>0</c:v>
                </c:pt>
                <c:pt idx="16">
                  <c:v>2</c:v>
                </c:pt>
                <c:pt idx="17">
                  <c:v>0</c:v>
                </c:pt>
                <c:pt idx="18">
                  <c:v>0</c:v>
                </c:pt>
                <c:pt idx="19">
                  <c:v>2</c:v>
                </c:pt>
                <c:pt idx="20">
                  <c:v>0</c:v>
                </c:pt>
                <c:pt idx="21">
                  <c:v>0</c:v>
                </c:pt>
                <c:pt idx="22">
                  <c:v>1</c:v>
                </c:pt>
                <c:pt idx="23">
                  <c:v>0</c:v>
                </c:pt>
                <c:pt idx="24">
                  <c:v>4</c:v>
                </c:pt>
                <c:pt idx="25">
                  <c:v>0</c:v>
                </c:pt>
                <c:pt idx="26">
                  <c:v>0</c:v>
                </c:pt>
                <c:pt idx="27">
                  <c:v>3</c:v>
                </c:pt>
                <c:pt idx="28">
                  <c:v>0</c:v>
                </c:pt>
                <c:pt idx="29">
                  <c:v>0</c:v>
                </c:pt>
                <c:pt idx="30">
                  <c:v>2</c:v>
                </c:pt>
              </c:numCache>
            </c:numRef>
          </c:val>
          <c:smooth val="0"/>
          <c:extLst>
            <c:ext xmlns:c16="http://schemas.microsoft.com/office/drawing/2014/chart" uri="{C3380CC4-5D6E-409C-BE32-E72D297353CC}">
              <c16:uniqueId val="{00000000-CEE1-4BF5-93B6-638CF98EF9C2}"/>
            </c:ext>
          </c:extLst>
        </c:ser>
        <c:dLbls>
          <c:showLegendKey val="0"/>
          <c:showVal val="0"/>
          <c:showCatName val="0"/>
          <c:showSerName val="0"/>
          <c:showPercent val="0"/>
          <c:showBubbleSize val="0"/>
        </c:dLbls>
        <c:smooth val="0"/>
        <c:axId val="332643688"/>
        <c:axId val="332647952"/>
      </c:lineChart>
      <c:dateAx>
        <c:axId val="332643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647952"/>
        <c:crosses val="autoZero"/>
        <c:auto val="1"/>
        <c:lblOffset val="100"/>
        <c:baseTimeUnit val="days"/>
      </c:dateAx>
      <c:valAx>
        <c:axId val="332647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643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 Pre-University</c:v>
                </c:pt>
              </c:strCache>
            </c:strRef>
          </c:cat>
          <c:val>
            <c:numRef>
              <c:f>Sheet1!$B$2</c:f>
              <c:numCache>
                <c:formatCode>General</c:formatCode>
                <c:ptCount val="1"/>
                <c:pt idx="0">
                  <c:v>21</c:v>
                </c:pt>
              </c:numCache>
            </c:numRef>
          </c:val>
          <c:extLst>
            <c:ext xmlns:c16="http://schemas.microsoft.com/office/drawing/2014/chart" uri="{C3380CC4-5D6E-409C-BE32-E72D297353CC}">
              <c16:uniqueId val="{00000000-E643-48DE-8759-2BDC549F76A0}"/>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 Pre-University</c:v>
                </c:pt>
              </c:strCache>
            </c:strRef>
          </c:cat>
          <c:val>
            <c:numRef>
              <c:f>Sheet1!$C$2</c:f>
              <c:numCache>
                <c:formatCode>General</c:formatCode>
                <c:ptCount val="1"/>
                <c:pt idx="0">
                  <c:v>0</c:v>
                </c:pt>
              </c:numCache>
            </c:numRef>
          </c:val>
          <c:extLst>
            <c:ext xmlns:c16="http://schemas.microsoft.com/office/drawing/2014/chart" uri="{C3380CC4-5D6E-409C-BE32-E72D297353CC}">
              <c16:uniqueId val="{00000001-E643-48DE-8759-2BDC549F76A0}"/>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 Pre-University</c:v>
                </c:pt>
              </c:strCache>
            </c:strRef>
          </c:cat>
          <c:val>
            <c:numRef>
              <c:f>Sheet1!$D$2</c:f>
              <c:numCache>
                <c:formatCode>General</c:formatCode>
                <c:ptCount val="1"/>
                <c:pt idx="0">
                  <c:v>0</c:v>
                </c:pt>
              </c:numCache>
            </c:numRef>
          </c:val>
          <c:extLst>
            <c:ext xmlns:c16="http://schemas.microsoft.com/office/drawing/2014/chart" uri="{C3380CC4-5D6E-409C-BE32-E72D297353CC}">
              <c16:uniqueId val="{00000002-E643-48DE-8759-2BDC549F76A0}"/>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 Pre-University</c:v>
                </c:pt>
              </c:strCache>
            </c:strRef>
          </c:cat>
          <c:val>
            <c:numRef>
              <c:f>Sheet1!$E$2</c:f>
              <c:numCache>
                <c:formatCode>General</c:formatCode>
                <c:ptCount val="1"/>
                <c:pt idx="0">
                  <c:v>0</c:v>
                </c:pt>
              </c:numCache>
            </c:numRef>
          </c:val>
          <c:extLst>
            <c:ext xmlns:c16="http://schemas.microsoft.com/office/drawing/2014/chart" uri="{C3380CC4-5D6E-409C-BE32-E72D297353CC}">
              <c16:uniqueId val="{00000003-E643-48DE-8759-2BDC549F76A0}"/>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 Pre-University</c:v>
                </c:pt>
              </c:strCache>
            </c:strRef>
          </c:cat>
          <c:val>
            <c:numRef>
              <c:f>Sheet1!$F$2</c:f>
              <c:numCache>
                <c:formatCode>General</c:formatCode>
                <c:ptCount val="1"/>
                <c:pt idx="0">
                  <c:v>0</c:v>
                </c:pt>
              </c:numCache>
            </c:numRef>
          </c:val>
          <c:extLst>
            <c:ext xmlns:c16="http://schemas.microsoft.com/office/drawing/2014/chart" uri="{C3380CC4-5D6E-409C-BE32-E72D297353CC}">
              <c16:uniqueId val="{00000004-E643-48DE-8759-2BDC549F76A0}"/>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 Pre-University</c:v>
                </c:pt>
              </c:strCache>
            </c:strRef>
          </c:cat>
          <c:val>
            <c:numRef>
              <c:f>Sheet1!$G$2</c:f>
              <c:numCache>
                <c:formatCode>General</c:formatCode>
                <c:ptCount val="1"/>
                <c:pt idx="0">
                  <c:v>0</c:v>
                </c:pt>
              </c:numCache>
            </c:numRef>
          </c:val>
          <c:extLst>
            <c:ext xmlns:c16="http://schemas.microsoft.com/office/drawing/2014/chart" uri="{C3380CC4-5D6E-409C-BE32-E72D297353CC}">
              <c16:uniqueId val="{00000005-E643-48DE-8759-2BDC549F76A0}"/>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 Pre-University</c:v>
                </c:pt>
              </c:strCache>
            </c:strRef>
          </c:cat>
          <c:val>
            <c:numRef>
              <c:f>Sheet1!$H$2</c:f>
              <c:numCache>
                <c:formatCode>General</c:formatCode>
                <c:ptCount val="1"/>
                <c:pt idx="0">
                  <c:v>0</c:v>
                </c:pt>
              </c:numCache>
            </c:numRef>
          </c:val>
          <c:extLst>
            <c:ext xmlns:c16="http://schemas.microsoft.com/office/drawing/2014/chart" uri="{C3380CC4-5D6E-409C-BE32-E72D297353CC}">
              <c16:uniqueId val="{00000006-E643-48DE-8759-2BDC549F76A0}"/>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 Pre-University</c:v>
                </c:pt>
              </c:strCache>
            </c:strRef>
          </c:cat>
          <c:val>
            <c:numRef>
              <c:f>Sheet1!$I$2</c:f>
              <c:numCache>
                <c:formatCode>General</c:formatCode>
                <c:ptCount val="1"/>
                <c:pt idx="0">
                  <c:v>1</c:v>
                </c:pt>
              </c:numCache>
            </c:numRef>
          </c:val>
          <c:extLst>
            <c:ext xmlns:c16="http://schemas.microsoft.com/office/drawing/2014/chart" uri="{C3380CC4-5D6E-409C-BE32-E72D297353CC}">
              <c16:uniqueId val="{00000007-E643-48DE-8759-2BDC549F76A0}"/>
            </c:ext>
          </c:extLst>
        </c:ser>
        <c:dLbls>
          <c:showLegendKey val="0"/>
          <c:showVal val="0"/>
          <c:showCatName val="0"/>
          <c:showSerName val="0"/>
          <c:showPercent val="0"/>
          <c:showBubbleSize val="0"/>
        </c:dLbls>
        <c:gapWidth val="150"/>
        <c:overlap val="100"/>
        <c:axId val="331948936"/>
        <c:axId val="284035120"/>
      </c:barChart>
      <c:catAx>
        <c:axId val="331948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035120"/>
        <c:crosses val="autoZero"/>
        <c:auto val="1"/>
        <c:lblAlgn val="ctr"/>
        <c:lblOffset val="100"/>
        <c:noMultiLvlLbl val="0"/>
      </c:catAx>
      <c:valAx>
        <c:axId val="2840351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948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 Pre-University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6.0532687651331699E-2</c:v>
                </c:pt>
                <c:pt idx="1">
                  <c:v>0.10088781275222</c:v>
                </c:pt>
                <c:pt idx="2">
                  <c:v>0.181598062953995</c:v>
                </c:pt>
                <c:pt idx="4">
                  <c:v>0.15133171912832899</c:v>
                </c:pt>
                <c:pt idx="5">
                  <c:v>0.181598062953995</c:v>
                </c:pt>
                <c:pt idx="6">
                  <c:v>0.12106537530266299</c:v>
                </c:pt>
              </c:numCache>
            </c:numRef>
          </c:val>
          <c:extLst>
            <c:ext xmlns:c16="http://schemas.microsoft.com/office/drawing/2014/chart" uri="{C3380CC4-5D6E-409C-BE32-E72D297353CC}">
              <c16:uniqueId val="{00000000-FC83-42EE-B153-E9B67ADC15C7}"/>
            </c:ext>
          </c:extLst>
        </c:ser>
        <c:dLbls>
          <c:showLegendKey val="0"/>
          <c:showVal val="0"/>
          <c:showCatName val="0"/>
          <c:showSerName val="0"/>
          <c:showPercent val="0"/>
          <c:showBubbleSize val="0"/>
        </c:dLbls>
        <c:gapWidth val="219"/>
        <c:overlap val="-27"/>
        <c:axId val="284036104"/>
        <c:axId val="284035776"/>
      </c:barChart>
      <c:catAx>
        <c:axId val="284036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035776"/>
        <c:crosses val="autoZero"/>
        <c:auto val="1"/>
        <c:lblAlgn val="ctr"/>
        <c:lblOffset val="100"/>
        <c:noMultiLvlLbl val="0"/>
      </c:catAx>
      <c:valAx>
        <c:axId val="284035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036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17</c:v>
                </c:pt>
                <c:pt idx="1">
                  <c:v>404</c:v>
                </c:pt>
                <c:pt idx="2">
                  <c:v>140</c:v>
                </c:pt>
                <c:pt idx="3">
                  <c:v>55</c:v>
                </c:pt>
                <c:pt idx="4">
                  <c:v>23</c:v>
                </c:pt>
                <c:pt idx="5">
                  <c:v>5</c:v>
                </c:pt>
                <c:pt idx="6">
                  <c:v>7</c:v>
                </c:pt>
              </c:numCache>
            </c:numRef>
          </c:val>
          <c:extLst>
            <c:ext xmlns:c16="http://schemas.microsoft.com/office/drawing/2014/chart" uri="{C3380CC4-5D6E-409C-BE32-E72D297353CC}">
              <c16:uniqueId val="{00000000-F5AF-49A1-8479-5563AE42E7B7}"/>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21</c:v>
                </c:pt>
                <c:pt idx="1">
                  <c:v>656</c:v>
                </c:pt>
                <c:pt idx="2">
                  <c:v>175</c:v>
                </c:pt>
                <c:pt idx="3">
                  <c:v>102</c:v>
                </c:pt>
                <c:pt idx="4">
                  <c:v>31</c:v>
                </c:pt>
                <c:pt idx="5">
                  <c:v>5</c:v>
                </c:pt>
                <c:pt idx="6">
                  <c:v>10</c:v>
                </c:pt>
              </c:numCache>
            </c:numRef>
          </c:val>
          <c:extLst>
            <c:ext xmlns:c16="http://schemas.microsoft.com/office/drawing/2014/chart" uri="{C3380CC4-5D6E-409C-BE32-E72D297353CC}">
              <c16:uniqueId val="{00000001-F5AF-49A1-8479-5563AE42E7B7}"/>
            </c:ext>
          </c:extLst>
        </c:ser>
        <c:dLbls>
          <c:showLegendKey val="0"/>
          <c:showVal val="0"/>
          <c:showCatName val="0"/>
          <c:showSerName val="0"/>
          <c:showPercent val="0"/>
          <c:showBubbleSize val="0"/>
        </c:dLbls>
        <c:gapWidth val="219"/>
        <c:overlap val="-27"/>
        <c:axId val="287555400"/>
        <c:axId val="287553760"/>
      </c:barChart>
      <c:catAx>
        <c:axId val="287555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553760"/>
        <c:crosses val="autoZero"/>
        <c:auto val="1"/>
        <c:lblAlgn val="ctr"/>
        <c:lblOffset val="100"/>
        <c:noMultiLvlLbl val="0"/>
      </c:catAx>
      <c:valAx>
        <c:axId val="287553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555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6.0642813826561601E-2</c:v>
                </c:pt>
                <c:pt idx="10">
                  <c:v>0.12128562765312299</c:v>
                </c:pt>
                <c:pt idx="11">
                  <c:v>0</c:v>
                </c:pt>
                <c:pt idx="12">
                  <c:v>0.181708055723804</c:v>
                </c:pt>
                <c:pt idx="13">
                  <c:v>0</c:v>
                </c:pt>
                <c:pt idx="14">
                  <c:v>0.121138703815869</c:v>
                </c:pt>
                <c:pt idx="15">
                  <c:v>0</c:v>
                </c:pt>
                <c:pt idx="16">
                  <c:v>0.121138703815869</c:v>
                </c:pt>
                <c:pt idx="17">
                  <c:v>0</c:v>
                </c:pt>
                <c:pt idx="18">
                  <c:v>0</c:v>
                </c:pt>
                <c:pt idx="19">
                  <c:v>0.121138703815869</c:v>
                </c:pt>
                <c:pt idx="20">
                  <c:v>0</c:v>
                </c:pt>
                <c:pt idx="21">
                  <c:v>0</c:v>
                </c:pt>
                <c:pt idx="22">
                  <c:v>6.0496067755595899E-2</c:v>
                </c:pt>
                <c:pt idx="23">
                  <c:v>0</c:v>
                </c:pt>
                <c:pt idx="24">
                  <c:v>0.24198427102238401</c:v>
                </c:pt>
                <c:pt idx="25">
                  <c:v>0</c:v>
                </c:pt>
                <c:pt idx="26">
                  <c:v>0</c:v>
                </c:pt>
                <c:pt idx="27">
                  <c:v>0.18137847642079799</c:v>
                </c:pt>
                <c:pt idx="28">
                  <c:v>0</c:v>
                </c:pt>
                <c:pt idx="29">
                  <c:v>0</c:v>
                </c:pt>
                <c:pt idx="30">
                  <c:v>0.12084592145015099</c:v>
                </c:pt>
              </c:numCache>
            </c:numRef>
          </c:val>
          <c:smooth val="0"/>
          <c:extLst>
            <c:ext xmlns:c16="http://schemas.microsoft.com/office/drawing/2014/chart" uri="{C3380CC4-5D6E-409C-BE32-E72D297353CC}">
              <c16:uniqueId val="{00000000-756F-4C0E-B8B5-CB951734CF55}"/>
            </c:ext>
          </c:extLst>
        </c:ser>
        <c:dLbls>
          <c:showLegendKey val="0"/>
          <c:showVal val="0"/>
          <c:showCatName val="0"/>
          <c:showSerName val="0"/>
          <c:showPercent val="0"/>
          <c:showBubbleSize val="0"/>
        </c:dLbls>
        <c:smooth val="0"/>
        <c:axId val="336272368"/>
        <c:axId val="336266136"/>
      </c:lineChart>
      <c:dateAx>
        <c:axId val="336272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266136"/>
        <c:crosses val="autoZero"/>
        <c:auto val="1"/>
        <c:lblOffset val="100"/>
        <c:baseTimeUnit val="days"/>
      </c:dateAx>
      <c:valAx>
        <c:axId val="336266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272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1649</c:v>
                </c:pt>
                <c:pt idx="1">
                  <c:v>1650</c:v>
                </c:pt>
                <c:pt idx="2">
                  <c:v>1650</c:v>
                </c:pt>
                <c:pt idx="3">
                  <c:v>1651</c:v>
                </c:pt>
                <c:pt idx="4">
                  <c:v>1650</c:v>
                </c:pt>
                <c:pt idx="5">
                  <c:v>1650</c:v>
                </c:pt>
                <c:pt idx="6">
                  <c:v>1650</c:v>
                </c:pt>
                <c:pt idx="7">
                  <c:v>1650</c:v>
                </c:pt>
                <c:pt idx="8">
                  <c:v>1649</c:v>
                </c:pt>
                <c:pt idx="9">
                  <c:v>1649</c:v>
                </c:pt>
                <c:pt idx="10">
                  <c:v>1649</c:v>
                </c:pt>
                <c:pt idx="11">
                  <c:v>1651</c:v>
                </c:pt>
                <c:pt idx="12">
                  <c:v>1651</c:v>
                </c:pt>
                <c:pt idx="13">
                  <c:v>1651</c:v>
                </c:pt>
                <c:pt idx="14">
                  <c:v>1651</c:v>
                </c:pt>
                <c:pt idx="15">
                  <c:v>1651</c:v>
                </c:pt>
                <c:pt idx="16">
                  <c:v>1651</c:v>
                </c:pt>
                <c:pt idx="17">
                  <c:v>1651</c:v>
                </c:pt>
                <c:pt idx="18">
                  <c:v>1651</c:v>
                </c:pt>
                <c:pt idx="19">
                  <c:v>1652</c:v>
                </c:pt>
                <c:pt idx="20">
                  <c:v>1653</c:v>
                </c:pt>
                <c:pt idx="21">
                  <c:v>1653</c:v>
                </c:pt>
                <c:pt idx="22">
                  <c:v>1653</c:v>
                </c:pt>
                <c:pt idx="23">
                  <c:v>1653</c:v>
                </c:pt>
                <c:pt idx="24">
                  <c:v>1653</c:v>
                </c:pt>
                <c:pt idx="25">
                  <c:v>1653</c:v>
                </c:pt>
                <c:pt idx="26">
                  <c:v>1654</c:v>
                </c:pt>
                <c:pt idx="27">
                  <c:v>1654</c:v>
                </c:pt>
                <c:pt idx="28">
                  <c:v>1655</c:v>
                </c:pt>
                <c:pt idx="29">
                  <c:v>1655</c:v>
                </c:pt>
                <c:pt idx="30">
                  <c:v>1655</c:v>
                </c:pt>
              </c:numCache>
            </c:numRef>
          </c:val>
          <c:smooth val="0"/>
          <c:extLst>
            <c:ext xmlns:c16="http://schemas.microsoft.com/office/drawing/2014/chart" uri="{C3380CC4-5D6E-409C-BE32-E72D297353CC}">
              <c16:uniqueId val="{00000000-9E68-4424-87F0-B0DEA58CB06B}"/>
            </c:ext>
          </c:extLst>
        </c:ser>
        <c:dLbls>
          <c:showLegendKey val="0"/>
          <c:showVal val="0"/>
          <c:showCatName val="0"/>
          <c:showSerName val="0"/>
          <c:showPercent val="0"/>
          <c:showBubbleSize val="0"/>
        </c:dLbls>
        <c:smooth val="0"/>
        <c:axId val="336267776"/>
        <c:axId val="336268432"/>
      </c:lineChart>
      <c:dateAx>
        <c:axId val="336267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268432"/>
        <c:crosses val="autoZero"/>
        <c:auto val="1"/>
        <c:lblOffset val="100"/>
        <c:baseTimeUnit val="days"/>
      </c:dateAx>
      <c:valAx>
        <c:axId val="336268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267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1</c:v>
                </c:pt>
                <c:pt idx="1">
                  <c:v>4</c:v>
                </c:pt>
                <c:pt idx="2">
                  <c:v>2</c:v>
                </c:pt>
                <c:pt idx="3">
                  <c:v>6</c:v>
                </c:pt>
                <c:pt idx="4">
                  <c:v>3</c:v>
                </c:pt>
                <c:pt idx="5">
                  <c:v>2</c:v>
                </c:pt>
                <c:pt idx="6">
                  <c:v>0</c:v>
                </c:pt>
                <c:pt idx="7">
                  <c:v>1</c:v>
                </c:pt>
                <c:pt idx="8">
                  <c:v>2</c:v>
                </c:pt>
                <c:pt idx="9">
                  <c:v>4</c:v>
                </c:pt>
                <c:pt idx="10">
                  <c:v>5</c:v>
                </c:pt>
                <c:pt idx="11">
                  <c:v>10</c:v>
                </c:pt>
                <c:pt idx="12">
                  <c:v>6</c:v>
                </c:pt>
                <c:pt idx="13">
                  <c:v>3</c:v>
                </c:pt>
                <c:pt idx="14">
                  <c:v>4</c:v>
                </c:pt>
                <c:pt idx="15">
                  <c:v>3</c:v>
                </c:pt>
                <c:pt idx="16">
                  <c:v>4</c:v>
                </c:pt>
                <c:pt idx="17">
                  <c:v>6</c:v>
                </c:pt>
                <c:pt idx="18">
                  <c:v>2</c:v>
                </c:pt>
                <c:pt idx="19">
                  <c:v>5</c:v>
                </c:pt>
                <c:pt idx="20">
                  <c:v>4</c:v>
                </c:pt>
                <c:pt idx="21">
                  <c:v>1</c:v>
                </c:pt>
                <c:pt idx="22">
                  <c:v>2</c:v>
                </c:pt>
                <c:pt idx="23">
                  <c:v>2</c:v>
                </c:pt>
                <c:pt idx="24">
                  <c:v>0</c:v>
                </c:pt>
                <c:pt idx="25">
                  <c:v>3</c:v>
                </c:pt>
                <c:pt idx="26">
                  <c:v>5</c:v>
                </c:pt>
                <c:pt idx="27">
                  <c:v>2</c:v>
                </c:pt>
                <c:pt idx="28">
                  <c:v>3</c:v>
                </c:pt>
                <c:pt idx="29">
                  <c:v>3</c:v>
                </c:pt>
                <c:pt idx="30">
                  <c:v>0</c:v>
                </c:pt>
              </c:numCache>
            </c:numRef>
          </c:val>
          <c:smooth val="0"/>
          <c:extLst>
            <c:ext xmlns:c16="http://schemas.microsoft.com/office/drawing/2014/chart" uri="{C3380CC4-5D6E-409C-BE32-E72D297353CC}">
              <c16:uniqueId val="{00000000-B508-4E95-97FE-7ED12B6514E5}"/>
            </c:ext>
          </c:extLst>
        </c:ser>
        <c:dLbls>
          <c:showLegendKey val="0"/>
          <c:showVal val="0"/>
          <c:showCatName val="0"/>
          <c:showSerName val="0"/>
          <c:showPercent val="0"/>
          <c:showBubbleSize val="0"/>
        </c:dLbls>
        <c:smooth val="0"/>
        <c:axId val="336263840"/>
        <c:axId val="336264168"/>
      </c:lineChart>
      <c:dateAx>
        <c:axId val="336263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264168"/>
        <c:crosses val="autoZero"/>
        <c:auto val="1"/>
        <c:lblOffset val="100"/>
        <c:baseTimeUnit val="days"/>
      </c:dateAx>
      <c:valAx>
        <c:axId val="336264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263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 Pre-University</c:v>
                </c:pt>
              </c:strCache>
            </c:strRef>
          </c:tx>
          <c:spPr>
            <a:solidFill>
              <a:schemeClr val="accent1"/>
            </a:solidFill>
            <a:ln>
              <a:noFill/>
            </a:ln>
            <a:effectLst/>
          </c:spPr>
          <c:invertIfNegative val="0"/>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5517</c:v>
                </c:pt>
                <c:pt idx="1">
                  <c:v>13</c:v>
                </c:pt>
                <c:pt idx="2">
                  <c:v>2</c:v>
                </c:pt>
                <c:pt idx="3">
                  <c:v>5</c:v>
                </c:pt>
                <c:pt idx="4">
                  <c:v>6</c:v>
                </c:pt>
                <c:pt idx="5">
                  <c:v>277</c:v>
                </c:pt>
                <c:pt idx="6">
                  <c:v>92</c:v>
                </c:pt>
                <c:pt idx="7">
                  <c:v>38</c:v>
                </c:pt>
                <c:pt idx="8">
                  <c:v>28</c:v>
                </c:pt>
                <c:pt idx="9">
                  <c:v>13</c:v>
                </c:pt>
                <c:pt idx="10">
                  <c:v>1114</c:v>
                </c:pt>
                <c:pt idx="11">
                  <c:v>690</c:v>
                </c:pt>
                <c:pt idx="12">
                  <c:v>338</c:v>
                </c:pt>
                <c:pt idx="13">
                  <c:v>144</c:v>
                </c:pt>
                <c:pt idx="14">
                  <c:v>97</c:v>
                </c:pt>
                <c:pt idx="15">
                  <c:v>46</c:v>
                </c:pt>
                <c:pt idx="16">
                  <c:v>56</c:v>
                </c:pt>
                <c:pt idx="17">
                  <c:v>34</c:v>
                </c:pt>
                <c:pt idx="18">
                  <c:v>13</c:v>
                </c:pt>
                <c:pt idx="19">
                  <c:v>26</c:v>
                </c:pt>
                <c:pt idx="20">
                  <c:v>27</c:v>
                </c:pt>
                <c:pt idx="21">
                  <c:v>9</c:v>
                </c:pt>
                <c:pt idx="22">
                  <c:v>30</c:v>
                </c:pt>
                <c:pt idx="23">
                  <c:v>25</c:v>
                </c:pt>
                <c:pt idx="24">
                  <c:v>56</c:v>
                </c:pt>
                <c:pt idx="25">
                  <c:v>14367</c:v>
                </c:pt>
                <c:pt idx="26">
                  <c:v>39561</c:v>
                </c:pt>
                <c:pt idx="27">
                  <c:v>29169</c:v>
                </c:pt>
                <c:pt idx="28">
                  <c:v>31699</c:v>
                </c:pt>
                <c:pt idx="29">
                  <c:v>35812</c:v>
                </c:pt>
                <c:pt idx="30">
                  <c:v>38131</c:v>
                </c:pt>
              </c:numCache>
            </c:numRef>
          </c:val>
          <c:extLst>
            <c:ext xmlns:c16="http://schemas.microsoft.com/office/drawing/2014/chart" uri="{C3380CC4-5D6E-409C-BE32-E72D297353CC}">
              <c16:uniqueId val="{00000000-FBE3-4103-9717-A1B39C6377CA}"/>
            </c:ext>
          </c:extLst>
        </c:ser>
        <c:dLbls>
          <c:showLegendKey val="0"/>
          <c:showVal val="0"/>
          <c:showCatName val="0"/>
          <c:showSerName val="0"/>
          <c:showPercent val="0"/>
          <c:showBubbleSize val="0"/>
        </c:dLbls>
        <c:gapWidth val="219"/>
        <c:overlap val="-27"/>
        <c:axId val="431051808"/>
        <c:axId val="431048856"/>
      </c:barChart>
      <c:dateAx>
        <c:axId val="431051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048856"/>
        <c:crosses val="autoZero"/>
        <c:auto val="1"/>
        <c:lblOffset val="100"/>
        <c:baseTimeUnit val="days"/>
      </c:dateAx>
      <c:valAx>
        <c:axId val="431048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051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Oxford Fajar Pre-University</c:v>
                </c:pt>
              </c:strCache>
            </c:strRef>
          </c:cat>
          <c:val>
            <c:numRef>
              <c:f>Sheet1!$B$2</c:f>
              <c:numCache>
                <c:formatCode>General</c:formatCode>
                <c:ptCount val="1"/>
                <c:pt idx="0">
                  <c:v>686</c:v>
                </c:pt>
              </c:numCache>
            </c:numRef>
          </c:val>
          <c:extLst>
            <c:ext xmlns:c16="http://schemas.microsoft.com/office/drawing/2014/chart" uri="{C3380CC4-5D6E-409C-BE32-E72D297353CC}">
              <c16:uniqueId val="{00000000-5F78-4DA4-B7D4-13BDAF7B66D2}"/>
            </c:ext>
          </c:extLst>
        </c:ser>
        <c:dLbls>
          <c:showLegendKey val="0"/>
          <c:showVal val="0"/>
          <c:showCatName val="0"/>
          <c:showSerName val="0"/>
          <c:showPercent val="0"/>
          <c:showBubbleSize val="0"/>
        </c:dLbls>
        <c:gapWidth val="219"/>
        <c:overlap val="-27"/>
        <c:axId val="431059352"/>
        <c:axId val="431055416"/>
      </c:barChart>
      <c:catAx>
        <c:axId val="431059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055416"/>
        <c:crosses val="autoZero"/>
        <c:auto val="1"/>
        <c:lblAlgn val="ctr"/>
        <c:lblOffset val="100"/>
        <c:noMultiLvlLbl val="0"/>
      </c:catAx>
      <c:valAx>
        <c:axId val="431055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059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 Pre-University</c:v>
                </c:pt>
              </c:strCache>
            </c:strRef>
          </c:tx>
          <c:spPr>
            <a:solidFill>
              <a:schemeClr val="accent1"/>
            </a:solidFill>
            <a:ln>
              <a:noFill/>
            </a:ln>
            <a:effectLst/>
          </c:spPr>
          <c:invertIfNegative val="0"/>
          <c:cat>
            <c:strRef>
              <c:f>Sheet1!$A$2</c:f>
              <c:strCache>
                <c:ptCount val="1"/>
                <c:pt idx="0">
                  <c:v>2019-12</c:v>
                </c:pt>
              </c:strCache>
            </c:strRef>
          </c:cat>
          <c:val>
            <c:numRef>
              <c:f>Sheet1!$B$2</c:f>
              <c:numCache>
                <c:formatCode>General</c:formatCode>
                <c:ptCount val="1"/>
                <c:pt idx="0">
                  <c:v>686</c:v>
                </c:pt>
              </c:numCache>
            </c:numRef>
          </c:val>
          <c:extLst>
            <c:ext xmlns:c16="http://schemas.microsoft.com/office/drawing/2014/chart" uri="{C3380CC4-5D6E-409C-BE32-E72D297353CC}">
              <c16:uniqueId val="{00000000-1CDC-4255-B35B-9545CD82421A}"/>
            </c:ext>
          </c:extLst>
        </c:ser>
        <c:dLbls>
          <c:showLegendKey val="0"/>
          <c:showVal val="0"/>
          <c:showCatName val="0"/>
          <c:showSerName val="0"/>
          <c:showPercent val="0"/>
          <c:showBubbleSize val="0"/>
        </c:dLbls>
        <c:gapWidth val="219"/>
        <c:overlap val="-27"/>
        <c:axId val="431056072"/>
        <c:axId val="431057056"/>
      </c:barChart>
      <c:catAx>
        <c:axId val="431056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057056"/>
        <c:crosses val="autoZero"/>
        <c:auto val="1"/>
        <c:lblAlgn val="ctr"/>
        <c:lblOffset val="100"/>
        <c:noMultiLvlLbl val="0"/>
      </c:catAx>
      <c:valAx>
        <c:axId val="431057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056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F2BDD-AD9E-46A7-8358-6D737FC907FA}"/>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CF919D18-14F2-4CFD-9DC4-5ED84A71BB2F}"/>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2044514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9E929-5626-41C4-A5AE-49D74BECEFBC}"/>
              </a:ext>
            </a:extLst>
          </p:cNvPr>
          <p:cNvSpPr>
            <a:spLocks noGrp="1"/>
          </p:cNvSpPr>
          <p:nvPr>
            <p:ph type="title"/>
          </p:nvPr>
        </p:nvSpPr>
        <p:spPr/>
        <p:txBody>
          <a:bodyPr/>
          <a:lstStyle/>
          <a:p>
            <a:r>
              <a:rPr lang="en-US"/>
              <a:t>Facebook Key Metrics Table | Oxford Fajar Pre-University</a:t>
            </a:r>
          </a:p>
        </p:txBody>
      </p:sp>
      <p:graphicFrame>
        <p:nvGraphicFramePr>
          <p:cNvPr id="5" name="Table Placeholder 4">
            <a:extLst>
              <a:ext uri="{FF2B5EF4-FFF2-40B4-BE49-F238E27FC236}">
                <a16:creationId xmlns:a16="http://schemas.microsoft.com/office/drawing/2014/main" id="{236E8455-8DB9-4787-89F8-4F042A8CDFCA}"/>
              </a:ext>
            </a:extLst>
          </p:cNvPr>
          <p:cNvGraphicFramePr>
            <a:graphicFrameLocks noGrp="1"/>
          </p:cNvGraphicFramePr>
          <p:nvPr>
            <p:ph type="tbl" sz="quarter" idx="13"/>
            <p:extLst>
              <p:ext uri="{D42A27DB-BD31-4B8C-83A1-F6EECF244321}">
                <p14:modId xmlns:p14="http://schemas.microsoft.com/office/powerpoint/2010/main" val="3216587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885809952"/>
                    </a:ext>
                  </a:extLst>
                </a:gridCol>
                <a:gridCol w="740664">
                  <a:extLst>
                    <a:ext uri="{9D8B030D-6E8A-4147-A177-3AD203B41FA5}">
                      <a16:colId xmlns:a16="http://schemas.microsoft.com/office/drawing/2014/main" val="2139109902"/>
                    </a:ext>
                  </a:extLst>
                </a:gridCol>
                <a:gridCol w="740664">
                  <a:extLst>
                    <a:ext uri="{9D8B030D-6E8A-4147-A177-3AD203B41FA5}">
                      <a16:colId xmlns:a16="http://schemas.microsoft.com/office/drawing/2014/main" val="3277569584"/>
                    </a:ext>
                  </a:extLst>
                </a:gridCol>
                <a:gridCol w="740664">
                  <a:extLst>
                    <a:ext uri="{9D8B030D-6E8A-4147-A177-3AD203B41FA5}">
                      <a16:colId xmlns:a16="http://schemas.microsoft.com/office/drawing/2014/main" val="418993741"/>
                    </a:ext>
                  </a:extLst>
                </a:gridCol>
                <a:gridCol w="740664">
                  <a:extLst>
                    <a:ext uri="{9D8B030D-6E8A-4147-A177-3AD203B41FA5}">
                      <a16:colId xmlns:a16="http://schemas.microsoft.com/office/drawing/2014/main" val="1648301310"/>
                    </a:ext>
                  </a:extLst>
                </a:gridCol>
                <a:gridCol w="740664">
                  <a:extLst>
                    <a:ext uri="{9D8B030D-6E8A-4147-A177-3AD203B41FA5}">
                      <a16:colId xmlns:a16="http://schemas.microsoft.com/office/drawing/2014/main" val="2144774562"/>
                    </a:ext>
                  </a:extLst>
                </a:gridCol>
                <a:gridCol w="740664">
                  <a:extLst>
                    <a:ext uri="{9D8B030D-6E8A-4147-A177-3AD203B41FA5}">
                      <a16:colId xmlns:a16="http://schemas.microsoft.com/office/drawing/2014/main" val="1968808087"/>
                    </a:ext>
                  </a:extLst>
                </a:gridCol>
                <a:gridCol w="740664">
                  <a:extLst>
                    <a:ext uri="{9D8B030D-6E8A-4147-A177-3AD203B41FA5}">
                      <a16:colId xmlns:a16="http://schemas.microsoft.com/office/drawing/2014/main" val="2300223222"/>
                    </a:ext>
                  </a:extLst>
                </a:gridCol>
                <a:gridCol w="740664">
                  <a:extLst>
                    <a:ext uri="{9D8B030D-6E8A-4147-A177-3AD203B41FA5}">
                      <a16:colId xmlns:a16="http://schemas.microsoft.com/office/drawing/2014/main" val="1987031534"/>
                    </a:ext>
                  </a:extLst>
                </a:gridCol>
                <a:gridCol w="740664">
                  <a:extLst>
                    <a:ext uri="{9D8B030D-6E8A-4147-A177-3AD203B41FA5}">
                      <a16:colId xmlns:a16="http://schemas.microsoft.com/office/drawing/2014/main" val="191853066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50523887"/>
                  </a:ext>
                </a:extLst>
              </a:tr>
              <a:tr h="370840">
                <a:tc>
                  <a:txBody>
                    <a:bodyPr/>
                    <a:lstStyle/>
                    <a:p>
                      <a:r>
                        <a:rPr lang="en-US" sz="1000"/>
                        <a:t>Oxford Fajar Pre-University</a:t>
                      </a:r>
                    </a:p>
                  </a:txBody>
                  <a:tcPr/>
                </a:tc>
                <a:tc>
                  <a:txBody>
                    <a:bodyPr/>
                    <a:lstStyle/>
                    <a:p>
                      <a:r>
                        <a:rPr lang="en-US" sz="1000"/>
                        <a:t>1655</a:t>
                      </a:r>
                    </a:p>
                  </a:txBody>
                  <a:tcPr/>
                </a:tc>
                <a:tc>
                  <a:txBody>
                    <a:bodyPr/>
                    <a:lstStyle/>
                    <a:p>
                      <a:r>
                        <a:rPr lang="en-US" sz="1000"/>
                        <a:t>6</a:t>
                      </a:r>
                    </a:p>
                  </a:txBody>
                  <a:tcPr/>
                </a:tc>
                <a:tc>
                  <a:txBody>
                    <a:bodyPr/>
                    <a:lstStyle/>
                    <a:p>
                      <a:r>
                        <a:rPr lang="en-US" sz="1000"/>
                        <a:t>10</a:t>
                      </a:r>
                    </a:p>
                  </a:txBody>
                  <a:tcPr/>
                </a:tc>
                <a:tc>
                  <a:txBody>
                    <a:bodyPr/>
                    <a:lstStyle/>
                    <a:p>
                      <a:r>
                        <a:rPr lang="en-US" sz="1000"/>
                        <a:t>21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0.1332 %</a:t>
                      </a:r>
                    </a:p>
                  </a:txBody>
                  <a:tcPr/>
                </a:tc>
                <a:tc>
                  <a:txBody>
                    <a:bodyPr/>
                    <a:lstStyle/>
                    <a:p>
                      <a:r>
                        <a:rPr lang="en-US" sz="1000"/>
                        <a:t>0.0 %</a:t>
                      </a:r>
                    </a:p>
                  </a:txBody>
                  <a:tcPr/>
                </a:tc>
                <a:extLst>
                  <a:ext uri="{0D108BD9-81ED-4DB2-BD59-A6C34878D82A}">
                    <a16:rowId xmlns:a16="http://schemas.microsoft.com/office/drawing/2014/main" val="1400333938"/>
                  </a:ext>
                </a:extLst>
              </a:tr>
            </a:tbl>
          </a:graphicData>
        </a:graphic>
      </p:graphicFrame>
      <p:sp>
        <p:nvSpPr>
          <p:cNvPr id="4" name="Text Placeholder 3">
            <a:extLst>
              <a:ext uri="{FF2B5EF4-FFF2-40B4-BE49-F238E27FC236}">
                <a16:creationId xmlns:a16="http://schemas.microsoft.com/office/drawing/2014/main" id="{A065421B-8D33-46B4-BA6F-AA74D66C9EE6}"/>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2396495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55C7B-71B6-47C9-B0CE-B58504A2CED4}"/>
              </a:ext>
            </a:extLst>
          </p:cNvPr>
          <p:cNvSpPr>
            <a:spLocks noGrp="1"/>
          </p:cNvSpPr>
          <p:nvPr>
            <p:ph type="title"/>
          </p:nvPr>
        </p:nvSpPr>
        <p:spPr/>
        <p:txBody>
          <a:bodyPr/>
          <a:lstStyle/>
          <a:p>
            <a:r>
              <a:rPr lang="en-US"/>
              <a:t>Facebook Reach | Oxford Fajar Pre-University</a:t>
            </a:r>
          </a:p>
        </p:txBody>
      </p:sp>
      <p:graphicFrame>
        <p:nvGraphicFramePr>
          <p:cNvPr id="6" name="Chart Placeholder 5">
            <a:extLst>
              <a:ext uri="{FF2B5EF4-FFF2-40B4-BE49-F238E27FC236}">
                <a16:creationId xmlns:a16="http://schemas.microsoft.com/office/drawing/2014/main" id="{7ABB1DD4-347B-482B-914F-D2588215463F}"/>
              </a:ext>
            </a:extLst>
          </p:cNvPr>
          <p:cNvGraphicFramePr>
            <a:graphicFrameLocks noGrp="1"/>
          </p:cNvGraphicFramePr>
          <p:nvPr>
            <p:ph type="chart" sz="quarter" idx="13"/>
            <p:extLst>
              <p:ext uri="{D42A27DB-BD31-4B8C-83A1-F6EECF244321}">
                <p14:modId xmlns:p14="http://schemas.microsoft.com/office/powerpoint/2010/main" val="14976816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76B718-9C5A-4128-9A31-F29AC63D2CF1}"/>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8BF59D92-6C78-4EBF-9DAC-6E77CA3104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8546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B6641-1F71-49F9-A40D-2DA2162DF3BA}"/>
              </a:ext>
            </a:extLst>
          </p:cNvPr>
          <p:cNvSpPr>
            <a:spLocks noGrp="1"/>
          </p:cNvSpPr>
          <p:nvPr>
            <p:ph type="title"/>
          </p:nvPr>
        </p:nvSpPr>
        <p:spPr/>
        <p:txBody>
          <a:bodyPr/>
          <a:lstStyle/>
          <a:p>
            <a:r>
              <a:rPr lang="en-US"/>
              <a:t>Facebook Engaged Users | Oxford Fajar Pre-University</a:t>
            </a:r>
          </a:p>
        </p:txBody>
      </p:sp>
      <p:graphicFrame>
        <p:nvGraphicFramePr>
          <p:cNvPr id="6" name="Chart Placeholder 5">
            <a:extLst>
              <a:ext uri="{FF2B5EF4-FFF2-40B4-BE49-F238E27FC236}">
                <a16:creationId xmlns:a16="http://schemas.microsoft.com/office/drawing/2014/main" id="{CA620FA7-39A7-4AD6-9350-C65B0C32E012}"/>
              </a:ext>
            </a:extLst>
          </p:cNvPr>
          <p:cNvGraphicFramePr>
            <a:graphicFrameLocks noGrp="1"/>
          </p:cNvGraphicFramePr>
          <p:nvPr>
            <p:ph type="chart" sz="quarter" idx="13"/>
            <p:extLst>
              <p:ext uri="{D42A27DB-BD31-4B8C-83A1-F6EECF244321}">
                <p14:modId xmlns:p14="http://schemas.microsoft.com/office/powerpoint/2010/main" val="22053956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C4CD44-B797-44D9-A2C0-43BE76CA66EA}"/>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3CAD80F5-D701-42CB-8AF0-EAE016F0BE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10549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337B5-6F33-4C77-9928-8E9C913BB93D}"/>
              </a:ext>
            </a:extLst>
          </p:cNvPr>
          <p:cNvSpPr>
            <a:spLocks noGrp="1"/>
          </p:cNvSpPr>
          <p:nvPr>
            <p:ph type="title"/>
          </p:nvPr>
        </p:nvSpPr>
        <p:spPr/>
        <p:txBody>
          <a:bodyPr/>
          <a:lstStyle/>
          <a:p>
            <a:r>
              <a:rPr lang="en-US"/>
              <a:t>Facebook Average Reactions Per Post | Oxford Fajar Pre-University</a:t>
            </a:r>
          </a:p>
        </p:txBody>
      </p:sp>
      <p:graphicFrame>
        <p:nvGraphicFramePr>
          <p:cNvPr id="6" name="Chart Placeholder 5">
            <a:extLst>
              <a:ext uri="{FF2B5EF4-FFF2-40B4-BE49-F238E27FC236}">
                <a16:creationId xmlns:a16="http://schemas.microsoft.com/office/drawing/2014/main" id="{7888285F-F00D-4506-BBDB-D53EF880715F}"/>
              </a:ext>
            </a:extLst>
          </p:cNvPr>
          <p:cNvGraphicFramePr>
            <a:graphicFrameLocks noGrp="1"/>
          </p:cNvGraphicFramePr>
          <p:nvPr>
            <p:ph type="chart" sz="quarter" idx="13"/>
            <p:extLst>
              <p:ext uri="{D42A27DB-BD31-4B8C-83A1-F6EECF244321}">
                <p14:modId xmlns:p14="http://schemas.microsoft.com/office/powerpoint/2010/main" val="5985993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4FD1F2-462A-4801-B090-1955241F7D47}"/>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9EFC1EF8-0D3D-47E0-BE39-C91D606804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01061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969E2-9438-4ED0-8498-49A7900D774D}"/>
              </a:ext>
            </a:extLst>
          </p:cNvPr>
          <p:cNvSpPr>
            <a:spLocks noGrp="1"/>
          </p:cNvSpPr>
          <p:nvPr>
            <p:ph type="title"/>
          </p:nvPr>
        </p:nvSpPr>
        <p:spPr/>
        <p:txBody>
          <a:bodyPr/>
          <a:lstStyle/>
          <a:p>
            <a:r>
              <a:rPr lang="en-US"/>
              <a:t>Facebook Interactions Distribution | Oxford Fajar Pre-University</a:t>
            </a:r>
          </a:p>
        </p:txBody>
      </p:sp>
      <p:graphicFrame>
        <p:nvGraphicFramePr>
          <p:cNvPr id="6" name="Chart Placeholder 5">
            <a:extLst>
              <a:ext uri="{FF2B5EF4-FFF2-40B4-BE49-F238E27FC236}">
                <a16:creationId xmlns:a16="http://schemas.microsoft.com/office/drawing/2014/main" id="{32B40C88-092E-4106-BFC5-CABFEF29702F}"/>
              </a:ext>
            </a:extLst>
          </p:cNvPr>
          <p:cNvGraphicFramePr>
            <a:graphicFrameLocks noGrp="1"/>
          </p:cNvGraphicFramePr>
          <p:nvPr>
            <p:ph type="chart" sz="quarter" idx="13"/>
            <p:extLst>
              <p:ext uri="{D42A27DB-BD31-4B8C-83A1-F6EECF244321}">
                <p14:modId xmlns:p14="http://schemas.microsoft.com/office/powerpoint/2010/main" val="9750212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709D90-BF01-4584-AE7A-C14E1A42D5D4}"/>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79A63045-690F-4018-875C-7515B3BD63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21141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DE08A-32F9-41B3-898A-E570664E2457}"/>
              </a:ext>
            </a:extLst>
          </p:cNvPr>
          <p:cNvSpPr>
            <a:spLocks noGrp="1"/>
          </p:cNvSpPr>
          <p:nvPr>
            <p:ph type="title"/>
          </p:nvPr>
        </p:nvSpPr>
        <p:spPr/>
        <p:txBody>
          <a:bodyPr/>
          <a:lstStyle/>
          <a:p>
            <a:r>
              <a:rPr lang="en-US"/>
              <a:t>Facebook Interaction Rate By Weekday | Oxford Fajar Pre-University</a:t>
            </a:r>
          </a:p>
        </p:txBody>
      </p:sp>
      <p:graphicFrame>
        <p:nvGraphicFramePr>
          <p:cNvPr id="6" name="Chart Placeholder 5">
            <a:extLst>
              <a:ext uri="{FF2B5EF4-FFF2-40B4-BE49-F238E27FC236}">
                <a16:creationId xmlns:a16="http://schemas.microsoft.com/office/drawing/2014/main" id="{CC77DF4B-0FEC-436E-9FD4-2A7C9D74CE07}"/>
              </a:ext>
            </a:extLst>
          </p:cNvPr>
          <p:cNvGraphicFramePr>
            <a:graphicFrameLocks noGrp="1"/>
          </p:cNvGraphicFramePr>
          <p:nvPr>
            <p:ph type="chart" sz="quarter" idx="13"/>
            <p:extLst>
              <p:ext uri="{D42A27DB-BD31-4B8C-83A1-F6EECF244321}">
                <p14:modId xmlns:p14="http://schemas.microsoft.com/office/powerpoint/2010/main" val="11145145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8EE7A2-7385-4EA1-8C85-1E5225EB991E}"/>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E15D9EF1-5702-4634-97DB-7EE6385DAA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13774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882CC-A8C6-4182-AAA3-A57C5C1F10F5}"/>
              </a:ext>
            </a:extLst>
          </p:cNvPr>
          <p:cNvSpPr>
            <a:spLocks noGrp="1"/>
          </p:cNvSpPr>
          <p:nvPr>
            <p:ph type="title"/>
          </p:nvPr>
        </p:nvSpPr>
        <p:spPr/>
        <p:txBody>
          <a:bodyPr/>
          <a:lstStyle/>
          <a:p>
            <a:r>
              <a:rPr lang="en-US"/>
              <a:t>Facebook (FB) Custom Own Posts Table (new) | Oxford Fajar Pre-University</a:t>
            </a:r>
          </a:p>
        </p:txBody>
      </p:sp>
      <p:graphicFrame>
        <p:nvGraphicFramePr>
          <p:cNvPr id="5" name="Table Placeholder 4">
            <a:extLst>
              <a:ext uri="{FF2B5EF4-FFF2-40B4-BE49-F238E27FC236}">
                <a16:creationId xmlns:a16="http://schemas.microsoft.com/office/drawing/2014/main" id="{52F0BB82-49DD-4876-AA9F-35CB3568906D}"/>
              </a:ext>
            </a:extLst>
          </p:cNvPr>
          <p:cNvGraphicFramePr>
            <a:graphicFrameLocks noGrp="1"/>
          </p:cNvGraphicFramePr>
          <p:nvPr>
            <p:ph type="tbl" sz="quarter" idx="13"/>
            <p:extLst>
              <p:ext uri="{D42A27DB-BD31-4B8C-83A1-F6EECF244321}">
                <p14:modId xmlns:p14="http://schemas.microsoft.com/office/powerpoint/2010/main" val="3959001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15972543"/>
                    </a:ext>
                  </a:extLst>
                </a:gridCol>
                <a:gridCol w="905256">
                  <a:extLst>
                    <a:ext uri="{9D8B030D-6E8A-4147-A177-3AD203B41FA5}">
                      <a16:colId xmlns:a16="http://schemas.microsoft.com/office/drawing/2014/main" val="4254969371"/>
                    </a:ext>
                  </a:extLst>
                </a:gridCol>
                <a:gridCol w="905256">
                  <a:extLst>
                    <a:ext uri="{9D8B030D-6E8A-4147-A177-3AD203B41FA5}">
                      <a16:colId xmlns:a16="http://schemas.microsoft.com/office/drawing/2014/main" val="85075317"/>
                    </a:ext>
                  </a:extLst>
                </a:gridCol>
                <a:gridCol w="905256">
                  <a:extLst>
                    <a:ext uri="{9D8B030D-6E8A-4147-A177-3AD203B41FA5}">
                      <a16:colId xmlns:a16="http://schemas.microsoft.com/office/drawing/2014/main" val="3929091046"/>
                    </a:ext>
                  </a:extLst>
                </a:gridCol>
                <a:gridCol w="905256">
                  <a:extLst>
                    <a:ext uri="{9D8B030D-6E8A-4147-A177-3AD203B41FA5}">
                      <a16:colId xmlns:a16="http://schemas.microsoft.com/office/drawing/2014/main" val="1522574672"/>
                    </a:ext>
                  </a:extLst>
                </a:gridCol>
                <a:gridCol w="905256">
                  <a:extLst>
                    <a:ext uri="{9D8B030D-6E8A-4147-A177-3AD203B41FA5}">
                      <a16:colId xmlns:a16="http://schemas.microsoft.com/office/drawing/2014/main" val="4112368624"/>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496071266"/>
                  </a:ext>
                </a:extLst>
              </a:tr>
              <a:tr h="370840">
                <a:tc>
                  <a:txBody>
                    <a:bodyPr/>
                    <a:lstStyle/>
                    <a:p>
                      <a:r>
                        <a:rPr lang="en-US" sz="1000" b="1"/>
                        <a:t>Oxford Fajar Pre-University - 2019-12-25 08:50:46</a:t>
                      </a:r>
                      <a:r>
                        <a:rPr lang="en-US" sz="1000"/>
                        <a:t>
 Merry Christmas! Have a joyous celebration and spend this precious time with your friends and family. :)</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0.2420 %</a:t>
                      </a:r>
                    </a:p>
                  </a:txBody>
                  <a:tcPr/>
                </a:tc>
                <a:tc>
                  <a:txBody>
                    <a:bodyPr/>
                    <a:lstStyle/>
                    <a:p>
                      <a:r>
                        <a:rPr lang="en-US" sz="1000"/>
                        <a:t>Photo</a:t>
                      </a:r>
                    </a:p>
                  </a:txBody>
                  <a:tcPr/>
                </a:tc>
                <a:extLst>
                  <a:ext uri="{0D108BD9-81ED-4DB2-BD59-A6C34878D82A}">
                    <a16:rowId xmlns:a16="http://schemas.microsoft.com/office/drawing/2014/main" val="1031936327"/>
                  </a:ext>
                </a:extLst>
              </a:tr>
              <a:tr h="370840">
                <a:tc>
                  <a:txBody>
                    <a:bodyPr/>
                    <a:lstStyle/>
                    <a:p>
                      <a:r>
                        <a:rPr lang="en-US" sz="1000" b="1"/>
                        <a:t>Oxford Fajar Pre-University - 2019-12-13 11:05:24</a:t>
                      </a:r>
                      <a:r>
                        <a:rPr lang="en-US" sz="1000"/>
                        <a:t>
 The Companion Website is specially curated to enhance the experience of the teaching and learning experience.
Keep an eye out for the Companion Website logo and log on to: 
https://cw.oxfordfajar.com.my/index.aspx to enjoy all the additional resources!</a:t>
                      </a:r>
                    </a:p>
                  </a:txBody>
                  <a:tcPr/>
                </a:tc>
                <a:tc>
                  <a:txBody>
                    <a:bodyPr/>
                    <a:lstStyle/>
                    <a:p>
                      <a:r>
                        <a:rPr lang="en-US" sz="1000"/>
                        <a:t>2</a:t>
                      </a:r>
                    </a:p>
                  </a:txBody>
                  <a:tcPr/>
                </a:tc>
                <a:tc>
                  <a:txBody>
                    <a:bodyPr/>
                    <a:lstStyle/>
                    <a:p>
                      <a:r>
                        <a:rPr lang="en-US" sz="1000"/>
                        <a:t>0</a:t>
                      </a:r>
                    </a:p>
                  </a:txBody>
                  <a:tcPr/>
                </a:tc>
                <a:tc>
                  <a:txBody>
                    <a:bodyPr/>
                    <a:lstStyle/>
                    <a:p>
                      <a:r>
                        <a:rPr lang="en-US" sz="1000"/>
                        <a:t>1</a:t>
                      </a:r>
                    </a:p>
                  </a:txBody>
                  <a:tcPr/>
                </a:tc>
                <a:tc>
                  <a:txBody>
                    <a:bodyPr/>
                    <a:lstStyle/>
                    <a:p>
                      <a:r>
                        <a:rPr lang="en-US" sz="1000"/>
                        <a:t>0.1817 %</a:t>
                      </a:r>
                    </a:p>
                  </a:txBody>
                  <a:tcPr/>
                </a:tc>
                <a:tc>
                  <a:txBody>
                    <a:bodyPr/>
                    <a:lstStyle/>
                    <a:p>
                      <a:r>
                        <a:rPr lang="en-US" sz="1000"/>
                        <a:t>Photo</a:t>
                      </a:r>
                    </a:p>
                  </a:txBody>
                  <a:tcPr/>
                </a:tc>
                <a:extLst>
                  <a:ext uri="{0D108BD9-81ED-4DB2-BD59-A6C34878D82A}">
                    <a16:rowId xmlns:a16="http://schemas.microsoft.com/office/drawing/2014/main" val="3307274327"/>
                  </a:ext>
                </a:extLst>
              </a:tr>
              <a:tr h="370840">
                <a:tc>
                  <a:txBody>
                    <a:bodyPr/>
                    <a:lstStyle/>
                    <a:p>
                      <a:r>
                        <a:rPr lang="en-US" sz="1000" b="1"/>
                        <a:t>Oxford Fajar Pre-University - 2019-12-28 13:53:47</a:t>
                      </a:r>
                      <a:r>
                        <a:rPr lang="en-US" sz="1000"/>
                        <a:t>
 Learning a new language or improving your fluency can get tiresome. However, with Oxford’s English for You, you will be able to polish your skills in terms of creativity, critical thinking, and collaboration in content presentation. 
Find out more here:
https://cw.oxfordfajar.com.my/engforyou2e</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0.1814 %</a:t>
                      </a:r>
                    </a:p>
                  </a:txBody>
                  <a:tcPr/>
                </a:tc>
                <a:tc>
                  <a:txBody>
                    <a:bodyPr/>
                    <a:lstStyle/>
                    <a:p>
                      <a:r>
                        <a:rPr lang="en-US" sz="1000"/>
                        <a:t>Photo</a:t>
                      </a:r>
                    </a:p>
                  </a:txBody>
                  <a:tcPr/>
                </a:tc>
                <a:extLst>
                  <a:ext uri="{0D108BD9-81ED-4DB2-BD59-A6C34878D82A}">
                    <a16:rowId xmlns:a16="http://schemas.microsoft.com/office/drawing/2014/main" val="568071580"/>
                  </a:ext>
                </a:extLst>
              </a:tr>
              <a:tr h="370840">
                <a:tc>
                  <a:txBody>
                    <a:bodyPr/>
                    <a:lstStyle/>
                    <a:p>
                      <a:r>
                        <a:rPr lang="en-US" sz="1000" b="1"/>
                        <a:t>Oxford Fajar Pre-University - 2019-12-11 13:36:41</a:t>
                      </a:r>
                      <a:r>
                        <a:rPr lang="en-US" sz="1000"/>
                        <a:t>
 Infinitives and gerunds are nouns we use to complete sentences but how much do we understand about this grammatical puzzle?
Click here: http://bit.ly/2Dk8IDn to find out more.</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0.1213 %</a:t>
                      </a:r>
                    </a:p>
                  </a:txBody>
                  <a:tcPr/>
                </a:tc>
                <a:tc>
                  <a:txBody>
                    <a:bodyPr/>
                    <a:lstStyle/>
                    <a:p>
                      <a:r>
                        <a:rPr lang="en-US" sz="1000"/>
                        <a:t>Photo</a:t>
                      </a:r>
                    </a:p>
                  </a:txBody>
                  <a:tcPr/>
                </a:tc>
                <a:extLst>
                  <a:ext uri="{0D108BD9-81ED-4DB2-BD59-A6C34878D82A}">
                    <a16:rowId xmlns:a16="http://schemas.microsoft.com/office/drawing/2014/main" val="2709523047"/>
                  </a:ext>
                </a:extLst>
              </a:tr>
              <a:tr h="370840">
                <a:tc>
                  <a:txBody>
                    <a:bodyPr/>
                    <a:lstStyle/>
                    <a:p>
                      <a:r>
                        <a:rPr lang="en-US" sz="1000" b="1"/>
                        <a:t>Oxford Fajar Pre-University - 2019-12-15 10:17:08</a:t>
                      </a:r>
                      <a:r>
                        <a:rPr lang="en-US" sz="1000"/>
                        <a:t>
 An idiom many have come across, but not all understand. Little do you know, this idiom dates all the way back to year 1882!
While some believe it means “to stay put”, others think it is to express “to lie the way dogs do”.
Read up more about the idiom here:
http://bit.ly/2XVvKtF</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0.1211 %</a:t>
                      </a:r>
                    </a:p>
                  </a:txBody>
                  <a:tcPr/>
                </a:tc>
                <a:tc>
                  <a:txBody>
                    <a:bodyPr/>
                    <a:lstStyle/>
                    <a:p>
                      <a:r>
                        <a:rPr lang="en-US" sz="1000"/>
                        <a:t>Photo</a:t>
                      </a:r>
                    </a:p>
                  </a:txBody>
                  <a:tcPr/>
                </a:tc>
                <a:extLst>
                  <a:ext uri="{0D108BD9-81ED-4DB2-BD59-A6C34878D82A}">
                    <a16:rowId xmlns:a16="http://schemas.microsoft.com/office/drawing/2014/main" val="1364349684"/>
                  </a:ext>
                </a:extLst>
              </a:tr>
            </a:tbl>
          </a:graphicData>
        </a:graphic>
      </p:graphicFrame>
      <p:sp>
        <p:nvSpPr>
          <p:cNvPr id="4" name="Text Placeholder 3">
            <a:extLst>
              <a:ext uri="{FF2B5EF4-FFF2-40B4-BE49-F238E27FC236}">
                <a16:creationId xmlns:a16="http://schemas.microsoft.com/office/drawing/2014/main" id="{8224E72F-DCB0-4D4F-95FB-4A698D727AAA}"/>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8305331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2231A-5076-4C41-9BDF-0BF55505C140}"/>
              </a:ext>
            </a:extLst>
          </p:cNvPr>
          <p:cNvSpPr>
            <a:spLocks noGrp="1"/>
          </p:cNvSpPr>
          <p:nvPr>
            <p:ph type="title"/>
          </p:nvPr>
        </p:nvSpPr>
        <p:spPr/>
        <p:txBody>
          <a:bodyPr/>
          <a:lstStyle/>
          <a:p>
            <a:r>
              <a:rPr lang="en-US"/>
              <a:t>Facebook Fan Demographics | Oxford Fajar Pre-University</a:t>
            </a:r>
          </a:p>
        </p:txBody>
      </p:sp>
      <p:graphicFrame>
        <p:nvGraphicFramePr>
          <p:cNvPr id="6" name="Chart Placeholder 5">
            <a:extLst>
              <a:ext uri="{FF2B5EF4-FFF2-40B4-BE49-F238E27FC236}">
                <a16:creationId xmlns:a16="http://schemas.microsoft.com/office/drawing/2014/main" id="{EC8C71E3-B322-4398-82D8-6A07F4CEFEA2}"/>
              </a:ext>
            </a:extLst>
          </p:cNvPr>
          <p:cNvGraphicFramePr>
            <a:graphicFrameLocks noGrp="1"/>
          </p:cNvGraphicFramePr>
          <p:nvPr>
            <p:ph type="chart" sz="quarter" idx="13"/>
            <p:extLst>
              <p:ext uri="{D42A27DB-BD31-4B8C-83A1-F6EECF244321}">
                <p14:modId xmlns:p14="http://schemas.microsoft.com/office/powerpoint/2010/main" val="7655537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BEBB83-DBDD-457C-8B22-4B00D124093B}"/>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F0B6D41E-44EA-4813-A485-5EB1B84DEC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87425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1CE70-203B-4CE0-BC6C-85A0BFE50171}"/>
              </a:ext>
            </a:extLst>
          </p:cNvPr>
          <p:cNvSpPr>
            <a:spLocks noGrp="1"/>
          </p:cNvSpPr>
          <p:nvPr>
            <p:ph type="title"/>
          </p:nvPr>
        </p:nvSpPr>
        <p:spPr/>
        <p:txBody>
          <a:bodyPr/>
          <a:lstStyle/>
          <a:p>
            <a:r>
              <a:rPr lang="en-US"/>
              <a:t>Facebook Interaction Rate | Oxford Fajar Pre-University</a:t>
            </a:r>
          </a:p>
        </p:txBody>
      </p:sp>
      <p:graphicFrame>
        <p:nvGraphicFramePr>
          <p:cNvPr id="6" name="Chart Placeholder 5">
            <a:extLst>
              <a:ext uri="{FF2B5EF4-FFF2-40B4-BE49-F238E27FC236}">
                <a16:creationId xmlns:a16="http://schemas.microsoft.com/office/drawing/2014/main" id="{A597B69D-F9BF-4F54-BACE-6BA927E34029}"/>
              </a:ext>
            </a:extLst>
          </p:cNvPr>
          <p:cNvGraphicFramePr>
            <a:graphicFrameLocks noGrp="1"/>
          </p:cNvGraphicFramePr>
          <p:nvPr>
            <p:ph type="chart" sz="quarter" idx="13"/>
            <p:extLst>
              <p:ext uri="{D42A27DB-BD31-4B8C-83A1-F6EECF244321}">
                <p14:modId xmlns:p14="http://schemas.microsoft.com/office/powerpoint/2010/main" val="1535344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BA5865-8BAC-492C-868C-6FCDA75613F2}"/>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896218CB-9A62-4E7C-8DE2-720EB8B264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20861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FE0DC-1A50-42FA-9A65-DB467447CA4D}"/>
              </a:ext>
            </a:extLst>
          </p:cNvPr>
          <p:cNvSpPr>
            <a:spLocks noGrp="1"/>
          </p:cNvSpPr>
          <p:nvPr>
            <p:ph type="title"/>
          </p:nvPr>
        </p:nvSpPr>
        <p:spPr/>
        <p:txBody>
          <a:bodyPr/>
          <a:lstStyle/>
          <a:p>
            <a:r>
              <a:rPr lang="en-US"/>
              <a:t>Facebook Fans Total | Oxford Fajar Pre-University</a:t>
            </a:r>
          </a:p>
        </p:txBody>
      </p:sp>
      <p:graphicFrame>
        <p:nvGraphicFramePr>
          <p:cNvPr id="6" name="Chart Placeholder 5">
            <a:extLst>
              <a:ext uri="{FF2B5EF4-FFF2-40B4-BE49-F238E27FC236}">
                <a16:creationId xmlns:a16="http://schemas.microsoft.com/office/drawing/2014/main" id="{53865D66-E74F-45CC-8C3E-E1AD49B51B10}"/>
              </a:ext>
            </a:extLst>
          </p:cNvPr>
          <p:cNvGraphicFramePr>
            <a:graphicFrameLocks noGrp="1"/>
          </p:cNvGraphicFramePr>
          <p:nvPr>
            <p:ph type="chart" sz="quarter" idx="13"/>
            <p:extLst>
              <p:ext uri="{D42A27DB-BD31-4B8C-83A1-F6EECF244321}">
                <p14:modId xmlns:p14="http://schemas.microsoft.com/office/powerpoint/2010/main" val="36876219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848254-F392-4358-B856-F4C783A6472D}"/>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555C8B2A-4C2B-4C8C-82B2-7FFD2D76C5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60182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00307-6AD6-4949-A590-C1803E8A7F8C}"/>
              </a:ext>
            </a:extLst>
          </p:cNvPr>
          <p:cNvSpPr>
            <a:spLocks noGrp="1"/>
          </p:cNvSpPr>
          <p:nvPr>
            <p:ph type="title"/>
          </p:nvPr>
        </p:nvSpPr>
        <p:spPr/>
        <p:txBody>
          <a:bodyPr/>
          <a:lstStyle/>
          <a:p>
            <a:r>
              <a:rPr lang="en-US"/>
              <a:t>Facebook Page Views | Oxford Fajar Pre-University</a:t>
            </a:r>
          </a:p>
        </p:txBody>
      </p:sp>
      <p:graphicFrame>
        <p:nvGraphicFramePr>
          <p:cNvPr id="6" name="Chart Placeholder 5">
            <a:extLst>
              <a:ext uri="{FF2B5EF4-FFF2-40B4-BE49-F238E27FC236}">
                <a16:creationId xmlns:a16="http://schemas.microsoft.com/office/drawing/2014/main" id="{7822A59F-EF7C-4C36-A38A-18108D44394E}"/>
              </a:ext>
            </a:extLst>
          </p:cNvPr>
          <p:cNvGraphicFramePr>
            <a:graphicFrameLocks noGrp="1"/>
          </p:cNvGraphicFramePr>
          <p:nvPr>
            <p:ph type="chart" sz="quarter" idx="13"/>
            <p:extLst>
              <p:ext uri="{D42A27DB-BD31-4B8C-83A1-F6EECF244321}">
                <p14:modId xmlns:p14="http://schemas.microsoft.com/office/powerpoint/2010/main" val="38103510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5678A8-07D4-46C5-8947-9513CD702A6F}"/>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A6EB85E5-D7C6-4EAA-8FC0-2A49A4A73B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07803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D67C3-A8A6-4C27-BD5C-C66574C466C1}"/>
              </a:ext>
            </a:extLst>
          </p:cNvPr>
          <p:cNvSpPr>
            <a:spLocks noGrp="1"/>
          </p:cNvSpPr>
          <p:nvPr>
            <p:ph type="title"/>
          </p:nvPr>
        </p:nvSpPr>
        <p:spPr/>
        <p:txBody>
          <a:bodyPr/>
          <a:lstStyle/>
          <a:p>
            <a:r>
              <a:rPr lang="en-US"/>
              <a:t>Facebook Fans By City Table | Oxford Fajar Pre-University - 1 of 3</a:t>
            </a:r>
          </a:p>
        </p:txBody>
      </p:sp>
      <p:graphicFrame>
        <p:nvGraphicFramePr>
          <p:cNvPr id="5" name="Table Placeholder 4">
            <a:extLst>
              <a:ext uri="{FF2B5EF4-FFF2-40B4-BE49-F238E27FC236}">
                <a16:creationId xmlns:a16="http://schemas.microsoft.com/office/drawing/2014/main" id="{BE4A05F5-8280-4019-BB22-257313144AEB}"/>
              </a:ext>
            </a:extLst>
          </p:cNvPr>
          <p:cNvGraphicFramePr>
            <a:graphicFrameLocks noGrp="1"/>
          </p:cNvGraphicFramePr>
          <p:nvPr>
            <p:ph type="tbl" sz="quarter" idx="13"/>
            <p:extLst>
              <p:ext uri="{D42A27DB-BD31-4B8C-83A1-F6EECF244321}">
                <p14:modId xmlns:p14="http://schemas.microsoft.com/office/powerpoint/2010/main" val="2734076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040616421"/>
                    </a:ext>
                  </a:extLst>
                </a:gridCol>
                <a:gridCol w="1645920">
                  <a:extLst>
                    <a:ext uri="{9D8B030D-6E8A-4147-A177-3AD203B41FA5}">
                      <a16:colId xmlns:a16="http://schemas.microsoft.com/office/drawing/2014/main" val="2505312647"/>
                    </a:ext>
                  </a:extLst>
                </a:gridCol>
                <a:gridCol w="1645920">
                  <a:extLst>
                    <a:ext uri="{9D8B030D-6E8A-4147-A177-3AD203B41FA5}">
                      <a16:colId xmlns:a16="http://schemas.microsoft.com/office/drawing/2014/main" val="1336743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663126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12.0 %</a:t>
                      </a:r>
                    </a:p>
                  </a:txBody>
                  <a:tcPr/>
                </a:tc>
                <a:extLst>
                  <a:ext uri="{0D108BD9-81ED-4DB2-BD59-A6C34878D82A}">
                    <a16:rowId xmlns:a16="http://schemas.microsoft.com/office/drawing/2014/main" val="701297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5.9 %</a:t>
                      </a:r>
                    </a:p>
                  </a:txBody>
                  <a:tcPr/>
                </a:tc>
                <a:extLst>
                  <a:ext uri="{0D108BD9-81ED-4DB2-BD59-A6C34878D82A}">
                    <a16:rowId xmlns:a16="http://schemas.microsoft.com/office/drawing/2014/main" val="3405369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extLst>
                  <a:ext uri="{0D108BD9-81ED-4DB2-BD59-A6C34878D82A}">
                    <a16:rowId xmlns:a16="http://schemas.microsoft.com/office/drawing/2014/main" val="1649718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extLst>
                  <a:ext uri="{0D108BD9-81ED-4DB2-BD59-A6C34878D82A}">
                    <a16:rowId xmlns:a16="http://schemas.microsoft.com/office/drawing/2014/main" val="462005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1295955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4217832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2200255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3903807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1769198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809512685"/>
                  </a:ext>
                </a:extLst>
              </a:tr>
            </a:tbl>
          </a:graphicData>
        </a:graphic>
      </p:graphicFrame>
      <p:sp>
        <p:nvSpPr>
          <p:cNvPr id="4" name="Text Placeholder 3">
            <a:extLst>
              <a:ext uri="{FF2B5EF4-FFF2-40B4-BE49-F238E27FC236}">
                <a16:creationId xmlns:a16="http://schemas.microsoft.com/office/drawing/2014/main" id="{AF1E377D-CC55-4DA5-AE6F-5B1A1EC1E646}"/>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7691752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F8992-B47F-401F-AE7C-10422271CB94}"/>
              </a:ext>
            </a:extLst>
          </p:cNvPr>
          <p:cNvSpPr>
            <a:spLocks noGrp="1"/>
          </p:cNvSpPr>
          <p:nvPr>
            <p:ph type="title"/>
          </p:nvPr>
        </p:nvSpPr>
        <p:spPr/>
        <p:txBody>
          <a:bodyPr/>
          <a:lstStyle/>
          <a:p>
            <a:r>
              <a:rPr lang="en-US"/>
              <a:t>Facebook Fans By City Table | Oxford Fajar Pre-University - 2 of 3</a:t>
            </a:r>
          </a:p>
        </p:txBody>
      </p:sp>
      <p:graphicFrame>
        <p:nvGraphicFramePr>
          <p:cNvPr id="5" name="Table Placeholder 4">
            <a:extLst>
              <a:ext uri="{FF2B5EF4-FFF2-40B4-BE49-F238E27FC236}">
                <a16:creationId xmlns:a16="http://schemas.microsoft.com/office/drawing/2014/main" id="{2B181251-1A7F-4CEB-A2E4-9836FA868479}"/>
              </a:ext>
            </a:extLst>
          </p:cNvPr>
          <p:cNvGraphicFramePr>
            <a:graphicFrameLocks noGrp="1"/>
          </p:cNvGraphicFramePr>
          <p:nvPr>
            <p:ph type="tbl" sz="quarter" idx="13"/>
            <p:extLst>
              <p:ext uri="{D42A27DB-BD31-4B8C-83A1-F6EECF244321}">
                <p14:modId xmlns:p14="http://schemas.microsoft.com/office/powerpoint/2010/main" val="1621038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568198050"/>
                    </a:ext>
                  </a:extLst>
                </a:gridCol>
                <a:gridCol w="1645920">
                  <a:extLst>
                    <a:ext uri="{9D8B030D-6E8A-4147-A177-3AD203B41FA5}">
                      <a16:colId xmlns:a16="http://schemas.microsoft.com/office/drawing/2014/main" val="4159800501"/>
                    </a:ext>
                  </a:extLst>
                </a:gridCol>
                <a:gridCol w="1645920">
                  <a:extLst>
                    <a:ext uri="{9D8B030D-6E8A-4147-A177-3AD203B41FA5}">
                      <a16:colId xmlns:a16="http://schemas.microsoft.com/office/drawing/2014/main" val="2151025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558635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3872235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1890041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1843179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1067164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874058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752108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309552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995378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51816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Seri Kembangan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481200564"/>
                  </a:ext>
                </a:extLst>
              </a:tr>
            </a:tbl>
          </a:graphicData>
        </a:graphic>
      </p:graphicFrame>
      <p:sp>
        <p:nvSpPr>
          <p:cNvPr id="4" name="Text Placeholder 3">
            <a:extLst>
              <a:ext uri="{FF2B5EF4-FFF2-40B4-BE49-F238E27FC236}">
                <a16:creationId xmlns:a16="http://schemas.microsoft.com/office/drawing/2014/main" id="{4188447D-F13C-4888-8136-669E4F8E92C9}"/>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7605438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D7A2D-91DE-419F-A092-B5626AAD5FA4}"/>
              </a:ext>
            </a:extLst>
          </p:cNvPr>
          <p:cNvSpPr>
            <a:spLocks noGrp="1"/>
          </p:cNvSpPr>
          <p:nvPr>
            <p:ph type="title"/>
          </p:nvPr>
        </p:nvSpPr>
        <p:spPr/>
        <p:txBody>
          <a:bodyPr/>
          <a:lstStyle/>
          <a:p>
            <a:r>
              <a:rPr lang="en-US"/>
              <a:t>Facebook Fans By City Table | Oxford Fajar Pre-University - 3 of 3</a:t>
            </a:r>
          </a:p>
        </p:txBody>
      </p:sp>
      <p:graphicFrame>
        <p:nvGraphicFramePr>
          <p:cNvPr id="5" name="Table Placeholder 4">
            <a:extLst>
              <a:ext uri="{FF2B5EF4-FFF2-40B4-BE49-F238E27FC236}">
                <a16:creationId xmlns:a16="http://schemas.microsoft.com/office/drawing/2014/main" id="{0DA30A51-E8EC-4F9B-825F-BE20A45BEC96}"/>
              </a:ext>
            </a:extLst>
          </p:cNvPr>
          <p:cNvGraphicFramePr>
            <a:graphicFrameLocks noGrp="1"/>
          </p:cNvGraphicFramePr>
          <p:nvPr>
            <p:ph type="tbl" sz="quarter" idx="13"/>
            <p:extLst>
              <p:ext uri="{D42A27DB-BD31-4B8C-83A1-F6EECF244321}">
                <p14:modId xmlns:p14="http://schemas.microsoft.com/office/powerpoint/2010/main" val="3589711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2685330"/>
                    </a:ext>
                  </a:extLst>
                </a:gridCol>
                <a:gridCol w="1645920">
                  <a:extLst>
                    <a:ext uri="{9D8B030D-6E8A-4147-A177-3AD203B41FA5}">
                      <a16:colId xmlns:a16="http://schemas.microsoft.com/office/drawing/2014/main" val="846080013"/>
                    </a:ext>
                  </a:extLst>
                </a:gridCol>
                <a:gridCol w="1645920">
                  <a:extLst>
                    <a:ext uri="{9D8B030D-6E8A-4147-A177-3AD203B41FA5}">
                      <a16:colId xmlns:a16="http://schemas.microsoft.com/office/drawing/2014/main" val="3876321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442653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Krai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5171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Tanah Merah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599956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731086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Pasir Gudang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952332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171632916"/>
                  </a:ext>
                </a:extLst>
              </a:tr>
            </a:tbl>
          </a:graphicData>
        </a:graphic>
      </p:graphicFrame>
      <p:sp>
        <p:nvSpPr>
          <p:cNvPr id="4" name="Text Placeholder 3">
            <a:extLst>
              <a:ext uri="{FF2B5EF4-FFF2-40B4-BE49-F238E27FC236}">
                <a16:creationId xmlns:a16="http://schemas.microsoft.com/office/drawing/2014/main" id="{C335278F-C168-4D4C-8A70-2EA8F73B4181}"/>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40394940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FEFFB-F744-4326-BC16-117F12D6A18F}"/>
              </a:ext>
            </a:extLst>
          </p:cNvPr>
          <p:cNvSpPr>
            <a:spLocks noGrp="1"/>
          </p:cNvSpPr>
          <p:nvPr>
            <p:ph type="title"/>
          </p:nvPr>
        </p:nvSpPr>
        <p:spPr/>
        <p:txBody>
          <a:bodyPr/>
          <a:lstStyle/>
          <a:p>
            <a:r>
              <a:rPr lang="en-US"/>
              <a:t>Facebook Own Posts Table | Oxford Fajar Pre-University - 1 of 5</a:t>
            </a:r>
          </a:p>
        </p:txBody>
      </p:sp>
      <p:graphicFrame>
        <p:nvGraphicFramePr>
          <p:cNvPr id="5" name="Table Placeholder 4">
            <a:extLst>
              <a:ext uri="{FF2B5EF4-FFF2-40B4-BE49-F238E27FC236}">
                <a16:creationId xmlns:a16="http://schemas.microsoft.com/office/drawing/2014/main" id="{8C80D7BD-D4F3-4087-8786-312458CBF0E8}"/>
              </a:ext>
            </a:extLst>
          </p:cNvPr>
          <p:cNvGraphicFramePr>
            <a:graphicFrameLocks noGrp="1"/>
          </p:cNvGraphicFramePr>
          <p:nvPr>
            <p:ph type="tbl" sz="quarter" idx="13"/>
            <p:extLst>
              <p:ext uri="{D42A27DB-BD31-4B8C-83A1-F6EECF244321}">
                <p14:modId xmlns:p14="http://schemas.microsoft.com/office/powerpoint/2010/main" val="169942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391146516"/>
                    </a:ext>
                  </a:extLst>
                </a:gridCol>
                <a:gridCol w="740664">
                  <a:extLst>
                    <a:ext uri="{9D8B030D-6E8A-4147-A177-3AD203B41FA5}">
                      <a16:colId xmlns:a16="http://schemas.microsoft.com/office/drawing/2014/main" val="1655522237"/>
                    </a:ext>
                  </a:extLst>
                </a:gridCol>
                <a:gridCol w="740664">
                  <a:extLst>
                    <a:ext uri="{9D8B030D-6E8A-4147-A177-3AD203B41FA5}">
                      <a16:colId xmlns:a16="http://schemas.microsoft.com/office/drawing/2014/main" val="957160261"/>
                    </a:ext>
                  </a:extLst>
                </a:gridCol>
                <a:gridCol w="740664">
                  <a:extLst>
                    <a:ext uri="{9D8B030D-6E8A-4147-A177-3AD203B41FA5}">
                      <a16:colId xmlns:a16="http://schemas.microsoft.com/office/drawing/2014/main" val="2817959235"/>
                    </a:ext>
                  </a:extLst>
                </a:gridCol>
                <a:gridCol w="740664">
                  <a:extLst>
                    <a:ext uri="{9D8B030D-6E8A-4147-A177-3AD203B41FA5}">
                      <a16:colId xmlns:a16="http://schemas.microsoft.com/office/drawing/2014/main" val="3305638491"/>
                    </a:ext>
                  </a:extLst>
                </a:gridCol>
                <a:gridCol w="740664">
                  <a:extLst>
                    <a:ext uri="{9D8B030D-6E8A-4147-A177-3AD203B41FA5}">
                      <a16:colId xmlns:a16="http://schemas.microsoft.com/office/drawing/2014/main" val="3410127672"/>
                    </a:ext>
                  </a:extLst>
                </a:gridCol>
                <a:gridCol w="740664">
                  <a:extLst>
                    <a:ext uri="{9D8B030D-6E8A-4147-A177-3AD203B41FA5}">
                      <a16:colId xmlns:a16="http://schemas.microsoft.com/office/drawing/2014/main" val="3309988111"/>
                    </a:ext>
                  </a:extLst>
                </a:gridCol>
                <a:gridCol w="740664">
                  <a:extLst>
                    <a:ext uri="{9D8B030D-6E8A-4147-A177-3AD203B41FA5}">
                      <a16:colId xmlns:a16="http://schemas.microsoft.com/office/drawing/2014/main" val="588982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72348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- 2019-12-31 14:23:50</a:t>
                      </a:r>
                      <a:r>
                        <a:rPr kumimoji="0" lang="en-US" sz="1000" b="0" i="0" u="none" strike="noStrike" kern="1200" cap="none" spc="0" normalizeH="0" baseline="0" noProof="0">
                          <a:ln>
                            <a:noFill/>
                          </a:ln>
                          <a:solidFill>
                            <a:prstClr val="black"/>
                          </a:solidFill>
                          <a:effectLst/>
                          <a:uLnTx/>
                          <a:uFillTx/>
                          <a:latin typeface="+mn-lt"/>
                          <a:ea typeface="+mn-ea"/>
                          <a:cs typeface="+mn-cs"/>
                        </a:rPr>
                        <a:t>
 It’s a brand new chapter tomorrow. Get ready to go back to school soon and make the best memories for the rest of the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37646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- 2019-12-28 13:53:47</a:t>
                      </a:r>
                      <a:r>
                        <a:rPr kumimoji="0" lang="en-US" sz="1000" b="0" i="0" u="none" strike="noStrike" kern="1200" cap="none" spc="0" normalizeH="0" baseline="0" noProof="0">
                          <a:ln>
                            <a:noFill/>
                          </a:ln>
                          <a:solidFill>
                            <a:prstClr val="black"/>
                          </a:solidFill>
                          <a:effectLst/>
                          <a:uLnTx/>
                          <a:uFillTx/>
                          <a:latin typeface="+mn-lt"/>
                          <a:ea typeface="+mn-ea"/>
                          <a:cs typeface="+mn-cs"/>
                        </a:rPr>
                        <a:t>
 Learning a new language or improving your fluency can get tiresome. However, with Oxford’s English for You, you will be able to polish your skills in terms of creativity, critical thinking, and collaboration in content presentation. 
Find out more here:
https://cw.oxfordfajar.com.my/engforyou2e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87833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- 2019-12-25 08:50:46</a:t>
                      </a:r>
                      <a:r>
                        <a:rPr kumimoji="0" lang="en-US" sz="1000" b="0" i="0" u="none" strike="noStrike" kern="1200" cap="none" spc="0" normalizeH="0" baseline="0" noProof="0">
                          <a:ln>
                            <a:noFill/>
                          </a:ln>
                          <a:solidFill>
                            <a:prstClr val="black"/>
                          </a:solidFill>
                          <a:effectLst/>
                          <a:uLnTx/>
                          <a:uFillTx/>
                          <a:latin typeface="+mn-lt"/>
                          <a:ea typeface="+mn-ea"/>
                          <a:cs typeface="+mn-cs"/>
                        </a:rPr>
                        <a:t>
 Merry Christmas! Have a joyous celebration and spend this precious time with your friends and family.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74354020"/>
                  </a:ext>
                </a:extLst>
              </a:tr>
            </a:tbl>
          </a:graphicData>
        </a:graphic>
      </p:graphicFrame>
      <p:sp>
        <p:nvSpPr>
          <p:cNvPr id="4" name="Text Placeholder 3">
            <a:extLst>
              <a:ext uri="{FF2B5EF4-FFF2-40B4-BE49-F238E27FC236}">
                <a16:creationId xmlns:a16="http://schemas.microsoft.com/office/drawing/2014/main" id="{C4116084-7493-4BA3-9490-77531D24FE06}"/>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8182507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1845F-FFD1-41C3-A6A5-E7CA9A49E09B}"/>
              </a:ext>
            </a:extLst>
          </p:cNvPr>
          <p:cNvSpPr>
            <a:spLocks noGrp="1"/>
          </p:cNvSpPr>
          <p:nvPr>
            <p:ph type="title"/>
          </p:nvPr>
        </p:nvSpPr>
        <p:spPr/>
        <p:txBody>
          <a:bodyPr/>
          <a:lstStyle/>
          <a:p>
            <a:r>
              <a:rPr lang="en-US"/>
              <a:t>Facebook Own Posts Table | Oxford Fajar Pre-University - 2 of 5</a:t>
            </a:r>
          </a:p>
        </p:txBody>
      </p:sp>
      <p:graphicFrame>
        <p:nvGraphicFramePr>
          <p:cNvPr id="5" name="Table Placeholder 4">
            <a:extLst>
              <a:ext uri="{FF2B5EF4-FFF2-40B4-BE49-F238E27FC236}">
                <a16:creationId xmlns:a16="http://schemas.microsoft.com/office/drawing/2014/main" id="{B96A4825-EE64-4918-AF79-8BAB59E5FCF7}"/>
              </a:ext>
            </a:extLst>
          </p:cNvPr>
          <p:cNvGraphicFramePr>
            <a:graphicFrameLocks noGrp="1"/>
          </p:cNvGraphicFramePr>
          <p:nvPr>
            <p:ph type="tbl" sz="quarter" idx="13"/>
            <p:extLst>
              <p:ext uri="{D42A27DB-BD31-4B8C-83A1-F6EECF244321}">
                <p14:modId xmlns:p14="http://schemas.microsoft.com/office/powerpoint/2010/main" val="2906078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042439349"/>
                    </a:ext>
                  </a:extLst>
                </a:gridCol>
                <a:gridCol w="740664">
                  <a:extLst>
                    <a:ext uri="{9D8B030D-6E8A-4147-A177-3AD203B41FA5}">
                      <a16:colId xmlns:a16="http://schemas.microsoft.com/office/drawing/2014/main" val="3029455784"/>
                    </a:ext>
                  </a:extLst>
                </a:gridCol>
                <a:gridCol w="740664">
                  <a:extLst>
                    <a:ext uri="{9D8B030D-6E8A-4147-A177-3AD203B41FA5}">
                      <a16:colId xmlns:a16="http://schemas.microsoft.com/office/drawing/2014/main" val="3724182648"/>
                    </a:ext>
                  </a:extLst>
                </a:gridCol>
                <a:gridCol w="740664">
                  <a:extLst>
                    <a:ext uri="{9D8B030D-6E8A-4147-A177-3AD203B41FA5}">
                      <a16:colId xmlns:a16="http://schemas.microsoft.com/office/drawing/2014/main" val="1022635558"/>
                    </a:ext>
                  </a:extLst>
                </a:gridCol>
                <a:gridCol w="740664">
                  <a:extLst>
                    <a:ext uri="{9D8B030D-6E8A-4147-A177-3AD203B41FA5}">
                      <a16:colId xmlns:a16="http://schemas.microsoft.com/office/drawing/2014/main" val="2402424544"/>
                    </a:ext>
                  </a:extLst>
                </a:gridCol>
                <a:gridCol w="740664">
                  <a:extLst>
                    <a:ext uri="{9D8B030D-6E8A-4147-A177-3AD203B41FA5}">
                      <a16:colId xmlns:a16="http://schemas.microsoft.com/office/drawing/2014/main" val="3142566861"/>
                    </a:ext>
                  </a:extLst>
                </a:gridCol>
                <a:gridCol w="740664">
                  <a:extLst>
                    <a:ext uri="{9D8B030D-6E8A-4147-A177-3AD203B41FA5}">
                      <a16:colId xmlns:a16="http://schemas.microsoft.com/office/drawing/2014/main" val="1378080835"/>
                    </a:ext>
                  </a:extLst>
                </a:gridCol>
                <a:gridCol w="740664">
                  <a:extLst>
                    <a:ext uri="{9D8B030D-6E8A-4147-A177-3AD203B41FA5}">
                      <a16:colId xmlns:a16="http://schemas.microsoft.com/office/drawing/2014/main" val="724324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14174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- 2019-12-23 11:48:20</a:t>
                      </a:r>
                      <a:r>
                        <a:rPr kumimoji="0" lang="en-US" sz="1000" b="0" i="0" u="none" strike="noStrike" kern="1200" cap="none" spc="0" normalizeH="0" baseline="0" noProof="0">
                          <a:ln>
                            <a:noFill/>
                          </a:ln>
                          <a:solidFill>
                            <a:prstClr val="black"/>
                          </a:solidFill>
                          <a:effectLst/>
                          <a:uLnTx/>
                          <a:uFillTx/>
                          <a:latin typeface="+mn-lt"/>
                          <a:ea typeface="+mn-ea"/>
                          <a:cs typeface="+mn-cs"/>
                        </a:rPr>
                        <a:t>
 Brownie points to those who can fill in the blanks for this word related to the festive season!
Hint:
The period around Christmas Day
Source:
http://bit.ly/37StsQG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99516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- 2019-12-20 13:02:02</a:t>
                      </a:r>
                      <a:r>
                        <a:rPr kumimoji="0" lang="en-US" sz="1000" b="0" i="0" u="none" strike="noStrike" kern="1200" cap="none" spc="0" normalizeH="0" baseline="0" noProof="0">
                          <a:ln>
                            <a:noFill/>
                          </a:ln>
                          <a:solidFill>
                            <a:prstClr val="black"/>
                          </a:solidFill>
                          <a:effectLst/>
                          <a:uLnTx/>
                          <a:uFillTx/>
                          <a:latin typeface="+mn-lt"/>
                          <a:ea typeface="+mn-ea"/>
                          <a:cs typeface="+mn-cs"/>
                        </a:rPr>
                        <a:t>
 Blow everyone away with your fluency in English by having an amazing set of vocabulary in hand.
The dictionary comes with Oxford iSpeaker to develop the skills students need for passing exams and communicating in English too. Click here to find out more: 
http://bit.ly/2OEmzuH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71411209"/>
                  </a:ext>
                </a:extLst>
              </a:tr>
            </a:tbl>
          </a:graphicData>
        </a:graphic>
      </p:graphicFrame>
      <p:sp>
        <p:nvSpPr>
          <p:cNvPr id="4" name="Text Placeholder 3">
            <a:extLst>
              <a:ext uri="{FF2B5EF4-FFF2-40B4-BE49-F238E27FC236}">
                <a16:creationId xmlns:a16="http://schemas.microsoft.com/office/drawing/2014/main" id="{8AC4B2C0-0AB2-425F-B013-DD1953CAB18F}"/>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40338863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6A1EB-1B4F-4DE8-9030-5B03BCE0C74C}"/>
              </a:ext>
            </a:extLst>
          </p:cNvPr>
          <p:cNvSpPr>
            <a:spLocks noGrp="1"/>
          </p:cNvSpPr>
          <p:nvPr>
            <p:ph type="title"/>
          </p:nvPr>
        </p:nvSpPr>
        <p:spPr/>
        <p:txBody>
          <a:bodyPr/>
          <a:lstStyle/>
          <a:p>
            <a:r>
              <a:rPr lang="en-US"/>
              <a:t>Facebook Own Posts Table | Oxford Fajar Pre-University - 3 of 5</a:t>
            </a:r>
          </a:p>
        </p:txBody>
      </p:sp>
      <p:graphicFrame>
        <p:nvGraphicFramePr>
          <p:cNvPr id="5" name="Table Placeholder 4">
            <a:extLst>
              <a:ext uri="{FF2B5EF4-FFF2-40B4-BE49-F238E27FC236}">
                <a16:creationId xmlns:a16="http://schemas.microsoft.com/office/drawing/2014/main" id="{A83ADF1D-FC3D-4721-B6F1-4F21B62A22A9}"/>
              </a:ext>
            </a:extLst>
          </p:cNvPr>
          <p:cNvGraphicFramePr>
            <a:graphicFrameLocks noGrp="1"/>
          </p:cNvGraphicFramePr>
          <p:nvPr>
            <p:ph type="tbl" sz="quarter" idx="13"/>
            <p:extLst>
              <p:ext uri="{D42A27DB-BD31-4B8C-83A1-F6EECF244321}">
                <p14:modId xmlns:p14="http://schemas.microsoft.com/office/powerpoint/2010/main" val="2654508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876609008"/>
                    </a:ext>
                  </a:extLst>
                </a:gridCol>
                <a:gridCol w="740664">
                  <a:extLst>
                    <a:ext uri="{9D8B030D-6E8A-4147-A177-3AD203B41FA5}">
                      <a16:colId xmlns:a16="http://schemas.microsoft.com/office/drawing/2014/main" val="1976438269"/>
                    </a:ext>
                  </a:extLst>
                </a:gridCol>
                <a:gridCol w="740664">
                  <a:extLst>
                    <a:ext uri="{9D8B030D-6E8A-4147-A177-3AD203B41FA5}">
                      <a16:colId xmlns:a16="http://schemas.microsoft.com/office/drawing/2014/main" val="79829261"/>
                    </a:ext>
                  </a:extLst>
                </a:gridCol>
                <a:gridCol w="740664">
                  <a:extLst>
                    <a:ext uri="{9D8B030D-6E8A-4147-A177-3AD203B41FA5}">
                      <a16:colId xmlns:a16="http://schemas.microsoft.com/office/drawing/2014/main" val="1956000185"/>
                    </a:ext>
                  </a:extLst>
                </a:gridCol>
                <a:gridCol w="740664">
                  <a:extLst>
                    <a:ext uri="{9D8B030D-6E8A-4147-A177-3AD203B41FA5}">
                      <a16:colId xmlns:a16="http://schemas.microsoft.com/office/drawing/2014/main" val="2725776518"/>
                    </a:ext>
                  </a:extLst>
                </a:gridCol>
                <a:gridCol w="740664">
                  <a:extLst>
                    <a:ext uri="{9D8B030D-6E8A-4147-A177-3AD203B41FA5}">
                      <a16:colId xmlns:a16="http://schemas.microsoft.com/office/drawing/2014/main" val="4280803116"/>
                    </a:ext>
                  </a:extLst>
                </a:gridCol>
                <a:gridCol w="740664">
                  <a:extLst>
                    <a:ext uri="{9D8B030D-6E8A-4147-A177-3AD203B41FA5}">
                      <a16:colId xmlns:a16="http://schemas.microsoft.com/office/drawing/2014/main" val="3282392946"/>
                    </a:ext>
                  </a:extLst>
                </a:gridCol>
                <a:gridCol w="740664">
                  <a:extLst>
                    <a:ext uri="{9D8B030D-6E8A-4147-A177-3AD203B41FA5}">
                      <a16:colId xmlns:a16="http://schemas.microsoft.com/office/drawing/2014/main" val="3898477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8093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- 2019-12-17 12:42:22</a:t>
                      </a:r>
                      <a:r>
                        <a:rPr kumimoji="0" lang="en-US" sz="1000" b="0" i="0" u="none" strike="noStrike" kern="1200" cap="none" spc="0" normalizeH="0" baseline="0" noProof="0">
                          <a:ln>
                            <a:noFill/>
                          </a:ln>
                          <a:solidFill>
                            <a:prstClr val="black"/>
                          </a:solidFill>
                          <a:effectLst/>
                          <a:uLnTx/>
                          <a:uFillTx/>
                          <a:latin typeface="+mn-lt"/>
                          <a:ea typeface="+mn-ea"/>
                          <a:cs typeface="+mn-cs"/>
                        </a:rPr>
                        <a:t>
 In general terms, either proposition is correct, but the choice depends partly on meaning and partly on grammar.
Understand better on when to use “Compare With” and “Compare To” in a sentence with correct grammar.
Visit  http://bit.ly/2Dj2Bza gain more knowledge on this preposition.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07507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- 2019-12-15 10:17:08</a:t>
                      </a:r>
                      <a:r>
                        <a:rPr kumimoji="0" lang="en-US" sz="1000" b="0" i="0" u="none" strike="noStrike" kern="1200" cap="none" spc="0" normalizeH="0" baseline="0" noProof="0">
                          <a:ln>
                            <a:noFill/>
                          </a:ln>
                          <a:solidFill>
                            <a:prstClr val="black"/>
                          </a:solidFill>
                          <a:effectLst/>
                          <a:uLnTx/>
                          <a:uFillTx/>
                          <a:latin typeface="+mn-lt"/>
                          <a:ea typeface="+mn-ea"/>
                          <a:cs typeface="+mn-cs"/>
                        </a:rPr>
                        <a:t>
 An idiom many have come across, but not all understand. Little do you know, this idiom dates all the way back to year 1882!
While some believe it means “to stay put”, others think it is to express “to lie the way dogs do”.
Read up more about the idiom here:
http://bit.ly/2XVvKtF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84549165"/>
                  </a:ext>
                </a:extLst>
              </a:tr>
            </a:tbl>
          </a:graphicData>
        </a:graphic>
      </p:graphicFrame>
      <p:sp>
        <p:nvSpPr>
          <p:cNvPr id="4" name="Text Placeholder 3">
            <a:extLst>
              <a:ext uri="{FF2B5EF4-FFF2-40B4-BE49-F238E27FC236}">
                <a16:creationId xmlns:a16="http://schemas.microsoft.com/office/drawing/2014/main" id="{DB69CFB4-9CAC-43DC-A2EC-0940D53BC227}"/>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4831802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8C6D3-3CB9-44E0-B34B-37079940AE33}"/>
              </a:ext>
            </a:extLst>
          </p:cNvPr>
          <p:cNvSpPr>
            <a:spLocks noGrp="1"/>
          </p:cNvSpPr>
          <p:nvPr>
            <p:ph type="title"/>
          </p:nvPr>
        </p:nvSpPr>
        <p:spPr/>
        <p:txBody>
          <a:bodyPr/>
          <a:lstStyle/>
          <a:p>
            <a:r>
              <a:rPr lang="en-US"/>
              <a:t>Facebook Own Posts Table | Oxford Fajar Pre-University - 4 of 5</a:t>
            </a:r>
          </a:p>
        </p:txBody>
      </p:sp>
      <p:graphicFrame>
        <p:nvGraphicFramePr>
          <p:cNvPr id="5" name="Table Placeholder 4">
            <a:extLst>
              <a:ext uri="{FF2B5EF4-FFF2-40B4-BE49-F238E27FC236}">
                <a16:creationId xmlns:a16="http://schemas.microsoft.com/office/drawing/2014/main" id="{7992167D-3E3D-49B2-BBC1-96ED84C6E589}"/>
              </a:ext>
            </a:extLst>
          </p:cNvPr>
          <p:cNvGraphicFramePr>
            <a:graphicFrameLocks noGrp="1"/>
          </p:cNvGraphicFramePr>
          <p:nvPr>
            <p:ph type="tbl" sz="quarter" idx="13"/>
            <p:extLst>
              <p:ext uri="{D42A27DB-BD31-4B8C-83A1-F6EECF244321}">
                <p14:modId xmlns:p14="http://schemas.microsoft.com/office/powerpoint/2010/main" val="2915830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036101904"/>
                    </a:ext>
                  </a:extLst>
                </a:gridCol>
                <a:gridCol w="740664">
                  <a:extLst>
                    <a:ext uri="{9D8B030D-6E8A-4147-A177-3AD203B41FA5}">
                      <a16:colId xmlns:a16="http://schemas.microsoft.com/office/drawing/2014/main" val="3276048337"/>
                    </a:ext>
                  </a:extLst>
                </a:gridCol>
                <a:gridCol w="740664">
                  <a:extLst>
                    <a:ext uri="{9D8B030D-6E8A-4147-A177-3AD203B41FA5}">
                      <a16:colId xmlns:a16="http://schemas.microsoft.com/office/drawing/2014/main" val="3652938526"/>
                    </a:ext>
                  </a:extLst>
                </a:gridCol>
                <a:gridCol w="740664">
                  <a:extLst>
                    <a:ext uri="{9D8B030D-6E8A-4147-A177-3AD203B41FA5}">
                      <a16:colId xmlns:a16="http://schemas.microsoft.com/office/drawing/2014/main" val="646141183"/>
                    </a:ext>
                  </a:extLst>
                </a:gridCol>
                <a:gridCol w="740664">
                  <a:extLst>
                    <a:ext uri="{9D8B030D-6E8A-4147-A177-3AD203B41FA5}">
                      <a16:colId xmlns:a16="http://schemas.microsoft.com/office/drawing/2014/main" val="2064976277"/>
                    </a:ext>
                  </a:extLst>
                </a:gridCol>
                <a:gridCol w="740664">
                  <a:extLst>
                    <a:ext uri="{9D8B030D-6E8A-4147-A177-3AD203B41FA5}">
                      <a16:colId xmlns:a16="http://schemas.microsoft.com/office/drawing/2014/main" val="918390958"/>
                    </a:ext>
                  </a:extLst>
                </a:gridCol>
                <a:gridCol w="740664">
                  <a:extLst>
                    <a:ext uri="{9D8B030D-6E8A-4147-A177-3AD203B41FA5}">
                      <a16:colId xmlns:a16="http://schemas.microsoft.com/office/drawing/2014/main" val="2601980195"/>
                    </a:ext>
                  </a:extLst>
                </a:gridCol>
                <a:gridCol w="740664">
                  <a:extLst>
                    <a:ext uri="{9D8B030D-6E8A-4147-A177-3AD203B41FA5}">
                      <a16:colId xmlns:a16="http://schemas.microsoft.com/office/drawing/2014/main" val="1565552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01525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- 2019-12-13 11:05:24</a:t>
                      </a:r>
                      <a:r>
                        <a:rPr kumimoji="0" lang="en-US" sz="1000" b="0" i="0" u="none" strike="noStrike" kern="1200" cap="none" spc="0" normalizeH="0" baseline="0" noProof="0">
                          <a:ln>
                            <a:noFill/>
                          </a:ln>
                          <a:solidFill>
                            <a:prstClr val="black"/>
                          </a:solidFill>
                          <a:effectLst/>
                          <a:uLnTx/>
                          <a:uFillTx/>
                          <a:latin typeface="+mn-lt"/>
                          <a:ea typeface="+mn-ea"/>
                          <a:cs typeface="+mn-cs"/>
                        </a:rPr>
                        <a:t>
 The Companion Website is specially curated to enhance the experience of the teaching and learning experience.
Keep an eye out for the Companion Website logo and log on to: 
https://cw.oxfordfajar.com.my/index.aspx to enjoy all the additional resources!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41853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- 2019-12-11 13:36:41</a:t>
                      </a:r>
                      <a:r>
                        <a:rPr kumimoji="0" lang="en-US" sz="1000" b="0" i="0" u="none" strike="noStrike" kern="1200" cap="none" spc="0" normalizeH="0" baseline="0" noProof="0">
                          <a:ln>
                            <a:noFill/>
                          </a:ln>
                          <a:solidFill>
                            <a:prstClr val="black"/>
                          </a:solidFill>
                          <a:effectLst/>
                          <a:uLnTx/>
                          <a:uFillTx/>
                          <a:latin typeface="+mn-lt"/>
                          <a:ea typeface="+mn-ea"/>
                          <a:cs typeface="+mn-cs"/>
                        </a:rPr>
                        <a:t>
 Infinitives and gerunds are nouns we use to complete sentences but how much do we understand about this grammatical puzzle?
Click here: http://bit.ly/2Dk8IDn to find out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19837098"/>
                  </a:ext>
                </a:extLst>
              </a:tr>
            </a:tbl>
          </a:graphicData>
        </a:graphic>
      </p:graphicFrame>
      <p:sp>
        <p:nvSpPr>
          <p:cNvPr id="4" name="Text Placeholder 3">
            <a:extLst>
              <a:ext uri="{FF2B5EF4-FFF2-40B4-BE49-F238E27FC236}">
                <a16:creationId xmlns:a16="http://schemas.microsoft.com/office/drawing/2014/main" id="{C694D3B7-3FC3-4B72-AD08-FD35F0992739}"/>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5006356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52C2A-EA64-4B4C-A287-8DB0B068C373}"/>
              </a:ext>
            </a:extLst>
          </p:cNvPr>
          <p:cNvSpPr>
            <a:spLocks noGrp="1"/>
          </p:cNvSpPr>
          <p:nvPr>
            <p:ph type="title"/>
          </p:nvPr>
        </p:nvSpPr>
        <p:spPr/>
        <p:txBody>
          <a:bodyPr/>
          <a:lstStyle/>
          <a:p>
            <a:r>
              <a:rPr lang="en-US"/>
              <a:t>Facebook Own Posts Table | Oxford Fajar Pre-University - 5 of 5</a:t>
            </a:r>
          </a:p>
        </p:txBody>
      </p:sp>
      <p:graphicFrame>
        <p:nvGraphicFramePr>
          <p:cNvPr id="5" name="Table Placeholder 4">
            <a:extLst>
              <a:ext uri="{FF2B5EF4-FFF2-40B4-BE49-F238E27FC236}">
                <a16:creationId xmlns:a16="http://schemas.microsoft.com/office/drawing/2014/main" id="{42326685-F96A-4A3D-989A-0A552DFFAA33}"/>
              </a:ext>
            </a:extLst>
          </p:cNvPr>
          <p:cNvGraphicFramePr>
            <a:graphicFrameLocks noGrp="1"/>
          </p:cNvGraphicFramePr>
          <p:nvPr>
            <p:ph type="tbl" sz="quarter" idx="13"/>
            <p:extLst>
              <p:ext uri="{D42A27DB-BD31-4B8C-83A1-F6EECF244321}">
                <p14:modId xmlns:p14="http://schemas.microsoft.com/office/powerpoint/2010/main" val="4149313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975126320"/>
                    </a:ext>
                  </a:extLst>
                </a:gridCol>
                <a:gridCol w="740664">
                  <a:extLst>
                    <a:ext uri="{9D8B030D-6E8A-4147-A177-3AD203B41FA5}">
                      <a16:colId xmlns:a16="http://schemas.microsoft.com/office/drawing/2014/main" val="3820203808"/>
                    </a:ext>
                  </a:extLst>
                </a:gridCol>
                <a:gridCol w="740664">
                  <a:extLst>
                    <a:ext uri="{9D8B030D-6E8A-4147-A177-3AD203B41FA5}">
                      <a16:colId xmlns:a16="http://schemas.microsoft.com/office/drawing/2014/main" val="1452177085"/>
                    </a:ext>
                  </a:extLst>
                </a:gridCol>
                <a:gridCol w="740664">
                  <a:extLst>
                    <a:ext uri="{9D8B030D-6E8A-4147-A177-3AD203B41FA5}">
                      <a16:colId xmlns:a16="http://schemas.microsoft.com/office/drawing/2014/main" val="1152623470"/>
                    </a:ext>
                  </a:extLst>
                </a:gridCol>
                <a:gridCol w="740664">
                  <a:extLst>
                    <a:ext uri="{9D8B030D-6E8A-4147-A177-3AD203B41FA5}">
                      <a16:colId xmlns:a16="http://schemas.microsoft.com/office/drawing/2014/main" val="1540372188"/>
                    </a:ext>
                  </a:extLst>
                </a:gridCol>
                <a:gridCol w="740664">
                  <a:extLst>
                    <a:ext uri="{9D8B030D-6E8A-4147-A177-3AD203B41FA5}">
                      <a16:colId xmlns:a16="http://schemas.microsoft.com/office/drawing/2014/main" val="2196365468"/>
                    </a:ext>
                  </a:extLst>
                </a:gridCol>
                <a:gridCol w="740664">
                  <a:extLst>
                    <a:ext uri="{9D8B030D-6E8A-4147-A177-3AD203B41FA5}">
                      <a16:colId xmlns:a16="http://schemas.microsoft.com/office/drawing/2014/main" val="2944482519"/>
                    </a:ext>
                  </a:extLst>
                </a:gridCol>
                <a:gridCol w="740664">
                  <a:extLst>
                    <a:ext uri="{9D8B030D-6E8A-4147-A177-3AD203B41FA5}">
                      <a16:colId xmlns:a16="http://schemas.microsoft.com/office/drawing/2014/main" val="2916547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42280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- 2019-12-10 20:16:45</a:t>
                      </a:r>
                      <a:r>
                        <a:rPr kumimoji="0" lang="en-US" sz="1000" b="0" i="0" u="none" strike="noStrike" kern="1200" cap="none" spc="0" normalizeH="0" baseline="0" noProof="0">
                          <a:ln>
                            <a:noFill/>
                          </a:ln>
                          <a:solidFill>
                            <a:prstClr val="black"/>
                          </a:solidFill>
                          <a:effectLst/>
                          <a:uLnTx/>
                          <a:uFillTx/>
                          <a:latin typeface="+mn-lt"/>
                          <a:ea typeface="+mn-ea"/>
                          <a:cs typeface="+mn-cs"/>
                        </a:rPr>
                        <a:t>
 Interminable (Adjective) means endless or apparently endless (often used hyperbolically).
Find out about the origins of the word with example sentences here: http://bit.ly/2OqziRJ
Do you have friends whom you enjoy interminable conversations with? Tag them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29547220"/>
                  </a:ext>
                </a:extLst>
              </a:tr>
            </a:tbl>
          </a:graphicData>
        </a:graphic>
      </p:graphicFrame>
      <p:sp>
        <p:nvSpPr>
          <p:cNvPr id="4" name="Text Placeholder 3">
            <a:extLst>
              <a:ext uri="{FF2B5EF4-FFF2-40B4-BE49-F238E27FC236}">
                <a16:creationId xmlns:a16="http://schemas.microsoft.com/office/drawing/2014/main" id="{C1193279-6EBB-4BAF-8CB1-DC1E7FD6318D}"/>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3237023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05A23-744B-4C86-B02E-F100E66382CE}"/>
              </a:ext>
            </a:extLst>
          </p:cNvPr>
          <p:cNvSpPr>
            <a:spLocks noGrp="1"/>
          </p:cNvSpPr>
          <p:nvPr>
            <p:ph type="title"/>
          </p:nvPr>
        </p:nvSpPr>
        <p:spPr/>
        <p:txBody>
          <a:bodyPr/>
          <a:lstStyle/>
          <a:p>
            <a:r>
              <a:rPr lang="en-US"/>
              <a:t>Facebook Custom Reach (Collumn Chart) | Oxford Fajar Pre-University</a:t>
            </a:r>
          </a:p>
        </p:txBody>
      </p:sp>
      <p:graphicFrame>
        <p:nvGraphicFramePr>
          <p:cNvPr id="6" name="Chart Placeholder 5">
            <a:extLst>
              <a:ext uri="{FF2B5EF4-FFF2-40B4-BE49-F238E27FC236}">
                <a16:creationId xmlns:a16="http://schemas.microsoft.com/office/drawing/2014/main" id="{F7DEF55C-EDEE-4FB9-A8B1-ADE312AC02D5}"/>
              </a:ext>
            </a:extLst>
          </p:cNvPr>
          <p:cNvGraphicFramePr>
            <a:graphicFrameLocks noGrp="1"/>
          </p:cNvGraphicFramePr>
          <p:nvPr>
            <p:ph type="chart" sz="quarter" idx="13"/>
            <p:extLst>
              <p:ext uri="{D42A27DB-BD31-4B8C-83A1-F6EECF244321}">
                <p14:modId xmlns:p14="http://schemas.microsoft.com/office/powerpoint/2010/main" val="36339222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6C5B2B-7606-49AF-AACE-17E45FF36A54}"/>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B67345BB-FF24-45BA-B498-82C4564D9B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83054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12A96-A823-4ACF-AEA2-66629A4E825F}"/>
              </a:ext>
            </a:extLst>
          </p:cNvPr>
          <p:cNvSpPr>
            <a:spLocks noGrp="1"/>
          </p:cNvSpPr>
          <p:nvPr>
            <p:ph type="title"/>
          </p:nvPr>
        </p:nvSpPr>
        <p:spPr/>
        <p:txBody>
          <a:bodyPr/>
          <a:lstStyle/>
          <a:p>
            <a:r>
              <a:rPr lang="en-US"/>
              <a:t>Facebook Total Engagements | Oxford Fajar Pre-University</a:t>
            </a:r>
          </a:p>
        </p:txBody>
      </p:sp>
      <p:graphicFrame>
        <p:nvGraphicFramePr>
          <p:cNvPr id="6" name="Chart Placeholder 5">
            <a:extLst>
              <a:ext uri="{FF2B5EF4-FFF2-40B4-BE49-F238E27FC236}">
                <a16:creationId xmlns:a16="http://schemas.microsoft.com/office/drawing/2014/main" id="{2A4928BE-4D90-4D7D-B04E-BF4E30DFB7B9}"/>
              </a:ext>
            </a:extLst>
          </p:cNvPr>
          <p:cNvGraphicFramePr>
            <a:graphicFrameLocks noGrp="1"/>
          </p:cNvGraphicFramePr>
          <p:nvPr>
            <p:ph type="chart" sz="quarter" idx="13"/>
            <p:extLst>
              <p:ext uri="{D42A27DB-BD31-4B8C-83A1-F6EECF244321}">
                <p14:modId xmlns:p14="http://schemas.microsoft.com/office/powerpoint/2010/main" val="13894112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5EEA02-FBA6-4C0E-9C4E-8C03313691E1}"/>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855B708D-E787-48CA-BA68-66C61D2EA0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92352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F02AF-11E1-4775-B321-0123A0451F20}"/>
              </a:ext>
            </a:extLst>
          </p:cNvPr>
          <p:cNvSpPr>
            <a:spLocks noGrp="1"/>
          </p:cNvSpPr>
          <p:nvPr>
            <p:ph type="title"/>
          </p:nvPr>
        </p:nvSpPr>
        <p:spPr/>
        <p:txBody>
          <a:bodyPr/>
          <a:lstStyle/>
          <a:p>
            <a:r>
              <a:rPr lang="en-US"/>
              <a:t>Facebook Total Engagements over Time (monthly) | Oxford Fajar Pre-University</a:t>
            </a:r>
          </a:p>
        </p:txBody>
      </p:sp>
      <p:graphicFrame>
        <p:nvGraphicFramePr>
          <p:cNvPr id="6" name="Chart Placeholder 5">
            <a:extLst>
              <a:ext uri="{FF2B5EF4-FFF2-40B4-BE49-F238E27FC236}">
                <a16:creationId xmlns:a16="http://schemas.microsoft.com/office/drawing/2014/main" id="{81C2A653-A7B9-442C-9916-A858EE9E57FA}"/>
              </a:ext>
            </a:extLst>
          </p:cNvPr>
          <p:cNvGraphicFramePr>
            <a:graphicFrameLocks noGrp="1"/>
          </p:cNvGraphicFramePr>
          <p:nvPr>
            <p:ph type="chart" sz="quarter" idx="13"/>
            <p:extLst>
              <p:ext uri="{D42A27DB-BD31-4B8C-83A1-F6EECF244321}">
                <p14:modId xmlns:p14="http://schemas.microsoft.com/office/powerpoint/2010/main" val="4707604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AB6552-EC75-446D-9411-96386DC8BE94}"/>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36CEA2A5-A936-4478-BBFB-CD642F52D9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817944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740</Words>
  <Application>Microsoft Office PowerPoint</Application>
  <PresentationFormat>On-screen Show (4:3)</PresentationFormat>
  <Paragraphs>318</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Calibri</vt:lpstr>
      <vt:lpstr>Arial</vt:lpstr>
      <vt:lpstr>quintly_template</vt:lpstr>
      <vt:lpstr>MASTER TEMPLATE</vt:lpstr>
      <vt:lpstr>Facebook Key Metrics Table | Oxford Fajar Pre-University</vt:lpstr>
      <vt:lpstr>Facebook Reach | Oxford Fajar Pre-University</vt:lpstr>
      <vt:lpstr>Facebook Engaged Users | Oxford Fajar Pre-University</vt:lpstr>
      <vt:lpstr>Facebook Average Reactions Per Post | Oxford Fajar Pre-University</vt:lpstr>
      <vt:lpstr>Facebook Interactions Distribution | Oxford Fajar Pre-University</vt:lpstr>
      <vt:lpstr>Facebook Interaction Rate By Weekday | Oxford Fajar Pre-University</vt:lpstr>
      <vt:lpstr>Facebook (FB) Custom Own Posts Table (new) | Oxford Fajar Pre-University</vt:lpstr>
      <vt:lpstr>Facebook Fan Demographics | Oxford Fajar Pre-University</vt:lpstr>
      <vt:lpstr>Facebook Interaction Rate | Oxford Fajar Pre-University</vt:lpstr>
      <vt:lpstr>Facebook Fans Total | Oxford Fajar Pre-University</vt:lpstr>
      <vt:lpstr>Facebook Page Views | Oxford Fajar Pre-University</vt:lpstr>
      <vt:lpstr>Facebook Fans By City Table | Oxford Fajar Pre-University - 1 of 3</vt:lpstr>
      <vt:lpstr>Facebook Fans By City Table | Oxford Fajar Pre-University - 2 of 3</vt:lpstr>
      <vt:lpstr>Facebook Fans By City Table | Oxford Fajar Pre-University - 3 of 3</vt:lpstr>
      <vt:lpstr>Facebook Own Posts Table | Oxford Fajar Pre-University - 1 of 5</vt:lpstr>
      <vt:lpstr>Facebook Own Posts Table | Oxford Fajar Pre-University - 2 of 5</vt:lpstr>
      <vt:lpstr>Facebook Own Posts Table | Oxford Fajar Pre-University - 3 of 5</vt:lpstr>
      <vt:lpstr>Facebook Own Posts Table | Oxford Fajar Pre-University - 4 of 5</vt:lpstr>
      <vt:lpstr>Facebook Own Posts Table | Oxford Fajar Pre-University - 5 of 5</vt:lpstr>
      <vt:lpstr>Facebook Custom Reach (Collumn Chart) | Oxford Fajar Pre-University</vt:lpstr>
      <vt:lpstr>Facebook Total Engagements | Oxford Fajar Pre-University</vt:lpstr>
      <vt:lpstr>Facebook Total Engagements over Time (monthly) | Oxford Fajar Pre-University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2020-01-17T06:14:28Z</dcterms:created>
  <dcterms:modified xsi:type="dcterms:W3CDTF">2020-01-17T06:15:06Z</dcterms:modified>
</cp:coreProperties>
</file>