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9069</c:v>
                </c:pt>
                <c:pt idx="1">
                  <c:v>2738</c:v>
                </c:pt>
                <c:pt idx="2">
                  <c:v>2634</c:v>
                </c:pt>
                <c:pt idx="3">
                  <c:v>2580</c:v>
                </c:pt>
                <c:pt idx="4">
                  <c:v>2313</c:v>
                </c:pt>
                <c:pt idx="5">
                  <c:v>2057</c:v>
                </c:pt>
                <c:pt idx="6">
                  <c:v>2389</c:v>
                </c:pt>
                <c:pt idx="7">
                  <c:v>2612</c:v>
                </c:pt>
                <c:pt idx="8">
                  <c:v>2431</c:v>
                </c:pt>
                <c:pt idx="9">
                  <c:v>2689</c:v>
                </c:pt>
                <c:pt idx="10">
                  <c:v>31264</c:v>
                </c:pt>
                <c:pt idx="11">
                  <c:v>23551</c:v>
                </c:pt>
                <c:pt idx="12">
                  <c:v>2454</c:v>
                </c:pt>
                <c:pt idx="13">
                  <c:v>1837</c:v>
                </c:pt>
                <c:pt idx="14">
                  <c:v>1840</c:v>
                </c:pt>
                <c:pt idx="15">
                  <c:v>3103</c:v>
                </c:pt>
                <c:pt idx="16">
                  <c:v>3407</c:v>
                </c:pt>
                <c:pt idx="17">
                  <c:v>2738</c:v>
                </c:pt>
                <c:pt idx="18">
                  <c:v>24331</c:v>
                </c:pt>
                <c:pt idx="19">
                  <c:v>20127</c:v>
                </c:pt>
                <c:pt idx="20">
                  <c:v>3230</c:v>
                </c:pt>
                <c:pt idx="21">
                  <c:v>2307</c:v>
                </c:pt>
                <c:pt idx="22">
                  <c:v>2570</c:v>
                </c:pt>
                <c:pt idx="23">
                  <c:v>2792</c:v>
                </c:pt>
                <c:pt idx="24">
                  <c:v>2652</c:v>
                </c:pt>
                <c:pt idx="25">
                  <c:v>3201</c:v>
                </c:pt>
                <c:pt idx="26">
                  <c:v>55643</c:v>
                </c:pt>
                <c:pt idx="27">
                  <c:v>146249</c:v>
                </c:pt>
                <c:pt idx="28">
                  <c:v>114102</c:v>
                </c:pt>
                <c:pt idx="29">
                  <c:v>112519</c:v>
                </c:pt>
                <c:pt idx="30">
                  <c:v>104613</c:v>
                </c:pt>
              </c:numCache>
            </c:numRef>
          </c:val>
          <c:smooth val="0"/>
          <c:extLst>
            <c:ext xmlns:c16="http://schemas.microsoft.com/office/drawing/2014/chart" uri="{C3380CC4-5D6E-409C-BE32-E72D297353CC}">
              <c16:uniqueId val="{00000000-872E-4E44-BC1D-20948361292F}"/>
            </c:ext>
          </c:extLst>
        </c:ser>
        <c:dLbls>
          <c:showLegendKey val="0"/>
          <c:showVal val="0"/>
          <c:showCatName val="0"/>
          <c:showSerName val="0"/>
          <c:showPercent val="0"/>
          <c:showBubbleSize val="0"/>
        </c:dLbls>
        <c:smooth val="0"/>
        <c:axId val="337215424"/>
        <c:axId val="337218704"/>
      </c:lineChart>
      <c:dateAx>
        <c:axId val="33721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18704"/>
        <c:crosses val="autoZero"/>
        <c:auto val="1"/>
        <c:lblOffset val="100"/>
        <c:baseTimeUnit val="days"/>
      </c:dateAx>
      <c:valAx>
        <c:axId val="33721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1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80</c:v>
                </c:pt>
                <c:pt idx="1">
                  <c:v>63</c:v>
                </c:pt>
                <c:pt idx="2">
                  <c:v>54</c:v>
                </c:pt>
                <c:pt idx="3">
                  <c:v>67</c:v>
                </c:pt>
                <c:pt idx="4">
                  <c:v>49</c:v>
                </c:pt>
                <c:pt idx="5">
                  <c:v>47</c:v>
                </c:pt>
                <c:pt idx="6">
                  <c:v>47</c:v>
                </c:pt>
                <c:pt idx="7">
                  <c:v>56</c:v>
                </c:pt>
                <c:pt idx="8">
                  <c:v>57</c:v>
                </c:pt>
                <c:pt idx="9">
                  <c:v>69</c:v>
                </c:pt>
                <c:pt idx="10">
                  <c:v>98</c:v>
                </c:pt>
                <c:pt idx="11">
                  <c:v>111</c:v>
                </c:pt>
                <c:pt idx="12">
                  <c:v>65</c:v>
                </c:pt>
                <c:pt idx="13">
                  <c:v>51</c:v>
                </c:pt>
                <c:pt idx="14">
                  <c:v>64</c:v>
                </c:pt>
                <c:pt idx="15">
                  <c:v>86</c:v>
                </c:pt>
                <c:pt idx="16">
                  <c:v>78</c:v>
                </c:pt>
                <c:pt idx="17">
                  <c:v>57</c:v>
                </c:pt>
                <c:pt idx="18">
                  <c:v>161</c:v>
                </c:pt>
                <c:pt idx="19">
                  <c:v>138</c:v>
                </c:pt>
                <c:pt idx="20">
                  <c:v>65</c:v>
                </c:pt>
                <c:pt idx="21">
                  <c:v>55</c:v>
                </c:pt>
                <c:pt idx="22">
                  <c:v>72</c:v>
                </c:pt>
                <c:pt idx="23">
                  <c:v>84</c:v>
                </c:pt>
                <c:pt idx="24">
                  <c:v>71</c:v>
                </c:pt>
                <c:pt idx="25">
                  <c:v>64</c:v>
                </c:pt>
                <c:pt idx="26">
                  <c:v>98</c:v>
                </c:pt>
                <c:pt idx="27">
                  <c:v>158</c:v>
                </c:pt>
                <c:pt idx="28">
                  <c:v>159</c:v>
                </c:pt>
                <c:pt idx="29">
                  <c:v>206</c:v>
                </c:pt>
                <c:pt idx="30">
                  <c:v>188</c:v>
                </c:pt>
              </c:numCache>
            </c:numRef>
          </c:val>
          <c:smooth val="0"/>
          <c:extLst>
            <c:ext xmlns:c16="http://schemas.microsoft.com/office/drawing/2014/chart" uri="{C3380CC4-5D6E-409C-BE32-E72D297353CC}">
              <c16:uniqueId val="{00000000-A95D-4241-8180-92C840495BF1}"/>
            </c:ext>
          </c:extLst>
        </c:ser>
        <c:dLbls>
          <c:showLegendKey val="0"/>
          <c:showVal val="0"/>
          <c:showCatName val="0"/>
          <c:showSerName val="0"/>
          <c:showPercent val="0"/>
          <c:showBubbleSize val="0"/>
        </c:dLbls>
        <c:smooth val="0"/>
        <c:axId val="47614240"/>
        <c:axId val="47612928"/>
      </c:lineChart>
      <c:dateAx>
        <c:axId val="4761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2928"/>
        <c:crosses val="autoZero"/>
        <c:auto val="1"/>
        <c:lblOffset val="100"/>
        <c:baseTimeUnit val="days"/>
      </c:dateAx>
      <c:valAx>
        <c:axId val="4761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0</c:v>
                </c:pt>
                <c:pt idx="2">
                  <c:v>0</c:v>
                </c:pt>
                <c:pt idx="3">
                  <c:v>0</c:v>
                </c:pt>
                <c:pt idx="4">
                  <c:v>0</c:v>
                </c:pt>
                <c:pt idx="5">
                  <c:v>0</c:v>
                </c:pt>
                <c:pt idx="6">
                  <c:v>0</c:v>
                </c:pt>
                <c:pt idx="7">
                  <c:v>0</c:v>
                </c:pt>
                <c:pt idx="8">
                  <c:v>89</c:v>
                </c:pt>
                <c:pt idx="9">
                  <c:v>20</c:v>
                </c:pt>
                <c:pt idx="10">
                  <c:v>0</c:v>
                </c:pt>
                <c:pt idx="11">
                  <c:v>19</c:v>
                </c:pt>
                <c:pt idx="12">
                  <c:v>24</c:v>
                </c:pt>
                <c:pt idx="13">
                  <c:v>0</c:v>
                </c:pt>
                <c:pt idx="14">
                  <c:v>3</c:v>
                </c:pt>
                <c:pt idx="15">
                  <c:v>14</c:v>
                </c:pt>
                <c:pt idx="16">
                  <c:v>5</c:v>
                </c:pt>
                <c:pt idx="17">
                  <c:v>142</c:v>
                </c:pt>
                <c:pt idx="18">
                  <c:v>26</c:v>
                </c:pt>
                <c:pt idx="19">
                  <c:v>0</c:v>
                </c:pt>
                <c:pt idx="20">
                  <c:v>7</c:v>
                </c:pt>
                <c:pt idx="21">
                  <c:v>8</c:v>
                </c:pt>
                <c:pt idx="22">
                  <c:v>14</c:v>
                </c:pt>
                <c:pt idx="23">
                  <c:v>8</c:v>
                </c:pt>
                <c:pt idx="24">
                  <c:v>19</c:v>
                </c:pt>
                <c:pt idx="25">
                  <c:v>15</c:v>
                </c:pt>
                <c:pt idx="26">
                  <c:v>0</c:v>
                </c:pt>
                <c:pt idx="27">
                  <c:v>12</c:v>
                </c:pt>
                <c:pt idx="28">
                  <c:v>7</c:v>
                </c:pt>
                <c:pt idx="29">
                  <c:v>0</c:v>
                </c:pt>
                <c:pt idx="30">
                  <c:v>16</c:v>
                </c:pt>
              </c:numCache>
            </c:numRef>
          </c:val>
          <c:smooth val="0"/>
          <c:extLst>
            <c:ext xmlns:c16="http://schemas.microsoft.com/office/drawing/2014/chart" uri="{C3380CC4-5D6E-409C-BE32-E72D297353CC}">
              <c16:uniqueId val="{00000000-4E6A-4A4B-A3E5-CDC12C80917B}"/>
            </c:ext>
          </c:extLst>
        </c:ser>
        <c:dLbls>
          <c:showLegendKey val="0"/>
          <c:showVal val="0"/>
          <c:showCatName val="0"/>
          <c:showSerName val="0"/>
          <c:showPercent val="0"/>
          <c:showBubbleSize val="0"/>
        </c:dLbls>
        <c:smooth val="0"/>
        <c:axId val="337218376"/>
        <c:axId val="337220016"/>
      </c:lineChart>
      <c:dateAx>
        <c:axId val="337218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20016"/>
        <c:crosses val="autoZero"/>
        <c:auto val="1"/>
        <c:lblOffset val="100"/>
        <c:baseTimeUnit val="days"/>
      </c:dateAx>
      <c:valAx>
        <c:axId val="33722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1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429</c:v>
                </c:pt>
              </c:numCache>
            </c:numRef>
          </c:val>
          <c:extLst>
            <c:ext xmlns:c16="http://schemas.microsoft.com/office/drawing/2014/chart" uri="{C3380CC4-5D6E-409C-BE32-E72D297353CC}">
              <c16:uniqueId val="{00000000-92C2-4BFC-BD5D-1B3A086F976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12</c:v>
                </c:pt>
              </c:numCache>
            </c:numRef>
          </c:val>
          <c:extLst>
            <c:ext xmlns:c16="http://schemas.microsoft.com/office/drawing/2014/chart" uri="{C3380CC4-5D6E-409C-BE32-E72D297353CC}">
              <c16:uniqueId val="{00000001-92C2-4BFC-BD5D-1B3A086F976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2</c:v>
                </c:pt>
              </c:numCache>
            </c:numRef>
          </c:val>
          <c:extLst>
            <c:ext xmlns:c16="http://schemas.microsoft.com/office/drawing/2014/chart" uri="{C3380CC4-5D6E-409C-BE32-E72D297353CC}">
              <c16:uniqueId val="{00000002-92C2-4BFC-BD5D-1B3A086F976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2</c:v>
                </c:pt>
              </c:numCache>
            </c:numRef>
          </c:val>
          <c:extLst>
            <c:ext xmlns:c16="http://schemas.microsoft.com/office/drawing/2014/chart" uri="{C3380CC4-5D6E-409C-BE32-E72D297353CC}">
              <c16:uniqueId val="{00000003-92C2-4BFC-BD5D-1B3A086F976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3</c:v>
                </c:pt>
              </c:numCache>
            </c:numRef>
          </c:val>
          <c:extLst>
            <c:ext xmlns:c16="http://schemas.microsoft.com/office/drawing/2014/chart" uri="{C3380CC4-5D6E-409C-BE32-E72D297353CC}">
              <c16:uniqueId val="{00000004-92C2-4BFC-BD5D-1B3A086F976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92C2-4BFC-BD5D-1B3A086F976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6</c:v>
                </c:pt>
              </c:numCache>
            </c:numRef>
          </c:val>
          <c:extLst>
            <c:ext xmlns:c16="http://schemas.microsoft.com/office/drawing/2014/chart" uri="{C3380CC4-5D6E-409C-BE32-E72D297353CC}">
              <c16:uniqueId val="{00000006-92C2-4BFC-BD5D-1B3A086F976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3</c:v>
                </c:pt>
              </c:numCache>
            </c:numRef>
          </c:val>
          <c:extLst>
            <c:ext xmlns:c16="http://schemas.microsoft.com/office/drawing/2014/chart" uri="{C3380CC4-5D6E-409C-BE32-E72D297353CC}">
              <c16:uniqueId val="{00000007-92C2-4BFC-BD5D-1B3A086F9768}"/>
            </c:ext>
          </c:extLst>
        </c:ser>
        <c:dLbls>
          <c:showLegendKey val="0"/>
          <c:showVal val="0"/>
          <c:showCatName val="0"/>
          <c:showSerName val="0"/>
          <c:showPercent val="0"/>
          <c:showBubbleSize val="0"/>
        </c:dLbls>
        <c:gapWidth val="150"/>
        <c:overlap val="100"/>
        <c:axId val="51343832"/>
        <c:axId val="51342848"/>
      </c:barChart>
      <c:catAx>
        <c:axId val="5134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2848"/>
        <c:crosses val="autoZero"/>
        <c:auto val="1"/>
        <c:lblAlgn val="ctr"/>
        <c:lblOffset val="100"/>
        <c:noMultiLvlLbl val="0"/>
      </c:catAx>
      <c:valAx>
        <c:axId val="51342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3.5198873636043598E-2</c:v>
                </c:pt>
                <c:pt idx="1">
                  <c:v>1.09996480112636E-2</c:v>
                </c:pt>
                <c:pt idx="2">
                  <c:v>7.1717705033438897E-2</c:v>
                </c:pt>
                <c:pt idx="3">
                  <c:v>1.7599436818021799E-2</c:v>
                </c:pt>
                <c:pt idx="4">
                  <c:v>2.1119324181626199E-2</c:v>
                </c:pt>
                <c:pt idx="5">
                  <c:v>8.3597324885603692E-3</c:v>
                </c:pt>
                <c:pt idx="6">
                  <c:v>6.1598028863076399E-3</c:v>
                </c:pt>
              </c:numCache>
            </c:numRef>
          </c:val>
          <c:extLst>
            <c:ext xmlns:c16="http://schemas.microsoft.com/office/drawing/2014/chart" uri="{C3380CC4-5D6E-409C-BE32-E72D297353CC}">
              <c16:uniqueId val="{00000000-2DE0-44DD-B534-73B4E01C9F13}"/>
            </c:ext>
          </c:extLst>
        </c:ser>
        <c:dLbls>
          <c:showLegendKey val="0"/>
          <c:showVal val="0"/>
          <c:showCatName val="0"/>
          <c:showSerName val="0"/>
          <c:showPercent val="0"/>
          <c:showBubbleSize val="0"/>
        </c:dLbls>
        <c:gapWidth val="219"/>
        <c:overlap val="-27"/>
        <c:axId val="51346784"/>
        <c:axId val="51339568"/>
      </c:barChart>
      <c:catAx>
        <c:axId val="5134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39568"/>
        <c:crosses val="autoZero"/>
        <c:auto val="1"/>
        <c:lblAlgn val="ctr"/>
        <c:lblOffset val="100"/>
        <c:noMultiLvlLbl val="0"/>
      </c:catAx>
      <c:valAx>
        <c:axId val="5133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11052</c:v>
                </c:pt>
                <c:pt idx="1">
                  <c:v>17846</c:v>
                </c:pt>
                <c:pt idx="2">
                  <c:v>7266</c:v>
                </c:pt>
                <c:pt idx="3">
                  <c:v>7001</c:v>
                </c:pt>
                <c:pt idx="4">
                  <c:v>2950</c:v>
                </c:pt>
                <c:pt idx="5">
                  <c:v>1218</c:v>
                </c:pt>
                <c:pt idx="6">
                  <c:v>124</c:v>
                </c:pt>
              </c:numCache>
            </c:numRef>
          </c:val>
          <c:extLst>
            <c:ext xmlns:c16="http://schemas.microsoft.com/office/drawing/2014/chart" uri="{C3380CC4-5D6E-409C-BE32-E72D297353CC}">
              <c16:uniqueId val="{00000000-0520-4C64-9E2B-E9AC4DE005F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20845</c:v>
                </c:pt>
                <c:pt idx="1">
                  <c:v>27710</c:v>
                </c:pt>
                <c:pt idx="2">
                  <c:v>5499</c:v>
                </c:pt>
                <c:pt idx="3">
                  <c:v>8066</c:v>
                </c:pt>
                <c:pt idx="4">
                  <c:v>3349</c:v>
                </c:pt>
                <c:pt idx="5">
                  <c:v>929</c:v>
                </c:pt>
                <c:pt idx="6">
                  <c:v>135</c:v>
                </c:pt>
              </c:numCache>
            </c:numRef>
          </c:val>
          <c:extLst>
            <c:ext xmlns:c16="http://schemas.microsoft.com/office/drawing/2014/chart" uri="{C3380CC4-5D6E-409C-BE32-E72D297353CC}">
              <c16:uniqueId val="{00000001-0520-4C64-9E2B-E9AC4DE005F7}"/>
            </c:ext>
          </c:extLst>
        </c:ser>
        <c:dLbls>
          <c:showLegendKey val="0"/>
          <c:showVal val="0"/>
          <c:showCatName val="0"/>
          <c:showSerName val="0"/>
          <c:showPercent val="0"/>
          <c:showBubbleSize val="0"/>
        </c:dLbls>
        <c:gapWidth val="219"/>
        <c:overlap val="-27"/>
        <c:axId val="343847696"/>
        <c:axId val="343844088"/>
      </c:barChart>
      <c:catAx>
        <c:axId val="34384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44088"/>
        <c:crosses val="autoZero"/>
        <c:auto val="1"/>
        <c:lblAlgn val="ctr"/>
        <c:lblOffset val="100"/>
        <c:noMultiLvlLbl val="0"/>
      </c:catAx>
      <c:valAx>
        <c:axId val="34384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4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0</c:v>
                </c:pt>
                <c:pt idx="2">
                  <c:v>0</c:v>
                </c:pt>
                <c:pt idx="3">
                  <c:v>0</c:v>
                </c:pt>
                <c:pt idx="4">
                  <c:v>0</c:v>
                </c:pt>
                <c:pt idx="5">
                  <c:v>0</c:v>
                </c:pt>
                <c:pt idx="6">
                  <c:v>0</c:v>
                </c:pt>
                <c:pt idx="7">
                  <c:v>0</c:v>
                </c:pt>
                <c:pt idx="8">
                  <c:v>7.8474940923359104E-2</c:v>
                </c:pt>
                <c:pt idx="9">
                  <c:v>1.8511499166982501E-2</c:v>
                </c:pt>
                <c:pt idx="10">
                  <c:v>0</c:v>
                </c:pt>
                <c:pt idx="11">
                  <c:v>1.6742448274646601E-2</c:v>
                </c:pt>
                <c:pt idx="12">
                  <c:v>2.11435115848824E-2</c:v>
                </c:pt>
                <c:pt idx="13">
                  <c:v>0</c:v>
                </c:pt>
                <c:pt idx="14">
                  <c:v>5.2832714016519001E-3</c:v>
                </c:pt>
                <c:pt idx="15">
                  <c:v>1.3203295542567399E-2</c:v>
                </c:pt>
                <c:pt idx="16">
                  <c:v>4.3994333529841397E-3</c:v>
                </c:pt>
                <c:pt idx="17">
                  <c:v>0.125787269976426</c:v>
                </c:pt>
                <c:pt idx="18">
                  <c:v>2.28649822796387E-2</c:v>
                </c:pt>
                <c:pt idx="19">
                  <c:v>0</c:v>
                </c:pt>
                <c:pt idx="20">
                  <c:v>6.1526021112214696E-3</c:v>
                </c:pt>
                <c:pt idx="21">
                  <c:v>7.0301240816900397E-3</c:v>
                </c:pt>
                <c:pt idx="22">
                  <c:v>1.40561719772641E-2</c:v>
                </c:pt>
                <c:pt idx="23">
                  <c:v>7.0256788562194803E-3</c:v>
                </c:pt>
                <c:pt idx="24">
                  <c:v>1.7559108348478101E-2</c:v>
                </c:pt>
                <c:pt idx="25">
                  <c:v>1.3165516878192601E-2</c:v>
                </c:pt>
                <c:pt idx="26">
                  <c:v>0</c:v>
                </c:pt>
                <c:pt idx="27">
                  <c:v>1.0526131120506699E-2</c:v>
                </c:pt>
                <c:pt idx="28">
                  <c:v>6.1386815865861E-3</c:v>
                </c:pt>
                <c:pt idx="29">
                  <c:v>0</c:v>
                </c:pt>
                <c:pt idx="30">
                  <c:v>1.4023401551338801E-2</c:v>
                </c:pt>
              </c:numCache>
            </c:numRef>
          </c:val>
          <c:smooth val="0"/>
          <c:extLst>
            <c:ext xmlns:c16="http://schemas.microsoft.com/office/drawing/2014/chart" uri="{C3380CC4-5D6E-409C-BE32-E72D297353CC}">
              <c16:uniqueId val="{00000000-FF0C-4029-8DC7-7F2CC9677EA7}"/>
            </c:ext>
          </c:extLst>
        </c:ser>
        <c:dLbls>
          <c:showLegendKey val="0"/>
          <c:showVal val="0"/>
          <c:showCatName val="0"/>
          <c:showSerName val="0"/>
          <c:showPercent val="0"/>
          <c:showBubbleSize val="0"/>
        </c:dLbls>
        <c:smooth val="0"/>
        <c:axId val="343849008"/>
        <c:axId val="343848680"/>
      </c:lineChart>
      <c:dateAx>
        <c:axId val="34384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48680"/>
        <c:crosses val="autoZero"/>
        <c:auto val="1"/>
        <c:lblOffset val="100"/>
        <c:baseTimeUnit val="days"/>
      </c:dateAx>
      <c:valAx>
        <c:axId val="34384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4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113171</c:v>
                </c:pt>
                <c:pt idx="1">
                  <c:v>113212</c:v>
                </c:pt>
                <c:pt idx="2">
                  <c:v>113245</c:v>
                </c:pt>
                <c:pt idx="3">
                  <c:v>113278</c:v>
                </c:pt>
                <c:pt idx="4">
                  <c:v>113310</c:v>
                </c:pt>
                <c:pt idx="5">
                  <c:v>113341</c:v>
                </c:pt>
                <c:pt idx="6">
                  <c:v>113377</c:v>
                </c:pt>
                <c:pt idx="7">
                  <c:v>113393</c:v>
                </c:pt>
                <c:pt idx="8">
                  <c:v>113431</c:v>
                </c:pt>
                <c:pt idx="9">
                  <c:v>113455</c:v>
                </c:pt>
                <c:pt idx="10">
                  <c:v>113475</c:v>
                </c:pt>
                <c:pt idx="11">
                  <c:v>113494</c:v>
                </c:pt>
                <c:pt idx="12">
                  <c:v>113526</c:v>
                </c:pt>
                <c:pt idx="13">
                  <c:v>113550</c:v>
                </c:pt>
                <c:pt idx="14">
                  <c:v>113583</c:v>
                </c:pt>
                <c:pt idx="15">
                  <c:v>113634</c:v>
                </c:pt>
                <c:pt idx="16">
                  <c:v>113669</c:v>
                </c:pt>
                <c:pt idx="17">
                  <c:v>113699</c:v>
                </c:pt>
                <c:pt idx="18">
                  <c:v>113724</c:v>
                </c:pt>
                <c:pt idx="19">
                  <c:v>113762</c:v>
                </c:pt>
                <c:pt idx="20">
                  <c:v>113785</c:v>
                </c:pt>
                <c:pt idx="21">
                  <c:v>113807</c:v>
                </c:pt>
                <c:pt idx="22">
                  <c:v>113852</c:v>
                </c:pt>
                <c:pt idx="23">
                  <c:v>113885</c:v>
                </c:pt>
                <c:pt idx="24">
                  <c:v>113917</c:v>
                </c:pt>
                <c:pt idx="25">
                  <c:v>113951</c:v>
                </c:pt>
                <c:pt idx="26">
                  <c:v>113986</c:v>
                </c:pt>
                <c:pt idx="27">
                  <c:v>114018</c:v>
                </c:pt>
                <c:pt idx="28">
                  <c:v>114044</c:v>
                </c:pt>
                <c:pt idx="29">
                  <c:v>114080</c:v>
                </c:pt>
                <c:pt idx="30">
                  <c:v>114110</c:v>
                </c:pt>
              </c:numCache>
            </c:numRef>
          </c:val>
          <c:smooth val="0"/>
          <c:extLst>
            <c:ext xmlns:c16="http://schemas.microsoft.com/office/drawing/2014/chart" uri="{C3380CC4-5D6E-409C-BE32-E72D297353CC}">
              <c16:uniqueId val="{00000000-17A5-4C0D-9831-62201F82FA00}"/>
            </c:ext>
          </c:extLst>
        </c:ser>
        <c:dLbls>
          <c:showLegendKey val="0"/>
          <c:showVal val="0"/>
          <c:showCatName val="0"/>
          <c:showSerName val="0"/>
          <c:showPercent val="0"/>
          <c:showBubbleSize val="0"/>
        </c:dLbls>
        <c:smooth val="0"/>
        <c:axId val="343840480"/>
        <c:axId val="343840808"/>
      </c:lineChart>
      <c:dateAx>
        <c:axId val="343840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40808"/>
        <c:crosses val="autoZero"/>
        <c:auto val="1"/>
        <c:lblOffset val="100"/>
        <c:baseTimeUnit val="days"/>
      </c:dateAx>
      <c:valAx>
        <c:axId val="34384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4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31</c:v>
                </c:pt>
                <c:pt idx="1">
                  <c:v>34</c:v>
                </c:pt>
                <c:pt idx="2">
                  <c:v>31</c:v>
                </c:pt>
                <c:pt idx="3">
                  <c:v>43</c:v>
                </c:pt>
                <c:pt idx="4">
                  <c:v>33</c:v>
                </c:pt>
                <c:pt idx="5">
                  <c:v>24</c:v>
                </c:pt>
                <c:pt idx="6">
                  <c:v>37</c:v>
                </c:pt>
                <c:pt idx="7">
                  <c:v>31</c:v>
                </c:pt>
                <c:pt idx="8">
                  <c:v>39</c:v>
                </c:pt>
                <c:pt idx="9">
                  <c:v>35</c:v>
                </c:pt>
                <c:pt idx="10">
                  <c:v>36</c:v>
                </c:pt>
                <c:pt idx="11">
                  <c:v>36</c:v>
                </c:pt>
                <c:pt idx="12">
                  <c:v>29</c:v>
                </c:pt>
                <c:pt idx="13">
                  <c:v>27</c:v>
                </c:pt>
                <c:pt idx="14">
                  <c:v>24</c:v>
                </c:pt>
                <c:pt idx="15">
                  <c:v>38</c:v>
                </c:pt>
                <c:pt idx="16">
                  <c:v>48</c:v>
                </c:pt>
                <c:pt idx="17">
                  <c:v>30</c:v>
                </c:pt>
                <c:pt idx="18">
                  <c:v>38</c:v>
                </c:pt>
                <c:pt idx="19">
                  <c:v>32</c:v>
                </c:pt>
                <c:pt idx="20">
                  <c:v>37</c:v>
                </c:pt>
                <c:pt idx="21">
                  <c:v>31</c:v>
                </c:pt>
                <c:pt idx="22">
                  <c:v>41</c:v>
                </c:pt>
                <c:pt idx="23">
                  <c:v>46</c:v>
                </c:pt>
                <c:pt idx="24">
                  <c:v>36</c:v>
                </c:pt>
                <c:pt idx="25">
                  <c:v>32</c:v>
                </c:pt>
                <c:pt idx="26">
                  <c:v>28</c:v>
                </c:pt>
                <c:pt idx="27">
                  <c:v>51</c:v>
                </c:pt>
                <c:pt idx="28">
                  <c:v>38</c:v>
                </c:pt>
                <c:pt idx="29">
                  <c:v>40</c:v>
                </c:pt>
                <c:pt idx="30">
                  <c:v>46</c:v>
                </c:pt>
              </c:numCache>
            </c:numRef>
          </c:val>
          <c:smooth val="0"/>
          <c:extLst>
            <c:ext xmlns:c16="http://schemas.microsoft.com/office/drawing/2014/chart" uri="{C3380CC4-5D6E-409C-BE32-E72D297353CC}">
              <c16:uniqueId val="{00000000-7D5E-4516-BC19-42B4C10D4A84}"/>
            </c:ext>
          </c:extLst>
        </c:ser>
        <c:dLbls>
          <c:showLegendKey val="0"/>
          <c:showVal val="0"/>
          <c:showCatName val="0"/>
          <c:showSerName val="0"/>
          <c:showPercent val="0"/>
          <c:showBubbleSize val="0"/>
        </c:dLbls>
        <c:smooth val="0"/>
        <c:axId val="343849336"/>
        <c:axId val="343853600"/>
      </c:lineChart>
      <c:dateAx>
        <c:axId val="343849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53600"/>
        <c:crosses val="autoZero"/>
        <c:auto val="1"/>
        <c:lblOffset val="100"/>
        <c:baseTimeUnit val="days"/>
      </c:dateAx>
      <c:valAx>
        <c:axId val="34385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4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9069</c:v>
                </c:pt>
                <c:pt idx="1">
                  <c:v>2738</c:v>
                </c:pt>
                <c:pt idx="2">
                  <c:v>2634</c:v>
                </c:pt>
                <c:pt idx="3">
                  <c:v>2580</c:v>
                </c:pt>
                <c:pt idx="4">
                  <c:v>2313</c:v>
                </c:pt>
                <c:pt idx="5">
                  <c:v>2057</c:v>
                </c:pt>
                <c:pt idx="6">
                  <c:v>2389</c:v>
                </c:pt>
                <c:pt idx="7">
                  <c:v>2612</c:v>
                </c:pt>
                <c:pt idx="8">
                  <c:v>2431</c:v>
                </c:pt>
                <c:pt idx="9">
                  <c:v>2689</c:v>
                </c:pt>
                <c:pt idx="10">
                  <c:v>31264</c:v>
                </c:pt>
                <c:pt idx="11">
                  <c:v>23551</c:v>
                </c:pt>
                <c:pt idx="12">
                  <c:v>2454</c:v>
                </c:pt>
                <c:pt idx="13">
                  <c:v>1837</c:v>
                </c:pt>
                <c:pt idx="14">
                  <c:v>1840</c:v>
                </c:pt>
                <c:pt idx="15">
                  <c:v>3103</c:v>
                </c:pt>
                <c:pt idx="16">
                  <c:v>3407</c:v>
                </c:pt>
                <c:pt idx="17">
                  <c:v>2738</c:v>
                </c:pt>
                <c:pt idx="18">
                  <c:v>24331</c:v>
                </c:pt>
                <c:pt idx="19">
                  <c:v>20127</c:v>
                </c:pt>
                <c:pt idx="20">
                  <c:v>3230</c:v>
                </c:pt>
                <c:pt idx="21">
                  <c:v>2307</c:v>
                </c:pt>
                <c:pt idx="22">
                  <c:v>2570</c:v>
                </c:pt>
                <c:pt idx="23">
                  <c:v>2792</c:v>
                </c:pt>
                <c:pt idx="24">
                  <c:v>2652</c:v>
                </c:pt>
                <c:pt idx="25">
                  <c:v>3201</c:v>
                </c:pt>
                <c:pt idx="26">
                  <c:v>55643</c:v>
                </c:pt>
                <c:pt idx="27">
                  <c:v>146249</c:v>
                </c:pt>
                <c:pt idx="28">
                  <c:v>114102</c:v>
                </c:pt>
                <c:pt idx="29">
                  <c:v>112519</c:v>
                </c:pt>
                <c:pt idx="30">
                  <c:v>104613</c:v>
                </c:pt>
              </c:numCache>
            </c:numRef>
          </c:val>
          <c:extLst>
            <c:ext xmlns:c16="http://schemas.microsoft.com/office/drawing/2014/chart" uri="{C3380CC4-5D6E-409C-BE32-E72D297353CC}">
              <c16:uniqueId val="{00000000-675E-4BBA-A58F-28A714D7F27C}"/>
            </c:ext>
          </c:extLst>
        </c:ser>
        <c:dLbls>
          <c:showLegendKey val="0"/>
          <c:showVal val="0"/>
          <c:showCatName val="0"/>
          <c:showSerName val="0"/>
          <c:showPercent val="0"/>
          <c:showBubbleSize val="0"/>
        </c:dLbls>
        <c:gapWidth val="219"/>
        <c:overlap val="-27"/>
        <c:axId val="214060184"/>
        <c:axId val="214060840"/>
      </c:barChart>
      <c:dateAx>
        <c:axId val="214060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060840"/>
        <c:crosses val="autoZero"/>
        <c:auto val="1"/>
        <c:lblOffset val="100"/>
        <c:baseTimeUnit val="days"/>
      </c:dateAx>
      <c:valAx>
        <c:axId val="21406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06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1751</c:v>
                </c:pt>
              </c:numCache>
            </c:numRef>
          </c:val>
          <c:extLst>
            <c:ext xmlns:c16="http://schemas.microsoft.com/office/drawing/2014/chart" uri="{C3380CC4-5D6E-409C-BE32-E72D297353CC}">
              <c16:uniqueId val="{00000000-34AF-4EDD-97BC-12ADC88C2FAD}"/>
            </c:ext>
          </c:extLst>
        </c:ser>
        <c:dLbls>
          <c:showLegendKey val="0"/>
          <c:showVal val="0"/>
          <c:showCatName val="0"/>
          <c:showSerName val="0"/>
          <c:showPercent val="0"/>
          <c:showBubbleSize val="0"/>
        </c:dLbls>
        <c:gapWidth val="219"/>
        <c:overlap val="-27"/>
        <c:axId val="214065104"/>
        <c:axId val="214066744"/>
      </c:barChart>
      <c:catAx>
        <c:axId val="21406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066744"/>
        <c:crosses val="autoZero"/>
        <c:auto val="1"/>
        <c:lblAlgn val="ctr"/>
        <c:lblOffset val="100"/>
        <c:noMultiLvlLbl val="0"/>
      </c:catAx>
      <c:valAx>
        <c:axId val="21406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06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c:f>
              <c:strCache>
                <c:ptCount val="1"/>
                <c:pt idx="0">
                  <c:v>2019-12</c:v>
                </c:pt>
              </c:strCache>
            </c:strRef>
          </c:cat>
          <c:val>
            <c:numRef>
              <c:f>Sheet1!$B$2</c:f>
              <c:numCache>
                <c:formatCode>General</c:formatCode>
                <c:ptCount val="1"/>
                <c:pt idx="0">
                  <c:v>1751</c:v>
                </c:pt>
              </c:numCache>
            </c:numRef>
          </c:val>
          <c:extLst>
            <c:ext xmlns:c16="http://schemas.microsoft.com/office/drawing/2014/chart" uri="{C3380CC4-5D6E-409C-BE32-E72D297353CC}">
              <c16:uniqueId val="{00000000-DC43-4BBD-8649-2AAF04C91D30}"/>
            </c:ext>
          </c:extLst>
        </c:ser>
        <c:dLbls>
          <c:showLegendKey val="0"/>
          <c:showVal val="0"/>
          <c:showCatName val="0"/>
          <c:showSerName val="0"/>
          <c:showPercent val="0"/>
          <c:showBubbleSize val="0"/>
        </c:dLbls>
        <c:gapWidth val="219"/>
        <c:overlap val="-27"/>
        <c:axId val="214071008"/>
        <c:axId val="214071992"/>
      </c:barChart>
      <c:catAx>
        <c:axId val="21407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071992"/>
        <c:crosses val="autoZero"/>
        <c:auto val="1"/>
        <c:lblAlgn val="ctr"/>
        <c:lblOffset val="100"/>
        <c:noMultiLvlLbl val="0"/>
      </c:catAx>
      <c:valAx>
        <c:axId val="21407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07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9FAD1-30AC-42DA-AFE0-981C62E828F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6464474-FF0C-435E-9A2F-787DFD51B97D}"/>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071520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6FB7-4693-4E05-90FB-F0ABEA797988}"/>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5708216E-87EE-4CC0-9B0A-012800E10979}"/>
              </a:ext>
            </a:extLst>
          </p:cNvPr>
          <p:cNvGraphicFramePr>
            <a:graphicFrameLocks noGrp="1"/>
          </p:cNvGraphicFramePr>
          <p:nvPr>
            <p:ph type="tbl" sz="quarter" idx="13"/>
            <p:extLst>
              <p:ext uri="{D42A27DB-BD31-4B8C-83A1-F6EECF244321}">
                <p14:modId xmlns:p14="http://schemas.microsoft.com/office/powerpoint/2010/main" val="986529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50255955"/>
                    </a:ext>
                  </a:extLst>
                </a:gridCol>
                <a:gridCol w="740664">
                  <a:extLst>
                    <a:ext uri="{9D8B030D-6E8A-4147-A177-3AD203B41FA5}">
                      <a16:colId xmlns:a16="http://schemas.microsoft.com/office/drawing/2014/main" val="2631295301"/>
                    </a:ext>
                  </a:extLst>
                </a:gridCol>
                <a:gridCol w="740664">
                  <a:extLst>
                    <a:ext uri="{9D8B030D-6E8A-4147-A177-3AD203B41FA5}">
                      <a16:colId xmlns:a16="http://schemas.microsoft.com/office/drawing/2014/main" val="1119283508"/>
                    </a:ext>
                  </a:extLst>
                </a:gridCol>
                <a:gridCol w="740664">
                  <a:extLst>
                    <a:ext uri="{9D8B030D-6E8A-4147-A177-3AD203B41FA5}">
                      <a16:colId xmlns:a16="http://schemas.microsoft.com/office/drawing/2014/main" val="2024032218"/>
                    </a:ext>
                  </a:extLst>
                </a:gridCol>
                <a:gridCol w="740664">
                  <a:extLst>
                    <a:ext uri="{9D8B030D-6E8A-4147-A177-3AD203B41FA5}">
                      <a16:colId xmlns:a16="http://schemas.microsoft.com/office/drawing/2014/main" val="1689431797"/>
                    </a:ext>
                  </a:extLst>
                </a:gridCol>
                <a:gridCol w="740664">
                  <a:extLst>
                    <a:ext uri="{9D8B030D-6E8A-4147-A177-3AD203B41FA5}">
                      <a16:colId xmlns:a16="http://schemas.microsoft.com/office/drawing/2014/main" val="2739076866"/>
                    </a:ext>
                  </a:extLst>
                </a:gridCol>
                <a:gridCol w="740664">
                  <a:extLst>
                    <a:ext uri="{9D8B030D-6E8A-4147-A177-3AD203B41FA5}">
                      <a16:colId xmlns:a16="http://schemas.microsoft.com/office/drawing/2014/main" val="727299345"/>
                    </a:ext>
                  </a:extLst>
                </a:gridCol>
                <a:gridCol w="740664">
                  <a:extLst>
                    <a:ext uri="{9D8B030D-6E8A-4147-A177-3AD203B41FA5}">
                      <a16:colId xmlns:a16="http://schemas.microsoft.com/office/drawing/2014/main" val="885298579"/>
                    </a:ext>
                  </a:extLst>
                </a:gridCol>
                <a:gridCol w="740664">
                  <a:extLst>
                    <a:ext uri="{9D8B030D-6E8A-4147-A177-3AD203B41FA5}">
                      <a16:colId xmlns:a16="http://schemas.microsoft.com/office/drawing/2014/main" val="1834809365"/>
                    </a:ext>
                  </a:extLst>
                </a:gridCol>
                <a:gridCol w="740664">
                  <a:extLst>
                    <a:ext uri="{9D8B030D-6E8A-4147-A177-3AD203B41FA5}">
                      <a16:colId xmlns:a16="http://schemas.microsoft.com/office/drawing/2014/main" val="36099394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21628873"/>
                  </a:ext>
                </a:extLst>
              </a:tr>
              <a:tr h="370840">
                <a:tc>
                  <a:txBody>
                    <a:bodyPr/>
                    <a:lstStyle/>
                    <a:p>
                      <a:r>
                        <a:rPr lang="en-US" sz="1000"/>
                        <a:t>Oxford Fajar</a:t>
                      </a:r>
                    </a:p>
                  </a:txBody>
                  <a:tcPr/>
                </a:tc>
                <a:tc>
                  <a:txBody>
                    <a:bodyPr/>
                    <a:lstStyle/>
                    <a:p>
                      <a:r>
                        <a:rPr lang="en-US" sz="1000"/>
                        <a:t>114110</a:t>
                      </a:r>
                    </a:p>
                  </a:txBody>
                  <a:tcPr/>
                </a:tc>
                <a:tc>
                  <a:txBody>
                    <a:bodyPr/>
                    <a:lstStyle/>
                    <a:p>
                      <a:r>
                        <a:rPr lang="en-US" sz="1000"/>
                        <a:t>969</a:t>
                      </a:r>
                    </a:p>
                  </a:txBody>
                  <a:tcPr/>
                </a:tc>
                <a:tc>
                  <a:txBody>
                    <a:bodyPr/>
                    <a:lstStyle/>
                    <a:p>
                      <a:r>
                        <a:rPr lang="en-US" sz="1000"/>
                        <a:t>18</a:t>
                      </a:r>
                    </a:p>
                  </a:txBody>
                  <a:tcPr/>
                </a:tc>
                <a:tc>
                  <a:txBody>
                    <a:bodyPr/>
                    <a:lstStyle/>
                    <a:p>
                      <a:r>
                        <a:rPr lang="en-US" sz="1000"/>
                        <a:t>448</a:t>
                      </a:r>
                    </a:p>
                  </a:txBody>
                  <a:tcPr/>
                </a:tc>
                <a:tc>
                  <a:txBody>
                    <a:bodyPr/>
                    <a:lstStyle/>
                    <a:p>
                      <a:r>
                        <a:rPr lang="en-US" sz="1000"/>
                        <a:t>6</a:t>
                      </a:r>
                    </a:p>
                  </a:txBody>
                  <a:tcPr/>
                </a:tc>
                <a:tc>
                  <a:txBody>
                    <a:bodyPr/>
                    <a:lstStyle/>
                    <a:p>
                      <a:r>
                        <a:rPr lang="en-US" sz="1000"/>
                        <a:t>3</a:t>
                      </a:r>
                    </a:p>
                  </a:txBody>
                  <a:tcPr/>
                </a:tc>
                <a:tc>
                  <a:txBody>
                    <a:bodyPr/>
                    <a:lstStyle/>
                    <a:p>
                      <a:r>
                        <a:rPr lang="en-US" sz="1000"/>
                        <a:t>3</a:t>
                      </a:r>
                    </a:p>
                  </a:txBody>
                  <a:tcPr/>
                </a:tc>
                <a:tc>
                  <a:txBody>
                    <a:bodyPr/>
                    <a:lstStyle/>
                    <a:p>
                      <a:r>
                        <a:rPr lang="en-US" sz="1000"/>
                        <a:t>0.0223 %</a:t>
                      </a:r>
                    </a:p>
                  </a:txBody>
                  <a:tcPr/>
                </a:tc>
                <a:tc>
                  <a:txBody>
                    <a:bodyPr/>
                    <a:lstStyle/>
                    <a:p>
                      <a:r>
                        <a:rPr lang="en-US" sz="1000"/>
                        <a:t>0.0 %</a:t>
                      </a:r>
                    </a:p>
                  </a:txBody>
                  <a:tcPr/>
                </a:tc>
                <a:extLst>
                  <a:ext uri="{0D108BD9-81ED-4DB2-BD59-A6C34878D82A}">
                    <a16:rowId xmlns:a16="http://schemas.microsoft.com/office/drawing/2014/main" val="2501838712"/>
                  </a:ext>
                </a:extLst>
              </a:tr>
            </a:tbl>
          </a:graphicData>
        </a:graphic>
      </p:graphicFrame>
      <p:sp>
        <p:nvSpPr>
          <p:cNvPr id="4" name="Text Placeholder 3">
            <a:extLst>
              <a:ext uri="{FF2B5EF4-FFF2-40B4-BE49-F238E27FC236}">
                <a16:creationId xmlns:a16="http://schemas.microsoft.com/office/drawing/2014/main" id="{1B847B9C-CC73-4307-8329-270B10BCD5B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311076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ADCF4-D92E-43EF-B6F7-2BA267F1CF4B}"/>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20AA85AB-6A74-4EF9-B17B-D7E765D372A8}"/>
              </a:ext>
            </a:extLst>
          </p:cNvPr>
          <p:cNvGraphicFramePr>
            <a:graphicFrameLocks noGrp="1"/>
          </p:cNvGraphicFramePr>
          <p:nvPr>
            <p:ph type="chart" sz="quarter" idx="13"/>
            <p:extLst>
              <p:ext uri="{D42A27DB-BD31-4B8C-83A1-F6EECF244321}">
                <p14:modId xmlns:p14="http://schemas.microsoft.com/office/powerpoint/2010/main" val="1362518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241BC6-DBCA-4159-BD69-7833BB475F13}"/>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43F0C9A5-2EA5-4DF4-87BD-15E9C4169C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919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5358D-DBC2-4255-88DB-6B4786B69BC4}"/>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E65CBDC8-D3F1-46B1-8438-858C7592B791}"/>
              </a:ext>
            </a:extLst>
          </p:cNvPr>
          <p:cNvGraphicFramePr>
            <a:graphicFrameLocks noGrp="1"/>
          </p:cNvGraphicFramePr>
          <p:nvPr>
            <p:ph type="chart" sz="quarter" idx="13"/>
            <p:extLst>
              <p:ext uri="{D42A27DB-BD31-4B8C-83A1-F6EECF244321}">
                <p14:modId xmlns:p14="http://schemas.microsoft.com/office/powerpoint/2010/main" val="149156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DD0D13-95CE-4A4F-B117-FDB453A646B4}"/>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99811B55-1166-4BCD-96C7-AF91D26F49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037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9739-0451-4DE7-8FB8-9EB2B9A9F50B}"/>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EA87549E-46A7-4667-BF62-399D8D535558}"/>
              </a:ext>
            </a:extLst>
          </p:cNvPr>
          <p:cNvGraphicFramePr>
            <a:graphicFrameLocks noGrp="1"/>
          </p:cNvGraphicFramePr>
          <p:nvPr>
            <p:ph type="chart" sz="quarter" idx="13"/>
            <p:extLst>
              <p:ext uri="{D42A27DB-BD31-4B8C-83A1-F6EECF244321}">
                <p14:modId xmlns:p14="http://schemas.microsoft.com/office/powerpoint/2010/main" val="1349404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CCFF61-1330-42EB-80AC-EB4A275CF6F7}"/>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0EECAB6F-396D-4159-81B9-2E7AD6E6EC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0049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BE03F-D4F6-4ACF-8955-C32A79288BB3}"/>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5322A115-F529-406D-826F-D08464C4F566}"/>
              </a:ext>
            </a:extLst>
          </p:cNvPr>
          <p:cNvGraphicFramePr>
            <a:graphicFrameLocks noGrp="1"/>
          </p:cNvGraphicFramePr>
          <p:nvPr>
            <p:ph type="chart" sz="quarter" idx="13"/>
            <p:extLst>
              <p:ext uri="{D42A27DB-BD31-4B8C-83A1-F6EECF244321}">
                <p14:modId xmlns:p14="http://schemas.microsoft.com/office/powerpoint/2010/main" val="2989397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BB49F7-1A87-4FB0-A560-4936A86575B6}"/>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20F7D845-BC38-4615-8D3F-B4161A41F0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8121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EDD12-083A-4E04-895D-50593AAB3E3D}"/>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99A08B1E-BFB2-4681-821D-6E6989EE5E27}"/>
              </a:ext>
            </a:extLst>
          </p:cNvPr>
          <p:cNvGraphicFramePr>
            <a:graphicFrameLocks noGrp="1"/>
          </p:cNvGraphicFramePr>
          <p:nvPr>
            <p:ph type="chart" sz="quarter" idx="13"/>
            <p:extLst>
              <p:ext uri="{D42A27DB-BD31-4B8C-83A1-F6EECF244321}">
                <p14:modId xmlns:p14="http://schemas.microsoft.com/office/powerpoint/2010/main" val="3551325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9DBB76-E7A6-4D25-B26A-A66D5C83B393}"/>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F523D129-67F0-40D3-A700-4AA415523F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5079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8E5B6-DEAF-40A4-AF86-DFA5D76ACF8A}"/>
              </a:ext>
            </a:extLst>
          </p:cNvPr>
          <p:cNvSpPr>
            <a:spLocks noGrp="1"/>
          </p:cNvSpPr>
          <p:nvPr>
            <p:ph type="title"/>
          </p:nvPr>
        </p:nvSpPr>
        <p:spPr/>
        <p:txBody>
          <a:bodyPr/>
          <a:lstStyle/>
          <a:p>
            <a:r>
              <a:rPr lang="en-US"/>
              <a:t>Facebook (FB) Custom Own Posts Table (new) | Oxford Fajar - 1 of 2</a:t>
            </a:r>
          </a:p>
        </p:txBody>
      </p:sp>
      <p:graphicFrame>
        <p:nvGraphicFramePr>
          <p:cNvPr id="5" name="Table Placeholder 4">
            <a:extLst>
              <a:ext uri="{FF2B5EF4-FFF2-40B4-BE49-F238E27FC236}">
                <a16:creationId xmlns:a16="http://schemas.microsoft.com/office/drawing/2014/main" id="{6D9771FB-BB6E-43F2-8A7E-710C5CD8D954}"/>
              </a:ext>
            </a:extLst>
          </p:cNvPr>
          <p:cNvGraphicFramePr>
            <a:graphicFrameLocks noGrp="1"/>
          </p:cNvGraphicFramePr>
          <p:nvPr>
            <p:ph type="tbl" sz="quarter" idx="13"/>
            <p:extLst>
              <p:ext uri="{D42A27DB-BD31-4B8C-83A1-F6EECF244321}">
                <p14:modId xmlns:p14="http://schemas.microsoft.com/office/powerpoint/2010/main" val="271434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1430736"/>
                    </a:ext>
                  </a:extLst>
                </a:gridCol>
                <a:gridCol w="905256">
                  <a:extLst>
                    <a:ext uri="{9D8B030D-6E8A-4147-A177-3AD203B41FA5}">
                      <a16:colId xmlns:a16="http://schemas.microsoft.com/office/drawing/2014/main" val="2852416193"/>
                    </a:ext>
                  </a:extLst>
                </a:gridCol>
                <a:gridCol w="905256">
                  <a:extLst>
                    <a:ext uri="{9D8B030D-6E8A-4147-A177-3AD203B41FA5}">
                      <a16:colId xmlns:a16="http://schemas.microsoft.com/office/drawing/2014/main" val="3547661711"/>
                    </a:ext>
                  </a:extLst>
                </a:gridCol>
                <a:gridCol w="905256">
                  <a:extLst>
                    <a:ext uri="{9D8B030D-6E8A-4147-A177-3AD203B41FA5}">
                      <a16:colId xmlns:a16="http://schemas.microsoft.com/office/drawing/2014/main" val="3618588238"/>
                    </a:ext>
                  </a:extLst>
                </a:gridCol>
                <a:gridCol w="905256">
                  <a:extLst>
                    <a:ext uri="{9D8B030D-6E8A-4147-A177-3AD203B41FA5}">
                      <a16:colId xmlns:a16="http://schemas.microsoft.com/office/drawing/2014/main" val="1914796026"/>
                    </a:ext>
                  </a:extLst>
                </a:gridCol>
                <a:gridCol w="905256">
                  <a:extLst>
                    <a:ext uri="{9D8B030D-6E8A-4147-A177-3AD203B41FA5}">
                      <a16:colId xmlns:a16="http://schemas.microsoft.com/office/drawing/2014/main" val="2797441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673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- 2019-12-18 10:34:07</a:t>
                      </a:r>
                      <a:r>
                        <a:rPr kumimoji="0" lang="en-US" sz="1000" b="0" i="0" u="none" strike="noStrike" kern="1200" cap="none" spc="0" normalizeH="0" baseline="0" noProof="0">
                          <a:ln>
                            <a:noFill/>
                          </a:ln>
                          <a:solidFill>
                            <a:prstClr val="black"/>
                          </a:solidFill>
                          <a:effectLst/>
                          <a:uLnTx/>
                          <a:uFillTx/>
                          <a:latin typeface="+mn-lt"/>
                          <a:ea typeface="+mn-ea"/>
                          <a:cs typeface="+mn-cs"/>
                        </a:rPr>
                        <a:t>
 Ants are found on every continent on Earth except Antarctica. 
A few islands such as Greenland do not have any native ant species, but individual ants have been brought in through human travel. 
Source: http://bit.ly/37c2R0y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498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- 2019-12-09 13:42:29</a:t>
                      </a:r>
                      <a:r>
                        <a:rPr kumimoji="0" lang="en-US" sz="1000" b="0" i="0" u="none" strike="noStrike" kern="1200" cap="none" spc="0" normalizeH="0" baseline="0" noProof="0">
                          <a:ln>
                            <a:noFill/>
                          </a:ln>
                          <a:solidFill>
                            <a:prstClr val="black"/>
                          </a:solidFill>
                          <a:effectLst/>
                          <a:uLnTx/>
                          <a:uFillTx/>
                          <a:latin typeface="+mn-lt"/>
                          <a:ea typeface="+mn-ea"/>
                          <a:cs typeface="+mn-cs"/>
                        </a:rPr>
                        <a:t>
 The right lung of a human is shorter because it has to make room for the liver, which is right beneath it. On the other hand, the left lung is narrower because it must make room for the heart.
Source: http://bit.ly/37c2R0y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397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- 2019-12-19 12:51:59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PT3 students! Well done and continue your efforts to achieve greater success in SPM.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523193"/>
                  </a:ext>
                </a:extLst>
              </a:tr>
            </a:tbl>
          </a:graphicData>
        </a:graphic>
      </p:graphicFrame>
      <p:sp>
        <p:nvSpPr>
          <p:cNvPr id="4" name="Text Placeholder 3">
            <a:extLst>
              <a:ext uri="{FF2B5EF4-FFF2-40B4-BE49-F238E27FC236}">
                <a16:creationId xmlns:a16="http://schemas.microsoft.com/office/drawing/2014/main" id="{77750F05-B791-4699-8C39-CA47A23AAF9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341085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2D003-13BA-4204-B775-F2822FFBAF1A}"/>
              </a:ext>
            </a:extLst>
          </p:cNvPr>
          <p:cNvSpPr>
            <a:spLocks noGrp="1"/>
          </p:cNvSpPr>
          <p:nvPr>
            <p:ph type="title"/>
          </p:nvPr>
        </p:nvSpPr>
        <p:spPr/>
        <p:txBody>
          <a:bodyPr/>
          <a:lstStyle/>
          <a:p>
            <a:r>
              <a:rPr lang="en-US"/>
              <a:t>Facebook (FB) Custom Own Posts Table (new) | Oxford Fajar - 2 of 2</a:t>
            </a:r>
          </a:p>
        </p:txBody>
      </p:sp>
      <p:graphicFrame>
        <p:nvGraphicFramePr>
          <p:cNvPr id="5" name="Table Placeholder 4">
            <a:extLst>
              <a:ext uri="{FF2B5EF4-FFF2-40B4-BE49-F238E27FC236}">
                <a16:creationId xmlns:a16="http://schemas.microsoft.com/office/drawing/2014/main" id="{D7DC1A26-AEF6-4E90-B590-13102A87DDF0}"/>
              </a:ext>
            </a:extLst>
          </p:cNvPr>
          <p:cNvGraphicFramePr>
            <a:graphicFrameLocks noGrp="1"/>
          </p:cNvGraphicFramePr>
          <p:nvPr>
            <p:ph type="tbl" sz="quarter" idx="13"/>
            <p:extLst>
              <p:ext uri="{D42A27DB-BD31-4B8C-83A1-F6EECF244321}">
                <p14:modId xmlns:p14="http://schemas.microsoft.com/office/powerpoint/2010/main" val="1085803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8636048"/>
                    </a:ext>
                  </a:extLst>
                </a:gridCol>
                <a:gridCol w="905256">
                  <a:extLst>
                    <a:ext uri="{9D8B030D-6E8A-4147-A177-3AD203B41FA5}">
                      <a16:colId xmlns:a16="http://schemas.microsoft.com/office/drawing/2014/main" val="374145029"/>
                    </a:ext>
                  </a:extLst>
                </a:gridCol>
                <a:gridCol w="905256">
                  <a:extLst>
                    <a:ext uri="{9D8B030D-6E8A-4147-A177-3AD203B41FA5}">
                      <a16:colId xmlns:a16="http://schemas.microsoft.com/office/drawing/2014/main" val="2716650067"/>
                    </a:ext>
                  </a:extLst>
                </a:gridCol>
                <a:gridCol w="905256">
                  <a:extLst>
                    <a:ext uri="{9D8B030D-6E8A-4147-A177-3AD203B41FA5}">
                      <a16:colId xmlns:a16="http://schemas.microsoft.com/office/drawing/2014/main" val="2157330890"/>
                    </a:ext>
                  </a:extLst>
                </a:gridCol>
                <a:gridCol w="905256">
                  <a:extLst>
                    <a:ext uri="{9D8B030D-6E8A-4147-A177-3AD203B41FA5}">
                      <a16:colId xmlns:a16="http://schemas.microsoft.com/office/drawing/2014/main" val="1233021334"/>
                    </a:ext>
                  </a:extLst>
                </a:gridCol>
                <a:gridCol w="905256">
                  <a:extLst>
                    <a:ext uri="{9D8B030D-6E8A-4147-A177-3AD203B41FA5}">
                      <a16:colId xmlns:a16="http://schemas.microsoft.com/office/drawing/2014/main" val="297353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104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- 2019-12-13 10:53:38</a:t>
                      </a:r>
                      <a:r>
                        <a:rPr kumimoji="0" lang="en-US" sz="1000" b="0" i="0" u="none" strike="noStrike" kern="1200" cap="none" spc="0" normalizeH="0" baseline="0" noProof="0">
                          <a:ln>
                            <a:noFill/>
                          </a:ln>
                          <a:solidFill>
                            <a:prstClr val="black"/>
                          </a:solidFill>
                          <a:effectLst/>
                          <a:uLnTx/>
                          <a:uFillTx/>
                          <a:latin typeface="+mn-lt"/>
                          <a:ea typeface="+mn-ea"/>
                          <a:cs typeface="+mn-cs"/>
                        </a:rPr>
                        <a:t>
 Do you know which dictionary is suitable for you or for your child?  Oxford Essential Dictionary is recommended for primary school students whereas Oxford Student's Dictionary is recommended for secondary school students.
It is essential to get an age-appropriate dictionary because the dictionary is specifically written with an understanding of where students are in their development, and entries in the dictionary include the kind of language they will understand and can relate to.
Thank you Mumsgather Finds for featuring our dictionaries on your blog! Read more here: http://bit.ly/2sQfe2O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3590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- 2019-12-10 10:33:58</a:t>
                      </a:r>
                      <a:r>
                        <a:rPr kumimoji="0" lang="en-US" sz="1000" b="0" i="0" u="none" strike="noStrike" kern="1200" cap="none" spc="0" normalizeH="0" baseline="0" noProof="0">
                          <a:ln>
                            <a:noFill/>
                          </a:ln>
                          <a:solidFill>
                            <a:prstClr val="black"/>
                          </a:solidFill>
                          <a:effectLst/>
                          <a:uLnTx/>
                          <a:uFillTx/>
                          <a:latin typeface="+mn-lt"/>
                          <a:ea typeface="+mn-ea"/>
                          <a:cs typeface="+mn-cs"/>
                        </a:rPr>
                        <a:t>
 Giraffes spend most of their lives standing up; they even sleep and give birth standing up!
A groove in the giraffe's lower leg bone; which is much deeper than in other animals helps giraffes to keep their spindly-legs strong and allow them to support their body weight.
Source: http://bit.ly/2pvfWkC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9334457"/>
                  </a:ext>
                </a:extLst>
              </a:tr>
            </a:tbl>
          </a:graphicData>
        </a:graphic>
      </p:graphicFrame>
      <p:sp>
        <p:nvSpPr>
          <p:cNvPr id="4" name="Text Placeholder 3">
            <a:extLst>
              <a:ext uri="{FF2B5EF4-FFF2-40B4-BE49-F238E27FC236}">
                <a16:creationId xmlns:a16="http://schemas.microsoft.com/office/drawing/2014/main" id="{6BEC40C4-6E1F-4BBD-B79D-071019579F4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126841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80267-13E8-4A50-BE9F-04EE032F83FC}"/>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E09F3B53-1EA8-4C1B-9896-F51D3A9F7D5D}"/>
              </a:ext>
            </a:extLst>
          </p:cNvPr>
          <p:cNvGraphicFramePr>
            <a:graphicFrameLocks noGrp="1"/>
          </p:cNvGraphicFramePr>
          <p:nvPr>
            <p:ph type="chart" sz="quarter" idx="13"/>
            <p:extLst>
              <p:ext uri="{D42A27DB-BD31-4B8C-83A1-F6EECF244321}">
                <p14:modId xmlns:p14="http://schemas.microsoft.com/office/powerpoint/2010/main" val="1824494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DFD1EC-BD3D-4659-8018-B32CBB38A443}"/>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175F4952-5924-40C2-AE79-42AAA8DC34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0985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78FC-5138-48C3-936C-5A4944421962}"/>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95E3AEE5-062C-4BB1-9DE1-9F7C067C97F3}"/>
              </a:ext>
            </a:extLst>
          </p:cNvPr>
          <p:cNvGraphicFramePr>
            <a:graphicFrameLocks noGrp="1"/>
          </p:cNvGraphicFramePr>
          <p:nvPr>
            <p:ph type="chart" sz="quarter" idx="13"/>
            <p:extLst>
              <p:ext uri="{D42A27DB-BD31-4B8C-83A1-F6EECF244321}">
                <p14:modId xmlns:p14="http://schemas.microsoft.com/office/powerpoint/2010/main" val="3435570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6958FB-87B1-480B-9C8A-41077A818D96}"/>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5A97F618-EF43-4F78-AA1C-B9D714C68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1216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150F5-B1E4-4E8E-A41B-2EBB7A159A43}"/>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23ED70C8-34D1-4B0F-B298-50F5A4D8CAFA}"/>
              </a:ext>
            </a:extLst>
          </p:cNvPr>
          <p:cNvGraphicFramePr>
            <a:graphicFrameLocks noGrp="1"/>
          </p:cNvGraphicFramePr>
          <p:nvPr>
            <p:ph type="chart" sz="quarter" idx="13"/>
            <p:extLst>
              <p:ext uri="{D42A27DB-BD31-4B8C-83A1-F6EECF244321}">
                <p14:modId xmlns:p14="http://schemas.microsoft.com/office/powerpoint/2010/main" val="691710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7822C4-2933-485B-96CD-7D8BD52A9869}"/>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817CE28-0B15-49DB-91DF-7E108E60CA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7692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582C2-5F75-4B32-9305-CA79D1AAF5C4}"/>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938686EB-A8AF-44B7-B6B4-F106A1B99366}"/>
              </a:ext>
            </a:extLst>
          </p:cNvPr>
          <p:cNvGraphicFramePr>
            <a:graphicFrameLocks noGrp="1"/>
          </p:cNvGraphicFramePr>
          <p:nvPr>
            <p:ph type="chart" sz="quarter" idx="13"/>
            <p:extLst>
              <p:ext uri="{D42A27DB-BD31-4B8C-83A1-F6EECF244321}">
                <p14:modId xmlns:p14="http://schemas.microsoft.com/office/powerpoint/2010/main" val="2395971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BB1EBA-9D92-4725-B98B-4C47EE3A2A72}"/>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B5E721F-40FF-49CE-A255-C37AC41565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1469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713DD-CF60-44D2-A03B-C5624FAC1B8D}"/>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39D9E1C2-2726-40FB-B045-0CCF42364666}"/>
              </a:ext>
            </a:extLst>
          </p:cNvPr>
          <p:cNvGraphicFramePr>
            <a:graphicFrameLocks noGrp="1"/>
          </p:cNvGraphicFramePr>
          <p:nvPr>
            <p:ph type="tbl" sz="quarter" idx="13"/>
            <p:extLst>
              <p:ext uri="{D42A27DB-BD31-4B8C-83A1-F6EECF244321}">
                <p14:modId xmlns:p14="http://schemas.microsoft.com/office/powerpoint/2010/main" val="1271590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88491118"/>
                    </a:ext>
                  </a:extLst>
                </a:gridCol>
                <a:gridCol w="1645920">
                  <a:extLst>
                    <a:ext uri="{9D8B030D-6E8A-4147-A177-3AD203B41FA5}">
                      <a16:colId xmlns:a16="http://schemas.microsoft.com/office/drawing/2014/main" val="739276221"/>
                    </a:ext>
                  </a:extLst>
                </a:gridCol>
                <a:gridCol w="1645920">
                  <a:extLst>
                    <a:ext uri="{9D8B030D-6E8A-4147-A177-3AD203B41FA5}">
                      <a16:colId xmlns:a16="http://schemas.microsoft.com/office/drawing/2014/main" val="3497350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10536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7.8 %</a:t>
                      </a:r>
                    </a:p>
                  </a:txBody>
                  <a:tcPr/>
                </a:tc>
                <a:extLst>
                  <a:ext uri="{0D108BD9-81ED-4DB2-BD59-A6C34878D82A}">
                    <a16:rowId xmlns:a16="http://schemas.microsoft.com/office/drawing/2014/main" val="330348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346493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298849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226669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140514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77479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15131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79853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866599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361157779"/>
                  </a:ext>
                </a:extLst>
              </a:tr>
            </a:tbl>
          </a:graphicData>
        </a:graphic>
      </p:graphicFrame>
      <p:sp>
        <p:nvSpPr>
          <p:cNvPr id="4" name="Text Placeholder 3">
            <a:extLst>
              <a:ext uri="{FF2B5EF4-FFF2-40B4-BE49-F238E27FC236}">
                <a16:creationId xmlns:a16="http://schemas.microsoft.com/office/drawing/2014/main" id="{1058FAE6-859C-4607-9281-74DE03FD9C4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257915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6B238-56E9-492F-BE88-A8AD4EEE46D5}"/>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F4BA6220-39F0-4BE0-8FD2-271808A61641}"/>
              </a:ext>
            </a:extLst>
          </p:cNvPr>
          <p:cNvGraphicFramePr>
            <a:graphicFrameLocks noGrp="1"/>
          </p:cNvGraphicFramePr>
          <p:nvPr>
            <p:ph type="tbl" sz="quarter" idx="13"/>
            <p:extLst>
              <p:ext uri="{D42A27DB-BD31-4B8C-83A1-F6EECF244321}">
                <p14:modId xmlns:p14="http://schemas.microsoft.com/office/powerpoint/2010/main" val="703511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27789619"/>
                    </a:ext>
                  </a:extLst>
                </a:gridCol>
                <a:gridCol w="1645920">
                  <a:extLst>
                    <a:ext uri="{9D8B030D-6E8A-4147-A177-3AD203B41FA5}">
                      <a16:colId xmlns:a16="http://schemas.microsoft.com/office/drawing/2014/main" val="2467742759"/>
                    </a:ext>
                  </a:extLst>
                </a:gridCol>
                <a:gridCol w="1645920">
                  <a:extLst>
                    <a:ext uri="{9D8B030D-6E8A-4147-A177-3AD203B41FA5}">
                      <a16:colId xmlns:a16="http://schemas.microsoft.com/office/drawing/2014/main" val="1788390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3802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30306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27231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21499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5894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51948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8676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933016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02776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50630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095096164"/>
                  </a:ext>
                </a:extLst>
              </a:tr>
            </a:tbl>
          </a:graphicData>
        </a:graphic>
      </p:graphicFrame>
      <p:sp>
        <p:nvSpPr>
          <p:cNvPr id="4" name="Text Placeholder 3">
            <a:extLst>
              <a:ext uri="{FF2B5EF4-FFF2-40B4-BE49-F238E27FC236}">
                <a16:creationId xmlns:a16="http://schemas.microsoft.com/office/drawing/2014/main" id="{E9A92651-ABD4-4EF0-8092-513C5B879E7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92728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B70E1-B9BC-45AA-8871-B6E4614DB7B9}"/>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09116430-C4B1-4588-ADE0-152882BE85C9}"/>
              </a:ext>
            </a:extLst>
          </p:cNvPr>
          <p:cNvGraphicFramePr>
            <a:graphicFrameLocks noGrp="1"/>
          </p:cNvGraphicFramePr>
          <p:nvPr>
            <p:ph type="tbl" sz="quarter" idx="13"/>
            <p:extLst>
              <p:ext uri="{D42A27DB-BD31-4B8C-83A1-F6EECF244321}">
                <p14:modId xmlns:p14="http://schemas.microsoft.com/office/powerpoint/2010/main" val="1619417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77912458"/>
                    </a:ext>
                  </a:extLst>
                </a:gridCol>
                <a:gridCol w="1645920">
                  <a:extLst>
                    <a:ext uri="{9D8B030D-6E8A-4147-A177-3AD203B41FA5}">
                      <a16:colId xmlns:a16="http://schemas.microsoft.com/office/drawing/2014/main" val="360182004"/>
                    </a:ext>
                  </a:extLst>
                </a:gridCol>
                <a:gridCol w="1645920">
                  <a:extLst>
                    <a:ext uri="{9D8B030D-6E8A-4147-A177-3AD203B41FA5}">
                      <a16:colId xmlns:a16="http://schemas.microsoft.com/office/drawing/2014/main" val="1391804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4586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20818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02913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64565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1462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Bandau Kota Marudu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859737380"/>
                  </a:ext>
                </a:extLst>
              </a:tr>
            </a:tbl>
          </a:graphicData>
        </a:graphic>
      </p:graphicFrame>
      <p:sp>
        <p:nvSpPr>
          <p:cNvPr id="4" name="Text Placeholder 3">
            <a:extLst>
              <a:ext uri="{FF2B5EF4-FFF2-40B4-BE49-F238E27FC236}">
                <a16:creationId xmlns:a16="http://schemas.microsoft.com/office/drawing/2014/main" id="{A720081A-365E-4116-BADB-5A8F22F3C74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873579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2806B-DC66-44D5-8DEA-19472B7B30C1}"/>
              </a:ext>
            </a:extLst>
          </p:cNvPr>
          <p:cNvSpPr>
            <a:spLocks noGrp="1"/>
          </p:cNvSpPr>
          <p:nvPr>
            <p:ph type="title"/>
          </p:nvPr>
        </p:nvSpPr>
        <p:spPr/>
        <p:txBody>
          <a:bodyPr/>
          <a:lstStyle/>
          <a:p>
            <a:r>
              <a:rPr lang="en-US"/>
              <a:t>Facebook Own Posts Table | Oxford Fajar - 1 of 9</a:t>
            </a:r>
          </a:p>
        </p:txBody>
      </p:sp>
      <p:graphicFrame>
        <p:nvGraphicFramePr>
          <p:cNvPr id="5" name="Table Placeholder 4">
            <a:extLst>
              <a:ext uri="{FF2B5EF4-FFF2-40B4-BE49-F238E27FC236}">
                <a16:creationId xmlns:a16="http://schemas.microsoft.com/office/drawing/2014/main" id="{458C7062-CE20-490A-BB45-92938A896A6F}"/>
              </a:ext>
            </a:extLst>
          </p:cNvPr>
          <p:cNvGraphicFramePr>
            <a:graphicFrameLocks noGrp="1"/>
          </p:cNvGraphicFramePr>
          <p:nvPr>
            <p:ph type="tbl" sz="quarter" idx="13"/>
            <p:extLst>
              <p:ext uri="{D42A27DB-BD31-4B8C-83A1-F6EECF244321}">
                <p14:modId xmlns:p14="http://schemas.microsoft.com/office/powerpoint/2010/main" val="2091914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18173461"/>
                    </a:ext>
                  </a:extLst>
                </a:gridCol>
                <a:gridCol w="740664">
                  <a:extLst>
                    <a:ext uri="{9D8B030D-6E8A-4147-A177-3AD203B41FA5}">
                      <a16:colId xmlns:a16="http://schemas.microsoft.com/office/drawing/2014/main" val="711981280"/>
                    </a:ext>
                  </a:extLst>
                </a:gridCol>
                <a:gridCol w="740664">
                  <a:extLst>
                    <a:ext uri="{9D8B030D-6E8A-4147-A177-3AD203B41FA5}">
                      <a16:colId xmlns:a16="http://schemas.microsoft.com/office/drawing/2014/main" val="1995868540"/>
                    </a:ext>
                  </a:extLst>
                </a:gridCol>
                <a:gridCol w="740664">
                  <a:extLst>
                    <a:ext uri="{9D8B030D-6E8A-4147-A177-3AD203B41FA5}">
                      <a16:colId xmlns:a16="http://schemas.microsoft.com/office/drawing/2014/main" val="2829918273"/>
                    </a:ext>
                  </a:extLst>
                </a:gridCol>
                <a:gridCol w="740664">
                  <a:extLst>
                    <a:ext uri="{9D8B030D-6E8A-4147-A177-3AD203B41FA5}">
                      <a16:colId xmlns:a16="http://schemas.microsoft.com/office/drawing/2014/main" val="985019571"/>
                    </a:ext>
                  </a:extLst>
                </a:gridCol>
                <a:gridCol w="740664">
                  <a:extLst>
                    <a:ext uri="{9D8B030D-6E8A-4147-A177-3AD203B41FA5}">
                      <a16:colId xmlns:a16="http://schemas.microsoft.com/office/drawing/2014/main" val="2374117942"/>
                    </a:ext>
                  </a:extLst>
                </a:gridCol>
                <a:gridCol w="740664">
                  <a:extLst>
                    <a:ext uri="{9D8B030D-6E8A-4147-A177-3AD203B41FA5}">
                      <a16:colId xmlns:a16="http://schemas.microsoft.com/office/drawing/2014/main" val="1085702436"/>
                    </a:ext>
                  </a:extLst>
                </a:gridCol>
                <a:gridCol w="740664">
                  <a:extLst>
                    <a:ext uri="{9D8B030D-6E8A-4147-A177-3AD203B41FA5}">
                      <a16:colId xmlns:a16="http://schemas.microsoft.com/office/drawing/2014/main" val="592532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1112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- 2019-12-31 13:29:51</a:t>
                      </a:r>
                      <a:r>
                        <a:rPr kumimoji="0" lang="en-US" sz="1000" b="0" i="0" u="none" strike="noStrike" kern="1200" cap="none" spc="0" normalizeH="0" baseline="0" noProof="0">
                          <a:ln>
                            <a:noFill/>
                          </a:ln>
                          <a:solidFill>
                            <a:prstClr val="black"/>
                          </a:solidFill>
                          <a:effectLst/>
                          <a:uLnTx/>
                          <a:uFillTx/>
                          <a:latin typeface="+mn-lt"/>
                          <a:ea typeface="+mn-ea"/>
                          <a:cs typeface="+mn-cs"/>
                        </a:rPr>
                        <a:t>
 Gratitude doesn’t have to be saved for the “big” things in life. The habit of being grateful starts with appreciating every good thing in life and recognizing that there is nothing too small for you to be thankful for.
2019 is coming to an end, what are you grateful for this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4308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- 2019-12-29 12:21:00</a:t>
                      </a:r>
                      <a:r>
                        <a:rPr kumimoji="0" lang="en-US" sz="1000" b="0" i="0" u="none" strike="noStrike" kern="1200" cap="none" spc="0" normalizeH="0" baseline="0" noProof="0">
                          <a:ln>
                            <a:noFill/>
                          </a:ln>
                          <a:solidFill>
                            <a:prstClr val="black"/>
                          </a:solidFill>
                          <a:effectLst/>
                          <a:uLnTx/>
                          <a:uFillTx/>
                          <a:latin typeface="+mn-lt"/>
                          <a:ea typeface="+mn-ea"/>
                          <a:cs typeface="+mn-cs"/>
                        </a:rPr>
                        <a:t>
 Gear up and get ready to go Back to School! Equip yourself with the right practice books so that you can review your subjects every time you complete learning a new topic in class.
Get up to 20% rebate if you shop at Popular Bookstores &amp; other major retailers. You can also receive a FREE set of stainless steel straws when you spend RM50 and above in a single receipt. *Terms and conditions apply. While stocks last. 
For more information on our topical practice book range, click http://bit.ly/2RAwvHE &amp; http://bit.ly/2DWE3MO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6441342"/>
                  </a:ext>
                </a:extLst>
              </a:tr>
            </a:tbl>
          </a:graphicData>
        </a:graphic>
      </p:graphicFrame>
      <p:sp>
        <p:nvSpPr>
          <p:cNvPr id="4" name="Text Placeholder 3">
            <a:extLst>
              <a:ext uri="{FF2B5EF4-FFF2-40B4-BE49-F238E27FC236}">
                <a16:creationId xmlns:a16="http://schemas.microsoft.com/office/drawing/2014/main" id="{6E4D7E50-5870-4751-BA58-C41780C28B9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297445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5527A-3839-4729-82BF-F911CEF51960}"/>
              </a:ext>
            </a:extLst>
          </p:cNvPr>
          <p:cNvSpPr>
            <a:spLocks noGrp="1"/>
          </p:cNvSpPr>
          <p:nvPr>
            <p:ph type="title"/>
          </p:nvPr>
        </p:nvSpPr>
        <p:spPr/>
        <p:txBody>
          <a:bodyPr/>
          <a:lstStyle/>
          <a:p>
            <a:r>
              <a:rPr lang="en-US"/>
              <a:t>Facebook Own Posts Table | Oxford Fajar - 2 of 9</a:t>
            </a:r>
          </a:p>
        </p:txBody>
      </p:sp>
      <p:graphicFrame>
        <p:nvGraphicFramePr>
          <p:cNvPr id="5" name="Table Placeholder 4">
            <a:extLst>
              <a:ext uri="{FF2B5EF4-FFF2-40B4-BE49-F238E27FC236}">
                <a16:creationId xmlns:a16="http://schemas.microsoft.com/office/drawing/2014/main" id="{502C9398-FB73-485D-8B6B-465341D87FAE}"/>
              </a:ext>
            </a:extLst>
          </p:cNvPr>
          <p:cNvGraphicFramePr>
            <a:graphicFrameLocks noGrp="1"/>
          </p:cNvGraphicFramePr>
          <p:nvPr>
            <p:ph type="tbl" sz="quarter" idx="13"/>
            <p:extLst>
              <p:ext uri="{D42A27DB-BD31-4B8C-83A1-F6EECF244321}">
                <p14:modId xmlns:p14="http://schemas.microsoft.com/office/powerpoint/2010/main" val="3194334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49658255"/>
                    </a:ext>
                  </a:extLst>
                </a:gridCol>
                <a:gridCol w="740664">
                  <a:extLst>
                    <a:ext uri="{9D8B030D-6E8A-4147-A177-3AD203B41FA5}">
                      <a16:colId xmlns:a16="http://schemas.microsoft.com/office/drawing/2014/main" val="2848728146"/>
                    </a:ext>
                  </a:extLst>
                </a:gridCol>
                <a:gridCol w="740664">
                  <a:extLst>
                    <a:ext uri="{9D8B030D-6E8A-4147-A177-3AD203B41FA5}">
                      <a16:colId xmlns:a16="http://schemas.microsoft.com/office/drawing/2014/main" val="2541066975"/>
                    </a:ext>
                  </a:extLst>
                </a:gridCol>
                <a:gridCol w="740664">
                  <a:extLst>
                    <a:ext uri="{9D8B030D-6E8A-4147-A177-3AD203B41FA5}">
                      <a16:colId xmlns:a16="http://schemas.microsoft.com/office/drawing/2014/main" val="4266240326"/>
                    </a:ext>
                  </a:extLst>
                </a:gridCol>
                <a:gridCol w="740664">
                  <a:extLst>
                    <a:ext uri="{9D8B030D-6E8A-4147-A177-3AD203B41FA5}">
                      <a16:colId xmlns:a16="http://schemas.microsoft.com/office/drawing/2014/main" val="3324272534"/>
                    </a:ext>
                  </a:extLst>
                </a:gridCol>
                <a:gridCol w="740664">
                  <a:extLst>
                    <a:ext uri="{9D8B030D-6E8A-4147-A177-3AD203B41FA5}">
                      <a16:colId xmlns:a16="http://schemas.microsoft.com/office/drawing/2014/main" val="1610455001"/>
                    </a:ext>
                  </a:extLst>
                </a:gridCol>
                <a:gridCol w="740664">
                  <a:extLst>
                    <a:ext uri="{9D8B030D-6E8A-4147-A177-3AD203B41FA5}">
                      <a16:colId xmlns:a16="http://schemas.microsoft.com/office/drawing/2014/main" val="1042181010"/>
                    </a:ext>
                  </a:extLst>
                </a:gridCol>
                <a:gridCol w="740664">
                  <a:extLst>
                    <a:ext uri="{9D8B030D-6E8A-4147-A177-3AD203B41FA5}">
                      <a16:colId xmlns:a16="http://schemas.microsoft.com/office/drawing/2014/main" val="2335976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3156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- 2019-12-28 10:25:35</a:t>
                      </a:r>
                      <a:r>
                        <a:rPr kumimoji="0" lang="en-US" sz="1000" b="0" i="0" u="none" strike="noStrike" kern="1200" cap="none" spc="0" normalizeH="0" baseline="0" noProof="0">
                          <a:ln>
                            <a:noFill/>
                          </a:ln>
                          <a:solidFill>
                            <a:prstClr val="black"/>
                          </a:solidFill>
                          <a:effectLst/>
                          <a:uLnTx/>
                          <a:uFillTx/>
                          <a:latin typeface="+mn-lt"/>
                          <a:ea typeface="+mn-ea"/>
                          <a:cs typeface="+mn-cs"/>
                        </a:rPr>
                        <a:t>
 Make sure that all your holiday homework has been completed to get your new school year off to a very good start. 
Allocating plenty of lead time for your homework allows you to complete it in a stress-free manner and produce a high standard of work that sets the tone for the new school year.
Source: http://bit.ly/37hSPLt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02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- 2019-12-26 15:14:37</a:t>
                      </a:r>
                      <a:r>
                        <a:rPr kumimoji="0" lang="en-US" sz="1000" b="0" i="0" u="none" strike="noStrike" kern="1200" cap="none" spc="0" normalizeH="0" baseline="0" noProof="0">
                          <a:ln>
                            <a:noFill/>
                          </a:ln>
                          <a:solidFill>
                            <a:prstClr val="black"/>
                          </a:solidFill>
                          <a:effectLst/>
                          <a:uLnTx/>
                          <a:uFillTx/>
                          <a:latin typeface="+mn-lt"/>
                          <a:ea typeface="+mn-ea"/>
                          <a:cs typeface="+mn-cs"/>
                        </a:rPr>
                        <a:t>
 We have a few more days left till school reopens! 
If you’re planning to shop at Popular and major retailers, don’t forget about the up to 20% rebate. 
You can also receive a FREE set of stainless steel straws when you spend RM50 and above in a single receipt at Popular and major retailers!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3630459"/>
                  </a:ext>
                </a:extLst>
              </a:tr>
            </a:tbl>
          </a:graphicData>
        </a:graphic>
      </p:graphicFrame>
      <p:sp>
        <p:nvSpPr>
          <p:cNvPr id="4" name="Text Placeholder 3">
            <a:extLst>
              <a:ext uri="{FF2B5EF4-FFF2-40B4-BE49-F238E27FC236}">
                <a16:creationId xmlns:a16="http://schemas.microsoft.com/office/drawing/2014/main" id="{496882AD-4195-48E6-873F-30451C64511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657589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5D23B-CE43-49FA-94D0-AD432A76578F}"/>
              </a:ext>
            </a:extLst>
          </p:cNvPr>
          <p:cNvSpPr>
            <a:spLocks noGrp="1"/>
          </p:cNvSpPr>
          <p:nvPr>
            <p:ph type="title"/>
          </p:nvPr>
        </p:nvSpPr>
        <p:spPr/>
        <p:txBody>
          <a:bodyPr/>
          <a:lstStyle/>
          <a:p>
            <a:r>
              <a:rPr lang="en-US"/>
              <a:t>Facebook Own Posts Table | Oxford Fajar - 3 of 9</a:t>
            </a:r>
          </a:p>
        </p:txBody>
      </p:sp>
      <p:graphicFrame>
        <p:nvGraphicFramePr>
          <p:cNvPr id="5" name="Table Placeholder 4">
            <a:extLst>
              <a:ext uri="{FF2B5EF4-FFF2-40B4-BE49-F238E27FC236}">
                <a16:creationId xmlns:a16="http://schemas.microsoft.com/office/drawing/2014/main" id="{AB9D4142-E569-46DD-AF94-A82260F51186}"/>
              </a:ext>
            </a:extLst>
          </p:cNvPr>
          <p:cNvGraphicFramePr>
            <a:graphicFrameLocks noGrp="1"/>
          </p:cNvGraphicFramePr>
          <p:nvPr>
            <p:ph type="tbl" sz="quarter" idx="13"/>
            <p:extLst>
              <p:ext uri="{D42A27DB-BD31-4B8C-83A1-F6EECF244321}">
                <p14:modId xmlns:p14="http://schemas.microsoft.com/office/powerpoint/2010/main" val="3518258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95564503"/>
                    </a:ext>
                  </a:extLst>
                </a:gridCol>
                <a:gridCol w="740664">
                  <a:extLst>
                    <a:ext uri="{9D8B030D-6E8A-4147-A177-3AD203B41FA5}">
                      <a16:colId xmlns:a16="http://schemas.microsoft.com/office/drawing/2014/main" val="1694838952"/>
                    </a:ext>
                  </a:extLst>
                </a:gridCol>
                <a:gridCol w="740664">
                  <a:extLst>
                    <a:ext uri="{9D8B030D-6E8A-4147-A177-3AD203B41FA5}">
                      <a16:colId xmlns:a16="http://schemas.microsoft.com/office/drawing/2014/main" val="1386863135"/>
                    </a:ext>
                  </a:extLst>
                </a:gridCol>
                <a:gridCol w="740664">
                  <a:extLst>
                    <a:ext uri="{9D8B030D-6E8A-4147-A177-3AD203B41FA5}">
                      <a16:colId xmlns:a16="http://schemas.microsoft.com/office/drawing/2014/main" val="828286957"/>
                    </a:ext>
                  </a:extLst>
                </a:gridCol>
                <a:gridCol w="740664">
                  <a:extLst>
                    <a:ext uri="{9D8B030D-6E8A-4147-A177-3AD203B41FA5}">
                      <a16:colId xmlns:a16="http://schemas.microsoft.com/office/drawing/2014/main" val="601995412"/>
                    </a:ext>
                  </a:extLst>
                </a:gridCol>
                <a:gridCol w="740664">
                  <a:extLst>
                    <a:ext uri="{9D8B030D-6E8A-4147-A177-3AD203B41FA5}">
                      <a16:colId xmlns:a16="http://schemas.microsoft.com/office/drawing/2014/main" val="351224285"/>
                    </a:ext>
                  </a:extLst>
                </a:gridCol>
                <a:gridCol w="740664">
                  <a:extLst>
                    <a:ext uri="{9D8B030D-6E8A-4147-A177-3AD203B41FA5}">
                      <a16:colId xmlns:a16="http://schemas.microsoft.com/office/drawing/2014/main" val="4052965145"/>
                    </a:ext>
                  </a:extLst>
                </a:gridCol>
                <a:gridCol w="740664">
                  <a:extLst>
                    <a:ext uri="{9D8B030D-6E8A-4147-A177-3AD203B41FA5}">
                      <a16:colId xmlns:a16="http://schemas.microsoft.com/office/drawing/2014/main" val="4052856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973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- 2019-12-25 08:27:52</a:t>
                      </a:r>
                      <a:r>
                        <a:rPr kumimoji="0" lang="en-US" sz="1000" b="0" i="0" u="none" strike="noStrike" kern="1200" cap="none" spc="0" normalizeH="0" baseline="0" noProof="0">
                          <a:ln>
                            <a:noFill/>
                          </a:ln>
                          <a:solidFill>
                            <a:prstClr val="black"/>
                          </a:solidFill>
                          <a:effectLst/>
                          <a:uLnTx/>
                          <a:uFillTx/>
                          <a:latin typeface="+mn-lt"/>
                          <a:ea typeface="+mn-ea"/>
                          <a:cs typeface="+mn-cs"/>
                        </a:rPr>
                        <a:t>
 May your heart and home be filled with abundant joy the festive season brings. Merry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468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- 2019-12-24 13:42:25</a:t>
                      </a:r>
                      <a:r>
                        <a:rPr kumimoji="0" lang="en-US" sz="1000" b="0" i="0" u="none" strike="noStrike" kern="1200" cap="none" spc="0" normalizeH="0" baseline="0" noProof="0">
                          <a:ln>
                            <a:noFill/>
                          </a:ln>
                          <a:solidFill>
                            <a:prstClr val="black"/>
                          </a:solidFill>
                          <a:effectLst/>
                          <a:uLnTx/>
                          <a:uFillTx/>
                          <a:latin typeface="+mn-lt"/>
                          <a:ea typeface="+mn-ea"/>
                          <a:cs typeface="+mn-cs"/>
                        </a:rPr>
                        <a:t>
 Get ready for the new school year by making a back to school shopping list!
While there may be some impulse purchases along the way, a checklist will help to keep your finances on track.
What have you purchased so far? Share them with us in the comments section below! 
Source:
http://www.teachhub.com/10-things-do-now-prepare-back-school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4909552"/>
                  </a:ext>
                </a:extLst>
              </a:tr>
            </a:tbl>
          </a:graphicData>
        </a:graphic>
      </p:graphicFrame>
      <p:sp>
        <p:nvSpPr>
          <p:cNvPr id="4" name="Text Placeholder 3">
            <a:extLst>
              <a:ext uri="{FF2B5EF4-FFF2-40B4-BE49-F238E27FC236}">
                <a16:creationId xmlns:a16="http://schemas.microsoft.com/office/drawing/2014/main" id="{CBB14B55-2705-4E56-A7D9-D89CD0E5C2B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253239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26CC-9775-4461-8412-43114DA53E52}"/>
              </a:ext>
            </a:extLst>
          </p:cNvPr>
          <p:cNvSpPr>
            <a:spLocks noGrp="1"/>
          </p:cNvSpPr>
          <p:nvPr>
            <p:ph type="title"/>
          </p:nvPr>
        </p:nvSpPr>
        <p:spPr/>
        <p:txBody>
          <a:bodyPr/>
          <a:lstStyle/>
          <a:p>
            <a:r>
              <a:rPr lang="en-US"/>
              <a:t>Facebook Own Posts Table | Oxford Fajar - 4 of 9</a:t>
            </a:r>
          </a:p>
        </p:txBody>
      </p:sp>
      <p:graphicFrame>
        <p:nvGraphicFramePr>
          <p:cNvPr id="5" name="Table Placeholder 4">
            <a:extLst>
              <a:ext uri="{FF2B5EF4-FFF2-40B4-BE49-F238E27FC236}">
                <a16:creationId xmlns:a16="http://schemas.microsoft.com/office/drawing/2014/main" id="{C2CB365D-9306-42E0-9ADD-280E02AB1375}"/>
              </a:ext>
            </a:extLst>
          </p:cNvPr>
          <p:cNvGraphicFramePr>
            <a:graphicFrameLocks noGrp="1"/>
          </p:cNvGraphicFramePr>
          <p:nvPr>
            <p:ph type="tbl" sz="quarter" idx="13"/>
            <p:extLst>
              <p:ext uri="{D42A27DB-BD31-4B8C-83A1-F6EECF244321}">
                <p14:modId xmlns:p14="http://schemas.microsoft.com/office/powerpoint/2010/main" val="3276090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33626862"/>
                    </a:ext>
                  </a:extLst>
                </a:gridCol>
                <a:gridCol w="740664">
                  <a:extLst>
                    <a:ext uri="{9D8B030D-6E8A-4147-A177-3AD203B41FA5}">
                      <a16:colId xmlns:a16="http://schemas.microsoft.com/office/drawing/2014/main" val="3535837535"/>
                    </a:ext>
                  </a:extLst>
                </a:gridCol>
                <a:gridCol w="740664">
                  <a:extLst>
                    <a:ext uri="{9D8B030D-6E8A-4147-A177-3AD203B41FA5}">
                      <a16:colId xmlns:a16="http://schemas.microsoft.com/office/drawing/2014/main" val="1791376680"/>
                    </a:ext>
                  </a:extLst>
                </a:gridCol>
                <a:gridCol w="740664">
                  <a:extLst>
                    <a:ext uri="{9D8B030D-6E8A-4147-A177-3AD203B41FA5}">
                      <a16:colId xmlns:a16="http://schemas.microsoft.com/office/drawing/2014/main" val="1534185416"/>
                    </a:ext>
                  </a:extLst>
                </a:gridCol>
                <a:gridCol w="740664">
                  <a:extLst>
                    <a:ext uri="{9D8B030D-6E8A-4147-A177-3AD203B41FA5}">
                      <a16:colId xmlns:a16="http://schemas.microsoft.com/office/drawing/2014/main" val="3881732859"/>
                    </a:ext>
                  </a:extLst>
                </a:gridCol>
                <a:gridCol w="740664">
                  <a:extLst>
                    <a:ext uri="{9D8B030D-6E8A-4147-A177-3AD203B41FA5}">
                      <a16:colId xmlns:a16="http://schemas.microsoft.com/office/drawing/2014/main" val="556340353"/>
                    </a:ext>
                  </a:extLst>
                </a:gridCol>
                <a:gridCol w="740664">
                  <a:extLst>
                    <a:ext uri="{9D8B030D-6E8A-4147-A177-3AD203B41FA5}">
                      <a16:colId xmlns:a16="http://schemas.microsoft.com/office/drawing/2014/main" val="2571698093"/>
                    </a:ext>
                  </a:extLst>
                </a:gridCol>
                <a:gridCol w="740664">
                  <a:extLst>
                    <a:ext uri="{9D8B030D-6E8A-4147-A177-3AD203B41FA5}">
                      <a16:colId xmlns:a16="http://schemas.microsoft.com/office/drawing/2014/main" val="1665192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873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- 2019-12-23 11:22:05</a:t>
                      </a:r>
                      <a:r>
                        <a:rPr kumimoji="0" lang="en-US" sz="1000" b="0" i="0" u="none" strike="noStrike" kern="1200" cap="none" spc="0" normalizeH="0" baseline="0" noProof="0">
                          <a:ln>
                            <a:noFill/>
                          </a:ln>
                          <a:solidFill>
                            <a:prstClr val="black"/>
                          </a:solidFill>
                          <a:effectLst/>
                          <a:uLnTx/>
                          <a:uFillTx/>
                          <a:latin typeface="+mn-lt"/>
                          <a:ea typeface="+mn-ea"/>
                          <a:cs typeface="+mn-cs"/>
                        </a:rPr>
                        <a:t>
 Introducing our all new Amazing series written based on the latest Form 4 KSSM syllabus!
This is a series of comprehensive revision texts designed to complement the new textbook and guide students to master the subjects. 
Get back to school prepared with this #Amazing revision books!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219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- 2019-12-22 10:32:00</a:t>
                      </a:r>
                      <a:r>
                        <a:rPr kumimoji="0" lang="en-US" sz="1000" b="0" i="0" u="none" strike="noStrike" kern="1200" cap="none" spc="0" normalizeH="0" baseline="0" noProof="0">
                          <a:ln>
                            <a:noFill/>
                          </a:ln>
                          <a:solidFill>
                            <a:prstClr val="black"/>
                          </a:solidFill>
                          <a:effectLst/>
                          <a:uLnTx/>
                          <a:uFillTx/>
                          <a:latin typeface="+mn-lt"/>
                          <a:ea typeface="+mn-ea"/>
                          <a:cs typeface="+mn-cs"/>
                        </a:rPr>
                        <a:t>
 Can you think of other words that rhyme with “holiday”?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2325563"/>
                  </a:ext>
                </a:extLst>
              </a:tr>
            </a:tbl>
          </a:graphicData>
        </a:graphic>
      </p:graphicFrame>
      <p:sp>
        <p:nvSpPr>
          <p:cNvPr id="4" name="Text Placeholder 3">
            <a:extLst>
              <a:ext uri="{FF2B5EF4-FFF2-40B4-BE49-F238E27FC236}">
                <a16:creationId xmlns:a16="http://schemas.microsoft.com/office/drawing/2014/main" id="{8D3327D5-2BEA-422E-A700-1F65C296FF9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608748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E230F-9E90-4D4A-B5A6-79AF5299BDD1}"/>
              </a:ext>
            </a:extLst>
          </p:cNvPr>
          <p:cNvSpPr>
            <a:spLocks noGrp="1"/>
          </p:cNvSpPr>
          <p:nvPr>
            <p:ph type="title"/>
          </p:nvPr>
        </p:nvSpPr>
        <p:spPr/>
        <p:txBody>
          <a:bodyPr/>
          <a:lstStyle/>
          <a:p>
            <a:r>
              <a:rPr lang="en-US"/>
              <a:t>Facebook Own Posts Table | Oxford Fajar - 5 of 9</a:t>
            </a:r>
          </a:p>
        </p:txBody>
      </p:sp>
      <p:graphicFrame>
        <p:nvGraphicFramePr>
          <p:cNvPr id="5" name="Table Placeholder 4">
            <a:extLst>
              <a:ext uri="{FF2B5EF4-FFF2-40B4-BE49-F238E27FC236}">
                <a16:creationId xmlns:a16="http://schemas.microsoft.com/office/drawing/2014/main" id="{2B273436-9403-437B-BD5E-9B9285953E5C}"/>
              </a:ext>
            </a:extLst>
          </p:cNvPr>
          <p:cNvGraphicFramePr>
            <a:graphicFrameLocks noGrp="1"/>
          </p:cNvGraphicFramePr>
          <p:nvPr>
            <p:ph type="tbl" sz="quarter" idx="13"/>
            <p:extLst>
              <p:ext uri="{D42A27DB-BD31-4B8C-83A1-F6EECF244321}">
                <p14:modId xmlns:p14="http://schemas.microsoft.com/office/powerpoint/2010/main" val="3674316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66605316"/>
                    </a:ext>
                  </a:extLst>
                </a:gridCol>
                <a:gridCol w="740664">
                  <a:extLst>
                    <a:ext uri="{9D8B030D-6E8A-4147-A177-3AD203B41FA5}">
                      <a16:colId xmlns:a16="http://schemas.microsoft.com/office/drawing/2014/main" val="1262430981"/>
                    </a:ext>
                  </a:extLst>
                </a:gridCol>
                <a:gridCol w="740664">
                  <a:extLst>
                    <a:ext uri="{9D8B030D-6E8A-4147-A177-3AD203B41FA5}">
                      <a16:colId xmlns:a16="http://schemas.microsoft.com/office/drawing/2014/main" val="2855803102"/>
                    </a:ext>
                  </a:extLst>
                </a:gridCol>
                <a:gridCol w="740664">
                  <a:extLst>
                    <a:ext uri="{9D8B030D-6E8A-4147-A177-3AD203B41FA5}">
                      <a16:colId xmlns:a16="http://schemas.microsoft.com/office/drawing/2014/main" val="2738638746"/>
                    </a:ext>
                  </a:extLst>
                </a:gridCol>
                <a:gridCol w="740664">
                  <a:extLst>
                    <a:ext uri="{9D8B030D-6E8A-4147-A177-3AD203B41FA5}">
                      <a16:colId xmlns:a16="http://schemas.microsoft.com/office/drawing/2014/main" val="2671936933"/>
                    </a:ext>
                  </a:extLst>
                </a:gridCol>
                <a:gridCol w="740664">
                  <a:extLst>
                    <a:ext uri="{9D8B030D-6E8A-4147-A177-3AD203B41FA5}">
                      <a16:colId xmlns:a16="http://schemas.microsoft.com/office/drawing/2014/main" val="3057346519"/>
                    </a:ext>
                  </a:extLst>
                </a:gridCol>
                <a:gridCol w="740664">
                  <a:extLst>
                    <a:ext uri="{9D8B030D-6E8A-4147-A177-3AD203B41FA5}">
                      <a16:colId xmlns:a16="http://schemas.microsoft.com/office/drawing/2014/main" val="3342352816"/>
                    </a:ext>
                  </a:extLst>
                </a:gridCol>
                <a:gridCol w="740664">
                  <a:extLst>
                    <a:ext uri="{9D8B030D-6E8A-4147-A177-3AD203B41FA5}">
                      <a16:colId xmlns:a16="http://schemas.microsoft.com/office/drawing/2014/main" val="1176400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772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- 2019-12-21 14:05:00</a:t>
                      </a:r>
                      <a:r>
                        <a:rPr kumimoji="0" lang="en-US" sz="1000" b="0" i="0" u="none" strike="noStrike" kern="1200" cap="none" spc="0" normalizeH="0" baseline="0" noProof="0">
                          <a:ln>
                            <a:noFill/>
                          </a:ln>
                          <a:solidFill>
                            <a:prstClr val="black"/>
                          </a:solidFill>
                          <a:effectLst/>
                          <a:uLnTx/>
                          <a:uFillTx/>
                          <a:latin typeface="+mn-lt"/>
                          <a:ea typeface="+mn-ea"/>
                          <a:cs typeface="+mn-cs"/>
                        </a:rPr>
                        <a:t>
 Are you excited to get #BackToSchool? 
Did you know that you can select your study materials based on your learning style?
☑️ For learners that need full comprehensive revision books (Success) 
☑️ For visual learners who study best with diagrams, charts, and full coloured images (Amazing)
☑️For learners on-the-go who need a compact guidebook with notes and exercises (Whizz Thru)
Send us a Facebook message for book and title recommendations to aid your Back To School shopping!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685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- 2019-12-19 12:51:59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PT3 students! Well done and continue your efforts to achieve greater success in SPM.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5935803"/>
                  </a:ext>
                </a:extLst>
              </a:tr>
            </a:tbl>
          </a:graphicData>
        </a:graphic>
      </p:graphicFrame>
      <p:sp>
        <p:nvSpPr>
          <p:cNvPr id="4" name="Text Placeholder 3">
            <a:extLst>
              <a:ext uri="{FF2B5EF4-FFF2-40B4-BE49-F238E27FC236}">
                <a16:creationId xmlns:a16="http://schemas.microsoft.com/office/drawing/2014/main" id="{623F7507-A715-4CF7-AE5F-2F46F3FA9F4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376960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CD7CD-CA2A-4736-9C83-F864169BC9A5}"/>
              </a:ext>
            </a:extLst>
          </p:cNvPr>
          <p:cNvSpPr>
            <a:spLocks noGrp="1"/>
          </p:cNvSpPr>
          <p:nvPr>
            <p:ph type="title"/>
          </p:nvPr>
        </p:nvSpPr>
        <p:spPr/>
        <p:txBody>
          <a:bodyPr/>
          <a:lstStyle/>
          <a:p>
            <a:r>
              <a:rPr lang="en-US"/>
              <a:t>Facebook Own Posts Table | Oxford Fajar - 6 of 9</a:t>
            </a:r>
          </a:p>
        </p:txBody>
      </p:sp>
      <p:graphicFrame>
        <p:nvGraphicFramePr>
          <p:cNvPr id="5" name="Table Placeholder 4">
            <a:extLst>
              <a:ext uri="{FF2B5EF4-FFF2-40B4-BE49-F238E27FC236}">
                <a16:creationId xmlns:a16="http://schemas.microsoft.com/office/drawing/2014/main" id="{0727C65A-5068-49EF-B3EC-F12DD3137B2C}"/>
              </a:ext>
            </a:extLst>
          </p:cNvPr>
          <p:cNvGraphicFramePr>
            <a:graphicFrameLocks noGrp="1"/>
          </p:cNvGraphicFramePr>
          <p:nvPr>
            <p:ph type="tbl" sz="quarter" idx="13"/>
            <p:extLst>
              <p:ext uri="{D42A27DB-BD31-4B8C-83A1-F6EECF244321}">
                <p14:modId xmlns:p14="http://schemas.microsoft.com/office/powerpoint/2010/main" val="2869799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60580499"/>
                    </a:ext>
                  </a:extLst>
                </a:gridCol>
                <a:gridCol w="740664">
                  <a:extLst>
                    <a:ext uri="{9D8B030D-6E8A-4147-A177-3AD203B41FA5}">
                      <a16:colId xmlns:a16="http://schemas.microsoft.com/office/drawing/2014/main" val="3518835923"/>
                    </a:ext>
                  </a:extLst>
                </a:gridCol>
                <a:gridCol w="740664">
                  <a:extLst>
                    <a:ext uri="{9D8B030D-6E8A-4147-A177-3AD203B41FA5}">
                      <a16:colId xmlns:a16="http://schemas.microsoft.com/office/drawing/2014/main" val="1358522746"/>
                    </a:ext>
                  </a:extLst>
                </a:gridCol>
                <a:gridCol w="740664">
                  <a:extLst>
                    <a:ext uri="{9D8B030D-6E8A-4147-A177-3AD203B41FA5}">
                      <a16:colId xmlns:a16="http://schemas.microsoft.com/office/drawing/2014/main" val="238987700"/>
                    </a:ext>
                  </a:extLst>
                </a:gridCol>
                <a:gridCol w="740664">
                  <a:extLst>
                    <a:ext uri="{9D8B030D-6E8A-4147-A177-3AD203B41FA5}">
                      <a16:colId xmlns:a16="http://schemas.microsoft.com/office/drawing/2014/main" val="388011041"/>
                    </a:ext>
                  </a:extLst>
                </a:gridCol>
                <a:gridCol w="740664">
                  <a:extLst>
                    <a:ext uri="{9D8B030D-6E8A-4147-A177-3AD203B41FA5}">
                      <a16:colId xmlns:a16="http://schemas.microsoft.com/office/drawing/2014/main" val="852700366"/>
                    </a:ext>
                  </a:extLst>
                </a:gridCol>
                <a:gridCol w="740664">
                  <a:extLst>
                    <a:ext uri="{9D8B030D-6E8A-4147-A177-3AD203B41FA5}">
                      <a16:colId xmlns:a16="http://schemas.microsoft.com/office/drawing/2014/main" val="98999207"/>
                    </a:ext>
                  </a:extLst>
                </a:gridCol>
                <a:gridCol w="740664">
                  <a:extLst>
                    <a:ext uri="{9D8B030D-6E8A-4147-A177-3AD203B41FA5}">
                      <a16:colId xmlns:a16="http://schemas.microsoft.com/office/drawing/2014/main" val="253636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0755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- 2019-12-18 10:34:07</a:t>
                      </a:r>
                      <a:r>
                        <a:rPr kumimoji="0" lang="en-US" sz="1000" b="0" i="0" u="none" strike="noStrike" kern="1200" cap="none" spc="0" normalizeH="0" baseline="0" noProof="0">
                          <a:ln>
                            <a:noFill/>
                          </a:ln>
                          <a:solidFill>
                            <a:prstClr val="black"/>
                          </a:solidFill>
                          <a:effectLst/>
                          <a:uLnTx/>
                          <a:uFillTx/>
                          <a:latin typeface="+mn-lt"/>
                          <a:ea typeface="+mn-ea"/>
                          <a:cs typeface="+mn-cs"/>
                        </a:rPr>
                        <a:t>
 Ants are found on every continent on Earth except Antarctica. 
A few islands such as Greenland do not have any native ant species, but individual ants have been brought in through human travel. 
Source: http://bit.ly/37c2R0y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651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- 2019-12-17 12:15:16</a:t>
                      </a:r>
                      <a:r>
                        <a:rPr kumimoji="0" lang="en-US" sz="1000" b="0" i="0" u="none" strike="noStrike" kern="1200" cap="none" spc="0" normalizeH="0" baseline="0" noProof="0">
                          <a:ln>
                            <a:noFill/>
                          </a:ln>
                          <a:solidFill>
                            <a:prstClr val="black"/>
                          </a:solidFill>
                          <a:effectLst/>
                          <a:uLnTx/>
                          <a:uFillTx/>
                          <a:latin typeface="+mn-lt"/>
                          <a:ea typeface="+mn-ea"/>
                          <a:cs typeface="+mn-cs"/>
                        </a:rPr>
                        <a:t>
 Time to unleash the baker in you!
Baking cookies is the perfect way to keep your holiday productive by learning valuable skills like mixing, measuring, and timing. These skills can help you improve your time management and yield tasty results!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4501344"/>
                  </a:ext>
                </a:extLst>
              </a:tr>
            </a:tbl>
          </a:graphicData>
        </a:graphic>
      </p:graphicFrame>
      <p:sp>
        <p:nvSpPr>
          <p:cNvPr id="4" name="Text Placeholder 3">
            <a:extLst>
              <a:ext uri="{FF2B5EF4-FFF2-40B4-BE49-F238E27FC236}">
                <a16:creationId xmlns:a16="http://schemas.microsoft.com/office/drawing/2014/main" id="{FDDC06AA-5271-4219-9B37-2F0051561B0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545282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FD13-5CF0-47E5-B26C-FCE20F827139}"/>
              </a:ext>
            </a:extLst>
          </p:cNvPr>
          <p:cNvSpPr>
            <a:spLocks noGrp="1"/>
          </p:cNvSpPr>
          <p:nvPr>
            <p:ph type="title"/>
          </p:nvPr>
        </p:nvSpPr>
        <p:spPr/>
        <p:txBody>
          <a:bodyPr/>
          <a:lstStyle/>
          <a:p>
            <a:r>
              <a:rPr lang="en-US"/>
              <a:t>Facebook Own Posts Table | Oxford Fajar - 7 of 9</a:t>
            </a:r>
          </a:p>
        </p:txBody>
      </p:sp>
      <p:graphicFrame>
        <p:nvGraphicFramePr>
          <p:cNvPr id="5" name="Table Placeholder 4">
            <a:extLst>
              <a:ext uri="{FF2B5EF4-FFF2-40B4-BE49-F238E27FC236}">
                <a16:creationId xmlns:a16="http://schemas.microsoft.com/office/drawing/2014/main" id="{26CB03B2-9A9F-4255-8BA0-F5F86959B1BC}"/>
              </a:ext>
            </a:extLst>
          </p:cNvPr>
          <p:cNvGraphicFramePr>
            <a:graphicFrameLocks noGrp="1"/>
          </p:cNvGraphicFramePr>
          <p:nvPr>
            <p:ph type="tbl" sz="quarter" idx="13"/>
            <p:extLst>
              <p:ext uri="{D42A27DB-BD31-4B8C-83A1-F6EECF244321}">
                <p14:modId xmlns:p14="http://schemas.microsoft.com/office/powerpoint/2010/main" val="119327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90204632"/>
                    </a:ext>
                  </a:extLst>
                </a:gridCol>
                <a:gridCol w="740664">
                  <a:extLst>
                    <a:ext uri="{9D8B030D-6E8A-4147-A177-3AD203B41FA5}">
                      <a16:colId xmlns:a16="http://schemas.microsoft.com/office/drawing/2014/main" val="733993673"/>
                    </a:ext>
                  </a:extLst>
                </a:gridCol>
                <a:gridCol w="740664">
                  <a:extLst>
                    <a:ext uri="{9D8B030D-6E8A-4147-A177-3AD203B41FA5}">
                      <a16:colId xmlns:a16="http://schemas.microsoft.com/office/drawing/2014/main" val="1776845645"/>
                    </a:ext>
                  </a:extLst>
                </a:gridCol>
                <a:gridCol w="740664">
                  <a:extLst>
                    <a:ext uri="{9D8B030D-6E8A-4147-A177-3AD203B41FA5}">
                      <a16:colId xmlns:a16="http://schemas.microsoft.com/office/drawing/2014/main" val="3727359100"/>
                    </a:ext>
                  </a:extLst>
                </a:gridCol>
                <a:gridCol w="740664">
                  <a:extLst>
                    <a:ext uri="{9D8B030D-6E8A-4147-A177-3AD203B41FA5}">
                      <a16:colId xmlns:a16="http://schemas.microsoft.com/office/drawing/2014/main" val="119191396"/>
                    </a:ext>
                  </a:extLst>
                </a:gridCol>
                <a:gridCol w="740664">
                  <a:extLst>
                    <a:ext uri="{9D8B030D-6E8A-4147-A177-3AD203B41FA5}">
                      <a16:colId xmlns:a16="http://schemas.microsoft.com/office/drawing/2014/main" val="3455002523"/>
                    </a:ext>
                  </a:extLst>
                </a:gridCol>
                <a:gridCol w="740664">
                  <a:extLst>
                    <a:ext uri="{9D8B030D-6E8A-4147-A177-3AD203B41FA5}">
                      <a16:colId xmlns:a16="http://schemas.microsoft.com/office/drawing/2014/main" val="1944588708"/>
                    </a:ext>
                  </a:extLst>
                </a:gridCol>
                <a:gridCol w="740664">
                  <a:extLst>
                    <a:ext uri="{9D8B030D-6E8A-4147-A177-3AD203B41FA5}">
                      <a16:colId xmlns:a16="http://schemas.microsoft.com/office/drawing/2014/main" val="155129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7247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- 2019-12-16 08:32:43</a:t>
                      </a:r>
                      <a:r>
                        <a:rPr kumimoji="0" lang="en-US" sz="1000" b="0" i="0" u="none" strike="noStrike" kern="1200" cap="none" spc="0" normalizeH="0" baseline="0" noProof="0">
                          <a:ln>
                            <a:noFill/>
                          </a:ln>
                          <a:solidFill>
                            <a:prstClr val="black"/>
                          </a:solidFill>
                          <a:effectLst/>
                          <a:uLnTx/>
                          <a:uFillTx/>
                          <a:latin typeface="+mn-lt"/>
                          <a:ea typeface="+mn-ea"/>
                          <a:cs typeface="+mn-cs"/>
                        </a:rPr>
                        <a:t>
 The holidays are a time for families and friends to come together to share food and conversation in a joyful, loving atmosphere.
Reconnect with friends and family members whom you didn’t get to spend much time with during the school term.
At the very least, send them a text to show them that you’re thinking of them.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4195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- 2019-12-15 11:57:12</a:t>
                      </a:r>
                      <a:r>
                        <a:rPr kumimoji="0" lang="en-US" sz="1000" b="0" i="0" u="none" strike="noStrike" kern="1200" cap="none" spc="0" normalizeH="0" baseline="0" noProof="0">
                          <a:ln>
                            <a:noFill/>
                          </a:ln>
                          <a:solidFill>
                            <a:prstClr val="black"/>
                          </a:solidFill>
                          <a:effectLst/>
                          <a:uLnTx/>
                          <a:uFillTx/>
                          <a:latin typeface="+mn-lt"/>
                          <a:ea typeface="+mn-ea"/>
                          <a:cs typeface="+mn-cs"/>
                        </a:rPr>
                        <a:t>
 What’s your guess?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3295944"/>
                  </a:ext>
                </a:extLst>
              </a:tr>
            </a:tbl>
          </a:graphicData>
        </a:graphic>
      </p:graphicFrame>
      <p:sp>
        <p:nvSpPr>
          <p:cNvPr id="4" name="Text Placeholder 3">
            <a:extLst>
              <a:ext uri="{FF2B5EF4-FFF2-40B4-BE49-F238E27FC236}">
                <a16:creationId xmlns:a16="http://schemas.microsoft.com/office/drawing/2014/main" id="{55C724A9-937A-4F6A-810E-3357FBF51EA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909681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0CBC3-78CD-4607-BC6B-E765DBFEFCC0}"/>
              </a:ext>
            </a:extLst>
          </p:cNvPr>
          <p:cNvSpPr>
            <a:spLocks noGrp="1"/>
          </p:cNvSpPr>
          <p:nvPr>
            <p:ph type="title"/>
          </p:nvPr>
        </p:nvSpPr>
        <p:spPr/>
        <p:txBody>
          <a:bodyPr/>
          <a:lstStyle/>
          <a:p>
            <a:r>
              <a:rPr lang="en-US"/>
              <a:t>Facebook Own Posts Table | Oxford Fajar - 8 of 9</a:t>
            </a:r>
          </a:p>
        </p:txBody>
      </p:sp>
      <p:graphicFrame>
        <p:nvGraphicFramePr>
          <p:cNvPr id="5" name="Table Placeholder 4">
            <a:extLst>
              <a:ext uri="{FF2B5EF4-FFF2-40B4-BE49-F238E27FC236}">
                <a16:creationId xmlns:a16="http://schemas.microsoft.com/office/drawing/2014/main" id="{E3CC4CDF-681E-44D1-9E78-4E43DD976D54}"/>
              </a:ext>
            </a:extLst>
          </p:cNvPr>
          <p:cNvGraphicFramePr>
            <a:graphicFrameLocks noGrp="1"/>
          </p:cNvGraphicFramePr>
          <p:nvPr>
            <p:ph type="tbl" sz="quarter" idx="13"/>
            <p:extLst>
              <p:ext uri="{D42A27DB-BD31-4B8C-83A1-F6EECF244321}">
                <p14:modId xmlns:p14="http://schemas.microsoft.com/office/powerpoint/2010/main" val="94805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7169832"/>
                    </a:ext>
                  </a:extLst>
                </a:gridCol>
                <a:gridCol w="740664">
                  <a:extLst>
                    <a:ext uri="{9D8B030D-6E8A-4147-A177-3AD203B41FA5}">
                      <a16:colId xmlns:a16="http://schemas.microsoft.com/office/drawing/2014/main" val="2861847994"/>
                    </a:ext>
                  </a:extLst>
                </a:gridCol>
                <a:gridCol w="740664">
                  <a:extLst>
                    <a:ext uri="{9D8B030D-6E8A-4147-A177-3AD203B41FA5}">
                      <a16:colId xmlns:a16="http://schemas.microsoft.com/office/drawing/2014/main" val="3488025018"/>
                    </a:ext>
                  </a:extLst>
                </a:gridCol>
                <a:gridCol w="740664">
                  <a:extLst>
                    <a:ext uri="{9D8B030D-6E8A-4147-A177-3AD203B41FA5}">
                      <a16:colId xmlns:a16="http://schemas.microsoft.com/office/drawing/2014/main" val="4235143239"/>
                    </a:ext>
                  </a:extLst>
                </a:gridCol>
                <a:gridCol w="740664">
                  <a:extLst>
                    <a:ext uri="{9D8B030D-6E8A-4147-A177-3AD203B41FA5}">
                      <a16:colId xmlns:a16="http://schemas.microsoft.com/office/drawing/2014/main" val="4077020238"/>
                    </a:ext>
                  </a:extLst>
                </a:gridCol>
                <a:gridCol w="740664">
                  <a:extLst>
                    <a:ext uri="{9D8B030D-6E8A-4147-A177-3AD203B41FA5}">
                      <a16:colId xmlns:a16="http://schemas.microsoft.com/office/drawing/2014/main" val="1198277653"/>
                    </a:ext>
                  </a:extLst>
                </a:gridCol>
                <a:gridCol w="740664">
                  <a:extLst>
                    <a:ext uri="{9D8B030D-6E8A-4147-A177-3AD203B41FA5}">
                      <a16:colId xmlns:a16="http://schemas.microsoft.com/office/drawing/2014/main" val="3341018967"/>
                    </a:ext>
                  </a:extLst>
                </a:gridCol>
                <a:gridCol w="740664">
                  <a:extLst>
                    <a:ext uri="{9D8B030D-6E8A-4147-A177-3AD203B41FA5}">
                      <a16:colId xmlns:a16="http://schemas.microsoft.com/office/drawing/2014/main" val="744543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881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- 2019-12-13 10:53:38</a:t>
                      </a:r>
                      <a:r>
                        <a:rPr kumimoji="0" lang="en-US" sz="1000" b="0" i="0" u="none" strike="noStrike" kern="1200" cap="none" spc="0" normalizeH="0" baseline="0" noProof="0">
                          <a:ln>
                            <a:noFill/>
                          </a:ln>
                          <a:solidFill>
                            <a:prstClr val="black"/>
                          </a:solidFill>
                          <a:effectLst/>
                          <a:uLnTx/>
                          <a:uFillTx/>
                          <a:latin typeface="+mn-lt"/>
                          <a:ea typeface="+mn-ea"/>
                          <a:cs typeface="+mn-cs"/>
                        </a:rPr>
                        <a:t>
 Do you know which dictionary is suitable for you or for your child?  Oxford Essential Dictionary is recommended for primary school students whereas Oxford Student's Dictionary is recommended for secondary school students.
It is essential to get an age-appropriate dictionary because the dictionary is specifically written with an understanding of where students are in their development, and entries in the dictionary include the kind of language they will understand and can relate to.
Thank you Mumsgather Finds for featuring our dictionaries on your blog! Read more here: http://bit.ly/2sQfe2O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648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- 2019-12-12 11:48:54</a:t>
                      </a:r>
                      <a:r>
                        <a:rPr kumimoji="0" lang="en-US" sz="1000" b="0" i="0" u="none" strike="noStrike" kern="1200" cap="none" spc="0" normalizeH="0" baseline="0" noProof="0">
                          <a:ln>
                            <a:noFill/>
                          </a:ln>
                          <a:solidFill>
                            <a:prstClr val="black"/>
                          </a:solidFill>
                          <a:effectLst/>
                          <a:uLnTx/>
                          <a:uFillTx/>
                          <a:latin typeface="+mn-lt"/>
                          <a:ea typeface="+mn-ea"/>
                          <a:cs typeface="+mn-cs"/>
                        </a:rPr>
                        <a:t>
 Have you been putting your feet up regularly this school holiday?
Source: www.oxfordlearnersdictionaries.com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769094"/>
                  </a:ext>
                </a:extLst>
              </a:tr>
            </a:tbl>
          </a:graphicData>
        </a:graphic>
      </p:graphicFrame>
      <p:sp>
        <p:nvSpPr>
          <p:cNvPr id="4" name="Text Placeholder 3">
            <a:extLst>
              <a:ext uri="{FF2B5EF4-FFF2-40B4-BE49-F238E27FC236}">
                <a16:creationId xmlns:a16="http://schemas.microsoft.com/office/drawing/2014/main" id="{B8EC24B5-1FD5-4869-B553-D10C659627F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034531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1C1E5-EAB5-4EF0-AA1E-988B10A3B195}"/>
              </a:ext>
            </a:extLst>
          </p:cNvPr>
          <p:cNvSpPr>
            <a:spLocks noGrp="1"/>
          </p:cNvSpPr>
          <p:nvPr>
            <p:ph type="title"/>
          </p:nvPr>
        </p:nvSpPr>
        <p:spPr/>
        <p:txBody>
          <a:bodyPr/>
          <a:lstStyle/>
          <a:p>
            <a:r>
              <a:rPr lang="en-US"/>
              <a:t>Facebook Own Posts Table | Oxford Fajar - 9 of 9</a:t>
            </a:r>
          </a:p>
        </p:txBody>
      </p:sp>
      <p:graphicFrame>
        <p:nvGraphicFramePr>
          <p:cNvPr id="5" name="Table Placeholder 4">
            <a:extLst>
              <a:ext uri="{FF2B5EF4-FFF2-40B4-BE49-F238E27FC236}">
                <a16:creationId xmlns:a16="http://schemas.microsoft.com/office/drawing/2014/main" id="{49CB7C49-CD26-4BBE-9E8D-E9AE6400704A}"/>
              </a:ext>
            </a:extLst>
          </p:cNvPr>
          <p:cNvGraphicFramePr>
            <a:graphicFrameLocks noGrp="1"/>
          </p:cNvGraphicFramePr>
          <p:nvPr>
            <p:ph type="tbl" sz="quarter" idx="13"/>
            <p:extLst>
              <p:ext uri="{D42A27DB-BD31-4B8C-83A1-F6EECF244321}">
                <p14:modId xmlns:p14="http://schemas.microsoft.com/office/powerpoint/2010/main" val="268235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36005756"/>
                    </a:ext>
                  </a:extLst>
                </a:gridCol>
                <a:gridCol w="740664">
                  <a:extLst>
                    <a:ext uri="{9D8B030D-6E8A-4147-A177-3AD203B41FA5}">
                      <a16:colId xmlns:a16="http://schemas.microsoft.com/office/drawing/2014/main" val="457731219"/>
                    </a:ext>
                  </a:extLst>
                </a:gridCol>
                <a:gridCol w="740664">
                  <a:extLst>
                    <a:ext uri="{9D8B030D-6E8A-4147-A177-3AD203B41FA5}">
                      <a16:colId xmlns:a16="http://schemas.microsoft.com/office/drawing/2014/main" val="2902568175"/>
                    </a:ext>
                  </a:extLst>
                </a:gridCol>
                <a:gridCol w="740664">
                  <a:extLst>
                    <a:ext uri="{9D8B030D-6E8A-4147-A177-3AD203B41FA5}">
                      <a16:colId xmlns:a16="http://schemas.microsoft.com/office/drawing/2014/main" val="2242183915"/>
                    </a:ext>
                  </a:extLst>
                </a:gridCol>
                <a:gridCol w="740664">
                  <a:extLst>
                    <a:ext uri="{9D8B030D-6E8A-4147-A177-3AD203B41FA5}">
                      <a16:colId xmlns:a16="http://schemas.microsoft.com/office/drawing/2014/main" val="1230124119"/>
                    </a:ext>
                  </a:extLst>
                </a:gridCol>
                <a:gridCol w="740664">
                  <a:extLst>
                    <a:ext uri="{9D8B030D-6E8A-4147-A177-3AD203B41FA5}">
                      <a16:colId xmlns:a16="http://schemas.microsoft.com/office/drawing/2014/main" val="500064763"/>
                    </a:ext>
                  </a:extLst>
                </a:gridCol>
                <a:gridCol w="740664">
                  <a:extLst>
                    <a:ext uri="{9D8B030D-6E8A-4147-A177-3AD203B41FA5}">
                      <a16:colId xmlns:a16="http://schemas.microsoft.com/office/drawing/2014/main" val="22930114"/>
                    </a:ext>
                  </a:extLst>
                </a:gridCol>
                <a:gridCol w="740664">
                  <a:extLst>
                    <a:ext uri="{9D8B030D-6E8A-4147-A177-3AD203B41FA5}">
                      <a16:colId xmlns:a16="http://schemas.microsoft.com/office/drawing/2014/main" val="3707416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479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- 2019-12-10 10:33:58</a:t>
                      </a:r>
                      <a:r>
                        <a:rPr kumimoji="0" lang="en-US" sz="1000" b="0" i="0" u="none" strike="noStrike" kern="1200" cap="none" spc="0" normalizeH="0" baseline="0" noProof="0">
                          <a:ln>
                            <a:noFill/>
                          </a:ln>
                          <a:solidFill>
                            <a:prstClr val="black"/>
                          </a:solidFill>
                          <a:effectLst/>
                          <a:uLnTx/>
                          <a:uFillTx/>
                          <a:latin typeface="+mn-lt"/>
                          <a:ea typeface="+mn-ea"/>
                          <a:cs typeface="+mn-cs"/>
                        </a:rPr>
                        <a:t>
 Giraffes spend most of their lives standing up; they even sleep and give birth standing up!
A groove in the giraffe's lower leg bone; which is much deeper than in other animals helps giraffes to keep their spindly-legs strong and allow them to support their body weight.
Source: http://bit.ly/2pvfWkC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2501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- 2019-12-09 13:42:29</a:t>
                      </a:r>
                      <a:r>
                        <a:rPr kumimoji="0" lang="en-US" sz="1000" b="0" i="0" u="none" strike="noStrike" kern="1200" cap="none" spc="0" normalizeH="0" baseline="0" noProof="0">
                          <a:ln>
                            <a:noFill/>
                          </a:ln>
                          <a:solidFill>
                            <a:prstClr val="black"/>
                          </a:solidFill>
                          <a:effectLst/>
                          <a:uLnTx/>
                          <a:uFillTx/>
                          <a:latin typeface="+mn-lt"/>
                          <a:ea typeface="+mn-ea"/>
                          <a:cs typeface="+mn-cs"/>
                        </a:rPr>
                        <a:t>
 The right lung of a human is shorter because it has to make room for the liver, which is right beneath it. On the other hand, the left lung is narrower because it must make room for the heart.
Source: http://bit.ly/37c2R0y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475994"/>
                  </a:ext>
                </a:extLst>
              </a:tr>
            </a:tbl>
          </a:graphicData>
        </a:graphic>
      </p:graphicFrame>
      <p:sp>
        <p:nvSpPr>
          <p:cNvPr id="4" name="Text Placeholder 3">
            <a:extLst>
              <a:ext uri="{FF2B5EF4-FFF2-40B4-BE49-F238E27FC236}">
                <a16:creationId xmlns:a16="http://schemas.microsoft.com/office/drawing/2014/main" id="{A2EC4EF2-9603-426E-9387-5C775280226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280966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F4EF2-1D46-4083-A34D-387C486B39CD}"/>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3F2610AF-E778-473C-BBDB-B7C1F2C23A71}"/>
              </a:ext>
            </a:extLst>
          </p:cNvPr>
          <p:cNvGraphicFramePr>
            <a:graphicFrameLocks noGrp="1"/>
          </p:cNvGraphicFramePr>
          <p:nvPr>
            <p:ph type="chart" sz="quarter" idx="13"/>
            <p:extLst>
              <p:ext uri="{D42A27DB-BD31-4B8C-83A1-F6EECF244321}">
                <p14:modId xmlns:p14="http://schemas.microsoft.com/office/powerpoint/2010/main" val="1951943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9E03C6-F9BA-4FC4-8822-1DA67C574B01}"/>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08B131E1-34FF-4B09-A9EF-D7106539A1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3538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6068E-3FE1-42ED-A53A-4359B1801005}"/>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8A7FC291-66E7-45F7-AFD9-F4307EBAFD88}"/>
              </a:ext>
            </a:extLst>
          </p:cNvPr>
          <p:cNvGraphicFramePr>
            <a:graphicFrameLocks noGrp="1"/>
          </p:cNvGraphicFramePr>
          <p:nvPr>
            <p:ph type="chart" sz="quarter" idx="13"/>
            <p:extLst>
              <p:ext uri="{D42A27DB-BD31-4B8C-83A1-F6EECF244321}">
                <p14:modId xmlns:p14="http://schemas.microsoft.com/office/powerpoint/2010/main" val="812827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D54C03-79B7-4D62-AB0F-940394DA398E}"/>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24A4EC12-0A57-4640-81A3-60E6C48116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91471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715C-F188-45A2-876B-8861D430CD86}"/>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FF24A7AC-BAE4-48AE-B7D9-AAA698E23187}"/>
              </a:ext>
            </a:extLst>
          </p:cNvPr>
          <p:cNvGraphicFramePr>
            <a:graphicFrameLocks noGrp="1"/>
          </p:cNvGraphicFramePr>
          <p:nvPr>
            <p:ph type="chart" sz="quarter" idx="13"/>
            <p:extLst>
              <p:ext uri="{D42A27DB-BD31-4B8C-83A1-F6EECF244321}">
                <p14:modId xmlns:p14="http://schemas.microsoft.com/office/powerpoint/2010/main" val="109442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24F26A-B2C9-4C90-9621-AF6D9687D636}"/>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E3769F22-5486-4B7B-A02D-CF9AC6736C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34350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939</Words>
  <Application>Microsoft Office PowerPoint</Application>
  <PresentationFormat>On-screen Show (4:3)</PresentationFormat>
  <Paragraphs>430</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2</vt:lpstr>
      <vt:lpstr>Facebook (FB)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9</vt:lpstr>
      <vt:lpstr>Facebook Own Posts Table | Oxford Fajar - 2 of 9</vt:lpstr>
      <vt:lpstr>Facebook Own Posts Table | Oxford Fajar - 3 of 9</vt:lpstr>
      <vt:lpstr>Facebook Own Posts Table | Oxford Fajar - 4 of 9</vt:lpstr>
      <vt:lpstr>Facebook Own Posts Table | Oxford Fajar - 5 of 9</vt:lpstr>
      <vt:lpstr>Facebook Own Posts Table | Oxford Fajar - 6 of 9</vt:lpstr>
      <vt:lpstr>Facebook Own Posts Table | Oxford Fajar - 7 of 9</vt:lpstr>
      <vt:lpstr>Facebook Own Posts Table | Oxford Fajar - 8 of 9</vt:lpstr>
      <vt:lpstr>Facebook Own Posts Table | Oxford Fajar - 9 of 9</vt:lpstr>
      <vt:lpstr>Facebook Custom Reach (Collumn Chart) | Oxford Fajar</vt:lpstr>
      <vt:lpstr>Facebook Total Engagements | Oxford Fajar</vt:lpstr>
      <vt:lpstr>Facebook Total Engagements over Time (monthly)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2020-01-17T05:24:18Z</dcterms:created>
  <dcterms:modified xsi:type="dcterms:W3CDTF">2020-01-17T05:25:13Z</dcterms:modified>
</cp:coreProperties>
</file>