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5517</c:v>
                </c:pt>
                <c:pt idx="1">
                  <c:v>13</c:v>
                </c:pt>
                <c:pt idx="2">
                  <c:v>2</c:v>
                </c:pt>
                <c:pt idx="3">
                  <c:v>5</c:v>
                </c:pt>
                <c:pt idx="4">
                  <c:v>6</c:v>
                </c:pt>
                <c:pt idx="5">
                  <c:v>277</c:v>
                </c:pt>
                <c:pt idx="6">
                  <c:v>92</c:v>
                </c:pt>
                <c:pt idx="7">
                  <c:v>38</c:v>
                </c:pt>
                <c:pt idx="8">
                  <c:v>28</c:v>
                </c:pt>
                <c:pt idx="9">
                  <c:v>13</c:v>
                </c:pt>
                <c:pt idx="10">
                  <c:v>1114</c:v>
                </c:pt>
                <c:pt idx="11">
                  <c:v>690</c:v>
                </c:pt>
                <c:pt idx="12">
                  <c:v>338</c:v>
                </c:pt>
                <c:pt idx="13">
                  <c:v>144</c:v>
                </c:pt>
                <c:pt idx="14">
                  <c:v>97</c:v>
                </c:pt>
                <c:pt idx="15">
                  <c:v>46</c:v>
                </c:pt>
                <c:pt idx="16">
                  <c:v>56</c:v>
                </c:pt>
                <c:pt idx="17">
                  <c:v>34</c:v>
                </c:pt>
                <c:pt idx="18">
                  <c:v>13</c:v>
                </c:pt>
                <c:pt idx="19">
                  <c:v>26</c:v>
                </c:pt>
                <c:pt idx="20">
                  <c:v>27</c:v>
                </c:pt>
                <c:pt idx="21">
                  <c:v>9</c:v>
                </c:pt>
                <c:pt idx="22">
                  <c:v>30</c:v>
                </c:pt>
                <c:pt idx="23">
                  <c:v>25</c:v>
                </c:pt>
                <c:pt idx="24">
                  <c:v>56</c:v>
                </c:pt>
                <c:pt idx="25">
                  <c:v>14367</c:v>
                </c:pt>
                <c:pt idx="26">
                  <c:v>39561</c:v>
                </c:pt>
                <c:pt idx="27">
                  <c:v>29169</c:v>
                </c:pt>
                <c:pt idx="28">
                  <c:v>31699</c:v>
                </c:pt>
                <c:pt idx="29">
                  <c:v>35812</c:v>
                </c:pt>
                <c:pt idx="30">
                  <c:v>38131</c:v>
                </c:pt>
              </c:numCache>
            </c:numRef>
          </c:val>
          <c:smooth val="0"/>
          <c:extLst>
            <c:ext xmlns:c16="http://schemas.microsoft.com/office/drawing/2014/chart" uri="{C3380CC4-5D6E-409C-BE32-E72D297353CC}">
              <c16:uniqueId val="{00000000-CD96-43F4-832B-8DBEE14B8C2C}"/>
            </c:ext>
          </c:extLst>
        </c:ser>
        <c:dLbls>
          <c:showLegendKey val="0"/>
          <c:showVal val="0"/>
          <c:showCatName val="0"/>
          <c:showSerName val="0"/>
          <c:showPercent val="0"/>
          <c:showBubbleSize val="0"/>
        </c:dLbls>
        <c:smooth val="0"/>
        <c:axId val="340095760"/>
        <c:axId val="340100352"/>
      </c:lineChart>
      <c:dateAx>
        <c:axId val="340095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00352"/>
        <c:crosses val="autoZero"/>
        <c:auto val="1"/>
        <c:lblOffset val="100"/>
        <c:baseTimeUnit val="days"/>
      </c:dateAx>
      <c:valAx>
        <c:axId val="34010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9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28</c:v>
                </c:pt>
                <c:pt idx="1">
                  <c:v>1</c:v>
                </c:pt>
                <c:pt idx="2">
                  <c:v>0</c:v>
                </c:pt>
                <c:pt idx="3">
                  <c:v>1</c:v>
                </c:pt>
                <c:pt idx="4">
                  <c:v>1</c:v>
                </c:pt>
                <c:pt idx="5">
                  <c:v>18</c:v>
                </c:pt>
                <c:pt idx="6">
                  <c:v>2</c:v>
                </c:pt>
                <c:pt idx="7">
                  <c:v>1</c:v>
                </c:pt>
                <c:pt idx="8">
                  <c:v>1</c:v>
                </c:pt>
                <c:pt idx="9">
                  <c:v>1</c:v>
                </c:pt>
                <c:pt idx="10">
                  <c:v>103</c:v>
                </c:pt>
                <c:pt idx="11">
                  <c:v>67</c:v>
                </c:pt>
                <c:pt idx="12">
                  <c:v>34</c:v>
                </c:pt>
                <c:pt idx="13">
                  <c:v>5</c:v>
                </c:pt>
                <c:pt idx="14">
                  <c:v>7</c:v>
                </c:pt>
                <c:pt idx="15">
                  <c:v>3</c:v>
                </c:pt>
                <c:pt idx="16">
                  <c:v>1</c:v>
                </c:pt>
                <c:pt idx="17">
                  <c:v>3</c:v>
                </c:pt>
                <c:pt idx="18">
                  <c:v>0</c:v>
                </c:pt>
                <c:pt idx="19">
                  <c:v>4</c:v>
                </c:pt>
                <c:pt idx="20">
                  <c:v>3</c:v>
                </c:pt>
                <c:pt idx="21">
                  <c:v>0</c:v>
                </c:pt>
                <c:pt idx="22">
                  <c:v>1</c:v>
                </c:pt>
                <c:pt idx="23">
                  <c:v>3</c:v>
                </c:pt>
                <c:pt idx="24">
                  <c:v>5</c:v>
                </c:pt>
                <c:pt idx="25">
                  <c:v>18</c:v>
                </c:pt>
                <c:pt idx="26">
                  <c:v>66</c:v>
                </c:pt>
                <c:pt idx="27">
                  <c:v>65</c:v>
                </c:pt>
                <c:pt idx="28">
                  <c:v>66</c:v>
                </c:pt>
                <c:pt idx="29">
                  <c:v>52</c:v>
                </c:pt>
                <c:pt idx="30">
                  <c:v>76</c:v>
                </c:pt>
              </c:numCache>
            </c:numRef>
          </c:val>
          <c:smooth val="0"/>
          <c:extLst>
            <c:ext xmlns:c16="http://schemas.microsoft.com/office/drawing/2014/chart" uri="{C3380CC4-5D6E-409C-BE32-E72D297353CC}">
              <c16:uniqueId val="{00000000-DC46-4827-8A64-716C5BA5A816}"/>
            </c:ext>
          </c:extLst>
        </c:ser>
        <c:dLbls>
          <c:showLegendKey val="0"/>
          <c:showVal val="0"/>
          <c:showCatName val="0"/>
          <c:showSerName val="0"/>
          <c:showPercent val="0"/>
          <c:showBubbleSize val="0"/>
        </c:dLbls>
        <c:smooth val="0"/>
        <c:axId val="291995272"/>
        <c:axId val="291994944"/>
      </c:lineChart>
      <c:dateAx>
        <c:axId val="291995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94944"/>
        <c:crosses val="autoZero"/>
        <c:auto val="1"/>
        <c:lblOffset val="100"/>
        <c:baseTimeUnit val="days"/>
      </c:dateAx>
      <c:valAx>
        <c:axId val="29199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9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1</c:v>
                </c:pt>
                <c:pt idx="10">
                  <c:v>2</c:v>
                </c:pt>
                <c:pt idx="11">
                  <c:v>0</c:v>
                </c:pt>
                <c:pt idx="12">
                  <c:v>2</c:v>
                </c:pt>
                <c:pt idx="13">
                  <c:v>0</c:v>
                </c:pt>
                <c:pt idx="14">
                  <c:v>2</c:v>
                </c:pt>
                <c:pt idx="15">
                  <c:v>0</c:v>
                </c:pt>
                <c:pt idx="16">
                  <c:v>2</c:v>
                </c:pt>
                <c:pt idx="17">
                  <c:v>0</c:v>
                </c:pt>
                <c:pt idx="18">
                  <c:v>0</c:v>
                </c:pt>
                <c:pt idx="19">
                  <c:v>2</c:v>
                </c:pt>
                <c:pt idx="20">
                  <c:v>0</c:v>
                </c:pt>
                <c:pt idx="21">
                  <c:v>0</c:v>
                </c:pt>
                <c:pt idx="22">
                  <c:v>1</c:v>
                </c:pt>
                <c:pt idx="23">
                  <c:v>0</c:v>
                </c:pt>
                <c:pt idx="24">
                  <c:v>4</c:v>
                </c:pt>
                <c:pt idx="25">
                  <c:v>0</c:v>
                </c:pt>
                <c:pt idx="26">
                  <c:v>0</c:v>
                </c:pt>
                <c:pt idx="27">
                  <c:v>3</c:v>
                </c:pt>
                <c:pt idx="28">
                  <c:v>0</c:v>
                </c:pt>
                <c:pt idx="29">
                  <c:v>0</c:v>
                </c:pt>
                <c:pt idx="30">
                  <c:v>2</c:v>
                </c:pt>
              </c:numCache>
            </c:numRef>
          </c:val>
          <c:smooth val="0"/>
          <c:extLst>
            <c:ext xmlns:c16="http://schemas.microsoft.com/office/drawing/2014/chart" uri="{C3380CC4-5D6E-409C-BE32-E72D297353CC}">
              <c16:uniqueId val="{00000000-2330-4D32-8C4E-C699E7525F97}"/>
            </c:ext>
          </c:extLst>
        </c:ser>
        <c:dLbls>
          <c:showLegendKey val="0"/>
          <c:showVal val="0"/>
          <c:showCatName val="0"/>
          <c:showSerName val="0"/>
          <c:showPercent val="0"/>
          <c:showBubbleSize val="0"/>
        </c:dLbls>
        <c:smooth val="0"/>
        <c:axId val="343489424"/>
        <c:axId val="343490080"/>
      </c:lineChart>
      <c:dateAx>
        <c:axId val="343489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90080"/>
        <c:crosses val="autoZero"/>
        <c:auto val="1"/>
        <c:lblOffset val="100"/>
        <c:baseTimeUnit val="days"/>
      </c:dateAx>
      <c:valAx>
        <c:axId val="34349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8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21</c:v>
                </c:pt>
              </c:numCache>
            </c:numRef>
          </c:val>
          <c:extLst>
            <c:ext xmlns:c16="http://schemas.microsoft.com/office/drawing/2014/chart" uri="{C3380CC4-5D6E-409C-BE32-E72D297353CC}">
              <c16:uniqueId val="{00000000-6AA2-469F-BF08-48423AF7694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0</c:v>
                </c:pt>
              </c:numCache>
            </c:numRef>
          </c:val>
          <c:extLst>
            <c:ext xmlns:c16="http://schemas.microsoft.com/office/drawing/2014/chart" uri="{C3380CC4-5D6E-409C-BE32-E72D297353CC}">
              <c16:uniqueId val="{00000001-6AA2-469F-BF08-48423AF7694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6AA2-469F-BF08-48423AF7694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6AA2-469F-BF08-48423AF7694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6AA2-469F-BF08-48423AF7694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6AA2-469F-BF08-48423AF7694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6AA2-469F-BF08-48423AF7694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1</c:v>
                </c:pt>
              </c:numCache>
            </c:numRef>
          </c:val>
          <c:extLst>
            <c:ext xmlns:c16="http://schemas.microsoft.com/office/drawing/2014/chart" uri="{C3380CC4-5D6E-409C-BE32-E72D297353CC}">
              <c16:uniqueId val="{00000007-6AA2-469F-BF08-48423AF7694D}"/>
            </c:ext>
          </c:extLst>
        </c:ser>
        <c:dLbls>
          <c:showLegendKey val="0"/>
          <c:showVal val="0"/>
          <c:showCatName val="0"/>
          <c:showSerName val="0"/>
          <c:showPercent val="0"/>
          <c:showBubbleSize val="0"/>
        </c:dLbls>
        <c:gapWidth val="150"/>
        <c:overlap val="100"/>
        <c:axId val="284945776"/>
        <c:axId val="284944464"/>
      </c:barChart>
      <c:catAx>
        <c:axId val="28494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44464"/>
        <c:crosses val="autoZero"/>
        <c:auto val="1"/>
        <c:lblAlgn val="ctr"/>
        <c:lblOffset val="100"/>
        <c:noMultiLvlLbl val="0"/>
      </c:catAx>
      <c:valAx>
        <c:axId val="284944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4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6.0532687651331699E-2</c:v>
                </c:pt>
                <c:pt idx="1">
                  <c:v>0.10088781275222</c:v>
                </c:pt>
                <c:pt idx="2">
                  <c:v>0.181598062953995</c:v>
                </c:pt>
                <c:pt idx="4">
                  <c:v>0.15133171912832899</c:v>
                </c:pt>
                <c:pt idx="5">
                  <c:v>0.181598062953995</c:v>
                </c:pt>
                <c:pt idx="6">
                  <c:v>0.12106537530266299</c:v>
                </c:pt>
              </c:numCache>
            </c:numRef>
          </c:val>
          <c:extLst>
            <c:ext xmlns:c16="http://schemas.microsoft.com/office/drawing/2014/chart" uri="{C3380CC4-5D6E-409C-BE32-E72D297353CC}">
              <c16:uniqueId val="{00000000-40A5-45CA-B2E5-941B5F0681F0}"/>
            </c:ext>
          </c:extLst>
        </c:ser>
        <c:dLbls>
          <c:showLegendKey val="0"/>
          <c:showVal val="0"/>
          <c:showCatName val="0"/>
          <c:showSerName val="0"/>
          <c:showPercent val="0"/>
          <c:showBubbleSize val="0"/>
        </c:dLbls>
        <c:gapWidth val="219"/>
        <c:overlap val="-27"/>
        <c:axId val="284941840"/>
        <c:axId val="284942168"/>
      </c:barChart>
      <c:catAx>
        <c:axId val="284941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42168"/>
        <c:crosses val="autoZero"/>
        <c:auto val="1"/>
        <c:lblAlgn val="ctr"/>
        <c:lblOffset val="100"/>
        <c:noMultiLvlLbl val="0"/>
      </c:catAx>
      <c:valAx>
        <c:axId val="28494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4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17</c:v>
                </c:pt>
                <c:pt idx="1">
                  <c:v>404</c:v>
                </c:pt>
                <c:pt idx="2">
                  <c:v>140</c:v>
                </c:pt>
                <c:pt idx="3">
                  <c:v>55</c:v>
                </c:pt>
                <c:pt idx="4">
                  <c:v>23</c:v>
                </c:pt>
                <c:pt idx="5">
                  <c:v>5</c:v>
                </c:pt>
                <c:pt idx="6">
                  <c:v>7</c:v>
                </c:pt>
              </c:numCache>
            </c:numRef>
          </c:val>
          <c:extLst>
            <c:ext xmlns:c16="http://schemas.microsoft.com/office/drawing/2014/chart" uri="{C3380CC4-5D6E-409C-BE32-E72D297353CC}">
              <c16:uniqueId val="{00000000-887C-464F-A67A-DD3C0A8C3E2B}"/>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c:v>
                </c:pt>
                <c:pt idx="1">
                  <c:v>656</c:v>
                </c:pt>
                <c:pt idx="2">
                  <c:v>175</c:v>
                </c:pt>
                <c:pt idx="3">
                  <c:v>102</c:v>
                </c:pt>
                <c:pt idx="4">
                  <c:v>31</c:v>
                </c:pt>
                <c:pt idx="5">
                  <c:v>5</c:v>
                </c:pt>
                <c:pt idx="6">
                  <c:v>10</c:v>
                </c:pt>
              </c:numCache>
            </c:numRef>
          </c:val>
          <c:extLst>
            <c:ext xmlns:c16="http://schemas.microsoft.com/office/drawing/2014/chart" uri="{C3380CC4-5D6E-409C-BE32-E72D297353CC}">
              <c16:uniqueId val="{00000001-887C-464F-A67A-DD3C0A8C3E2B}"/>
            </c:ext>
          </c:extLst>
        </c:ser>
        <c:dLbls>
          <c:showLegendKey val="0"/>
          <c:showVal val="0"/>
          <c:showCatName val="0"/>
          <c:showSerName val="0"/>
          <c:showPercent val="0"/>
          <c:showBubbleSize val="0"/>
        </c:dLbls>
        <c:gapWidth val="219"/>
        <c:overlap val="-27"/>
        <c:axId val="344228232"/>
        <c:axId val="344225936"/>
      </c:barChart>
      <c:catAx>
        <c:axId val="34422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25936"/>
        <c:crosses val="autoZero"/>
        <c:auto val="1"/>
        <c:lblAlgn val="ctr"/>
        <c:lblOffset val="100"/>
        <c:noMultiLvlLbl val="0"/>
      </c:catAx>
      <c:valAx>
        <c:axId val="34422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2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6.0642813826561601E-2</c:v>
                </c:pt>
                <c:pt idx="10">
                  <c:v>0.12128562765312299</c:v>
                </c:pt>
                <c:pt idx="11">
                  <c:v>0</c:v>
                </c:pt>
                <c:pt idx="12">
                  <c:v>0.181708055723804</c:v>
                </c:pt>
                <c:pt idx="13">
                  <c:v>0</c:v>
                </c:pt>
                <c:pt idx="14">
                  <c:v>0.121138703815869</c:v>
                </c:pt>
                <c:pt idx="15">
                  <c:v>0</c:v>
                </c:pt>
                <c:pt idx="16">
                  <c:v>0.121138703815869</c:v>
                </c:pt>
                <c:pt idx="17">
                  <c:v>0</c:v>
                </c:pt>
                <c:pt idx="18">
                  <c:v>0</c:v>
                </c:pt>
                <c:pt idx="19">
                  <c:v>0.121138703815869</c:v>
                </c:pt>
                <c:pt idx="20">
                  <c:v>0</c:v>
                </c:pt>
                <c:pt idx="21">
                  <c:v>0</c:v>
                </c:pt>
                <c:pt idx="22">
                  <c:v>6.0496067755595899E-2</c:v>
                </c:pt>
                <c:pt idx="23">
                  <c:v>0</c:v>
                </c:pt>
                <c:pt idx="24">
                  <c:v>0.24198427102238401</c:v>
                </c:pt>
                <c:pt idx="25">
                  <c:v>0</c:v>
                </c:pt>
                <c:pt idx="26">
                  <c:v>0</c:v>
                </c:pt>
                <c:pt idx="27">
                  <c:v>0.18137847642079799</c:v>
                </c:pt>
                <c:pt idx="28">
                  <c:v>0</c:v>
                </c:pt>
                <c:pt idx="29">
                  <c:v>0</c:v>
                </c:pt>
                <c:pt idx="30">
                  <c:v>0.12084592145015099</c:v>
                </c:pt>
              </c:numCache>
            </c:numRef>
          </c:val>
          <c:smooth val="0"/>
          <c:extLst>
            <c:ext xmlns:c16="http://schemas.microsoft.com/office/drawing/2014/chart" uri="{C3380CC4-5D6E-409C-BE32-E72D297353CC}">
              <c16:uniqueId val="{00000000-7920-4E2E-9902-FA68030B895D}"/>
            </c:ext>
          </c:extLst>
        </c:ser>
        <c:dLbls>
          <c:showLegendKey val="0"/>
          <c:showVal val="0"/>
          <c:showCatName val="0"/>
          <c:showSerName val="0"/>
          <c:showPercent val="0"/>
          <c:showBubbleSize val="0"/>
        </c:dLbls>
        <c:smooth val="0"/>
        <c:axId val="344231184"/>
        <c:axId val="344230856"/>
      </c:lineChart>
      <c:dateAx>
        <c:axId val="344231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30856"/>
        <c:crosses val="autoZero"/>
        <c:auto val="1"/>
        <c:lblOffset val="100"/>
        <c:baseTimeUnit val="days"/>
      </c:dateAx>
      <c:valAx>
        <c:axId val="34423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3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1649</c:v>
                </c:pt>
                <c:pt idx="1">
                  <c:v>1650</c:v>
                </c:pt>
                <c:pt idx="2">
                  <c:v>1650</c:v>
                </c:pt>
                <c:pt idx="3">
                  <c:v>1651</c:v>
                </c:pt>
                <c:pt idx="4">
                  <c:v>1650</c:v>
                </c:pt>
                <c:pt idx="5">
                  <c:v>1650</c:v>
                </c:pt>
                <c:pt idx="6">
                  <c:v>1650</c:v>
                </c:pt>
                <c:pt idx="7">
                  <c:v>1650</c:v>
                </c:pt>
                <c:pt idx="8">
                  <c:v>1649</c:v>
                </c:pt>
                <c:pt idx="9">
                  <c:v>1649</c:v>
                </c:pt>
                <c:pt idx="10">
                  <c:v>1649</c:v>
                </c:pt>
                <c:pt idx="11">
                  <c:v>1651</c:v>
                </c:pt>
                <c:pt idx="12">
                  <c:v>1651</c:v>
                </c:pt>
                <c:pt idx="13">
                  <c:v>1651</c:v>
                </c:pt>
                <c:pt idx="14">
                  <c:v>1651</c:v>
                </c:pt>
                <c:pt idx="15">
                  <c:v>1651</c:v>
                </c:pt>
                <c:pt idx="16">
                  <c:v>1651</c:v>
                </c:pt>
                <c:pt idx="17">
                  <c:v>1651</c:v>
                </c:pt>
                <c:pt idx="18">
                  <c:v>1651</c:v>
                </c:pt>
                <c:pt idx="19">
                  <c:v>1652</c:v>
                </c:pt>
                <c:pt idx="20">
                  <c:v>1653</c:v>
                </c:pt>
                <c:pt idx="21">
                  <c:v>1653</c:v>
                </c:pt>
                <c:pt idx="22">
                  <c:v>1653</c:v>
                </c:pt>
                <c:pt idx="23">
                  <c:v>1653</c:v>
                </c:pt>
                <c:pt idx="24">
                  <c:v>1653</c:v>
                </c:pt>
                <c:pt idx="25">
                  <c:v>1653</c:v>
                </c:pt>
                <c:pt idx="26">
                  <c:v>1654</c:v>
                </c:pt>
                <c:pt idx="27">
                  <c:v>1654</c:v>
                </c:pt>
                <c:pt idx="28">
                  <c:v>1655</c:v>
                </c:pt>
                <c:pt idx="29">
                  <c:v>1655</c:v>
                </c:pt>
                <c:pt idx="30">
                  <c:v>1655</c:v>
                </c:pt>
              </c:numCache>
            </c:numRef>
          </c:val>
          <c:smooth val="0"/>
          <c:extLst>
            <c:ext xmlns:c16="http://schemas.microsoft.com/office/drawing/2014/chart" uri="{C3380CC4-5D6E-409C-BE32-E72D297353CC}">
              <c16:uniqueId val="{00000000-2477-49CE-8539-07FAACA5B715}"/>
            </c:ext>
          </c:extLst>
        </c:ser>
        <c:dLbls>
          <c:showLegendKey val="0"/>
          <c:showVal val="0"/>
          <c:showCatName val="0"/>
          <c:showSerName val="0"/>
          <c:showPercent val="0"/>
          <c:showBubbleSize val="0"/>
        </c:dLbls>
        <c:smooth val="0"/>
        <c:axId val="347162752"/>
        <c:axId val="347159800"/>
      </c:lineChart>
      <c:dateAx>
        <c:axId val="347162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59800"/>
        <c:crosses val="autoZero"/>
        <c:auto val="1"/>
        <c:lblOffset val="100"/>
        <c:baseTimeUnit val="days"/>
      </c:dateAx>
      <c:valAx>
        <c:axId val="347159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6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1</c:v>
                </c:pt>
                <c:pt idx="1">
                  <c:v>4</c:v>
                </c:pt>
                <c:pt idx="2">
                  <c:v>2</c:v>
                </c:pt>
                <c:pt idx="3">
                  <c:v>6</c:v>
                </c:pt>
                <c:pt idx="4">
                  <c:v>3</c:v>
                </c:pt>
                <c:pt idx="5">
                  <c:v>2</c:v>
                </c:pt>
                <c:pt idx="6">
                  <c:v>0</c:v>
                </c:pt>
                <c:pt idx="7">
                  <c:v>1</c:v>
                </c:pt>
                <c:pt idx="8">
                  <c:v>2</c:v>
                </c:pt>
                <c:pt idx="9">
                  <c:v>4</c:v>
                </c:pt>
                <c:pt idx="10">
                  <c:v>5</c:v>
                </c:pt>
                <c:pt idx="11">
                  <c:v>10</c:v>
                </c:pt>
                <c:pt idx="12">
                  <c:v>6</c:v>
                </c:pt>
                <c:pt idx="13">
                  <c:v>3</c:v>
                </c:pt>
                <c:pt idx="14">
                  <c:v>4</c:v>
                </c:pt>
                <c:pt idx="15">
                  <c:v>3</c:v>
                </c:pt>
                <c:pt idx="16">
                  <c:v>4</c:v>
                </c:pt>
                <c:pt idx="17">
                  <c:v>6</c:v>
                </c:pt>
                <c:pt idx="18">
                  <c:v>2</c:v>
                </c:pt>
                <c:pt idx="19">
                  <c:v>5</c:v>
                </c:pt>
                <c:pt idx="20">
                  <c:v>4</c:v>
                </c:pt>
                <c:pt idx="21">
                  <c:v>1</c:v>
                </c:pt>
                <c:pt idx="22">
                  <c:v>2</c:v>
                </c:pt>
                <c:pt idx="23">
                  <c:v>2</c:v>
                </c:pt>
                <c:pt idx="24">
                  <c:v>0</c:v>
                </c:pt>
                <c:pt idx="25">
                  <c:v>3</c:v>
                </c:pt>
                <c:pt idx="26">
                  <c:v>5</c:v>
                </c:pt>
                <c:pt idx="27">
                  <c:v>2</c:v>
                </c:pt>
                <c:pt idx="28">
                  <c:v>3</c:v>
                </c:pt>
                <c:pt idx="29">
                  <c:v>3</c:v>
                </c:pt>
                <c:pt idx="30">
                  <c:v>0</c:v>
                </c:pt>
              </c:numCache>
            </c:numRef>
          </c:val>
          <c:smooth val="0"/>
          <c:extLst>
            <c:ext xmlns:c16="http://schemas.microsoft.com/office/drawing/2014/chart" uri="{C3380CC4-5D6E-409C-BE32-E72D297353CC}">
              <c16:uniqueId val="{00000000-AA98-4AB8-B0A2-2DBD537FDA1D}"/>
            </c:ext>
          </c:extLst>
        </c:ser>
        <c:dLbls>
          <c:showLegendKey val="0"/>
          <c:showVal val="0"/>
          <c:showCatName val="0"/>
          <c:showSerName val="0"/>
          <c:showPercent val="0"/>
          <c:showBubbleSize val="0"/>
        </c:dLbls>
        <c:smooth val="0"/>
        <c:axId val="347158816"/>
        <c:axId val="347155864"/>
      </c:lineChart>
      <c:dateAx>
        <c:axId val="347158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55864"/>
        <c:crosses val="autoZero"/>
        <c:auto val="1"/>
        <c:lblOffset val="100"/>
        <c:baseTimeUnit val="days"/>
      </c:dateAx>
      <c:valAx>
        <c:axId val="34715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5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numRef>
              <c:f>Sheet1!$A$2:$A$32</c:f>
              <c:numCache>
                <c:formatCode>m/d/yyyy</c:formatCode>
                <c:ptCount val="31"/>
                <c:pt idx="0">
                  <c:v>43800</c:v>
                </c:pt>
                <c:pt idx="1">
                  <c:v>43801</c:v>
                </c:pt>
                <c:pt idx="2">
                  <c:v>43802</c:v>
                </c:pt>
                <c:pt idx="3">
                  <c:v>43803</c:v>
                </c:pt>
                <c:pt idx="4">
                  <c:v>43804</c:v>
                </c:pt>
                <c:pt idx="5">
                  <c:v>43805</c:v>
                </c:pt>
                <c:pt idx="6">
                  <c:v>43806</c:v>
                </c:pt>
                <c:pt idx="7">
                  <c:v>43807</c:v>
                </c:pt>
                <c:pt idx="8">
                  <c:v>43808</c:v>
                </c:pt>
                <c:pt idx="9">
                  <c:v>43809</c:v>
                </c:pt>
                <c:pt idx="10">
                  <c:v>43810</c:v>
                </c:pt>
                <c:pt idx="11">
                  <c:v>43811</c:v>
                </c:pt>
                <c:pt idx="12">
                  <c:v>43812</c:v>
                </c:pt>
                <c:pt idx="13">
                  <c:v>43813</c:v>
                </c:pt>
                <c:pt idx="14">
                  <c:v>43814</c:v>
                </c:pt>
                <c:pt idx="15">
                  <c:v>43815</c:v>
                </c:pt>
                <c:pt idx="16">
                  <c:v>43816</c:v>
                </c:pt>
                <c:pt idx="17">
                  <c:v>43817</c:v>
                </c:pt>
                <c:pt idx="18">
                  <c:v>43818</c:v>
                </c:pt>
                <c:pt idx="19">
                  <c:v>43819</c:v>
                </c:pt>
                <c:pt idx="20">
                  <c:v>43820</c:v>
                </c:pt>
                <c:pt idx="21">
                  <c:v>43821</c:v>
                </c:pt>
                <c:pt idx="22">
                  <c:v>43822</c:v>
                </c:pt>
                <c:pt idx="23">
                  <c:v>43823</c:v>
                </c:pt>
                <c:pt idx="24">
                  <c:v>43824</c:v>
                </c:pt>
                <c:pt idx="25">
                  <c:v>43825</c:v>
                </c:pt>
                <c:pt idx="26">
                  <c:v>43826</c:v>
                </c:pt>
                <c:pt idx="27">
                  <c:v>43827</c:v>
                </c:pt>
                <c:pt idx="28">
                  <c:v>43828</c:v>
                </c:pt>
                <c:pt idx="29">
                  <c:v>43829</c:v>
                </c:pt>
                <c:pt idx="30">
                  <c:v>43830</c:v>
                </c:pt>
              </c:numCache>
            </c:numRef>
          </c:cat>
          <c:val>
            <c:numRef>
              <c:f>Sheet1!$B$2:$B$32</c:f>
              <c:numCache>
                <c:formatCode>General</c:formatCode>
                <c:ptCount val="31"/>
                <c:pt idx="0">
                  <c:v>5517</c:v>
                </c:pt>
                <c:pt idx="1">
                  <c:v>13</c:v>
                </c:pt>
                <c:pt idx="2">
                  <c:v>2</c:v>
                </c:pt>
                <c:pt idx="3">
                  <c:v>5</c:v>
                </c:pt>
                <c:pt idx="4">
                  <c:v>6</c:v>
                </c:pt>
                <c:pt idx="5">
                  <c:v>277</c:v>
                </c:pt>
                <c:pt idx="6">
                  <c:v>92</c:v>
                </c:pt>
                <c:pt idx="7">
                  <c:v>38</c:v>
                </c:pt>
                <c:pt idx="8">
                  <c:v>28</c:v>
                </c:pt>
                <c:pt idx="9">
                  <c:v>13</c:v>
                </c:pt>
                <c:pt idx="10">
                  <c:v>1114</c:v>
                </c:pt>
                <c:pt idx="11">
                  <c:v>690</c:v>
                </c:pt>
                <c:pt idx="12">
                  <c:v>338</c:v>
                </c:pt>
                <c:pt idx="13">
                  <c:v>144</c:v>
                </c:pt>
                <c:pt idx="14">
                  <c:v>97</c:v>
                </c:pt>
                <c:pt idx="15">
                  <c:v>46</c:v>
                </c:pt>
                <c:pt idx="16">
                  <c:v>56</c:v>
                </c:pt>
                <c:pt idx="17">
                  <c:v>34</c:v>
                </c:pt>
                <c:pt idx="18">
                  <c:v>13</c:v>
                </c:pt>
                <c:pt idx="19">
                  <c:v>26</c:v>
                </c:pt>
                <c:pt idx="20">
                  <c:v>27</c:v>
                </c:pt>
                <c:pt idx="21">
                  <c:v>9</c:v>
                </c:pt>
                <c:pt idx="22">
                  <c:v>30</c:v>
                </c:pt>
                <c:pt idx="23">
                  <c:v>25</c:v>
                </c:pt>
                <c:pt idx="24">
                  <c:v>56</c:v>
                </c:pt>
                <c:pt idx="25">
                  <c:v>14367</c:v>
                </c:pt>
                <c:pt idx="26">
                  <c:v>39561</c:v>
                </c:pt>
                <c:pt idx="27">
                  <c:v>29169</c:v>
                </c:pt>
                <c:pt idx="28">
                  <c:v>31699</c:v>
                </c:pt>
                <c:pt idx="29">
                  <c:v>35812</c:v>
                </c:pt>
                <c:pt idx="30">
                  <c:v>38131</c:v>
                </c:pt>
              </c:numCache>
            </c:numRef>
          </c:val>
          <c:extLst>
            <c:ext xmlns:c16="http://schemas.microsoft.com/office/drawing/2014/chart" uri="{C3380CC4-5D6E-409C-BE32-E72D297353CC}">
              <c16:uniqueId val="{00000000-F6C4-4014-B992-DEC6C7B80A54}"/>
            </c:ext>
          </c:extLst>
        </c:ser>
        <c:dLbls>
          <c:showLegendKey val="0"/>
          <c:showVal val="0"/>
          <c:showCatName val="0"/>
          <c:showSerName val="0"/>
          <c:showPercent val="0"/>
          <c:showBubbleSize val="0"/>
        </c:dLbls>
        <c:gapWidth val="219"/>
        <c:overlap val="-27"/>
        <c:axId val="227113048"/>
        <c:axId val="227110752"/>
      </c:barChart>
      <c:dateAx>
        <c:axId val="227113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110752"/>
        <c:crosses val="autoZero"/>
        <c:auto val="1"/>
        <c:lblOffset val="100"/>
        <c:baseTimeUnit val="days"/>
      </c:dateAx>
      <c:valAx>
        <c:axId val="22711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11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686</c:v>
                </c:pt>
              </c:numCache>
            </c:numRef>
          </c:val>
          <c:extLst>
            <c:ext xmlns:c16="http://schemas.microsoft.com/office/drawing/2014/chart" uri="{C3380CC4-5D6E-409C-BE32-E72D297353CC}">
              <c16:uniqueId val="{00000000-6575-4BB4-8A67-7137DBE714BC}"/>
            </c:ext>
          </c:extLst>
        </c:ser>
        <c:dLbls>
          <c:showLegendKey val="0"/>
          <c:showVal val="0"/>
          <c:showCatName val="0"/>
          <c:showSerName val="0"/>
          <c:showPercent val="0"/>
          <c:showBubbleSize val="0"/>
        </c:dLbls>
        <c:gapWidth val="219"/>
        <c:overlap val="-27"/>
        <c:axId val="227116000"/>
        <c:axId val="227116328"/>
      </c:barChart>
      <c:catAx>
        <c:axId val="227116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116328"/>
        <c:crosses val="autoZero"/>
        <c:auto val="1"/>
        <c:lblAlgn val="ctr"/>
        <c:lblOffset val="100"/>
        <c:noMultiLvlLbl val="0"/>
      </c:catAx>
      <c:valAx>
        <c:axId val="22711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11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c:f>
              <c:strCache>
                <c:ptCount val="1"/>
                <c:pt idx="0">
                  <c:v>2019-12</c:v>
                </c:pt>
              </c:strCache>
            </c:strRef>
          </c:cat>
          <c:val>
            <c:numRef>
              <c:f>Sheet1!$B$2</c:f>
              <c:numCache>
                <c:formatCode>General</c:formatCode>
                <c:ptCount val="1"/>
                <c:pt idx="0">
                  <c:v>686</c:v>
                </c:pt>
              </c:numCache>
            </c:numRef>
          </c:val>
          <c:extLst>
            <c:ext xmlns:c16="http://schemas.microsoft.com/office/drawing/2014/chart" uri="{C3380CC4-5D6E-409C-BE32-E72D297353CC}">
              <c16:uniqueId val="{00000000-1942-4863-BB7E-C0248A881ADE}"/>
            </c:ext>
          </c:extLst>
        </c:ser>
        <c:dLbls>
          <c:showLegendKey val="0"/>
          <c:showVal val="0"/>
          <c:showCatName val="0"/>
          <c:showSerName val="0"/>
          <c:showPercent val="0"/>
          <c:showBubbleSize val="0"/>
        </c:dLbls>
        <c:gapWidth val="219"/>
        <c:overlap val="-27"/>
        <c:axId val="227118296"/>
        <c:axId val="227109112"/>
      </c:barChart>
      <c:catAx>
        <c:axId val="227118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109112"/>
        <c:crosses val="autoZero"/>
        <c:auto val="1"/>
        <c:lblAlgn val="ctr"/>
        <c:lblOffset val="100"/>
        <c:noMultiLvlLbl val="0"/>
      </c:catAx>
      <c:valAx>
        <c:axId val="22710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11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AF027-7616-4088-95B6-45E589FC6C6E}"/>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4E08D76F-B9D3-43B3-8EE6-5DA829DEB218}"/>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222752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A66FF-CCF8-4210-9022-5513A6931621}"/>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B3B52609-17CC-4B89-92AA-E401F88DE22B}"/>
              </a:ext>
            </a:extLst>
          </p:cNvPr>
          <p:cNvGraphicFramePr>
            <a:graphicFrameLocks noGrp="1"/>
          </p:cNvGraphicFramePr>
          <p:nvPr>
            <p:ph type="tbl" sz="quarter" idx="13"/>
            <p:extLst>
              <p:ext uri="{D42A27DB-BD31-4B8C-83A1-F6EECF244321}">
                <p14:modId xmlns:p14="http://schemas.microsoft.com/office/powerpoint/2010/main" val="1460124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85595003"/>
                    </a:ext>
                  </a:extLst>
                </a:gridCol>
                <a:gridCol w="740664">
                  <a:extLst>
                    <a:ext uri="{9D8B030D-6E8A-4147-A177-3AD203B41FA5}">
                      <a16:colId xmlns:a16="http://schemas.microsoft.com/office/drawing/2014/main" val="2626839517"/>
                    </a:ext>
                  </a:extLst>
                </a:gridCol>
                <a:gridCol w="740664">
                  <a:extLst>
                    <a:ext uri="{9D8B030D-6E8A-4147-A177-3AD203B41FA5}">
                      <a16:colId xmlns:a16="http://schemas.microsoft.com/office/drawing/2014/main" val="3674635978"/>
                    </a:ext>
                  </a:extLst>
                </a:gridCol>
                <a:gridCol w="740664">
                  <a:extLst>
                    <a:ext uri="{9D8B030D-6E8A-4147-A177-3AD203B41FA5}">
                      <a16:colId xmlns:a16="http://schemas.microsoft.com/office/drawing/2014/main" val="3409699059"/>
                    </a:ext>
                  </a:extLst>
                </a:gridCol>
                <a:gridCol w="740664">
                  <a:extLst>
                    <a:ext uri="{9D8B030D-6E8A-4147-A177-3AD203B41FA5}">
                      <a16:colId xmlns:a16="http://schemas.microsoft.com/office/drawing/2014/main" val="1908042648"/>
                    </a:ext>
                  </a:extLst>
                </a:gridCol>
                <a:gridCol w="740664">
                  <a:extLst>
                    <a:ext uri="{9D8B030D-6E8A-4147-A177-3AD203B41FA5}">
                      <a16:colId xmlns:a16="http://schemas.microsoft.com/office/drawing/2014/main" val="1676985138"/>
                    </a:ext>
                  </a:extLst>
                </a:gridCol>
                <a:gridCol w="740664">
                  <a:extLst>
                    <a:ext uri="{9D8B030D-6E8A-4147-A177-3AD203B41FA5}">
                      <a16:colId xmlns:a16="http://schemas.microsoft.com/office/drawing/2014/main" val="779990300"/>
                    </a:ext>
                  </a:extLst>
                </a:gridCol>
                <a:gridCol w="740664">
                  <a:extLst>
                    <a:ext uri="{9D8B030D-6E8A-4147-A177-3AD203B41FA5}">
                      <a16:colId xmlns:a16="http://schemas.microsoft.com/office/drawing/2014/main" val="1407611624"/>
                    </a:ext>
                  </a:extLst>
                </a:gridCol>
                <a:gridCol w="740664">
                  <a:extLst>
                    <a:ext uri="{9D8B030D-6E8A-4147-A177-3AD203B41FA5}">
                      <a16:colId xmlns:a16="http://schemas.microsoft.com/office/drawing/2014/main" val="2218188146"/>
                    </a:ext>
                  </a:extLst>
                </a:gridCol>
                <a:gridCol w="740664">
                  <a:extLst>
                    <a:ext uri="{9D8B030D-6E8A-4147-A177-3AD203B41FA5}">
                      <a16:colId xmlns:a16="http://schemas.microsoft.com/office/drawing/2014/main" val="36687419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05237570"/>
                  </a:ext>
                </a:extLst>
              </a:tr>
              <a:tr h="370840">
                <a:tc>
                  <a:txBody>
                    <a:bodyPr/>
                    <a:lstStyle/>
                    <a:p>
                      <a:r>
                        <a:rPr lang="en-US" sz="1000"/>
                        <a:t>Oxford Fajar Pre-University</a:t>
                      </a:r>
                    </a:p>
                  </a:txBody>
                  <a:tcPr/>
                </a:tc>
                <a:tc>
                  <a:txBody>
                    <a:bodyPr/>
                    <a:lstStyle/>
                    <a:p>
                      <a:r>
                        <a:rPr lang="en-US" sz="1000"/>
                        <a:t>1655</a:t>
                      </a:r>
                    </a:p>
                  </a:txBody>
                  <a:tcPr/>
                </a:tc>
                <a:tc>
                  <a:txBody>
                    <a:bodyPr/>
                    <a:lstStyle/>
                    <a:p>
                      <a:r>
                        <a:rPr lang="en-US" sz="1000"/>
                        <a:t>6</a:t>
                      </a:r>
                    </a:p>
                  </a:txBody>
                  <a:tcPr/>
                </a:tc>
                <a:tc>
                  <a:txBody>
                    <a:bodyPr/>
                    <a:lstStyle/>
                    <a:p>
                      <a:r>
                        <a:rPr lang="en-US" sz="1000"/>
                        <a:t>10</a:t>
                      </a:r>
                    </a:p>
                  </a:txBody>
                  <a:tcPr/>
                </a:tc>
                <a:tc>
                  <a:txBody>
                    <a:bodyPr/>
                    <a:lstStyle/>
                    <a:p>
                      <a:r>
                        <a:rPr lang="en-US" sz="1000"/>
                        <a:t>21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0.1332 %</a:t>
                      </a:r>
                    </a:p>
                  </a:txBody>
                  <a:tcPr/>
                </a:tc>
                <a:tc>
                  <a:txBody>
                    <a:bodyPr/>
                    <a:lstStyle/>
                    <a:p>
                      <a:r>
                        <a:rPr lang="en-US" sz="1000"/>
                        <a:t>0.0 %</a:t>
                      </a:r>
                    </a:p>
                  </a:txBody>
                  <a:tcPr/>
                </a:tc>
                <a:extLst>
                  <a:ext uri="{0D108BD9-81ED-4DB2-BD59-A6C34878D82A}">
                    <a16:rowId xmlns:a16="http://schemas.microsoft.com/office/drawing/2014/main" val="1558560121"/>
                  </a:ext>
                </a:extLst>
              </a:tr>
            </a:tbl>
          </a:graphicData>
        </a:graphic>
      </p:graphicFrame>
      <p:sp>
        <p:nvSpPr>
          <p:cNvPr id="4" name="Text Placeholder 3">
            <a:extLst>
              <a:ext uri="{FF2B5EF4-FFF2-40B4-BE49-F238E27FC236}">
                <a16:creationId xmlns:a16="http://schemas.microsoft.com/office/drawing/2014/main" id="{5CC139DF-400C-480E-BA80-51A97967A6B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204079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F8EC-2E7A-4367-A110-502D24F8371E}"/>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7CE1F39C-B6A8-42EB-939B-915CE69DB791}"/>
              </a:ext>
            </a:extLst>
          </p:cNvPr>
          <p:cNvGraphicFramePr>
            <a:graphicFrameLocks noGrp="1"/>
          </p:cNvGraphicFramePr>
          <p:nvPr>
            <p:ph type="chart" sz="quarter" idx="13"/>
            <p:extLst>
              <p:ext uri="{D42A27DB-BD31-4B8C-83A1-F6EECF244321}">
                <p14:modId xmlns:p14="http://schemas.microsoft.com/office/powerpoint/2010/main" val="3836709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94646A-D3C3-4B04-AB6A-A08D63621D4C}"/>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1BECE78F-F934-4897-A36E-E2981E490D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0485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E37FC-226C-4F1B-AA6A-52D58536B50F}"/>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EFD4EB2E-48E6-42F7-964E-DE04D0E8D737}"/>
              </a:ext>
            </a:extLst>
          </p:cNvPr>
          <p:cNvGraphicFramePr>
            <a:graphicFrameLocks noGrp="1"/>
          </p:cNvGraphicFramePr>
          <p:nvPr>
            <p:ph type="chart" sz="quarter" idx="13"/>
            <p:extLst>
              <p:ext uri="{D42A27DB-BD31-4B8C-83A1-F6EECF244321}">
                <p14:modId xmlns:p14="http://schemas.microsoft.com/office/powerpoint/2010/main" val="4159514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4B91BA-D36D-4148-8D80-2111AB0932FA}"/>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3BE80ACA-E5C9-45DE-9CB0-245FB3E7D5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0135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EAC6E-F5CD-4806-86D3-DA534FB1A60C}"/>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06C59B72-FEB2-472D-B7A4-DC05A0B8F752}"/>
              </a:ext>
            </a:extLst>
          </p:cNvPr>
          <p:cNvGraphicFramePr>
            <a:graphicFrameLocks noGrp="1"/>
          </p:cNvGraphicFramePr>
          <p:nvPr>
            <p:ph type="chart" sz="quarter" idx="13"/>
            <p:extLst>
              <p:ext uri="{D42A27DB-BD31-4B8C-83A1-F6EECF244321}">
                <p14:modId xmlns:p14="http://schemas.microsoft.com/office/powerpoint/2010/main" val="3147153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860C89-05E3-4930-950E-5CEFF4F559DB}"/>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425801F1-49E9-4249-9BA0-1D2094C5F0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8697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4D503-47F9-4522-AA52-7E12F839897E}"/>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FE51C421-255F-42EC-A743-18DE66B251EC}"/>
              </a:ext>
            </a:extLst>
          </p:cNvPr>
          <p:cNvGraphicFramePr>
            <a:graphicFrameLocks noGrp="1"/>
          </p:cNvGraphicFramePr>
          <p:nvPr>
            <p:ph type="chart" sz="quarter" idx="13"/>
            <p:extLst>
              <p:ext uri="{D42A27DB-BD31-4B8C-83A1-F6EECF244321}">
                <p14:modId xmlns:p14="http://schemas.microsoft.com/office/powerpoint/2010/main" val="2740117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ACEDDE-C977-40B7-BB34-ECA8C7056473}"/>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8284C76A-F6D4-4694-B144-FEC0B783B1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5188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3D66-284B-4566-AA2B-A6376589C34C}"/>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42A05844-099E-4EBF-92D9-29F1174C1629}"/>
              </a:ext>
            </a:extLst>
          </p:cNvPr>
          <p:cNvGraphicFramePr>
            <a:graphicFrameLocks noGrp="1"/>
          </p:cNvGraphicFramePr>
          <p:nvPr>
            <p:ph type="chart" sz="quarter" idx="13"/>
            <p:extLst>
              <p:ext uri="{D42A27DB-BD31-4B8C-83A1-F6EECF244321}">
                <p14:modId xmlns:p14="http://schemas.microsoft.com/office/powerpoint/2010/main" val="1593241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941B3B-180C-4CA6-8EE8-513CA3FB6C23}"/>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C33D61A1-BF76-4557-967B-A746E5D81F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1297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D6CBB-EC0E-45E5-AF02-9A06AC336545}"/>
              </a:ext>
            </a:extLst>
          </p:cNvPr>
          <p:cNvSpPr>
            <a:spLocks noGrp="1"/>
          </p:cNvSpPr>
          <p:nvPr>
            <p:ph type="title"/>
          </p:nvPr>
        </p:nvSpPr>
        <p:spPr/>
        <p:txBody>
          <a:bodyPr/>
          <a:lstStyle/>
          <a:p>
            <a:r>
              <a:rPr lang="en-US"/>
              <a:t>Facebook (FB) Custom Own Posts Table (new) | Oxford Fajar Pre-University</a:t>
            </a:r>
          </a:p>
        </p:txBody>
      </p:sp>
      <p:graphicFrame>
        <p:nvGraphicFramePr>
          <p:cNvPr id="5" name="Table Placeholder 4">
            <a:extLst>
              <a:ext uri="{FF2B5EF4-FFF2-40B4-BE49-F238E27FC236}">
                <a16:creationId xmlns:a16="http://schemas.microsoft.com/office/drawing/2014/main" id="{1C9CB81C-6A75-4998-84D2-2EAD9C635362}"/>
              </a:ext>
            </a:extLst>
          </p:cNvPr>
          <p:cNvGraphicFramePr>
            <a:graphicFrameLocks noGrp="1"/>
          </p:cNvGraphicFramePr>
          <p:nvPr>
            <p:ph type="tbl" sz="quarter" idx="13"/>
            <p:extLst>
              <p:ext uri="{D42A27DB-BD31-4B8C-83A1-F6EECF244321}">
                <p14:modId xmlns:p14="http://schemas.microsoft.com/office/powerpoint/2010/main" val="2974290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6046093"/>
                    </a:ext>
                  </a:extLst>
                </a:gridCol>
                <a:gridCol w="905256">
                  <a:extLst>
                    <a:ext uri="{9D8B030D-6E8A-4147-A177-3AD203B41FA5}">
                      <a16:colId xmlns:a16="http://schemas.microsoft.com/office/drawing/2014/main" val="337185884"/>
                    </a:ext>
                  </a:extLst>
                </a:gridCol>
                <a:gridCol w="905256">
                  <a:extLst>
                    <a:ext uri="{9D8B030D-6E8A-4147-A177-3AD203B41FA5}">
                      <a16:colId xmlns:a16="http://schemas.microsoft.com/office/drawing/2014/main" val="1697840338"/>
                    </a:ext>
                  </a:extLst>
                </a:gridCol>
                <a:gridCol w="905256">
                  <a:extLst>
                    <a:ext uri="{9D8B030D-6E8A-4147-A177-3AD203B41FA5}">
                      <a16:colId xmlns:a16="http://schemas.microsoft.com/office/drawing/2014/main" val="3698103959"/>
                    </a:ext>
                  </a:extLst>
                </a:gridCol>
                <a:gridCol w="905256">
                  <a:extLst>
                    <a:ext uri="{9D8B030D-6E8A-4147-A177-3AD203B41FA5}">
                      <a16:colId xmlns:a16="http://schemas.microsoft.com/office/drawing/2014/main" val="1325440895"/>
                    </a:ext>
                  </a:extLst>
                </a:gridCol>
                <a:gridCol w="905256">
                  <a:extLst>
                    <a:ext uri="{9D8B030D-6E8A-4147-A177-3AD203B41FA5}">
                      <a16:colId xmlns:a16="http://schemas.microsoft.com/office/drawing/2014/main" val="73678950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107284647"/>
                  </a:ext>
                </a:extLst>
              </a:tr>
              <a:tr h="370840">
                <a:tc>
                  <a:txBody>
                    <a:bodyPr/>
                    <a:lstStyle/>
                    <a:p>
                      <a:r>
                        <a:rPr lang="en-US" sz="1000" b="1"/>
                        <a:t>Oxford Fajar Pre-University - 2019-12-25 08:50:46</a:t>
                      </a:r>
                      <a:r>
                        <a:rPr lang="en-US" sz="1000"/>
                        <a:t>
 Merry Christmas! Have a joyous celebration and spend this precious time with your friends and family. :)</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0.2420 %</a:t>
                      </a:r>
                    </a:p>
                  </a:txBody>
                  <a:tcPr/>
                </a:tc>
                <a:tc>
                  <a:txBody>
                    <a:bodyPr/>
                    <a:lstStyle/>
                    <a:p>
                      <a:r>
                        <a:rPr lang="en-US" sz="1000"/>
                        <a:t>Photo</a:t>
                      </a:r>
                    </a:p>
                  </a:txBody>
                  <a:tcPr/>
                </a:tc>
                <a:extLst>
                  <a:ext uri="{0D108BD9-81ED-4DB2-BD59-A6C34878D82A}">
                    <a16:rowId xmlns:a16="http://schemas.microsoft.com/office/drawing/2014/main" val="96425091"/>
                  </a:ext>
                </a:extLst>
              </a:tr>
              <a:tr h="370840">
                <a:tc>
                  <a:txBody>
                    <a:bodyPr/>
                    <a:lstStyle/>
                    <a:p>
                      <a:r>
                        <a:rPr lang="en-US" sz="1000" b="1"/>
                        <a:t>Oxford Fajar Pre-University - 2019-12-13 11:05:24</a:t>
                      </a:r>
                      <a:r>
                        <a:rPr lang="en-US" sz="1000"/>
                        <a:t>
 The Companion Website is specially curated to enhance the experience of the teaching and learning experience.
Keep an eye out for the Companion Website logo and log on to: 
https://cw.oxfordfajar.com.my/index.aspx to enjoy all the additional resources!</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0.1817 %</a:t>
                      </a:r>
                    </a:p>
                  </a:txBody>
                  <a:tcPr/>
                </a:tc>
                <a:tc>
                  <a:txBody>
                    <a:bodyPr/>
                    <a:lstStyle/>
                    <a:p>
                      <a:r>
                        <a:rPr lang="en-US" sz="1000"/>
                        <a:t>Photo</a:t>
                      </a:r>
                    </a:p>
                  </a:txBody>
                  <a:tcPr/>
                </a:tc>
                <a:extLst>
                  <a:ext uri="{0D108BD9-81ED-4DB2-BD59-A6C34878D82A}">
                    <a16:rowId xmlns:a16="http://schemas.microsoft.com/office/drawing/2014/main" val="1239161149"/>
                  </a:ext>
                </a:extLst>
              </a:tr>
              <a:tr h="370840">
                <a:tc>
                  <a:txBody>
                    <a:bodyPr/>
                    <a:lstStyle/>
                    <a:p>
                      <a:r>
                        <a:rPr lang="en-US" sz="1000" b="1"/>
                        <a:t>Oxford Fajar Pre-University - 2019-12-28 13:53:47</a:t>
                      </a:r>
                      <a:r>
                        <a:rPr lang="en-US" sz="1000"/>
                        <a:t>
 Learning a new language or improving your fluency can get tiresome. However, with Oxford’s English for You, you will be able to polish your skills in terms of creativity, critical thinking, and collaboration in content presentation. 
Find out more here:
https://cw.oxfordfajar.com.my/engforyou2e</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0.1814 %</a:t>
                      </a:r>
                    </a:p>
                  </a:txBody>
                  <a:tcPr/>
                </a:tc>
                <a:tc>
                  <a:txBody>
                    <a:bodyPr/>
                    <a:lstStyle/>
                    <a:p>
                      <a:r>
                        <a:rPr lang="en-US" sz="1000"/>
                        <a:t>Photo</a:t>
                      </a:r>
                    </a:p>
                  </a:txBody>
                  <a:tcPr/>
                </a:tc>
                <a:extLst>
                  <a:ext uri="{0D108BD9-81ED-4DB2-BD59-A6C34878D82A}">
                    <a16:rowId xmlns:a16="http://schemas.microsoft.com/office/drawing/2014/main" val="3241355802"/>
                  </a:ext>
                </a:extLst>
              </a:tr>
              <a:tr h="370840">
                <a:tc>
                  <a:txBody>
                    <a:bodyPr/>
                    <a:lstStyle/>
                    <a:p>
                      <a:r>
                        <a:rPr lang="en-US" sz="1000" b="1"/>
                        <a:t>Oxford Fajar Pre-University - 2019-12-11 13:36:41</a:t>
                      </a:r>
                      <a:r>
                        <a:rPr lang="en-US" sz="1000"/>
                        <a:t>
 Infinitives and gerunds are nouns we use to complete sentences but how much do we understand about this grammatical puzzle?
Click here: http://bit.ly/2Dk8IDn to find out more.</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0.1213 %</a:t>
                      </a:r>
                    </a:p>
                  </a:txBody>
                  <a:tcPr/>
                </a:tc>
                <a:tc>
                  <a:txBody>
                    <a:bodyPr/>
                    <a:lstStyle/>
                    <a:p>
                      <a:r>
                        <a:rPr lang="en-US" sz="1000"/>
                        <a:t>Photo</a:t>
                      </a:r>
                    </a:p>
                  </a:txBody>
                  <a:tcPr/>
                </a:tc>
                <a:extLst>
                  <a:ext uri="{0D108BD9-81ED-4DB2-BD59-A6C34878D82A}">
                    <a16:rowId xmlns:a16="http://schemas.microsoft.com/office/drawing/2014/main" val="1875493817"/>
                  </a:ext>
                </a:extLst>
              </a:tr>
              <a:tr h="370840">
                <a:tc>
                  <a:txBody>
                    <a:bodyPr/>
                    <a:lstStyle/>
                    <a:p>
                      <a:r>
                        <a:rPr lang="en-US" sz="1000" b="1"/>
                        <a:t>Oxford Fajar Pre-University - 2019-12-15 10:17:08</a:t>
                      </a:r>
                      <a:r>
                        <a:rPr lang="en-US" sz="1000"/>
                        <a:t>
 An idiom many have come across, but not all understand. Little do you know, this idiom dates all the way back to year 1882!
While some believe it means “to stay put”, others think it is to express “to lie the way dogs do”.
Read up more about the idiom here:
http://bit.ly/2XVvKtF</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0.1211 %</a:t>
                      </a:r>
                    </a:p>
                  </a:txBody>
                  <a:tcPr/>
                </a:tc>
                <a:tc>
                  <a:txBody>
                    <a:bodyPr/>
                    <a:lstStyle/>
                    <a:p>
                      <a:r>
                        <a:rPr lang="en-US" sz="1000"/>
                        <a:t>Photo</a:t>
                      </a:r>
                    </a:p>
                  </a:txBody>
                  <a:tcPr/>
                </a:tc>
                <a:extLst>
                  <a:ext uri="{0D108BD9-81ED-4DB2-BD59-A6C34878D82A}">
                    <a16:rowId xmlns:a16="http://schemas.microsoft.com/office/drawing/2014/main" val="3486753164"/>
                  </a:ext>
                </a:extLst>
              </a:tr>
            </a:tbl>
          </a:graphicData>
        </a:graphic>
      </p:graphicFrame>
      <p:sp>
        <p:nvSpPr>
          <p:cNvPr id="4" name="Text Placeholder 3">
            <a:extLst>
              <a:ext uri="{FF2B5EF4-FFF2-40B4-BE49-F238E27FC236}">
                <a16:creationId xmlns:a16="http://schemas.microsoft.com/office/drawing/2014/main" id="{ABEECD86-557F-44A0-A9CE-116ADFD49B69}"/>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581434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BC7FE-68AD-4256-92A0-2F257E0D6D63}"/>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0C29C0E4-F435-44B1-A34E-D6AA4B80160A}"/>
              </a:ext>
            </a:extLst>
          </p:cNvPr>
          <p:cNvGraphicFramePr>
            <a:graphicFrameLocks noGrp="1"/>
          </p:cNvGraphicFramePr>
          <p:nvPr>
            <p:ph type="chart" sz="quarter" idx="13"/>
            <p:extLst>
              <p:ext uri="{D42A27DB-BD31-4B8C-83A1-F6EECF244321}">
                <p14:modId xmlns:p14="http://schemas.microsoft.com/office/powerpoint/2010/main" val="3806424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D6E25F-4C9C-41A3-B2F9-72A73CDA3141}"/>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93319E17-B23D-4751-BC51-CF1137CEB5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1435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5A0ED-DA7D-46AB-9291-CE6A9A997E4A}"/>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0BB2B443-96C6-4CF0-881F-D32527DA421B}"/>
              </a:ext>
            </a:extLst>
          </p:cNvPr>
          <p:cNvGraphicFramePr>
            <a:graphicFrameLocks noGrp="1"/>
          </p:cNvGraphicFramePr>
          <p:nvPr>
            <p:ph type="chart" sz="quarter" idx="13"/>
            <p:extLst>
              <p:ext uri="{D42A27DB-BD31-4B8C-83A1-F6EECF244321}">
                <p14:modId xmlns:p14="http://schemas.microsoft.com/office/powerpoint/2010/main" val="3449365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2925BC-FBDC-498B-B022-ED6E3A522A1E}"/>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C8A07647-97E8-438A-B107-7000491A55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8654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4FD9F-878C-41AE-B70C-3EF7A24CE1BE}"/>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7DB35921-CC90-48FA-8F90-9EFE18914088}"/>
              </a:ext>
            </a:extLst>
          </p:cNvPr>
          <p:cNvGraphicFramePr>
            <a:graphicFrameLocks noGrp="1"/>
          </p:cNvGraphicFramePr>
          <p:nvPr>
            <p:ph type="chart" sz="quarter" idx="13"/>
            <p:extLst>
              <p:ext uri="{D42A27DB-BD31-4B8C-83A1-F6EECF244321}">
                <p14:modId xmlns:p14="http://schemas.microsoft.com/office/powerpoint/2010/main" val="283950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0DF775-B4AD-4677-9989-420374B8D7D8}"/>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4564137D-98D5-4AB5-807E-BA979BCD8F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0669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AFA08-9343-4AA3-BB81-0C118A46DCBB}"/>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DEA8147D-7CEA-4C0C-B374-93365DD338DF}"/>
              </a:ext>
            </a:extLst>
          </p:cNvPr>
          <p:cNvGraphicFramePr>
            <a:graphicFrameLocks noGrp="1"/>
          </p:cNvGraphicFramePr>
          <p:nvPr>
            <p:ph type="chart" sz="quarter" idx="13"/>
            <p:extLst>
              <p:ext uri="{D42A27DB-BD31-4B8C-83A1-F6EECF244321}">
                <p14:modId xmlns:p14="http://schemas.microsoft.com/office/powerpoint/2010/main" val="1799821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CC6318-4314-4BCA-AA8B-E677CB315DDA}"/>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00B48CFA-660D-4935-8E3C-602E12283B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0496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8C13F-084D-4542-857E-1A60ADC13D38}"/>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24C5DB1C-18CE-4C0E-ADEB-6C6472DD3233}"/>
              </a:ext>
            </a:extLst>
          </p:cNvPr>
          <p:cNvGraphicFramePr>
            <a:graphicFrameLocks noGrp="1"/>
          </p:cNvGraphicFramePr>
          <p:nvPr>
            <p:ph type="tbl" sz="quarter" idx="13"/>
            <p:extLst>
              <p:ext uri="{D42A27DB-BD31-4B8C-83A1-F6EECF244321}">
                <p14:modId xmlns:p14="http://schemas.microsoft.com/office/powerpoint/2010/main" val="3900590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32830545"/>
                    </a:ext>
                  </a:extLst>
                </a:gridCol>
                <a:gridCol w="1645920">
                  <a:extLst>
                    <a:ext uri="{9D8B030D-6E8A-4147-A177-3AD203B41FA5}">
                      <a16:colId xmlns:a16="http://schemas.microsoft.com/office/drawing/2014/main" val="2052441023"/>
                    </a:ext>
                  </a:extLst>
                </a:gridCol>
                <a:gridCol w="1645920">
                  <a:extLst>
                    <a:ext uri="{9D8B030D-6E8A-4147-A177-3AD203B41FA5}">
                      <a16:colId xmlns:a16="http://schemas.microsoft.com/office/drawing/2014/main" val="1573254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95895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12.0 %</a:t>
                      </a:r>
                    </a:p>
                  </a:txBody>
                  <a:tcPr/>
                </a:tc>
                <a:extLst>
                  <a:ext uri="{0D108BD9-81ED-4DB2-BD59-A6C34878D82A}">
                    <a16:rowId xmlns:a16="http://schemas.microsoft.com/office/drawing/2014/main" val="1407500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1190537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3528917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3633200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513043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430485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353365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97191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932370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255739942"/>
                  </a:ext>
                </a:extLst>
              </a:tr>
            </a:tbl>
          </a:graphicData>
        </a:graphic>
      </p:graphicFrame>
      <p:sp>
        <p:nvSpPr>
          <p:cNvPr id="4" name="Text Placeholder 3">
            <a:extLst>
              <a:ext uri="{FF2B5EF4-FFF2-40B4-BE49-F238E27FC236}">
                <a16:creationId xmlns:a16="http://schemas.microsoft.com/office/drawing/2014/main" id="{2C9ABC16-55CE-4551-998A-EF6CBF89792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218574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A3317-2638-4BEE-9FD4-6D2020A7395D}"/>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6700D3D6-51E3-412D-8929-0272AAD45E0E}"/>
              </a:ext>
            </a:extLst>
          </p:cNvPr>
          <p:cNvGraphicFramePr>
            <a:graphicFrameLocks noGrp="1"/>
          </p:cNvGraphicFramePr>
          <p:nvPr>
            <p:ph type="tbl" sz="quarter" idx="13"/>
            <p:extLst>
              <p:ext uri="{D42A27DB-BD31-4B8C-83A1-F6EECF244321}">
                <p14:modId xmlns:p14="http://schemas.microsoft.com/office/powerpoint/2010/main" val="3502976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47414396"/>
                    </a:ext>
                  </a:extLst>
                </a:gridCol>
                <a:gridCol w="1645920">
                  <a:extLst>
                    <a:ext uri="{9D8B030D-6E8A-4147-A177-3AD203B41FA5}">
                      <a16:colId xmlns:a16="http://schemas.microsoft.com/office/drawing/2014/main" val="160898434"/>
                    </a:ext>
                  </a:extLst>
                </a:gridCol>
                <a:gridCol w="1645920">
                  <a:extLst>
                    <a:ext uri="{9D8B030D-6E8A-4147-A177-3AD203B41FA5}">
                      <a16:colId xmlns:a16="http://schemas.microsoft.com/office/drawing/2014/main" val="3833572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1269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785079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546958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92552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851665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576702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157543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400605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815907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28416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123393277"/>
                  </a:ext>
                </a:extLst>
              </a:tr>
            </a:tbl>
          </a:graphicData>
        </a:graphic>
      </p:graphicFrame>
      <p:sp>
        <p:nvSpPr>
          <p:cNvPr id="4" name="Text Placeholder 3">
            <a:extLst>
              <a:ext uri="{FF2B5EF4-FFF2-40B4-BE49-F238E27FC236}">
                <a16:creationId xmlns:a16="http://schemas.microsoft.com/office/drawing/2014/main" id="{6E8EC8B1-068E-4E02-B9D5-93C724288DDD}"/>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451335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01779-B1D6-4BF2-8D71-E4C5B021F91A}"/>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E653BC88-D0E2-4688-9369-83E65032FD18}"/>
              </a:ext>
            </a:extLst>
          </p:cNvPr>
          <p:cNvGraphicFramePr>
            <a:graphicFrameLocks noGrp="1"/>
          </p:cNvGraphicFramePr>
          <p:nvPr>
            <p:ph type="tbl" sz="quarter" idx="13"/>
            <p:extLst>
              <p:ext uri="{D42A27DB-BD31-4B8C-83A1-F6EECF244321}">
                <p14:modId xmlns:p14="http://schemas.microsoft.com/office/powerpoint/2010/main" val="144400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19582420"/>
                    </a:ext>
                  </a:extLst>
                </a:gridCol>
                <a:gridCol w="1645920">
                  <a:extLst>
                    <a:ext uri="{9D8B030D-6E8A-4147-A177-3AD203B41FA5}">
                      <a16:colId xmlns:a16="http://schemas.microsoft.com/office/drawing/2014/main" val="3318206517"/>
                    </a:ext>
                  </a:extLst>
                </a:gridCol>
                <a:gridCol w="1645920">
                  <a:extLst>
                    <a:ext uri="{9D8B030D-6E8A-4147-A177-3AD203B41FA5}">
                      <a16:colId xmlns:a16="http://schemas.microsoft.com/office/drawing/2014/main" val="3568379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49554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099880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Tanah Merah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997562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294343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Pasir Gudang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280523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521393835"/>
                  </a:ext>
                </a:extLst>
              </a:tr>
            </a:tbl>
          </a:graphicData>
        </a:graphic>
      </p:graphicFrame>
      <p:sp>
        <p:nvSpPr>
          <p:cNvPr id="4" name="Text Placeholder 3">
            <a:extLst>
              <a:ext uri="{FF2B5EF4-FFF2-40B4-BE49-F238E27FC236}">
                <a16:creationId xmlns:a16="http://schemas.microsoft.com/office/drawing/2014/main" id="{3E2C5411-33B0-4F9D-9260-F6A8DA64B4E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878696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EE27C-A101-4612-8B97-AAEE4308A157}"/>
              </a:ext>
            </a:extLst>
          </p:cNvPr>
          <p:cNvSpPr>
            <a:spLocks noGrp="1"/>
          </p:cNvSpPr>
          <p:nvPr>
            <p:ph type="title"/>
          </p:nvPr>
        </p:nvSpPr>
        <p:spPr/>
        <p:txBody>
          <a:bodyPr/>
          <a:lstStyle/>
          <a:p>
            <a:r>
              <a:rPr lang="en-US"/>
              <a:t>Facebook Own Posts Table | Oxford Fajar Pre-University - 1 of 5</a:t>
            </a:r>
          </a:p>
        </p:txBody>
      </p:sp>
      <p:graphicFrame>
        <p:nvGraphicFramePr>
          <p:cNvPr id="5" name="Table Placeholder 4">
            <a:extLst>
              <a:ext uri="{FF2B5EF4-FFF2-40B4-BE49-F238E27FC236}">
                <a16:creationId xmlns:a16="http://schemas.microsoft.com/office/drawing/2014/main" id="{C659F7FB-09BD-4ADD-BA3B-9D4A7545C215}"/>
              </a:ext>
            </a:extLst>
          </p:cNvPr>
          <p:cNvGraphicFramePr>
            <a:graphicFrameLocks noGrp="1"/>
          </p:cNvGraphicFramePr>
          <p:nvPr>
            <p:ph type="tbl" sz="quarter" idx="13"/>
            <p:extLst>
              <p:ext uri="{D42A27DB-BD31-4B8C-83A1-F6EECF244321}">
                <p14:modId xmlns:p14="http://schemas.microsoft.com/office/powerpoint/2010/main" val="80662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51859218"/>
                    </a:ext>
                  </a:extLst>
                </a:gridCol>
                <a:gridCol w="740664">
                  <a:extLst>
                    <a:ext uri="{9D8B030D-6E8A-4147-A177-3AD203B41FA5}">
                      <a16:colId xmlns:a16="http://schemas.microsoft.com/office/drawing/2014/main" val="4175900078"/>
                    </a:ext>
                  </a:extLst>
                </a:gridCol>
                <a:gridCol w="740664">
                  <a:extLst>
                    <a:ext uri="{9D8B030D-6E8A-4147-A177-3AD203B41FA5}">
                      <a16:colId xmlns:a16="http://schemas.microsoft.com/office/drawing/2014/main" val="2148702897"/>
                    </a:ext>
                  </a:extLst>
                </a:gridCol>
                <a:gridCol w="740664">
                  <a:extLst>
                    <a:ext uri="{9D8B030D-6E8A-4147-A177-3AD203B41FA5}">
                      <a16:colId xmlns:a16="http://schemas.microsoft.com/office/drawing/2014/main" val="554408351"/>
                    </a:ext>
                  </a:extLst>
                </a:gridCol>
                <a:gridCol w="740664">
                  <a:extLst>
                    <a:ext uri="{9D8B030D-6E8A-4147-A177-3AD203B41FA5}">
                      <a16:colId xmlns:a16="http://schemas.microsoft.com/office/drawing/2014/main" val="338962702"/>
                    </a:ext>
                  </a:extLst>
                </a:gridCol>
                <a:gridCol w="740664">
                  <a:extLst>
                    <a:ext uri="{9D8B030D-6E8A-4147-A177-3AD203B41FA5}">
                      <a16:colId xmlns:a16="http://schemas.microsoft.com/office/drawing/2014/main" val="87008614"/>
                    </a:ext>
                  </a:extLst>
                </a:gridCol>
                <a:gridCol w="740664">
                  <a:extLst>
                    <a:ext uri="{9D8B030D-6E8A-4147-A177-3AD203B41FA5}">
                      <a16:colId xmlns:a16="http://schemas.microsoft.com/office/drawing/2014/main" val="1690549788"/>
                    </a:ext>
                  </a:extLst>
                </a:gridCol>
                <a:gridCol w="740664">
                  <a:extLst>
                    <a:ext uri="{9D8B030D-6E8A-4147-A177-3AD203B41FA5}">
                      <a16:colId xmlns:a16="http://schemas.microsoft.com/office/drawing/2014/main" val="2467341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1058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- 2019-12-31 14:23:50</a:t>
                      </a:r>
                      <a:r>
                        <a:rPr kumimoji="0" lang="en-US" sz="1000" b="0" i="0" u="none" strike="noStrike" kern="1200" cap="none" spc="0" normalizeH="0" baseline="0" noProof="0">
                          <a:ln>
                            <a:noFill/>
                          </a:ln>
                          <a:solidFill>
                            <a:prstClr val="black"/>
                          </a:solidFill>
                          <a:effectLst/>
                          <a:uLnTx/>
                          <a:uFillTx/>
                          <a:latin typeface="+mn-lt"/>
                          <a:ea typeface="+mn-ea"/>
                          <a:cs typeface="+mn-cs"/>
                        </a:rPr>
                        <a:t>
 It’s a brand new chapter tomorrow. Get ready to go back to school soon and make the best memories for the rest of the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710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- 2019-12-28 13:53:47</a:t>
                      </a:r>
                      <a:r>
                        <a:rPr kumimoji="0" lang="en-US" sz="1000" b="0" i="0" u="none" strike="noStrike" kern="1200" cap="none" spc="0" normalizeH="0" baseline="0" noProof="0">
                          <a:ln>
                            <a:noFill/>
                          </a:ln>
                          <a:solidFill>
                            <a:prstClr val="black"/>
                          </a:solidFill>
                          <a:effectLst/>
                          <a:uLnTx/>
                          <a:uFillTx/>
                          <a:latin typeface="+mn-lt"/>
                          <a:ea typeface="+mn-ea"/>
                          <a:cs typeface="+mn-cs"/>
                        </a:rPr>
                        <a:t>
 Learning a new language or improving your fluency can get tiresome. However, with Oxford’s English for You, you will be able to polish your skills in terms of creativity, critical thinking, and collaboration in content presentation. 
Find out more here:
https://cw.oxfordfajar.com.my/engforyou2e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4801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- 2019-12-25 08:50:46</a:t>
                      </a:r>
                      <a:r>
                        <a:rPr kumimoji="0" lang="en-US" sz="1000" b="0" i="0" u="none" strike="noStrike" kern="1200" cap="none" spc="0" normalizeH="0" baseline="0" noProof="0">
                          <a:ln>
                            <a:noFill/>
                          </a:ln>
                          <a:solidFill>
                            <a:prstClr val="black"/>
                          </a:solidFill>
                          <a:effectLst/>
                          <a:uLnTx/>
                          <a:uFillTx/>
                          <a:latin typeface="+mn-lt"/>
                          <a:ea typeface="+mn-ea"/>
                          <a:cs typeface="+mn-cs"/>
                        </a:rPr>
                        <a:t>
 Merry Christmas! Have a joyous celebration and spend this precious time with your friends and family.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2410155"/>
                  </a:ext>
                </a:extLst>
              </a:tr>
            </a:tbl>
          </a:graphicData>
        </a:graphic>
      </p:graphicFrame>
      <p:sp>
        <p:nvSpPr>
          <p:cNvPr id="4" name="Text Placeholder 3">
            <a:extLst>
              <a:ext uri="{FF2B5EF4-FFF2-40B4-BE49-F238E27FC236}">
                <a16:creationId xmlns:a16="http://schemas.microsoft.com/office/drawing/2014/main" id="{5D03B00D-FBC7-4532-AAB2-624DA9E7EE4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3012115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1A032-080C-4AF0-BEC0-3C72C4319469}"/>
              </a:ext>
            </a:extLst>
          </p:cNvPr>
          <p:cNvSpPr>
            <a:spLocks noGrp="1"/>
          </p:cNvSpPr>
          <p:nvPr>
            <p:ph type="title"/>
          </p:nvPr>
        </p:nvSpPr>
        <p:spPr/>
        <p:txBody>
          <a:bodyPr/>
          <a:lstStyle/>
          <a:p>
            <a:r>
              <a:rPr lang="en-US"/>
              <a:t>Facebook Own Posts Table | Oxford Fajar Pre-University - 2 of 5</a:t>
            </a:r>
          </a:p>
        </p:txBody>
      </p:sp>
      <p:graphicFrame>
        <p:nvGraphicFramePr>
          <p:cNvPr id="5" name="Table Placeholder 4">
            <a:extLst>
              <a:ext uri="{FF2B5EF4-FFF2-40B4-BE49-F238E27FC236}">
                <a16:creationId xmlns:a16="http://schemas.microsoft.com/office/drawing/2014/main" id="{E62799D6-092F-4AED-A82E-F2098FF0CB3B}"/>
              </a:ext>
            </a:extLst>
          </p:cNvPr>
          <p:cNvGraphicFramePr>
            <a:graphicFrameLocks noGrp="1"/>
          </p:cNvGraphicFramePr>
          <p:nvPr>
            <p:ph type="tbl" sz="quarter" idx="13"/>
            <p:extLst>
              <p:ext uri="{D42A27DB-BD31-4B8C-83A1-F6EECF244321}">
                <p14:modId xmlns:p14="http://schemas.microsoft.com/office/powerpoint/2010/main" val="584407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8168334"/>
                    </a:ext>
                  </a:extLst>
                </a:gridCol>
                <a:gridCol w="740664">
                  <a:extLst>
                    <a:ext uri="{9D8B030D-6E8A-4147-A177-3AD203B41FA5}">
                      <a16:colId xmlns:a16="http://schemas.microsoft.com/office/drawing/2014/main" val="2904846207"/>
                    </a:ext>
                  </a:extLst>
                </a:gridCol>
                <a:gridCol w="740664">
                  <a:extLst>
                    <a:ext uri="{9D8B030D-6E8A-4147-A177-3AD203B41FA5}">
                      <a16:colId xmlns:a16="http://schemas.microsoft.com/office/drawing/2014/main" val="3763044065"/>
                    </a:ext>
                  </a:extLst>
                </a:gridCol>
                <a:gridCol w="740664">
                  <a:extLst>
                    <a:ext uri="{9D8B030D-6E8A-4147-A177-3AD203B41FA5}">
                      <a16:colId xmlns:a16="http://schemas.microsoft.com/office/drawing/2014/main" val="1259483998"/>
                    </a:ext>
                  </a:extLst>
                </a:gridCol>
                <a:gridCol w="740664">
                  <a:extLst>
                    <a:ext uri="{9D8B030D-6E8A-4147-A177-3AD203B41FA5}">
                      <a16:colId xmlns:a16="http://schemas.microsoft.com/office/drawing/2014/main" val="3784023089"/>
                    </a:ext>
                  </a:extLst>
                </a:gridCol>
                <a:gridCol w="740664">
                  <a:extLst>
                    <a:ext uri="{9D8B030D-6E8A-4147-A177-3AD203B41FA5}">
                      <a16:colId xmlns:a16="http://schemas.microsoft.com/office/drawing/2014/main" val="3802477455"/>
                    </a:ext>
                  </a:extLst>
                </a:gridCol>
                <a:gridCol w="740664">
                  <a:extLst>
                    <a:ext uri="{9D8B030D-6E8A-4147-A177-3AD203B41FA5}">
                      <a16:colId xmlns:a16="http://schemas.microsoft.com/office/drawing/2014/main" val="2738934914"/>
                    </a:ext>
                  </a:extLst>
                </a:gridCol>
                <a:gridCol w="740664">
                  <a:extLst>
                    <a:ext uri="{9D8B030D-6E8A-4147-A177-3AD203B41FA5}">
                      <a16:colId xmlns:a16="http://schemas.microsoft.com/office/drawing/2014/main" val="3039302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789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- 2019-12-23 11:48:20</a:t>
                      </a:r>
                      <a:r>
                        <a:rPr kumimoji="0" lang="en-US" sz="1000" b="0" i="0" u="none" strike="noStrike" kern="1200" cap="none" spc="0" normalizeH="0" baseline="0" noProof="0">
                          <a:ln>
                            <a:noFill/>
                          </a:ln>
                          <a:solidFill>
                            <a:prstClr val="black"/>
                          </a:solidFill>
                          <a:effectLst/>
                          <a:uLnTx/>
                          <a:uFillTx/>
                          <a:latin typeface="+mn-lt"/>
                          <a:ea typeface="+mn-ea"/>
                          <a:cs typeface="+mn-cs"/>
                        </a:rPr>
                        <a:t>
 Brownie points to those who can fill in the blanks for this word related to the festive season!
Hint:
The period around Christmas Day
Source:
http://bit.ly/37StsQG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191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- 2019-12-20 13:02:02</a:t>
                      </a:r>
                      <a:r>
                        <a:rPr kumimoji="0" lang="en-US" sz="1000" b="0" i="0" u="none" strike="noStrike" kern="1200" cap="none" spc="0" normalizeH="0" baseline="0" noProof="0">
                          <a:ln>
                            <a:noFill/>
                          </a:ln>
                          <a:solidFill>
                            <a:prstClr val="black"/>
                          </a:solidFill>
                          <a:effectLst/>
                          <a:uLnTx/>
                          <a:uFillTx/>
                          <a:latin typeface="+mn-lt"/>
                          <a:ea typeface="+mn-ea"/>
                          <a:cs typeface="+mn-cs"/>
                        </a:rPr>
                        <a:t>
 Blow everyone away with your fluency in English by having an amazing set of vocabulary in hand.
The dictionary comes with Oxford iSpeaker to develop the skills students need for passing exams and communicating in English too. Click here to find out more: 
http://bit.ly/2OEmzuH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231705"/>
                  </a:ext>
                </a:extLst>
              </a:tr>
            </a:tbl>
          </a:graphicData>
        </a:graphic>
      </p:graphicFrame>
      <p:sp>
        <p:nvSpPr>
          <p:cNvPr id="4" name="Text Placeholder 3">
            <a:extLst>
              <a:ext uri="{FF2B5EF4-FFF2-40B4-BE49-F238E27FC236}">
                <a16:creationId xmlns:a16="http://schemas.microsoft.com/office/drawing/2014/main" id="{68D14CBB-24A9-48D3-A5B5-55D1092CA221}"/>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4148883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4038-32CB-41F8-AF93-6ABFB21CBF17}"/>
              </a:ext>
            </a:extLst>
          </p:cNvPr>
          <p:cNvSpPr>
            <a:spLocks noGrp="1"/>
          </p:cNvSpPr>
          <p:nvPr>
            <p:ph type="title"/>
          </p:nvPr>
        </p:nvSpPr>
        <p:spPr/>
        <p:txBody>
          <a:bodyPr/>
          <a:lstStyle/>
          <a:p>
            <a:r>
              <a:rPr lang="en-US"/>
              <a:t>Facebook Own Posts Table | Oxford Fajar Pre-University - 3 of 5</a:t>
            </a:r>
          </a:p>
        </p:txBody>
      </p:sp>
      <p:graphicFrame>
        <p:nvGraphicFramePr>
          <p:cNvPr id="5" name="Table Placeholder 4">
            <a:extLst>
              <a:ext uri="{FF2B5EF4-FFF2-40B4-BE49-F238E27FC236}">
                <a16:creationId xmlns:a16="http://schemas.microsoft.com/office/drawing/2014/main" id="{A9BDB99C-0ADA-46DB-A7F4-8D6A77A63440}"/>
              </a:ext>
            </a:extLst>
          </p:cNvPr>
          <p:cNvGraphicFramePr>
            <a:graphicFrameLocks noGrp="1"/>
          </p:cNvGraphicFramePr>
          <p:nvPr>
            <p:ph type="tbl" sz="quarter" idx="13"/>
            <p:extLst>
              <p:ext uri="{D42A27DB-BD31-4B8C-83A1-F6EECF244321}">
                <p14:modId xmlns:p14="http://schemas.microsoft.com/office/powerpoint/2010/main" val="2160069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1072319"/>
                    </a:ext>
                  </a:extLst>
                </a:gridCol>
                <a:gridCol w="740664">
                  <a:extLst>
                    <a:ext uri="{9D8B030D-6E8A-4147-A177-3AD203B41FA5}">
                      <a16:colId xmlns:a16="http://schemas.microsoft.com/office/drawing/2014/main" val="130867851"/>
                    </a:ext>
                  </a:extLst>
                </a:gridCol>
                <a:gridCol w="740664">
                  <a:extLst>
                    <a:ext uri="{9D8B030D-6E8A-4147-A177-3AD203B41FA5}">
                      <a16:colId xmlns:a16="http://schemas.microsoft.com/office/drawing/2014/main" val="1650819781"/>
                    </a:ext>
                  </a:extLst>
                </a:gridCol>
                <a:gridCol w="740664">
                  <a:extLst>
                    <a:ext uri="{9D8B030D-6E8A-4147-A177-3AD203B41FA5}">
                      <a16:colId xmlns:a16="http://schemas.microsoft.com/office/drawing/2014/main" val="721855946"/>
                    </a:ext>
                  </a:extLst>
                </a:gridCol>
                <a:gridCol w="740664">
                  <a:extLst>
                    <a:ext uri="{9D8B030D-6E8A-4147-A177-3AD203B41FA5}">
                      <a16:colId xmlns:a16="http://schemas.microsoft.com/office/drawing/2014/main" val="2188771670"/>
                    </a:ext>
                  </a:extLst>
                </a:gridCol>
                <a:gridCol w="740664">
                  <a:extLst>
                    <a:ext uri="{9D8B030D-6E8A-4147-A177-3AD203B41FA5}">
                      <a16:colId xmlns:a16="http://schemas.microsoft.com/office/drawing/2014/main" val="1715229885"/>
                    </a:ext>
                  </a:extLst>
                </a:gridCol>
                <a:gridCol w="740664">
                  <a:extLst>
                    <a:ext uri="{9D8B030D-6E8A-4147-A177-3AD203B41FA5}">
                      <a16:colId xmlns:a16="http://schemas.microsoft.com/office/drawing/2014/main" val="1719715085"/>
                    </a:ext>
                  </a:extLst>
                </a:gridCol>
                <a:gridCol w="740664">
                  <a:extLst>
                    <a:ext uri="{9D8B030D-6E8A-4147-A177-3AD203B41FA5}">
                      <a16:colId xmlns:a16="http://schemas.microsoft.com/office/drawing/2014/main" val="2687000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753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- 2019-12-17 12:42:22</a:t>
                      </a:r>
                      <a:r>
                        <a:rPr kumimoji="0" lang="en-US" sz="1000" b="0" i="0" u="none" strike="noStrike" kern="1200" cap="none" spc="0" normalizeH="0" baseline="0" noProof="0">
                          <a:ln>
                            <a:noFill/>
                          </a:ln>
                          <a:solidFill>
                            <a:prstClr val="black"/>
                          </a:solidFill>
                          <a:effectLst/>
                          <a:uLnTx/>
                          <a:uFillTx/>
                          <a:latin typeface="+mn-lt"/>
                          <a:ea typeface="+mn-ea"/>
                          <a:cs typeface="+mn-cs"/>
                        </a:rPr>
                        <a:t>
 In general terms, either proposition is correct, but the choice depends partly on meaning and partly on grammar.
Understand better on when to use “Compare With” and “Compare To” in a sentence with correct grammar.
Visit  http://bit.ly/2Dj2Bza gain more knowledge on this preposition.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6615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- 2019-12-15 10:17:08</a:t>
                      </a:r>
                      <a:r>
                        <a:rPr kumimoji="0" lang="en-US" sz="1000" b="0" i="0" u="none" strike="noStrike" kern="1200" cap="none" spc="0" normalizeH="0" baseline="0" noProof="0">
                          <a:ln>
                            <a:noFill/>
                          </a:ln>
                          <a:solidFill>
                            <a:prstClr val="black"/>
                          </a:solidFill>
                          <a:effectLst/>
                          <a:uLnTx/>
                          <a:uFillTx/>
                          <a:latin typeface="+mn-lt"/>
                          <a:ea typeface="+mn-ea"/>
                          <a:cs typeface="+mn-cs"/>
                        </a:rPr>
                        <a:t>
 An idiom many have come across, but not all understand. Little do you know, this idiom dates all the way back to year 1882!
While some believe it means “to stay put”, others think it is to express “to lie the way dogs do”.
Read up more about the idiom here:
http://bit.ly/2XVvKtF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7520351"/>
                  </a:ext>
                </a:extLst>
              </a:tr>
            </a:tbl>
          </a:graphicData>
        </a:graphic>
      </p:graphicFrame>
      <p:sp>
        <p:nvSpPr>
          <p:cNvPr id="4" name="Text Placeholder 3">
            <a:extLst>
              <a:ext uri="{FF2B5EF4-FFF2-40B4-BE49-F238E27FC236}">
                <a16:creationId xmlns:a16="http://schemas.microsoft.com/office/drawing/2014/main" id="{29B298C4-0054-4C8D-8F8A-44B8844A9D2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1809093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956F4-9B6B-4402-8602-20F466EBE9D5}"/>
              </a:ext>
            </a:extLst>
          </p:cNvPr>
          <p:cNvSpPr>
            <a:spLocks noGrp="1"/>
          </p:cNvSpPr>
          <p:nvPr>
            <p:ph type="title"/>
          </p:nvPr>
        </p:nvSpPr>
        <p:spPr/>
        <p:txBody>
          <a:bodyPr/>
          <a:lstStyle/>
          <a:p>
            <a:r>
              <a:rPr lang="en-US"/>
              <a:t>Facebook Own Posts Table | Oxford Fajar Pre-University - 4 of 5</a:t>
            </a:r>
          </a:p>
        </p:txBody>
      </p:sp>
      <p:graphicFrame>
        <p:nvGraphicFramePr>
          <p:cNvPr id="5" name="Table Placeholder 4">
            <a:extLst>
              <a:ext uri="{FF2B5EF4-FFF2-40B4-BE49-F238E27FC236}">
                <a16:creationId xmlns:a16="http://schemas.microsoft.com/office/drawing/2014/main" id="{280607ED-B346-4FEA-A222-91BA787A2AAA}"/>
              </a:ext>
            </a:extLst>
          </p:cNvPr>
          <p:cNvGraphicFramePr>
            <a:graphicFrameLocks noGrp="1"/>
          </p:cNvGraphicFramePr>
          <p:nvPr>
            <p:ph type="tbl" sz="quarter" idx="13"/>
            <p:extLst>
              <p:ext uri="{D42A27DB-BD31-4B8C-83A1-F6EECF244321}">
                <p14:modId xmlns:p14="http://schemas.microsoft.com/office/powerpoint/2010/main" val="1682790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54620893"/>
                    </a:ext>
                  </a:extLst>
                </a:gridCol>
                <a:gridCol w="740664">
                  <a:extLst>
                    <a:ext uri="{9D8B030D-6E8A-4147-A177-3AD203B41FA5}">
                      <a16:colId xmlns:a16="http://schemas.microsoft.com/office/drawing/2014/main" val="378637910"/>
                    </a:ext>
                  </a:extLst>
                </a:gridCol>
                <a:gridCol w="740664">
                  <a:extLst>
                    <a:ext uri="{9D8B030D-6E8A-4147-A177-3AD203B41FA5}">
                      <a16:colId xmlns:a16="http://schemas.microsoft.com/office/drawing/2014/main" val="1498994545"/>
                    </a:ext>
                  </a:extLst>
                </a:gridCol>
                <a:gridCol w="740664">
                  <a:extLst>
                    <a:ext uri="{9D8B030D-6E8A-4147-A177-3AD203B41FA5}">
                      <a16:colId xmlns:a16="http://schemas.microsoft.com/office/drawing/2014/main" val="2163787534"/>
                    </a:ext>
                  </a:extLst>
                </a:gridCol>
                <a:gridCol w="740664">
                  <a:extLst>
                    <a:ext uri="{9D8B030D-6E8A-4147-A177-3AD203B41FA5}">
                      <a16:colId xmlns:a16="http://schemas.microsoft.com/office/drawing/2014/main" val="3839116691"/>
                    </a:ext>
                  </a:extLst>
                </a:gridCol>
                <a:gridCol w="740664">
                  <a:extLst>
                    <a:ext uri="{9D8B030D-6E8A-4147-A177-3AD203B41FA5}">
                      <a16:colId xmlns:a16="http://schemas.microsoft.com/office/drawing/2014/main" val="1179620626"/>
                    </a:ext>
                  </a:extLst>
                </a:gridCol>
                <a:gridCol w="740664">
                  <a:extLst>
                    <a:ext uri="{9D8B030D-6E8A-4147-A177-3AD203B41FA5}">
                      <a16:colId xmlns:a16="http://schemas.microsoft.com/office/drawing/2014/main" val="3546408408"/>
                    </a:ext>
                  </a:extLst>
                </a:gridCol>
                <a:gridCol w="740664">
                  <a:extLst>
                    <a:ext uri="{9D8B030D-6E8A-4147-A177-3AD203B41FA5}">
                      <a16:colId xmlns:a16="http://schemas.microsoft.com/office/drawing/2014/main" val="3815903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5418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- 2019-12-13 11:05:24</a:t>
                      </a:r>
                      <a:r>
                        <a:rPr kumimoji="0" lang="en-US" sz="1000" b="0" i="0" u="none" strike="noStrike" kern="1200" cap="none" spc="0" normalizeH="0" baseline="0" noProof="0">
                          <a:ln>
                            <a:noFill/>
                          </a:ln>
                          <a:solidFill>
                            <a:prstClr val="black"/>
                          </a:solidFill>
                          <a:effectLst/>
                          <a:uLnTx/>
                          <a:uFillTx/>
                          <a:latin typeface="+mn-lt"/>
                          <a:ea typeface="+mn-ea"/>
                          <a:cs typeface="+mn-cs"/>
                        </a:rPr>
                        <a:t>
 The Companion Website is specially curated to enhance the experience of the teaching and learning experience.
Keep an eye out for the Companion Website logo and log on to: 
https://cw.oxfordfajar.com.my/index.aspx to enjoy all the additional 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8065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- 2019-12-11 13:36:41</a:t>
                      </a:r>
                      <a:r>
                        <a:rPr kumimoji="0" lang="en-US" sz="1000" b="0" i="0" u="none" strike="noStrike" kern="1200" cap="none" spc="0" normalizeH="0" baseline="0" noProof="0">
                          <a:ln>
                            <a:noFill/>
                          </a:ln>
                          <a:solidFill>
                            <a:prstClr val="black"/>
                          </a:solidFill>
                          <a:effectLst/>
                          <a:uLnTx/>
                          <a:uFillTx/>
                          <a:latin typeface="+mn-lt"/>
                          <a:ea typeface="+mn-ea"/>
                          <a:cs typeface="+mn-cs"/>
                        </a:rPr>
                        <a:t>
 Infinitives and gerunds are nouns we use to complete sentences but how much do we understand about this grammatical puzzle?
Click here: http://bit.ly/2Dk8IDn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5844453"/>
                  </a:ext>
                </a:extLst>
              </a:tr>
            </a:tbl>
          </a:graphicData>
        </a:graphic>
      </p:graphicFrame>
      <p:sp>
        <p:nvSpPr>
          <p:cNvPr id="4" name="Text Placeholder 3">
            <a:extLst>
              <a:ext uri="{FF2B5EF4-FFF2-40B4-BE49-F238E27FC236}">
                <a16:creationId xmlns:a16="http://schemas.microsoft.com/office/drawing/2014/main" id="{2F13B016-55B5-44DA-8B65-5C85C26F0C8A}"/>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717808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36557-30C6-42F6-9860-34B3DB15E037}"/>
              </a:ext>
            </a:extLst>
          </p:cNvPr>
          <p:cNvSpPr>
            <a:spLocks noGrp="1"/>
          </p:cNvSpPr>
          <p:nvPr>
            <p:ph type="title"/>
          </p:nvPr>
        </p:nvSpPr>
        <p:spPr/>
        <p:txBody>
          <a:bodyPr/>
          <a:lstStyle/>
          <a:p>
            <a:r>
              <a:rPr lang="en-US"/>
              <a:t>Facebook Own Posts Table | Oxford Fajar Pre-University - 5 of 5</a:t>
            </a:r>
          </a:p>
        </p:txBody>
      </p:sp>
      <p:graphicFrame>
        <p:nvGraphicFramePr>
          <p:cNvPr id="5" name="Table Placeholder 4">
            <a:extLst>
              <a:ext uri="{FF2B5EF4-FFF2-40B4-BE49-F238E27FC236}">
                <a16:creationId xmlns:a16="http://schemas.microsoft.com/office/drawing/2014/main" id="{A2AB7FDF-4E96-4D7F-9D0C-CCAB9164065C}"/>
              </a:ext>
            </a:extLst>
          </p:cNvPr>
          <p:cNvGraphicFramePr>
            <a:graphicFrameLocks noGrp="1"/>
          </p:cNvGraphicFramePr>
          <p:nvPr>
            <p:ph type="tbl" sz="quarter" idx="13"/>
            <p:extLst>
              <p:ext uri="{D42A27DB-BD31-4B8C-83A1-F6EECF244321}">
                <p14:modId xmlns:p14="http://schemas.microsoft.com/office/powerpoint/2010/main" val="1191577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41178454"/>
                    </a:ext>
                  </a:extLst>
                </a:gridCol>
                <a:gridCol w="740664">
                  <a:extLst>
                    <a:ext uri="{9D8B030D-6E8A-4147-A177-3AD203B41FA5}">
                      <a16:colId xmlns:a16="http://schemas.microsoft.com/office/drawing/2014/main" val="59432334"/>
                    </a:ext>
                  </a:extLst>
                </a:gridCol>
                <a:gridCol w="740664">
                  <a:extLst>
                    <a:ext uri="{9D8B030D-6E8A-4147-A177-3AD203B41FA5}">
                      <a16:colId xmlns:a16="http://schemas.microsoft.com/office/drawing/2014/main" val="3815285757"/>
                    </a:ext>
                  </a:extLst>
                </a:gridCol>
                <a:gridCol w="740664">
                  <a:extLst>
                    <a:ext uri="{9D8B030D-6E8A-4147-A177-3AD203B41FA5}">
                      <a16:colId xmlns:a16="http://schemas.microsoft.com/office/drawing/2014/main" val="3284170233"/>
                    </a:ext>
                  </a:extLst>
                </a:gridCol>
                <a:gridCol w="740664">
                  <a:extLst>
                    <a:ext uri="{9D8B030D-6E8A-4147-A177-3AD203B41FA5}">
                      <a16:colId xmlns:a16="http://schemas.microsoft.com/office/drawing/2014/main" val="4081777824"/>
                    </a:ext>
                  </a:extLst>
                </a:gridCol>
                <a:gridCol w="740664">
                  <a:extLst>
                    <a:ext uri="{9D8B030D-6E8A-4147-A177-3AD203B41FA5}">
                      <a16:colId xmlns:a16="http://schemas.microsoft.com/office/drawing/2014/main" val="1823078713"/>
                    </a:ext>
                  </a:extLst>
                </a:gridCol>
                <a:gridCol w="740664">
                  <a:extLst>
                    <a:ext uri="{9D8B030D-6E8A-4147-A177-3AD203B41FA5}">
                      <a16:colId xmlns:a16="http://schemas.microsoft.com/office/drawing/2014/main" val="2577598159"/>
                    </a:ext>
                  </a:extLst>
                </a:gridCol>
                <a:gridCol w="740664">
                  <a:extLst>
                    <a:ext uri="{9D8B030D-6E8A-4147-A177-3AD203B41FA5}">
                      <a16:colId xmlns:a16="http://schemas.microsoft.com/office/drawing/2014/main" val="346577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3340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- 2019-12-10 20:16:45</a:t>
                      </a:r>
                      <a:r>
                        <a:rPr kumimoji="0" lang="en-US" sz="1000" b="0" i="0" u="none" strike="noStrike" kern="1200" cap="none" spc="0" normalizeH="0" baseline="0" noProof="0">
                          <a:ln>
                            <a:noFill/>
                          </a:ln>
                          <a:solidFill>
                            <a:prstClr val="black"/>
                          </a:solidFill>
                          <a:effectLst/>
                          <a:uLnTx/>
                          <a:uFillTx/>
                          <a:latin typeface="+mn-lt"/>
                          <a:ea typeface="+mn-ea"/>
                          <a:cs typeface="+mn-cs"/>
                        </a:rPr>
                        <a:t>
 Interminable (Adjective) means endless or apparently endless (often used hyperbolically).
Find out about the origins of the word with example sentences here: http://bit.ly/2OqziRJ
Do you have friends whom you enjoy interminable conversations with? Tag them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6495755"/>
                  </a:ext>
                </a:extLst>
              </a:tr>
            </a:tbl>
          </a:graphicData>
        </a:graphic>
      </p:graphicFrame>
      <p:sp>
        <p:nvSpPr>
          <p:cNvPr id="4" name="Text Placeholder 3">
            <a:extLst>
              <a:ext uri="{FF2B5EF4-FFF2-40B4-BE49-F238E27FC236}">
                <a16:creationId xmlns:a16="http://schemas.microsoft.com/office/drawing/2014/main" id="{BF0B907C-8B33-400F-B79B-CD9E2E096BFB}"/>
              </a:ext>
            </a:extLst>
          </p:cNvPr>
          <p:cNvSpPr>
            <a:spLocks noGrp="1"/>
          </p:cNvSpPr>
          <p:nvPr>
            <p:ph type="body" sz="quarter" idx="14"/>
          </p:nvPr>
        </p:nvSpPr>
        <p:spPr/>
        <p:txBody>
          <a:bodyPr/>
          <a:lstStyle/>
          <a:p>
            <a:r>
              <a:rPr lang="en-US"/>
              <a:t>12/01/2019 - 12/31/2019</a:t>
            </a:r>
          </a:p>
        </p:txBody>
      </p:sp>
    </p:spTree>
    <p:extLst>
      <p:ext uri="{BB962C8B-B14F-4D97-AF65-F5344CB8AC3E}">
        <p14:creationId xmlns:p14="http://schemas.microsoft.com/office/powerpoint/2010/main" val="2295001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AEDFB-E43A-43E4-B937-22CBC13C901E}"/>
              </a:ext>
            </a:extLst>
          </p:cNvPr>
          <p:cNvSpPr>
            <a:spLocks noGrp="1"/>
          </p:cNvSpPr>
          <p:nvPr>
            <p:ph type="title"/>
          </p:nvPr>
        </p:nvSpPr>
        <p:spPr/>
        <p:txBody>
          <a:bodyPr/>
          <a:lstStyle/>
          <a:p>
            <a:r>
              <a:rPr lang="en-US"/>
              <a:t>Facebook Custom Reach (Collumn Chart) | Oxford Fajar Pre-University</a:t>
            </a:r>
          </a:p>
        </p:txBody>
      </p:sp>
      <p:graphicFrame>
        <p:nvGraphicFramePr>
          <p:cNvPr id="6" name="Chart Placeholder 5">
            <a:extLst>
              <a:ext uri="{FF2B5EF4-FFF2-40B4-BE49-F238E27FC236}">
                <a16:creationId xmlns:a16="http://schemas.microsoft.com/office/drawing/2014/main" id="{2CE4098B-EA69-4823-8E2C-12D56C54E0CC}"/>
              </a:ext>
            </a:extLst>
          </p:cNvPr>
          <p:cNvGraphicFramePr>
            <a:graphicFrameLocks noGrp="1"/>
          </p:cNvGraphicFramePr>
          <p:nvPr>
            <p:ph type="chart" sz="quarter" idx="13"/>
            <p:extLst>
              <p:ext uri="{D42A27DB-BD31-4B8C-83A1-F6EECF244321}">
                <p14:modId xmlns:p14="http://schemas.microsoft.com/office/powerpoint/2010/main" val="34820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5253E7-E8BA-4AEB-A72D-FDACF1989F83}"/>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65D239FE-2FFB-4F16-978E-14FBD15DAE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6227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3B178-F03E-4E5C-97B6-0D3992E00644}"/>
              </a:ext>
            </a:extLst>
          </p:cNvPr>
          <p:cNvSpPr>
            <a:spLocks noGrp="1"/>
          </p:cNvSpPr>
          <p:nvPr>
            <p:ph type="title"/>
          </p:nvPr>
        </p:nvSpPr>
        <p:spPr/>
        <p:txBody>
          <a:bodyPr/>
          <a:lstStyle/>
          <a:p>
            <a:r>
              <a:rPr lang="en-US"/>
              <a:t>Facebook Total Engagements | Oxford Fajar Pre-University</a:t>
            </a:r>
          </a:p>
        </p:txBody>
      </p:sp>
      <p:graphicFrame>
        <p:nvGraphicFramePr>
          <p:cNvPr id="6" name="Chart Placeholder 5">
            <a:extLst>
              <a:ext uri="{FF2B5EF4-FFF2-40B4-BE49-F238E27FC236}">
                <a16:creationId xmlns:a16="http://schemas.microsoft.com/office/drawing/2014/main" id="{B2CBF1FB-9D66-4A03-8F84-BB717BE847B1}"/>
              </a:ext>
            </a:extLst>
          </p:cNvPr>
          <p:cNvGraphicFramePr>
            <a:graphicFrameLocks noGrp="1"/>
          </p:cNvGraphicFramePr>
          <p:nvPr>
            <p:ph type="chart" sz="quarter" idx="13"/>
            <p:extLst>
              <p:ext uri="{D42A27DB-BD31-4B8C-83A1-F6EECF244321}">
                <p14:modId xmlns:p14="http://schemas.microsoft.com/office/powerpoint/2010/main" val="2665419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0764D8-46B4-41B2-9A45-2BD8F660CB9F}"/>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85C62D58-0D89-4DD1-A3F2-242589DA76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9591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FAD9E-A379-48D3-9CFE-61E7CEF3CAA1}"/>
              </a:ext>
            </a:extLst>
          </p:cNvPr>
          <p:cNvSpPr>
            <a:spLocks noGrp="1"/>
          </p:cNvSpPr>
          <p:nvPr>
            <p:ph type="title"/>
          </p:nvPr>
        </p:nvSpPr>
        <p:spPr/>
        <p:txBody>
          <a:bodyPr/>
          <a:lstStyle/>
          <a:p>
            <a:r>
              <a:rPr lang="en-US"/>
              <a:t>Facebook Total Engagements over Time (monthly) | Oxford Fajar Pre-University</a:t>
            </a:r>
          </a:p>
        </p:txBody>
      </p:sp>
      <p:graphicFrame>
        <p:nvGraphicFramePr>
          <p:cNvPr id="6" name="Chart Placeholder 5">
            <a:extLst>
              <a:ext uri="{FF2B5EF4-FFF2-40B4-BE49-F238E27FC236}">
                <a16:creationId xmlns:a16="http://schemas.microsoft.com/office/drawing/2014/main" id="{052FFDA6-22B8-4419-BEAD-2AE023FB3C81}"/>
              </a:ext>
            </a:extLst>
          </p:cNvPr>
          <p:cNvGraphicFramePr>
            <a:graphicFrameLocks noGrp="1"/>
          </p:cNvGraphicFramePr>
          <p:nvPr>
            <p:ph type="chart" sz="quarter" idx="13"/>
            <p:extLst>
              <p:ext uri="{D42A27DB-BD31-4B8C-83A1-F6EECF244321}">
                <p14:modId xmlns:p14="http://schemas.microsoft.com/office/powerpoint/2010/main" val="651387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F6B0AF-C9F9-4C9C-9E80-940A99B54E04}"/>
              </a:ext>
            </a:extLst>
          </p:cNvPr>
          <p:cNvSpPr>
            <a:spLocks noGrp="1"/>
          </p:cNvSpPr>
          <p:nvPr>
            <p:ph type="body" sz="quarter" idx="14"/>
          </p:nvPr>
        </p:nvSpPr>
        <p:spPr/>
        <p:txBody>
          <a:bodyPr/>
          <a:lstStyle/>
          <a:p>
            <a:r>
              <a:rPr lang="en-US"/>
              <a:t>12/01/2019 - 12/31/2019</a:t>
            </a:r>
          </a:p>
        </p:txBody>
      </p:sp>
      <p:sp>
        <p:nvSpPr>
          <p:cNvPr id="5" name="Footer Placeholder 4">
            <a:extLst>
              <a:ext uri="{FF2B5EF4-FFF2-40B4-BE49-F238E27FC236}">
                <a16:creationId xmlns:a16="http://schemas.microsoft.com/office/drawing/2014/main" id="{DCC60328-F3FF-4ACA-A204-BD0476C838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14550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740</Words>
  <Application>Microsoft Office PowerPoint</Application>
  <PresentationFormat>On-screen Show (4:3)</PresentationFormat>
  <Paragraphs>318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5</vt:lpstr>
      <vt:lpstr>Facebook Own Posts Table | Oxford Fajar Pre-University - 2 of 5</vt:lpstr>
      <vt:lpstr>Facebook Own Posts Table | Oxford Fajar Pre-University - 3 of 5</vt:lpstr>
      <vt:lpstr>Facebook Own Posts Table | Oxford Fajar Pre-University - 4 of 5</vt:lpstr>
      <vt:lpstr>Facebook Own Posts Table | Oxford Fajar Pre-University - 5 of 5</vt:lpstr>
      <vt:lpstr>Facebook Custom Reach (Collumn Chart) | Oxford Fajar Pre-University</vt:lpstr>
      <vt:lpstr>Facebook Total Engagements | Oxford Fajar Pre-University</vt:lpstr>
      <vt:lpstr>Facebook Total Engagements over Time (monthly) | Oxford Fajar Pre-University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2020-01-17T05:19:23Z</dcterms:created>
  <dcterms:modified xsi:type="dcterms:W3CDTF">2020-01-17T05:20:05Z</dcterms:modified>
</cp:coreProperties>
</file>