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7427</c:v>
                </c:pt>
                <c:pt idx="1">
                  <c:v>5315</c:v>
                </c:pt>
                <c:pt idx="2">
                  <c:v>3391</c:v>
                </c:pt>
                <c:pt idx="3">
                  <c:v>2933</c:v>
                </c:pt>
                <c:pt idx="4">
                  <c:v>3636</c:v>
                </c:pt>
                <c:pt idx="5">
                  <c:v>3527</c:v>
                </c:pt>
                <c:pt idx="6">
                  <c:v>3583</c:v>
                </c:pt>
                <c:pt idx="7">
                  <c:v>3225</c:v>
                </c:pt>
                <c:pt idx="8">
                  <c:v>2988</c:v>
                </c:pt>
                <c:pt idx="9">
                  <c:v>2344</c:v>
                </c:pt>
                <c:pt idx="10">
                  <c:v>2246</c:v>
                </c:pt>
                <c:pt idx="11">
                  <c:v>2216</c:v>
                </c:pt>
                <c:pt idx="12">
                  <c:v>3197</c:v>
                </c:pt>
                <c:pt idx="13">
                  <c:v>3206</c:v>
                </c:pt>
                <c:pt idx="14">
                  <c:v>2594</c:v>
                </c:pt>
                <c:pt idx="15">
                  <c:v>3549</c:v>
                </c:pt>
                <c:pt idx="16">
                  <c:v>2612</c:v>
                </c:pt>
                <c:pt idx="17">
                  <c:v>2507</c:v>
                </c:pt>
                <c:pt idx="18">
                  <c:v>3920</c:v>
                </c:pt>
                <c:pt idx="19">
                  <c:v>3319</c:v>
                </c:pt>
                <c:pt idx="20">
                  <c:v>9839</c:v>
                </c:pt>
                <c:pt idx="21">
                  <c:v>10769</c:v>
                </c:pt>
                <c:pt idx="22">
                  <c:v>12536</c:v>
                </c:pt>
                <c:pt idx="23">
                  <c:v>8694</c:v>
                </c:pt>
                <c:pt idx="24">
                  <c:v>12739</c:v>
                </c:pt>
                <c:pt idx="25">
                  <c:v>5918</c:v>
                </c:pt>
                <c:pt idx="26">
                  <c:v>3961</c:v>
                </c:pt>
                <c:pt idx="27">
                  <c:v>3515</c:v>
                </c:pt>
                <c:pt idx="28">
                  <c:v>2634</c:v>
                </c:pt>
                <c:pt idx="29">
                  <c:v>2477</c:v>
                </c:pt>
                <c:pt idx="30">
                  <c:v>3648</c:v>
                </c:pt>
              </c:numCache>
            </c:numRef>
          </c:val>
          <c:smooth val="0"/>
          <c:extLst>
            <c:ext xmlns:c16="http://schemas.microsoft.com/office/drawing/2014/chart" uri="{C3380CC4-5D6E-409C-BE32-E72D297353CC}">
              <c16:uniqueId val="{00000000-AC09-4929-8F3C-E8A420255B7B}"/>
            </c:ext>
          </c:extLst>
        </c:ser>
        <c:dLbls>
          <c:showLegendKey val="0"/>
          <c:showVal val="0"/>
          <c:showCatName val="0"/>
          <c:showSerName val="0"/>
          <c:showPercent val="0"/>
          <c:showBubbleSize val="0"/>
        </c:dLbls>
        <c:smooth val="0"/>
        <c:axId val="339761560"/>
        <c:axId val="339756968"/>
      </c:lineChart>
      <c:dateAx>
        <c:axId val="339761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56968"/>
        <c:crosses val="autoZero"/>
        <c:auto val="1"/>
        <c:lblOffset val="100"/>
        <c:baseTimeUnit val="days"/>
      </c:dateAx>
      <c:valAx>
        <c:axId val="33975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6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518</c:v>
                </c:pt>
                <c:pt idx="1">
                  <c:v>286</c:v>
                </c:pt>
                <c:pt idx="2">
                  <c:v>191</c:v>
                </c:pt>
                <c:pt idx="3">
                  <c:v>174</c:v>
                </c:pt>
                <c:pt idx="4">
                  <c:v>229</c:v>
                </c:pt>
                <c:pt idx="5">
                  <c:v>241</c:v>
                </c:pt>
                <c:pt idx="6">
                  <c:v>150</c:v>
                </c:pt>
                <c:pt idx="7">
                  <c:v>198</c:v>
                </c:pt>
                <c:pt idx="8">
                  <c:v>151</c:v>
                </c:pt>
                <c:pt idx="9">
                  <c:v>172</c:v>
                </c:pt>
                <c:pt idx="10">
                  <c:v>142</c:v>
                </c:pt>
                <c:pt idx="11">
                  <c:v>147</c:v>
                </c:pt>
                <c:pt idx="12">
                  <c:v>206</c:v>
                </c:pt>
                <c:pt idx="13">
                  <c:v>286</c:v>
                </c:pt>
                <c:pt idx="14">
                  <c:v>160</c:v>
                </c:pt>
                <c:pt idx="15">
                  <c:v>337</c:v>
                </c:pt>
                <c:pt idx="16">
                  <c:v>171</c:v>
                </c:pt>
                <c:pt idx="17">
                  <c:v>207</c:v>
                </c:pt>
                <c:pt idx="18">
                  <c:v>254</c:v>
                </c:pt>
                <c:pt idx="19">
                  <c:v>330</c:v>
                </c:pt>
                <c:pt idx="20">
                  <c:v>424</c:v>
                </c:pt>
                <c:pt idx="21">
                  <c:v>560</c:v>
                </c:pt>
                <c:pt idx="22">
                  <c:v>571</c:v>
                </c:pt>
                <c:pt idx="23">
                  <c:v>557</c:v>
                </c:pt>
                <c:pt idx="24">
                  <c:v>520</c:v>
                </c:pt>
                <c:pt idx="25">
                  <c:v>310</c:v>
                </c:pt>
                <c:pt idx="26">
                  <c:v>246</c:v>
                </c:pt>
                <c:pt idx="27">
                  <c:v>306</c:v>
                </c:pt>
                <c:pt idx="28">
                  <c:v>80</c:v>
                </c:pt>
                <c:pt idx="29">
                  <c:v>75</c:v>
                </c:pt>
                <c:pt idx="30">
                  <c:v>229</c:v>
                </c:pt>
              </c:numCache>
            </c:numRef>
          </c:val>
          <c:smooth val="0"/>
          <c:extLst>
            <c:ext xmlns:c16="http://schemas.microsoft.com/office/drawing/2014/chart" uri="{C3380CC4-5D6E-409C-BE32-E72D297353CC}">
              <c16:uniqueId val="{00000000-FD25-4261-AEE8-C823A8E14C4A}"/>
            </c:ext>
          </c:extLst>
        </c:ser>
        <c:dLbls>
          <c:showLegendKey val="0"/>
          <c:showVal val="0"/>
          <c:showCatName val="0"/>
          <c:showSerName val="0"/>
          <c:showPercent val="0"/>
          <c:showBubbleSize val="0"/>
        </c:dLbls>
        <c:smooth val="0"/>
        <c:axId val="185049408"/>
        <c:axId val="185051048"/>
      </c:lineChart>
      <c:dateAx>
        <c:axId val="185049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051048"/>
        <c:crosses val="autoZero"/>
        <c:auto val="1"/>
        <c:lblOffset val="100"/>
        <c:baseTimeUnit val="days"/>
      </c:dateAx>
      <c:valAx>
        <c:axId val="18505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04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287</c:v>
                </c:pt>
                <c:pt idx="1">
                  <c:v>0</c:v>
                </c:pt>
                <c:pt idx="2">
                  <c:v>199</c:v>
                </c:pt>
                <c:pt idx="3">
                  <c:v>0</c:v>
                </c:pt>
                <c:pt idx="4">
                  <c:v>345</c:v>
                </c:pt>
                <c:pt idx="5">
                  <c:v>0</c:v>
                </c:pt>
                <c:pt idx="6">
                  <c:v>238</c:v>
                </c:pt>
                <c:pt idx="7">
                  <c:v>0</c:v>
                </c:pt>
                <c:pt idx="8">
                  <c:v>206</c:v>
                </c:pt>
                <c:pt idx="9">
                  <c:v>0</c:v>
                </c:pt>
                <c:pt idx="10">
                  <c:v>205</c:v>
                </c:pt>
                <c:pt idx="11">
                  <c:v>0</c:v>
                </c:pt>
                <c:pt idx="12">
                  <c:v>355</c:v>
                </c:pt>
                <c:pt idx="13">
                  <c:v>0</c:v>
                </c:pt>
                <c:pt idx="14">
                  <c:v>305</c:v>
                </c:pt>
                <c:pt idx="15">
                  <c:v>0</c:v>
                </c:pt>
                <c:pt idx="16">
                  <c:v>218</c:v>
                </c:pt>
                <c:pt idx="17">
                  <c:v>0</c:v>
                </c:pt>
                <c:pt idx="18">
                  <c:v>358</c:v>
                </c:pt>
                <c:pt idx="19">
                  <c:v>0</c:v>
                </c:pt>
                <c:pt idx="20">
                  <c:v>256</c:v>
                </c:pt>
                <c:pt idx="21">
                  <c:v>0</c:v>
                </c:pt>
                <c:pt idx="22">
                  <c:v>351</c:v>
                </c:pt>
                <c:pt idx="23">
                  <c:v>0</c:v>
                </c:pt>
                <c:pt idx="24">
                  <c:v>303</c:v>
                </c:pt>
                <c:pt idx="25">
                  <c:v>0</c:v>
                </c:pt>
                <c:pt idx="26">
                  <c:v>344</c:v>
                </c:pt>
                <c:pt idx="27">
                  <c:v>0</c:v>
                </c:pt>
                <c:pt idx="28">
                  <c:v>4</c:v>
                </c:pt>
                <c:pt idx="29">
                  <c:v>0</c:v>
                </c:pt>
                <c:pt idx="30">
                  <c:v>375</c:v>
                </c:pt>
              </c:numCache>
            </c:numRef>
          </c:val>
          <c:smooth val="0"/>
          <c:extLst>
            <c:ext xmlns:c16="http://schemas.microsoft.com/office/drawing/2014/chart" uri="{C3380CC4-5D6E-409C-BE32-E72D297353CC}">
              <c16:uniqueId val="{00000000-EBA8-4556-8E7C-A7ADDEA1A525}"/>
            </c:ext>
          </c:extLst>
        </c:ser>
        <c:dLbls>
          <c:showLegendKey val="0"/>
          <c:showVal val="0"/>
          <c:showCatName val="0"/>
          <c:showSerName val="0"/>
          <c:showPercent val="0"/>
          <c:showBubbleSize val="0"/>
        </c:dLbls>
        <c:smooth val="0"/>
        <c:axId val="185046128"/>
        <c:axId val="185052360"/>
      </c:lineChart>
      <c:dateAx>
        <c:axId val="18504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052360"/>
        <c:crosses val="autoZero"/>
        <c:auto val="1"/>
        <c:lblOffset val="100"/>
        <c:baseTimeUnit val="days"/>
      </c:dateAx>
      <c:valAx>
        <c:axId val="18505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04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4227</c:v>
                </c:pt>
              </c:numCache>
            </c:numRef>
          </c:val>
          <c:extLst>
            <c:ext xmlns:c16="http://schemas.microsoft.com/office/drawing/2014/chart" uri="{C3380CC4-5D6E-409C-BE32-E72D297353CC}">
              <c16:uniqueId val="{00000000-57B6-49BF-8D8A-D9B6CE31F33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110</c:v>
                </c:pt>
              </c:numCache>
            </c:numRef>
          </c:val>
          <c:extLst>
            <c:ext xmlns:c16="http://schemas.microsoft.com/office/drawing/2014/chart" uri="{C3380CC4-5D6E-409C-BE32-E72D297353CC}">
              <c16:uniqueId val="{00000001-57B6-49BF-8D8A-D9B6CE31F33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4</c:v>
                </c:pt>
              </c:numCache>
            </c:numRef>
          </c:val>
          <c:extLst>
            <c:ext xmlns:c16="http://schemas.microsoft.com/office/drawing/2014/chart" uri="{C3380CC4-5D6E-409C-BE32-E72D297353CC}">
              <c16:uniqueId val="{00000002-57B6-49BF-8D8A-D9B6CE31F33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7</c:v>
                </c:pt>
              </c:numCache>
            </c:numRef>
          </c:val>
          <c:extLst>
            <c:ext xmlns:c16="http://schemas.microsoft.com/office/drawing/2014/chart" uri="{C3380CC4-5D6E-409C-BE32-E72D297353CC}">
              <c16:uniqueId val="{00000003-57B6-49BF-8D8A-D9B6CE31F33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57B6-49BF-8D8A-D9B6CE31F33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57B6-49BF-8D8A-D9B6CE31F33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38</c:v>
                </c:pt>
              </c:numCache>
            </c:numRef>
          </c:val>
          <c:extLst>
            <c:ext xmlns:c16="http://schemas.microsoft.com/office/drawing/2014/chart" uri="{C3380CC4-5D6E-409C-BE32-E72D297353CC}">
              <c16:uniqueId val="{00000006-57B6-49BF-8D8A-D9B6CE31F33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400</c:v>
                </c:pt>
              </c:numCache>
            </c:numRef>
          </c:val>
          <c:extLst>
            <c:ext xmlns:c16="http://schemas.microsoft.com/office/drawing/2014/chart" uri="{C3380CC4-5D6E-409C-BE32-E72D297353CC}">
              <c16:uniqueId val="{00000007-57B6-49BF-8D8A-D9B6CE31F33F}"/>
            </c:ext>
          </c:extLst>
        </c:ser>
        <c:dLbls>
          <c:showLegendKey val="0"/>
          <c:showVal val="0"/>
          <c:showCatName val="0"/>
          <c:showSerName val="0"/>
          <c:showPercent val="0"/>
          <c:showBubbleSize val="0"/>
        </c:dLbls>
        <c:gapWidth val="150"/>
        <c:overlap val="100"/>
        <c:axId val="334876288"/>
        <c:axId val="334875304"/>
      </c:barChart>
      <c:catAx>
        <c:axId val="33487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75304"/>
        <c:crosses val="autoZero"/>
        <c:auto val="1"/>
        <c:lblAlgn val="ctr"/>
        <c:lblOffset val="100"/>
        <c:noMultiLvlLbl val="0"/>
      </c:catAx>
      <c:valAx>
        <c:axId val="334875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7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0.200765499420371</c:v>
                </c:pt>
                <c:pt idx="1">
                  <c:v>0.18500648710027701</c:v>
                </c:pt>
                <c:pt idx="2">
                  <c:v>0.16708870596921199</c:v>
                </c:pt>
                <c:pt idx="3">
                  <c:v>0.25872844199496098</c:v>
                </c:pt>
                <c:pt idx="4">
                  <c:v>0.25872844199496098</c:v>
                </c:pt>
                <c:pt idx="5">
                  <c:v>0.17486027368870999</c:v>
                </c:pt>
                <c:pt idx="6">
                  <c:v>0.14161523399974499</c:v>
                </c:pt>
              </c:numCache>
            </c:numRef>
          </c:val>
          <c:extLst>
            <c:ext xmlns:c16="http://schemas.microsoft.com/office/drawing/2014/chart" uri="{C3380CC4-5D6E-409C-BE32-E72D297353CC}">
              <c16:uniqueId val="{00000000-0E1B-4412-A4CD-0926730B1C76}"/>
            </c:ext>
          </c:extLst>
        </c:ser>
        <c:dLbls>
          <c:showLegendKey val="0"/>
          <c:showVal val="0"/>
          <c:showCatName val="0"/>
          <c:showSerName val="0"/>
          <c:showPercent val="0"/>
          <c:showBubbleSize val="0"/>
        </c:dLbls>
        <c:gapWidth val="219"/>
        <c:overlap val="-27"/>
        <c:axId val="341556064"/>
        <c:axId val="341560328"/>
      </c:barChart>
      <c:catAx>
        <c:axId val="34155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560328"/>
        <c:crosses val="autoZero"/>
        <c:auto val="1"/>
        <c:lblAlgn val="ctr"/>
        <c:lblOffset val="100"/>
        <c:noMultiLvlLbl val="0"/>
      </c:catAx>
      <c:valAx>
        <c:axId val="34156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55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56</c:v>
                </c:pt>
                <c:pt idx="1">
                  <c:v>2271</c:v>
                </c:pt>
                <c:pt idx="2">
                  <c:v>5013</c:v>
                </c:pt>
                <c:pt idx="3">
                  <c:v>3834</c:v>
                </c:pt>
                <c:pt idx="4">
                  <c:v>1073</c:v>
                </c:pt>
                <c:pt idx="5">
                  <c:v>305</c:v>
                </c:pt>
                <c:pt idx="6">
                  <c:v>176</c:v>
                </c:pt>
              </c:numCache>
            </c:numRef>
          </c:val>
          <c:extLst>
            <c:ext xmlns:c16="http://schemas.microsoft.com/office/drawing/2014/chart" uri="{C3380CC4-5D6E-409C-BE32-E72D297353CC}">
              <c16:uniqueId val="{00000000-4679-4F2C-81E8-28937165471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199</c:v>
                </c:pt>
                <c:pt idx="1">
                  <c:v>14566</c:v>
                </c:pt>
                <c:pt idx="2">
                  <c:v>50172</c:v>
                </c:pt>
                <c:pt idx="3">
                  <c:v>54745</c:v>
                </c:pt>
                <c:pt idx="4">
                  <c:v>15859</c:v>
                </c:pt>
                <c:pt idx="5">
                  <c:v>4984</c:v>
                </c:pt>
                <c:pt idx="6">
                  <c:v>1191</c:v>
                </c:pt>
              </c:numCache>
            </c:numRef>
          </c:val>
          <c:extLst>
            <c:ext xmlns:c16="http://schemas.microsoft.com/office/drawing/2014/chart" uri="{C3380CC4-5D6E-409C-BE32-E72D297353CC}">
              <c16:uniqueId val="{00000001-4679-4F2C-81E8-28937165471E}"/>
            </c:ext>
          </c:extLst>
        </c:ser>
        <c:dLbls>
          <c:showLegendKey val="0"/>
          <c:showVal val="0"/>
          <c:showCatName val="0"/>
          <c:showSerName val="0"/>
          <c:showPercent val="0"/>
          <c:showBubbleSize val="0"/>
        </c:dLbls>
        <c:gapWidth val="219"/>
        <c:overlap val="-27"/>
        <c:axId val="334874320"/>
        <c:axId val="349699312"/>
      </c:barChart>
      <c:catAx>
        <c:axId val="33487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99312"/>
        <c:crosses val="autoZero"/>
        <c:auto val="1"/>
        <c:lblAlgn val="ctr"/>
        <c:lblOffset val="100"/>
        <c:noMultiLvlLbl val="0"/>
      </c:catAx>
      <c:valAx>
        <c:axId val="34969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7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0.22082080391762099</c:v>
                </c:pt>
                <c:pt idx="1">
                  <c:v>0</c:v>
                </c:pt>
                <c:pt idx="2">
                  <c:v>0.13114668951995101</c:v>
                </c:pt>
                <c:pt idx="3">
                  <c:v>0</c:v>
                </c:pt>
                <c:pt idx="4">
                  <c:v>0.24791672074972099</c:v>
                </c:pt>
                <c:pt idx="5">
                  <c:v>0</c:v>
                </c:pt>
                <c:pt idx="6">
                  <c:v>0.177798542571071</c:v>
                </c:pt>
                <c:pt idx="7">
                  <c:v>0</c:v>
                </c:pt>
                <c:pt idx="8">
                  <c:v>0.13364907386382099</c:v>
                </c:pt>
                <c:pt idx="9">
                  <c:v>0</c:v>
                </c:pt>
                <c:pt idx="10">
                  <c:v>0.134261271136421</c:v>
                </c:pt>
                <c:pt idx="11">
                  <c:v>0</c:v>
                </c:pt>
                <c:pt idx="12">
                  <c:v>0.26847900805437003</c:v>
                </c:pt>
                <c:pt idx="13">
                  <c:v>0</c:v>
                </c:pt>
                <c:pt idx="14">
                  <c:v>0.20224282102806801</c:v>
                </c:pt>
                <c:pt idx="15">
                  <c:v>0</c:v>
                </c:pt>
                <c:pt idx="16">
                  <c:v>0.14318015432358699</c:v>
                </c:pt>
                <c:pt idx="17">
                  <c:v>0</c:v>
                </c:pt>
                <c:pt idx="18">
                  <c:v>0.27004274057764499</c:v>
                </c:pt>
                <c:pt idx="19">
                  <c:v>0</c:v>
                </c:pt>
                <c:pt idx="20">
                  <c:v>0.17219057483169301</c:v>
                </c:pt>
                <c:pt idx="21">
                  <c:v>0</c:v>
                </c:pt>
                <c:pt idx="22">
                  <c:v>0.26787447428016797</c:v>
                </c:pt>
                <c:pt idx="23">
                  <c:v>0</c:v>
                </c:pt>
                <c:pt idx="24">
                  <c:v>0.19982410305491599</c:v>
                </c:pt>
                <c:pt idx="25">
                  <c:v>0</c:v>
                </c:pt>
                <c:pt idx="26">
                  <c:v>0.24887199575947999</c:v>
                </c:pt>
                <c:pt idx="27">
                  <c:v>0</c:v>
                </c:pt>
                <c:pt idx="28">
                  <c:v>2.5844634976836698E-3</c:v>
                </c:pt>
                <c:pt idx="29">
                  <c:v>0</c:v>
                </c:pt>
                <c:pt idx="30">
                  <c:v>0.28031105484795998</c:v>
                </c:pt>
              </c:numCache>
            </c:numRef>
          </c:val>
          <c:smooth val="0"/>
          <c:extLst>
            <c:ext xmlns:c16="http://schemas.microsoft.com/office/drawing/2014/chart" uri="{C3380CC4-5D6E-409C-BE32-E72D297353CC}">
              <c16:uniqueId val="{00000000-B5E4-4E3D-85B0-0CF8957343B7}"/>
            </c:ext>
          </c:extLst>
        </c:ser>
        <c:dLbls>
          <c:showLegendKey val="0"/>
          <c:showVal val="0"/>
          <c:showCatName val="0"/>
          <c:showSerName val="0"/>
          <c:showPercent val="0"/>
          <c:showBubbleSize val="0"/>
        </c:dLbls>
        <c:smooth val="0"/>
        <c:axId val="349704232"/>
        <c:axId val="349704888"/>
      </c:lineChart>
      <c:dateAx>
        <c:axId val="34970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04888"/>
        <c:crosses val="autoZero"/>
        <c:auto val="1"/>
        <c:lblOffset val="100"/>
        <c:baseTimeUnit val="days"/>
      </c:dateAx>
      <c:valAx>
        <c:axId val="34970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0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153980</c:v>
                </c:pt>
                <c:pt idx="1">
                  <c:v>154009</c:v>
                </c:pt>
                <c:pt idx="2">
                  <c:v>154043</c:v>
                </c:pt>
                <c:pt idx="3">
                  <c:v>154074</c:v>
                </c:pt>
                <c:pt idx="4">
                  <c:v>154095</c:v>
                </c:pt>
                <c:pt idx="5">
                  <c:v>154104</c:v>
                </c:pt>
                <c:pt idx="6">
                  <c:v>154111</c:v>
                </c:pt>
                <c:pt idx="7">
                  <c:v>154125</c:v>
                </c:pt>
                <c:pt idx="8">
                  <c:v>154146</c:v>
                </c:pt>
                <c:pt idx="9">
                  <c:v>154166</c:v>
                </c:pt>
                <c:pt idx="10">
                  <c:v>154189</c:v>
                </c:pt>
                <c:pt idx="11">
                  <c:v>154196</c:v>
                </c:pt>
                <c:pt idx="12">
                  <c:v>154208</c:v>
                </c:pt>
                <c:pt idx="13">
                  <c:v>154255</c:v>
                </c:pt>
                <c:pt idx="14">
                  <c:v>154285</c:v>
                </c:pt>
                <c:pt idx="15">
                  <c:v>154333</c:v>
                </c:pt>
                <c:pt idx="16">
                  <c:v>154369</c:v>
                </c:pt>
                <c:pt idx="17">
                  <c:v>154398</c:v>
                </c:pt>
                <c:pt idx="18">
                  <c:v>154443</c:v>
                </c:pt>
                <c:pt idx="19">
                  <c:v>154462</c:v>
                </c:pt>
                <c:pt idx="20">
                  <c:v>154498</c:v>
                </c:pt>
                <c:pt idx="21">
                  <c:v>154534</c:v>
                </c:pt>
                <c:pt idx="22">
                  <c:v>154566</c:v>
                </c:pt>
                <c:pt idx="23">
                  <c:v>154619</c:v>
                </c:pt>
                <c:pt idx="24">
                  <c:v>154654</c:v>
                </c:pt>
                <c:pt idx="25">
                  <c:v>154678</c:v>
                </c:pt>
                <c:pt idx="26">
                  <c:v>154718</c:v>
                </c:pt>
                <c:pt idx="27">
                  <c:v>154752</c:v>
                </c:pt>
                <c:pt idx="28">
                  <c:v>154791</c:v>
                </c:pt>
                <c:pt idx="29">
                  <c:v>154817</c:v>
                </c:pt>
                <c:pt idx="30">
                  <c:v>154839</c:v>
                </c:pt>
              </c:numCache>
            </c:numRef>
          </c:val>
          <c:smooth val="0"/>
          <c:extLst>
            <c:ext xmlns:c16="http://schemas.microsoft.com/office/drawing/2014/chart" uri="{C3380CC4-5D6E-409C-BE32-E72D297353CC}">
              <c16:uniqueId val="{00000000-9E92-43CD-87E7-0B68C997D4F0}"/>
            </c:ext>
          </c:extLst>
        </c:ser>
        <c:dLbls>
          <c:showLegendKey val="0"/>
          <c:showVal val="0"/>
          <c:showCatName val="0"/>
          <c:showSerName val="0"/>
          <c:showPercent val="0"/>
          <c:showBubbleSize val="0"/>
        </c:dLbls>
        <c:smooth val="0"/>
        <c:axId val="349706200"/>
        <c:axId val="349697016"/>
      </c:lineChart>
      <c:dateAx>
        <c:axId val="349706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97016"/>
        <c:crosses val="autoZero"/>
        <c:auto val="1"/>
        <c:lblOffset val="100"/>
        <c:baseTimeUnit val="days"/>
      </c:dateAx>
      <c:valAx>
        <c:axId val="34969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0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40</c:v>
                </c:pt>
                <c:pt idx="1">
                  <c:v>45</c:v>
                </c:pt>
                <c:pt idx="2">
                  <c:v>54</c:v>
                </c:pt>
                <c:pt idx="3">
                  <c:v>47</c:v>
                </c:pt>
                <c:pt idx="4">
                  <c:v>51</c:v>
                </c:pt>
                <c:pt idx="5">
                  <c:v>34</c:v>
                </c:pt>
                <c:pt idx="6">
                  <c:v>31</c:v>
                </c:pt>
                <c:pt idx="7">
                  <c:v>24</c:v>
                </c:pt>
                <c:pt idx="8">
                  <c:v>42</c:v>
                </c:pt>
                <c:pt idx="9">
                  <c:v>43</c:v>
                </c:pt>
                <c:pt idx="10">
                  <c:v>33</c:v>
                </c:pt>
                <c:pt idx="11">
                  <c:v>30</c:v>
                </c:pt>
                <c:pt idx="12">
                  <c:v>22</c:v>
                </c:pt>
                <c:pt idx="13">
                  <c:v>46</c:v>
                </c:pt>
                <c:pt idx="14">
                  <c:v>38</c:v>
                </c:pt>
                <c:pt idx="15">
                  <c:v>60</c:v>
                </c:pt>
                <c:pt idx="16">
                  <c:v>41</c:v>
                </c:pt>
                <c:pt idx="17">
                  <c:v>37</c:v>
                </c:pt>
                <c:pt idx="18">
                  <c:v>31</c:v>
                </c:pt>
                <c:pt idx="19">
                  <c:v>48</c:v>
                </c:pt>
                <c:pt idx="20">
                  <c:v>47</c:v>
                </c:pt>
                <c:pt idx="21">
                  <c:v>56</c:v>
                </c:pt>
                <c:pt idx="22">
                  <c:v>41</c:v>
                </c:pt>
                <c:pt idx="23">
                  <c:v>54</c:v>
                </c:pt>
                <c:pt idx="24">
                  <c:v>25</c:v>
                </c:pt>
                <c:pt idx="25">
                  <c:v>33</c:v>
                </c:pt>
                <c:pt idx="26">
                  <c:v>38</c:v>
                </c:pt>
                <c:pt idx="27">
                  <c:v>37</c:v>
                </c:pt>
                <c:pt idx="28">
                  <c:v>31</c:v>
                </c:pt>
                <c:pt idx="29">
                  <c:v>57</c:v>
                </c:pt>
                <c:pt idx="30">
                  <c:v>44</c:v>
                </c:pt>
              </c:numCache>
            </c:numRef>
          </c:val>
          <c:smooth val="0"/>
          <c:extLst>
            <c:ext xmlns:c16="http://schemas.microsoft.com/office/drawing/2014/chart" uri="{C3380CC4-5D6E-409C-BE32-E72D297353CC}">
              <c16:uniqueId val="{00000000-5FA2-4286-85E6-E76CB291202F}"/>
            </c:ext>
          </c:extLst>
        </c:ser>
        <c:dLbls>
          <c:showLegendKey val="0"/>
          <c:showVal val="0"/>
          <c:showCatName val="0"/>
          <c:showSerName val="0"/>
          <c:showPercent val="0"/>
          <c:showBubbleSize val="0"/>
        </c:dLbls>
        <c:smooth val="0"/>
        <c:axId val="349711776"/>
        <c:axId val="349712104"/>
      </c:lineChart>
      <c:dateAx>
        <c:axId val="34971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12104"/>
        <c:crosses val="autoZero"/>
        <c:auto val="1"/>
        <c:lblOffset val="100"/>
        <c:baseTimeUnit val="days"/>
      </c:dateAx>
      <c:valAx>
        <c:axId val="34971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1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7427</c:v>
                </c:pt>
                <c:pt idx="1">
                  <c:v>5315</c:v>
                </c:pt>
                <c:pt idx="2">
                  <c:v>3391</c:v>
                </c:pt>
                <c:pt idx="3">
                  <c:v>2933</c:v>
                </c:pt>
                <c:pt idx="4">
                  <c:v>3636</c:v>
                </c:pt>
                <c:pt idx="5">
                  <c:v>3527</c:v>
                </c:pt>
                <c:pt idx="6">
                  <c:v>3583</c:v>
                </c:pt>
                <c:pt idx="7">
                  <c:v>3225</c:v>
                </c:pt>
                <c:pt idx="8">
                  <c:v>2988</c:v>
                </c:pt>
                <c:pt idx="9">
                  <c:v>2344</c:v>
                </c:pt>
                <c:pt idx="10">
                  <c:v>2246</c:v>
                </c:pt>
                <c:pt idx="11">
                  <c:v>2216</c:v>
                </c:pt>
                <c:pt idx="12">
                  <c:v>3197</c:v>
                </c:pt>
                <c:pt idx="13">
                  <c:v>3206</c:v>
                </c:pt>
                <c:pt idx="14">
                  <c:v>2594</c:v>
                </c:pt>
                <c:pt idx="15">
                  <c:v>3549</c:v>
                </c:pt>
                <c:pt idx="16">
                  <c:v>2612</c:v>
                </c:pt>
                <c:pt idx="17">
                  <c:v>2507</c:v>
                </c:pt>
                <c:pt idx="18">
                  <c:v>3920</c:v>
                </c:pt>
                <c:pt idx="19">
                  <c:v>3319</c:v>
                </c:pt>
                <c:pt idx="20">
                  <c:v>9839</c:v>
                </c:pt>
                <c:pt idx="21">
                  <c:v>10769</c:v>
                </c:pt>
                <c:pt idx="22">
                  <c:v>12536</c:v>
                </c:pt>
                <c:pt idx="23">
                  <c:v>8694</c:v>
                </c:pt>
                <c:pt idx="24">
                  <c:v>12739</c:v>
                </c:pt>
                <c:pt idx="25">
                  <c:v>5918</c:v>
                </c:pt>
                <c:pt idx="26">
                  <c:v>3961</c:v>
                </c:pt>
                <c:pt idx="27">
                  <c:v>3515</c:v>
                </c:pt>
                <c:pt idx="28">
                  <c:v>2634</c:v>
                </c:pt>
                <c:pt idx="29">
                  <c:v>2477</c:v>
                </c:pt>
                <c:pt idx="30">
                  <c:v>3648</c:v>
                </c:pt>
              </c:numCache>
            </c:numRef>
          </c:val>
          <c:extLst>
            <c:ext xmlns:c16="http://schemas.microsoft.com/office/drawing/2014/chart" uri="{C3380CC4-5D6E-409C-BE32-E72D297353CC}">
              <c16:uniqueId val="{00000000-1CF4-4AE6-8E0D-91FF0408D056}"/>
            </c:ext>
          </c:extLst>
        </c:ser>
        <c:dLbls>
          <c:showLegendKey val="0"/>
          <c:showVal val="0"/>
          <c:showCatName val="0"/>
          <c:showSerName val="0"/>
          <c:showPercent val="0"/>
          <c:showBubbleSize val="0"/>
        </c:dLbls>
        <c:gapWidth val="219"/>
        <c:overlap val="-27"/>
        <c:axId val="476503984"/>
        <c:axId val="476511856"/>
      </c:barChart>
      <c:dateAx>
        <c:axId val="476503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511856"/>
        <c:crosses val="autoZero"/>
        <c:auto val="1"/>
        <c:lblOffset val="100"/>
        <c:baseTimeUnit val="days"/>
      </c:dateAx>
      <c:valAx>
        <c:axId val="47651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50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9480</c:v>
                </c:pt>
              </c:numCache>
            </c:numRef>
          </c:val>
          <c:extLst>
            <c:ext xmlns:c16="http://schemas.microsoft.com/office/drawing/2014/chart" uri="{C3380CC4-5D6E-409C-BE32-E72D297353CC}">
              <c16:uniqueId val="{00000000-E2C4-47AF-A758-3A3B6A5F9B94}"/>
            </c:ext>
          </c:extLst>
        </c:ser>
        <c:dLbls>
          <c:showLegendKey val="0"/>
          <c:showVal val="0"/>
          <c:showCatName val="0"/>
          <c:showSerName val="0"/>
          <c:showPercent val="0"/>
          <c:showBubbleSize val="0"/>
        </c:dLbls>
        <c:gapWidth val="219"/>
        <c:overlap val="-27"/>
        <c:axId val="476505624"/>
        <c:axId val="476509888"/>
      </c:barChart>
      <c:catAx>
        <c:axId val="476505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509888"/>
        <c:crosses val="autoZero"/>
        <c:auto val="1"/>
        <c:lblAlgn val="ctr"/>
        <c:lblOffset val="100"/>
        <c:noMultiLvlLbl val="0"/>
      </c:catAx>
      <c:valAx>
        <c:axId val="47650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50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2019-12</c:v>
                </c:pt>
              </c:strCache>
            </c:strRef>
          </c:cat>
          <c:val>
            <c:numRef>
              <c:f>Sheet1!$B$2</c:f>
              <c:numCache>
                <c:formatCode>General</c:formatCode>
                <c:ptCount val="1"/>
                <c:pt idx="0">
                  <c:v>9480</c:v>
                </c:pt>
              </c:numCache>
            </c:numRef>
          </c:val>
          <c:extLst>
            <c:ext xmlns:c16="http://schemas.microsoft.com/office/drawing/2014/chart" uri="{C3380CC4-5D6E-409C-BE32-E72D297353CC}">
              <c16:uniqueId val="{00000000-F92A-4148-AAE3-7D24AE8BE3ED}"/>
            </c:ext>
          </c:extLst>
        </c:ser>
        <c:dLbls>
          <c:showLegendKey val="0"/>
          <c:showVal val="0"/>
          <c:showCatName val="0"/>
          <c:showSerName val="0"/>
          <c:showPercent val="0"/>
          <c:showBubbleSize val="0"/>
        </c:dLbls>
        <c:gapWidth val="219"/>
        <c:overlap val="-27"/>
        <c:axId val="476541704"/>
        <c:axId val="476542032"/>
      </c:barChart>
      <c:catAx>
        <c:axId val="47654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542032"/>
        <c:crosses val="autoZero"/>
        <c:auto val="1"/>
        <c:lblAlgn val="ctr"/>
        <c:lblOffset val="100"/>
        <c:noMultiLvlLbl val="0"/>
      </c:catAx>
      <c:valAx>
        <c:axId val="47654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54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A4069-7B31-4401-9665-CCD864FD04F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F2FA725-D4B8-40A2-BAF6-C995C6FC2A95}"/>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774187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9CC4-BE62-487D-B1D4-A36271B32800}"/>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5A1E68C0-3B6E-47AB-BC69-3EB2AFCC4DC5}"/>
              </a:ext>
            </a:extLst>
          </p:cNvPr>
          <p:cNvGraphicFramePr>
            <a:graphicFrameLocks noGrp="1"/>
          </p:cNvGraphicFramePr>
          <p:nvPr>
            <p:ph type="tbl" sz="quarter" idx="13"/>
            <p:extLst>
              <p:ext uri="{D42A27DB-BD31-4B8C-83A1-F6EECF244321}">
                <p14:modId xmlns:p14="http://schemas.microsoft.com/office/powerpoint/2010/main" val="1483691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78113413"/>
                    </a:ext>
                  </a:extLst>
                </a:gridCol>
                <a:gridCol w="740664">
                  <a:extLst>
                    <a:ext uri="{9D8B030D-6E8A-4147-A177-3AD203B41FA5}">
                      <a16:colId xmlns:a16="http://schemas.microsoft.com/office/drawing/2014/main" val="1678761746"/>
                    </a:ext>
                  </a:extLst>
                </a:gridCol>
                <a:gridCol w="740664">
                  <a:extLst>
                    <a:ext uri="{9D8B030D-6E8A-4147-A177-3AD203B41FA5}">
                      <a16:colId xmlns:a16="http://schemas.microsoft.com/office/drawing/2014/main" val="4137749523"/>
                    </a:ext>
                  </a:extLst>
                </a:gridCol>
                <a:gridCol w="740664">
                  <a:extLst>
                    <a:ext uri="{9D8B030D-6E8A-4147-A177-3AD203B41FA5}">
                      <a16:colId xmlns:a16="http://schemas.microsoft.com/office/drawing/2014/main" val="3676353102"/>
                    </a:ext>
                  </a:extLst>
                </a:gridCol>
                <a:gridCol w="740664">
                  <a:extLst>
                    <a:ext uri="{9D8B030D-6E8A-4147-A177-3AD203B41FA5}">
                      <a16:colId xmlns:a16="http://schemas.microsoft.com/office/drawing/2014/main" val="1518890462"/>
                    </a:ext>
                  </a:extLst>
                </a:gridCol>
                <a:gridCol w="740664">
                  <a:extLst>
                    <a:ext uri="{9D8B030D-6E8A-4147-A177-3AD203B41FA5}">
                      <a16:colId xmlns:a16="http://schemas.microsoft.com/office/drawing/2014/main" val="2736057818"/>
                    </a:ext>
                  </a:extLst>
                </a:gridCol>
                <a:gridCol w="740664">
                  <a:extLst>
                    <a:ext uri="{9D8B030D-6E8A-4147-A177-3AD203B41FA5}">
                      <a16:colId xmlns:a16="http://schemas.microsoft.com/office/drawing/2014/main" val="3227267508"/>
                    </a:ext>
                  </a:extLst>
                </a:gridCol>
                <a:gridCol w="740664">
                  <a:extLst>
                    <a:ext uri="{9D8B030D-6E8A-4147-A177-3AD203B41FA5}">
                      <a16:colId xmlns:a16="http://schemas.microsoft.com/office/drawing/2014/main" val="3054552120"/>
                    </a:ext>
                  </a:extLst>
                </a:gridCol>
                <a:gridCol w="740664">
                  <a:extLst>
                    <a:ext uri="{9D8B030D-6E8A-4147-A177-3AD203B41FA5}">
                      <a16:colId xmlns:a16="http://schemas.microsoft.com/office/drawing/2014/main" val="1161592024"/>
                    </a:ext>
                  </a:extLst>
                </a:gridCol>
                <a:gridCol w="740664">
                  <a:extLst>
                    <a:ext uri="{9D8B030D-6E8A-4147-A177-3AD203B41FA5}">
                      <a16:colId xmlns:a16="http://schemas.microsoft.com/office/drawing/2014/main" val="36107739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1898102"/>
                  </a:ext>
                </a:extLst>
              </a:tr>
              <a:tr h="370840">
                <a:tc>
                  <a:txBody>
                    <a:bodyPr/>
                    <a:lstStyle/>
                    <a:p>
                      <a:r>
                        <a:rPr lang="en-US" sz="1000"/>
                        <a:t>Buttercup Malaysia</a:t>
                      </a:r>
                    </a:p>
                  </a:txBody>
                  <a:tcPr/>
                </a:tc>
                <a:tc>
                  <a:txBody>
                    <a:bodyPr/>
                    <a:lstStyle/>
                    <a:p>
                      <a:r>
                        <a:rPr lang="en-US" sz="1000"/>
                        <a:t>154839</a:t>
                      </a:r>
                    </a:p>
                  </a:txBody>
                  <a:tcPr/>
                </a:tc>
                <a:tc>
                  <a:txBody>
                    <a:bodyPr/>
                    <a:lstStyle/>
                    <a:p>
                      <a:r>
                        <a:rPr lang="en-US" sz="1000"/>
                        <a:t>876</a:t>
                      </a:r>
                    </a:p>
                  </a:txBody>
                  <a:tcPr/>
                </a:tc>
                <a:tc>
                  <a:txBody>
                    <a:bodyPr/>
                    <a:lstStyle/>
                    <a:p>
                      <a:r>
                        <a:rPr lang="en-US" sz="1000"/>
                        <a:t>16</a:t>
                      </a:r>
                    </a:p>
                  </a:txBody>
                  <a:tcPr/>
                </a:tc>
                <a:tc>
                  <a:txBody>
                    <a:bodyPr/>
                    <a:lstStyle/>
                    <a:p>
                      <a:r>
                        <a:rPr lang="en-US" sz="1000"/>
                        <a:t>4349</a:t>
                      </a:r>
                    </a:p>
                  </a:txBody>
                  <a:tcPr/>
                </a:tc>
                <a:tc>
                  <a:txBody>
                    <a:bodyPr/>
                    <a:lstStyle/>
                    <a:p>
                      <a:r>
                        <a:rPr lang="en-US" sz="1000"/>
                        <a:t>38</a:t>
                      </a:r>
                    </a:p>
                  </a:txBody>
                  <a:tcPr/>
                </a:tc>
                <a:tc>
                  <a:txBody>
                    <a:bodyPr/>
                    <a:lstStyle/>
                    <a:p>
                      <a:r>
                        <a:rPr lang="en-US" sz="1000"/>
                        <a:t>400</a:t>
                      </a:r>
                    </a:p>
                  </a:txBody>
                  <a:tcPr/>
                </a:tc>
                <a:tc>
                  <a:txBody>
                    <a:bodyPr/>
                    <a:lstStyle/>
                    <a:p>
                      <a:r>
                        <a:rPr lang="en-US" sz="1000"/>
                        <a:t>0</a:t>
                      </a:r>
                    </a:p>
                  </a:txBody>
                  <a:tcPr/>
                </a:tc>
                <a:tc>
                  <a:txBody>
                    <a:bodyPr/>
                    <a:lstStyle/>
                    <a:p>
                      <a:r>
                        <a:rPr lang="en-US" sz="1000"/>
                        <a:t>0.1938 %</a:t>
                      </a:r>
                    </a:p>
                  </a:txBody>
                  <a:tcPr/>
                </a:tc>
                <a:tc>
                  <a:txBody>
                    <a:bodyPr/>
                    <a:lstStyle/>
                    <a:p>
                      <a:r>
                        <a:rPr lang="en-US" sz="1000"/>
                        <a:t>0.0 %</a:t>
                      </a:r>
                    </a:p>
                  </a:txBody>
                  <a:tcPr/>
                </a:tc>
                <a:extLst>
                  <a:ext uri="{0D108BD9-81ED-4DB2-BD59-A6C34878D82A}">
                    <a16:rowId xmlns:a16="http://schemas.microsoft.com/office/drawing/2014/main" val="639529226"/>
                  </a:ext>
                </a:extLst>
              </a:tr>
            </a:tbl>
          </a:graphicData>
        </a:graphic>
      </p:graphicFrame>
      <p:sp>
        <p:nvSpPr>
          <p:cNvPr id="4" name="Text Placeholder 3">
            <a:extLst>
              <a:ext uri="{FF2B5EF4-FFF2-40B4-BE49-F238E27FC236}">
                <a16:creationId xmlns:a16="http://schemas.microsoft.com/office/drawing/2014/main" id="{7E695114-7AF7-4D9F-91F6-1C9AABD5540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754049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16B08-AEEC-48CF-8808-D33A2E72DDAB}"/>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E9B7C91C-F248-49B2-A86F-1DC06FEEF512}"/>
              </a:ext>
            </a:extLst>
          </p:cNvPr>
          <p:cNvGraphicFramePr>
            <a:graphicFrameLocks noGrp="1"/>
          </p:cNvGraphicFramePr>
          <p:nvPr>
            <p:ph type="chart" sz="quarter" idx="13"/>
            <p:extLst>
              <p:ext uri="{D42A27DB-BD31-4B8C-83A1-F6EECF244321}">
                <p14:modId xmlns:p14="http://schemas.microsoft.com/office/powerpoint/2010/main" val="483475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2B2663-8A2D-42E9-BFD8-5DCB97D37C6A}"/>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64503E77-4DF4-4443-A2BE-E68F9CDAE9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1563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95EA5-489F-41EA-A698-6CB035087A81}"/>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F63CFF83-40E4-4583-B055-EFB3B604617A}"/>
              </a:ext>
            </a:extLst>
          </p:cNvPr>
          <p:cNvGraphicFramePr>
            <a:graphicFrameLocks noGrp="1"/>
          </p:cNvGraphicFramePr>
          <p:nvPr>
            <p:ph type="chart" sz="quarter" idx="13"/>
            <p:extLst>
              <p:ext uri="{D42A27DB-BD31-4B8C-83A1-F6EECF244321}">
                <p14:modId xmlns:p14="http://schemas.microsoft.com/office/powerpoint/2010/main" val="4221553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9988F2-BC70-424B-9FBD-5083E3895B5E}"/>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CBB32329-0ED0-471C-9DE2-95988ECF30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1130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DA08A-F419-4B66-872A-70752708CFFA}"/>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5109A65A-A432-42FF-B56C-98C52392E2FB}"/>
              </a:ext>
            </a:extLst>
          </p:cNvPr>
          <p:cNvGraphicFramePr>
            <a:graphicFrameLocks noGrp="1"/>
          </p:cNvGraphicFramePr>
          <p:nvPr>
            <p:ph type="chart" sz="quarter" idx="13"/>
            <p:extLst>
              <p:ext uri="{D42A27DB-BD31-4B8C-83A1-F6EECF244321}">
                <p14:modId xmlns:p14="http://schemas.microsoft.com/office/powerpoint/2010/main" val="1717453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42B89-7EB9-4ECA-A9B8-B243165E032B}"/>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EE52034B-D781-4A42-ADD7-B291B325B8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8505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233A-ECF6-4B18-A2A6-46139338892F}"/>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4D1DFC94-3054-4EEC-8E93-1AB3B0C76344}"/>
              </a:ext>
            </a:extLst>
          </p:cNvPr>
          <p:cNvGraphicFramePr>
            <a:graphicFrameLocks noGrp="1"/>
          </p:cNvGraphicFramePr>
          <p:nvPr>
            <p:ph type="chart" sz="quarter" idx="13"/>
            <p:extLst>
              <p:ext uri="{D42A27DB-BD31-4B8C-83A1-F6EECF244321}">
                <p14:modId xmlns:p14="http://schemas.microsoft.com/office/powerpoint/2010/main" val="1319870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158CD0-1F17-412F-B7F4-8A29CE2DF8DF}"/>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B9206AC0-C505-49EB-BC2A-17EA7D4313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3448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14198-9FA6-461D-BD06-FA44EE32C20F}"/>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04378020-E01D-4525-8CD9-60CEDA7314B9}"/>
              </a:ext>
            </a:extLst>
          </p:cNvPr>
          <p:cNvGraphicFramePr>
            <a:graphicFrameLocks noGrp="1"/>
          </p:cNvGraphicFramePr>
          <p:nvPr>
            <p:ph type="chart" sz="quarter" idx="13"/>
            <p:extLst>
              <p:ext uri="{D42A27DB-BD31-4B8C-83A1-F6EECF244321}">
                <p14:modId xmlns:p14="http://schemas.microsoft.com/office/powerpoint/2010/main" val="1813364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1CDC61-C191-4E71-9A8D-155C95FA880E}"/>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3DB2D61B-C7CE-4FAF-AB36-8102618E4C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0943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66D6-A34F-4184-B5F1-E3C960D0889B}"/>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1A33BF09-F723-4F69-9C70-E4A59FDEF9E2}"/>
              </a:ext>
            </a:extLst>
          </p:cNvPr>
          <p:cNvGraphicFramePr>
            <a:graphicFrameLocks noGrp="1"/>
          </p:cNvGraphicFramePr>
          <p:nvPr>
            <p:ph type="tbl" sz="quarter" idx="13"/>
            <p:extLst>
              <p:ext uri="{D42A27DB-BD31-4B8C-83A1-F6EECF244321}">
                <p14:modId xmlns:p14="http://schemas.microsoft.com/office/powerpoint/2010/main" val="1613292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7837207"/>
                    </a:ext>
                  </a:extLst>
                </a:gridCol>
                <a:gridCol w="905256">
                  <a:extLst>
                    <a:ext uri="{9D8B030D-6E8A-4147-A177-3AD203B41FA5}">
                      <a16:colId xmlns:a16="http://schemas.microsoft.com/office/drawing/2014/main" val="1142304037"/>
                    </a:ext>
                  </a:extLst>
                </a:gridCol>
                <a:gridCol w="905256">
                  <a:extLst>
                    <a:ext uri="{9D8B030D-6E8A-4147-A177-3AD203B41FA5}">
                      <a16:colId xmlns:a16="http://schemas.microsoft.com/office/drawing/2014/main" val="3496310129"/>
                    </a:ext>
                  </a:extLst>
                </a:gridCol>
                <a:gridCol w="905256">
                  <a:extLst>
                    <a:ext uri="{9D8B030D-6E8A-4147-A177-3AD203B41FA5}">
                      <a16:colId xmlns:a16="http://schemas.microsoft.com/office/drawing/2014/main" val="684703327"/>
                    </a:ext>
                  </a:extLst>
                </a:gridCol>
                <a:gridCol w="905256">
                  <a:extLst>
                    <a:ext uri="{9D8B030D-6E8A-4147-A177-3AD203B41FA5}">
                      <a16:colId xmlns:a16="http://schemas.microsoft.com/office/drawing/2014/main" val="52174674"/>
                    </a:ext>
                  </a:extLst>
                </a:gridCol>
                <a:gridCol w="905256">
                  <a:extLst>
                    <a:ext uri="{9D8B030D-6E8A-4147-A177-3AD203B41FA5}">
                      <a16:colId xmlns:a16="http://schemas.microsoft.com/office/drawing/2014/main" val="3279115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2889431"/>
                  </a:ext>
                </a:extLst>
              </a:tr>
            </a:tbl>
          </a:graphicData>
        </a:graphic>
      </p:graphicFrame>
      <p:sp>
        <p:nvSpPr>
          <p:cNvPr id="4" name="Text Placeholder 3">
            <a:extLst>
              <a:ext uri="{FF2B5EF4-FFF2-40B4-BE49-F238E27FC236}">
                <a16:creationId xmlns:a16="http://schemas.microsoft.com/office/drawing/2014/main" id="{BAA9E4EE-1E0B-441E-9EBC-528DAF9505A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725390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51DEF-8D64-4C4A-B537-BAA01E3824BC}"/>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A27AED53-5882-415E-9ECE-86FAAB6B0C23}"/>
              </a:ext>
            </a:extLst>
          </p:cNvPr>
          <p:cNvGraphicFramePr>
            <a:graphicFrameLocks noGrp="1"/>
          </p:cNvGraphicFramePr>
          <p:nvPr>
            <p:ph type="tbl" sz="quarter" idx="13"/>
            <p:extLst>
              <p:ext uri="{D42A27DB-BD31-4B8C-83A1-F6EECF244321}">
                <p14:modId xmlns:p14="http://schemas.microsoft.com/office/powerpoint/2010/main" val="745403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2443824"/>
                    </a:ext>
                  </a:extLst>
                </a:gridCol>
                <a:gridCol w="905256">
                  <a:extLst>
                    <a:ext uri="{9D8B030D-6E8A-4147-A177-3AD203B41FA5}">
                      <a16:colId xmlns:a16="http://schemas.microsoft.com/office/drawing/2014/main" val="3953638597"/>
                    </a:ext>
                  </a:extLst>
                </a:gridCol>
                <a:gridCol w="905256">
                  <a:extLst>
                    <a:ext uri="{9D8B030D-6E8A-4147-A177-3AD203B41FA5}">
                      <a16:colId xmlns:a16="http://schemas.microsoft.com/office/drawing/2014/main" val="4173725483"/>
                    </a:ext>
                  </a:extLst>
                </a:gridCol>
                <a:gridCol w="905256">
                  <a:extLst>
                    <a:ext uri="{9D8B030D-6E8A-4147-A177-3AD203B41FA5}">
                      <a16:colId xmlns:a16="http://schemas.microsoft.com/office/drawing/2014/main" val="2598222448"/>
                    </a:ext>
                  </a:extLst>
                </a:gridCol>
                <a:gridCol w="905256">
                  <a:extLst>
                    <a:ext uri="{9D8B030D-6E8A-4147-A177-3AD203B41FA5}">
                      <a16:colId xmlns:a16="http://schemas.microsoft.com/office/drawing/2014/main" val="3209610354"/>
                    </a:ext>
                  </a:extLst>
                </a:gridCol>
                <a:gridCol w="905256">
                  <a:extLst>
                    <a:ext uri="{9D8B030D-6E8A-4147-A177-3AD203B41FA5}">
                      <a16:colId xmlns:a16="http://schemas.microsoft.com/office/drawing/2014/main" val="2593565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185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- 2019-12-31 09:53:38</a:t>
                      </a:r>
                      <a:r>
                        <a:rPr kumimoji="0" lang="en-US" sz="1000" b="0" i="0" u="none" strike="noStrike" kern="1200" cap="none" spc="0" normalizeH="0" baseline="0" noProof="0">
                          <a:ln>
                            <a:noFill/>
                          </a:ln>
                          <a:solidFill>
                            <a:prstClr val="black"/>
                          </a:solidFill>
                          <a:effectLst/>
                          <a:uLnTx/>
                          <a:uFillTx/>
                          <a:latin typeface="+mn-lt"/>
                          <a:ea typeface="+mn-ea"/>
                          <a:cs typeface="+mn-cs"/>
                        </a:rPr>
                        <a:t>
 Jika anda suka rasa kayu manis pada biskut, cuba resipi ini. Ianya lebih baik kerana tidak mengandungi pengawet.​
​#ResipiButtercup​
​Biskut Buttercup Badam Kayu Manis Rendah Karbohidrat​
​Bahan-bahan:​
½ cawan Buttercup, lembut​
2 cawan tepung badam ​
1 biji telur ​
1/2 cawan pemanis semulajadi ​
1 sudu teh ekstrak vanila​
1 sudu teh kayu manis
Arahan:​
1. Panaskan ketuhar ke 175°C. ​
2. Lapikkan dulang pembakar dengan kertas.​
3. Campurkan tepung badam, Buttercup , telur, pemanis, ekstrak vanila, dan kayu manis dalam mangkuk sehingga sebati.​
4. Bentukkan adunan menjadi bola. ​
5. Susunkan di dalam dulang pembakar dan tekan ke bawah dengan garpu dua kali secara bersilang.​
6. Bakar selama 12 hingga 15 minit. ​
​Sumber: https://www.allrecipes.com/recipe/261182/low-carb-almond-cinnamon-butter-cookies/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9876044"/>
                  </a:ext>
                </a:extLst>
              </a:tr>
            </a:tbl>
          </a:graphicData>
        </a:graphic>
      </p:graphicFrame>
      <p:sp>
        <p:nvSpPr>
          <p:cNvPr id="4" name="Text Placeholder 3">
            <a:extLst>
              <a:ext uri="{FF2B5EF4-FFF2-40B4-BE49-F238E27FC236}">
                <a16:creationId xmlns:a16="http://schemas.microsoft.com/office/drawing/2014/main" id="{1696A3F2-CF3E-4A8C-AAD7-8C3900333E0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537371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F48C6-FDB7-4EC7-820E-EC2C372C9FFB}"/>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094C1FAE-C26D-4612-9C97-614EA3111C02}"/>
              </a:ext>
            </a:extLst>
          </p:cNvPr>
          <p:cNvGraphicFramePr>
            <a:graphicFrameLocks noGrp="1"/>
          </p:cNvGraphicFramePr>
          <p:nvPr>
            <p:ph type="tbl" sz="quarter" idx="13"/>
            <p:extLst>
              <p:ext uri="{D42A27DB-BD31-4B8C-83A1-F6EECF244321}">
                <p14:modId xmlns:p14="http://schemas.microsoft.com/office/powerpoint/2010/main" val="2009402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7396508"/>
                    </a:ext>
                  </a:extLst>
                </a:gridCol>
                <a:gridCol w="905256">
                  <a:extLst>
                    <a:ext uri="{9D8B030D-6E8A-4147-A177-3AD203B41FA5}">
                      <a16:colId xmlns:a16="http://schemas.microsoft.com/office/drawing/2014/main" val="2202282075"/>
                    </a:ext>
                  </a:extLst>
                </a:gridCol>
                <a:gridCol w="905256">
                  <a:extLst>
                    <a:ext uri="{9D8B030D-6E8A-4147-A177-3AD203B41FA5}">
                      <a16:colId xmlns:a16="http://schemas.microsoft.com/office/drawing/2014/main" val="3526562577"/>
                    </a:ext>
                  </a:extLst>
                </a:gridCol>
                <a:gridCol w="905256">
                  <a:extLst>
                    <a:ext uri="{9D8B030D-6E8A-4147-A177-3AD203B41FA5}">
                      <a16:colId xmlns:a16="http://schemas.microsoft.com/office/drawing/2014/main" val="1085700051"/>
                    </a:ext>
                  </a:extLst>
                </a:gridCol>
                <a:gridCol w="905256">
                  <a:extLst>
                    <a:ext uri="{9D8B030D-6E8A-4147-A177-3AD203B41FA5}">
                      <a16:colId xmlns:a16="http://schemas.microsoft.com/office/drawing/2014/main" val="265751793"/>
                    </a:ext>
                  </a:extLst>
                </a:gridCol>
                <a:gridCol w="905256">
                  <a:extLst>
                    <a:ext uri="{9D8B030D-6E8A-4147-A177-3AD203B41FA5}">
                      <a16:colId xmlns:a16="http://schemas.microsoft.com/office/drawing/2014/main" val="284951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930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- 2019-12-19 09:41:55</a:t>
                      </a:r>
                      <a:r>
                        <a:rPr kumimoji="0" lang="en-US" sz="1000" b="0" i="0" u="none" strike="noStrike" kern="1200" cap="none" spc="0" normalizeH="0" baseline="0" noProof="0">
                          <a:ln>
                            <a:noFill/>
                          </a:ln>
                          <a:solidFill>
                            <a:prstClr val="black"/>
                          </a:solidFill>
                          <a:effectLst/>
                          <a:uLnTx/>
                          <a:uFillTx/>
                          <a:latin typeface="+mn-lt"/>
                          <a:ea typeface="+mn-ea"/>
                          <a:cs typeface="+mn-cs"/>
                        </a:rPr>
                        <a:t>
 Pernah cuba brownies dan zucchini? Cuba resipi ini untuk brownies yang lebih mengenyangkan.​
​#ResipiButtercup​
​Brownies Zucchini​
​Bahan-bahan:​
6 sudu makan Buttercup, cair​
1 cawan zucchini dicincang halus​
2 sudu makan minyak kelapa, cair ​
1 biji telur ​
1/2 cawan pemanis semulajadi ​
1 sudu makan ekstrak vanila tulen​
3/4 cawan tepung kacang​
1/4 cawan serbuk koko tanpa gula ​
1 sudu teh serbuk penaik​
1/4 sudu teh garam laut​
4 kotak coklat gelap 100g, dipotong menjadi kepingan​
Arahan:​
1. Panaskan ketuhar ke 176°C. ​
2. Griskan dulang pembakar 8x8 dengan sedikit minyak.​
3. Pukul zucchini, Buttercup, minyak, telur, pemanis, dan vanila sehingga sebati di dalam mangkuk. ​
4. Masukkan tepung kacang, serbuk koko, serbuk penaik dan garam. Kaup perlahan-lahan .​
5. Masukkan kepingan coklat kemudian tuangkan adunan ke dalam dulang pembakar dan taburkan kepingan coklat di atasnya.​
6. Bakar selama 30 minit.​
7. Biarkan sejuk sepenuhnya kira-kira setengah jam sebelum memotong.​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5188714"/>
                  </a:ext>
                </a:extLst>
              </a:tr>
            </a:tbl>
          </a:graphicData>
        </a:graphic>
      </p:graphicFrame>
      <p:sp>
        <p:nvSpPr>
          <p:cNvPr id="4" name="Text Placeholder 3">
            <a:extLst>
              <a:ext uri="{FF2B5EF4-FFF2-40B4-BE49-F238E27FC236}">
                <a16:creationId xmlns:a16="http://schemas.microsoft.com/office/drawing/2014/main" id="{A1666F55-2CB8-4665-B358-60E2FD9098B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925522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DB5F6-E30A-4969-ACE0-02C7B38233FF}"/>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02A5C4F8-79B0-4A0A-83BD-BB3431BD3C95}"/>
              </a:ext>
            </a:extLst>
          </p:cNvPr>
          <p:cNvGraphicFramePr>
            <a:graphicFrameLocks noGrp="1"/>
          </p:cNvGraphicFramePr>
          <p:nvPr>
            <p:ph type="tbl" sz="quarter" idx="13"/>
            <p:extLst>
              <p:ext uri="{D42A27DB-BD31-4B8C-83A1-F6EECF244321}">
                <p14:modId xmlns:p14="http://schemas.microsoft.com/office/powerpoint/2010/main" val="293714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9783284"/>
                    </a:ext>
                  </a:extLst>
                </a:gridCol>
                <a:gridCol w="905256">
                  <a:extLst>
                    <a:ext uri="{9D8B030D-6E8A-4147-A177-3AD203B41FA5}">
                      <a16:colId xmlns:a16="http://schemas.microsoft.com/office/drawing/2014/main" val="3370579192"/>
                    </a:ext>
                  </a:extLst>
                </a:gridCol>
                <a:gridCol w="905256">
                  <a:extLst>
                    <a:ext uri="{9D8B030D-6E8A-4147-A177-3AD203B41FA5}">
                      <a16:colId xmlns:a16="http://schemas.microsoft.com/office/drawing/2014/main" val="1506605089"/>
                    </a:ext>
                  </a:extLst>
                </a:gridCol>
                <a:gridCol w="905256">
                  <a:extLst>
                    <a:ext uri="{9D8B030D-6E8A-4147-A177-3AD203B41FA5}">
                      <a16:colId xmlns:a16="http://schemas.microsoft.com/office/drawing/2014/main" val="4106994282"/>
                    </a:ext>
                  </a:extLst>
                </a:gridCol>
                <a:gridCol w="905256">
                  <a:extLst>
                    <a:ext uri="{9D8B030D-6E8A-4147-A177-3AD203B41FA5}">
                      <a16:colId xmlns:a16="http://schemas.microsoft.com/office/drawing/2014/main" val="1998719539"/>
                    </a:ext>
                  </a:extLst>
                </a:gridCol>
                <a:gridCol w="905256">
                  <a:extLst>
                    <a:ext uri="{9D8B030D-6E8A-4147-A177-3AD203B41FA5}">
                      <a16:colId xmlns:a16="http://schemas.microsoft.com/office/drawing/2014/main" val="1874387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928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- 2019-12-13 09:37:20</a:t>
                      </a:r>
                      <a:r>
                        <a:rPr kumimoji="0" lang="en-US" sz="1000" b="0" i="0" u="none" strike="noStrike" kern="1200" cap="none" spc="0" normalizeH="0" baseline="0" noProof="0">
                          <a:ln>
                            <a:noFill/>
                          </a:ln>
                          <a:solidFill>
                            <a:prstClr val="black"/>
                          </a:solidFill>
                          <a:effectLst/>
                          <a:uLnTx/>
                          <a:uFillTx/>
                          <a:latin typeface="+mn-lt"/>
                          <a:ea typeface="+mn-ea"/>
                          <a:cs typeface="+mn-cs"/>
                        </a:rPr>
                        <a:t>
 Tidak perlu rasa bersalah untuk menikmati biskut cip coklat kerana resipi ini rendah karbohidrat!​
​#ResipiButtercup​
​Biskut Cip Coklat Rendah Karbohidrat​
Bahan-bahan:​
1/2 cawan Buttercup​
1 biji telur ​
1 sudu teh ekstrak vanila tulen​
2 sudu gula pengganti atau pemanis gula ​
1/4 cawan semulajadi pemanis semulajadi ​
2 cawan tepung badam ​
1/2 sudu teh garam laut​
1/2 cawan cip coklat tanpa gula, dibahagi 2
Arahan:​
1. Panaskan ketuhar hingga 176°C.​
2. Panaskan Buttercup di dalam kuali besi 9 inci sehingga berwarna coklat. Ketepikan.​
3. Pukul telur bersama esen vanila. ​
4. Masukkan gula dan pemanis dan pukul sebati..​
5. Masukkan Buttercup dan kacau sekata.​
6. Ayak tepung badam, tambah garam dan separuh cip coklat, dan campurkan ke dalam adunan. ​
7. Tuangkan adunan ke dalam dulang pembakar dan taburkan dengan cip coklat yang tersisa.​
8. Bakar selama 25-30 minit.​
9. Hidangkan dengan aiskrim tanpa gula atau yogurt!​
Sumber: https://cafedelites.com/low-carb-browned-butter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387548"/>
                  </a:ext>
                </a:extLst>
              </a:tr>
            </a:tbl>
          </a:graphicData>
        </a:graphic>
      </p:graphicFrame>
      <p:sp>
        <p:nvSpPr>
          <p:cNvPr id="4" name="Text Placeholder 3">
            <a:extLst>
              <a:ext uri="{FF2B5EF4-FFF2-40B4-BE49-F238E27FC236}">
                <a16:creationId xmlns:a16="http://schemas.microsoft.com/office/drawing/2014/main" id="{4247914C-70C5-4764-A31F-7EBD56CF1ED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068586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A4981-6262-4D5F-8120-5020FCEDE5DF}"/>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D0732999-D479-432D-B553-15F5B7282286}"/>
              </a:ext>
            </a:extLst>
          </p:cNvPr>
          <p:cNvGraphicFramePr>
            <a:graphicFrameLocks noGrp="1"/>
          </p:cNvGraphicFramePr>
          <p:nvPr>
            <p:ph type="tbl" sz="quarter" idx="13"/>
            <p:extLst>
              <p:ext uri="{D42A27DB-BD31-4B8C-83A1-F6EECF244321}">
                <p14:modId xmlns:p14="http://schemas.microsoft.com/office/powerpoint/2010/main" val="403923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4938222"/>
                    </a:ext>
                  </a:extLst>
                </a:gridCol>
                <a:gridCol w="905256">
                  <a:extLst>
                    <a:ext uri="{9D8B030D-6E8A-4147-A177-3AD203B41FA5}">
                      <a16:colId xmlns:a16="http://schemas.microsoft.com/office/drawing/2014/main" val="3869981777"/>
                    </a:ext>
                  </a:extLst>
                </a:gridCol>
                <a:gridCol w="905256">
                  <a:extLst>
                    <a:ext uri="{9D8B030D-6E8A-4147-A177-3AD203B41FA5}">
                      <a16:colId xmlns:a16="http://schemas.microsoft.com/office/drawing/2014/main" val="2586217118"/>
                    </a:ext>
                  </a:extLst>
                </a:gridCol>
                <a:gridCol w="905256">
                  <a:extLst>
                    <a:ext uri="{9D8B030D-6E8A-4147-A177-3AD203B41FA5}">
                      <a16:colId xmlns:a16="http://schemas.microsoft.com/office/drawing/2014/main" val="2714840877"/>
                    </a:ext>
                  </a:extLst>
                </a:gridCol>
                <a:gridCol w="905256">
                  <a:extLst>
                    <a:ext uri="{9D8B030D-6E8A-4147-A177-3AD203B41FA5}">
                      <a16:colId xmlns:a16="http://schemas.microsoft.com/office/drawing/2014/main" val="2062127066"/>
                    </a:ext>
                  </a:extLst>
                </a:gridCol>
                <a:gridCol w="905256">
                  <a:extLst>
                    <a:ext uri="{9D8B030D-6E8A-4147-A177-3AD203B41FA5}">
                      <a16:colId xmlns:a16="http://schemas.microsoft.com/office/drawing/2014/main" val="4171016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840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- 2019-12-23 09:44:59</a:t>
                      </a:r>
                      <a:r>
                        <a:rPr kumimoji="0" lang="en-US" sz="1000" b="0" i="0" u="none" strike="noStrike" kern="1200" cap="none" spc="0" normalizeH="0" baseline="0" noProof="0">
                          <a:ln>
                            <a:noFill/>
                          </a:ln>
                          <a:solidFill>
                            <a:prstClr val="black"/>
                          </a:solidFill>
                          <a:effectLst/>
                          <a:uLnTx/>
                          <a:uFillTx/>
                          <a:latin typeface="+mn-lt"/>
                          <a:ea typeface="+mn-ea"/>
                          <a:cs typeface="+mn-cs"/>
                        </a:rPr>
                        <a:t>
 Inginkan kelainan untuk tetamu anda? Buat biskut jumbo rendah karbo ini untuk mereka!​
​#ResipiButtercup​
Biskut Jumbo Rendah Karbo​
Bahan-bahan: ​
1 sudu makan Buttercup, cair​
1 biji telur ​
2 sudu teh gula pasir ​
1 sudu teh gula perang​
1/4 sudu makan ekstrak vanila tulen​
1/3 cawan tepung badam ​
2 sudu cip coklat tanpa gula
Arahan:​
1. Panaskan ketuhar ke 176°C. ​
2. Pukul sebati Buttercup, telur, gula dan ekstrak vanila.​
3. Masukkan tepung badam dan cip coklat, gaul dengan perlahan sehingga adunan sebati dan berkrim.​
4. Bakar selama 15-20 minit. ​
​Sumber: https://cafedelites.com/single-serve-jumbo-chocolate-chip-cookie-low-carb/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3133711"/>
                  </a:ext>
                </a:extLst>
              </a:tr>
            </a:tbl>
          </a:graphicData>
        </a:graphic>
      </p:graphicFrame>
      <p:sp>
        <p:nvSpPr>
          <p:cNvPr id="4" name="Text Placeholder 3">
            <a:extLst>
              <a:ext uri="{FF2B5EF4-FFF2-40B4-BE49-F238E27FC236}">
                <a16:creationId xmlns:a16="http://schemas.microsoft.com/office/drawing/2014/main" id="{CAEEA7AA-6B2B-46C9-A654-6900C57C0562}"/>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070844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7F38E-F58F-429A-8785-746D450E115F}"/>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EEAA60B3-902E-403E-8A10-D0E8EF5C990A}"/>
              </a:ext>
            </a:extLst>
          </p:cNvPr>
          <p:cNvGraphicFramePr>
            <a:graphicFrameLocks noGrp="1"/>
          </p:cNvGraphicFramePr>
          <p:nvPr>
            <p:ph type="tbl" sz="quarter" idx="13"/>
            <p:extLst>
              <p:ext uri="{D42A27DB-BD31-4B8C-83A1-F6EECF244321}">
                <p14:modId xmlns:p14="http://schemas.microsoft.com/office/powerpoint/2010/main" val="3720715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7437568"/>
                    </a:ext>
                  </a:extLst>
                </a:gridCol>
                <a:gridCol w="905256">
                  <a:extLst>
                    <a:ext uri="{9D8B030D-6E8A-4147-A177-3AD203B41FA5}">
                      <a16:colId xmlns:a16="http://schemas.microsoft.com/office/drawing/2014/main" val="1877059388"/>
                    </a:ext>
                  </a:extLst>
                </a:gridCol>
                <a:gridCol w="905256">
                  <a:extLst>
                    <a:ext uri="{9D8B030D-6E8A-4147-A177-3AD203B41FA5}">
                      <a16:colId xmlns:a16="http://schemas.microsoft.com/office/drawing/2014/main" val="1356209137"/>
                    </a:ext>
                  </a:extLst>
                </a:gridCol>
                <a:gridCol w="905256">
                  <a:extLst>
                    <a:ext uri="{9D8B030D-6E8A-4147-A177-3AD203B41FA5}">
                      <a16:colId xmlns:a16="http://schemas.microsoft.com/office/drawing/2014/main" val="3865198802"/>
                    </a:ext>
                  </a:extLst>
                </a:gridCol>
                <a:gridCol w="905256">
                  <a:extLst>
                    <a:ext uri="{9D8B030D-6E8A-4147-A177-3AD203B41FA5}">
                      <a16:colId xmlns:a16="http://schemas.microsoft.com/office/drawing/2014/main" val="2830816566"/>
                    </a:ext>
                  </a:extLst>
                </a:gridCol>
                <a:gridCol w="905256">
                  <a:extLst>
                    <a:ext uri="{9D8B030D-6E8A-4147-A177-3AD203B41FA5}">
                      <a16:colId xmlns:a16="http://schemas.microsoft.com/office/drawing/2014/main" val="3648173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002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- 2019-12-27 09:47:31</a:t>
                      </a:r>
                      <a:r>
                        <a:rPr kumimoji="0" lang="en-US" sz="1000" b="0" i="0" u="none" strike="noStrike" kern="1200" cap="none" spc="0" normalizeH="0" baseline="0" noProof="0">
                          <a:ln>
                            <a:noFill/>
                          </a:ln>
                          <a:solidFill>
                            <a:prstClr val="black"/>
                          </a:solidFill>
                          <a:effectLst/>
                          <a:uLnTx/>
                          <a:uFillTx/>
                          <a:latin typeface="+mn-lt"/>
                          <a:ea typeface="+mn-ea"/>
                          <a:cs typeface="+mn-cs"/>
                        </a:rPr>
                        <a:t>
 Sebelum bersenam, sediakan snek tenaga rendah karbohidrat ini dan nikmatinya selepas pulang nanti!​
#ResipiButtercup​
Snek Tenaga Rendah Karbohidrat​
Bahan-bahan: ​
3 sudu makan Buttercup, cair​
1 cawan tepung badam​
2 sudu makan pemanis semulajadi​
1 sudu teh ekstrak vanila​
Secubit garam
Arahan:​
1. Campurkan semua bahan dalam mangkuk kecil.​
2. Ambil 1 sudu makan adunan dan bentukkan menjadi bulat.​
3. Sejukkan selama 1 jam sebelum menikmati.​
​Sumber: https://jenniferbanz.com/low-carb-energy-bites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2356457"/>
                  </a:ext>
                </a:extLst>
              </a:tr>
            </a:tbl>
          </a:graphicData>
        </a:graphic>
      </p:graphicFrame>
      <p:sp>
        <p:nvSpPr>
          <p:cNvPr id="4" name="Text Placeholder 3">
            <a:extLst>
              <a:ext uri="{FF2B5EF4-FFF2-40B4-BE49-F238E27FC236}">
                <a16:creationId xmlns:a16="http://schemas.microsoft.com/office/drawing/2014/main" id="{BF1AF8B6-8C29-46A5-A7C7-4E5AA16960C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575995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FFA67-49C8-4757-B08D-4FEBEF9B0490}"/>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9BD65EC1-7967-4AD4-88E0-DB3D98FB4611}"/>
              </a:ext>
            </a:extLst>
          </p:cNvPr>
          <p:cNvGraphicFramePr>
            <a:graphicFrameLocks noGrp="1"/>
          </p:cNvGraphicFramePr>
          <p:nvPr>
            <p:ph type="chart" sz="quarter" idx="13"/>
            <p:extLst>
              <p:ext uri="{D42A27DB-BD31-4B8C-83A1-F6EECF244321}">
                <p14:modId xmlns:p14="http://schemas.microsoft.com/office/powerpoint/2010/main" val="3018961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12E751-B562-4860-90BD-4B83E853681B}"/>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2AD812CF-EB75-461E-B892-A50D11B7A5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8279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41A89-73F2-4C70-9F69-3BF4C0C39381}"/>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96565127-ACB4-4592-B7F4-044B23C5A42B}"/>
              </a:ext>
            </a:extLst>
          </p:cNvPr>
          <p:cNvGraphicFramePr>
            <a:graphicFrameLocks noGrp="1"/>
          </p:cNvGraphicFramePr>
          <p:nvPr>
            <p:ph type="chart" sz="quarter" idx="13"/>
            <p:extLst>
              <p:ext uri="{D42A27DB-BD31-4B8C-83A1-F6EECF244321}">
                <p14:modId xmlns:p14="http://schemas.microsoft.com/office/powerpoint/2010/main" val="593332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9FACC1-E0CD-41FB-A990-76A9E17EB9D3}"/>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F8EC4C2A-3162-4A88-AEA9-F1D1DCB0EB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630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97CC4-CADB-42C9-A14D-602F65961350}"/>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C3F531CB-E990-4931-A474-ADA05CF8934A}"/>
              </a:ext>
            </a:extLst>
          </p:cNvPr>
          <p:cNvGraphicFramePr>
            <a:graphicFrameLocks noGrp="1"/>
          </p:cNvGraphicFramePr>
          <p:nvPr>
            <p:ph type="chart" sz="quarter" idx="13"/>
            <p:extLst>
              <p:ext uri="{D42A27DB-BD31-4B8C-83A1-F6EECF244321}">
                <p14:modId xmlns:p14="http://schemas.microsoft.com/office/powerpoint/2010/main" val="3165957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242D26-6F53-45BE-85DF-5EAEA69E13E0}"/>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CEB5AD92-C226-4340-858B-D427A9084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9528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A8958-6426-436E-9EC9-9AA357AB98C2}"/>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8E550145-B62B-4994-B9D3-7937DED06C6D}"/>
              </a:ext>
            </a:extLst>
          </p:cNvPr>
          <p:cNvGraphicFramePr>
            <a:graphicFrameLocks noGrp="1"/>
          </p:cNvGraphicFramePr>
          <p:nvPr>
            <p:ph type="chart" sz="quarter" idx="13"/>
            <p:extLst>
              <p:ext uri="{D42A27DB-BD31-4B8C-83A1-F6EECF244321}">
                <p14:modId xmlns:p14="http://schemas.microsoft.com/office/powerpoint/2010/main" val="3072666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C8F46-844C-46DB-913B-6FB2C2C8DF8B}"/>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B99BB993-0E88-484A-A097-ADF5D1FB30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218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D8C50-5498-4917-9EBF-83B9F43DDB5D}"/>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CCDAF025-2C5C-44F6-B2AF-FDE05B292C29}"/>
              </a:ext>
            </a:extLst>
          </p:cNvPr>
          <p:cNvGraphicFramePr>
            <a:graphicFrameLocks noGrp="1"/>
          </p:cNvGraphicFramePr>
          <p:nvPr>
            <p:ph type="tbl" sz="quarter" idx="13"/>
            <p:extLst>
              <p:ext uri="{D42A27DB-BD31-4B8C-83A1-F6EECF244321}">
                <p14:modId xmlns:p14="http://schemas.microsoft.com/office/powerpoint/2010/main" val="179144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55334975"/>
                    </a:ext>
                  </a:extLst>
                </a:gridCol>
                <a:gridCol w="1645920">
                  <a:extLst>
                    <a:ext uri="{9D8B030D-6E8A-4147-A177-3AD203B41FA5}">
                      <a16:colId xmlns:a16="http://schemas.microsoft.com/office/drawing/2014/main" val="1744585482"/>
                    </a:ext>
                  </a:extLst>
                </a:gridCol>
                <a:gridCol w="1645920">
                  <a:extLst>
                    <a:ext uri="{9D8B030D-6E8A-4147-A177-3AD203B41FA5}">
                      <a16:colId xmlns:a16="http://schemas.microsoft.com/office/drawing/2014/main" val="1016498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8666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extLst>
                  <a:ext uri="{0D108BD9-81ED-4DB2-BD59-A6C34878D82A}">
                    <a16:rowId xmlns:a16="http://schemas.microsoft.com/office/drawing/2014/main" val="590886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75241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271840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200594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34878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739007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406168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282543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61187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807339193"/>
                  </a:ext>
                </a:extLst>
              </a:tr>
            </a:tbl>
          </a:graphicData>
        </a:graphic>
      </p:graphicFrame>
      <p:sp>
        <p:nvSpPr>
          <p:cNvPr id="4" name="Text Placeholder 3">
            <a:extLst>
              <a:ext uri="{FF2B5EF4-FFF2-40B4-BE49-F238E27FC236}">
                <a16:creationId xmlns:a16="http://schemas.microsoft.com/office/drawing/2014/main" id="{FAA1FBA4-AD94-4614-B84B-D0557D26AC0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64853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48F7E-6184-4D02-B81B-A81150AF02DF}"/>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B6E2554B-492C-4378-9678-EFCF96EF6439}"/>
              </a:ext>
            </a:extLst>
          </p:cNvPr>
          <p:cNvGraphicFramePr>
            <a:graphicFrameLocks noGrp="1"/>
          </p:cNvGraphicFramePr>
          <p:nvPr>
            <p:ph type="tbl" sz="quarter" idx="13"/>
            <p:extLst>
              <p:ext uri="{D42A27DB-BD31-4B8C-83A1-F6EECF244321}">
                <p14:modId xmlns:p14="http://schemas.microsoft.com/office/powerpoint/2010/main" val="717674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78303997"/>
                    </a:ext>
                  </a:extLst>
                </a:gridCol>
                <a:gridCol w="1645920">
                  <a:extLst>
                    <a:ext uri="{9D8B030D-6E8A-4147-A177-3AD203B41FA5}">
                      <a16:colId xmlns:a16="http://schemas.microsoft.com/office/drawing/2014/main" val="358323038"/>
                    </a:ext>
                  </a:extLst>
                </a:gridCol>
                <a:gridCol w="1645920">
                  <a:extLst>
                    <a:ext uri="{9D8B030D-6E8A-4147-A177-3AD203B41FA5}">
                      <a16:colId xmlns:a16="http://schemas.microsoft.com/office/drawing/2014/main" val="161471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05327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85783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56203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65407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23187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97743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6747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4460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49800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47598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28887936"/>
                  </a:ext>
                </a:extLst>
              </a:tr>
            </a:tbl>
          </a:graphicData>
        </a:graphic>
      </p:graphicFrame>
      <p:sp>
        <p:nvSpPr>
          <p:cNvPr id="4" name="Text Placeholder 3">
            <a:extLst>
              <a:ext uri="{FF2B5EF4-FFF2-40B4-BE49-F238E27FC236}">
                <a16:creationId xmlns:a16="http://schemas.microsoft.com/office/drawing/2014/main" id="{CDF2191E-4C90-4E38-AAB9-4A916B7D473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1494472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B88B9-FF66-41F2-A189-89CA687933FB}"/>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D545E2DA-DDFA-4A14-970C-03406A642E3E}"/>
              </a:ext>
            </a:extLst>
          </p:cNvPr>
          <p:cNvGraphicFramePr>
            <a:graphicFrameLocks noGrp="1"/>
          </p:cNvGraphicFramePr>
          <p:nvPr>
            <p:ph type="tbl" sz="quarter" idx="13"/>
            <p:extLst>
              <p:ext uri="{D42A27DB-BD31-4B8C-83A1-F6EECF244321}">
                <p14:modId xmlns:p14="http://schemas.microsoft.com/office/powerpoint/2010/main" val="250574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72147854"/>
                    </a:ext>
                  </a:extLst>
                </a:gridCol>
                <a:gridCol w="1645920">
                  <a:extLst>
                    <a:ext uri="{9D8B030D-6E8A-4147-A177-3AD203B41FA5}">
                      <a16:colId xmlns:a16="http://schemas.microsoft.com/office/drawing/2014/main" val="1659964625"/>
                    </a:ext>
                  </a:extLst>
                </a:gridCol>
                <a:gridCol w="1645920">
                  <a:extLst>
                    <a:ext uri="{9D8B030D-6E8A-4147-A177-3AD203B41FA5}">
                      <a16:colId xmlns:a16="http://schemas.microsoft.com/office/drawing/2014/main" val="270571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0838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7626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786599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42821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76771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Kangar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631246599"/>
                  </a:ext>
                </a:extLst>
              </a:tr>
            </a:tbl>
          </a:graphicData>
        </a:graphic>
      </p:graphicFrame>
      <p:sp>
        <p:nvSpPr>
          <p:cNvPr id="4" name="Text Placeholder 3">
            <a:extLst>
              <a:ext uri="{FF2B5EF4-FFF2-40B4-BE49-F238E27FC236}">
                <a16:creationId xmlns:a16="http://schemas.microsoft.com/office/drawing/2014/main" id="{E031F1A2-45CF-4537-AA1F-3CE803B22BA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695747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C435E-E60C-4F20-A5AB-55D5DD0FEDED}"/>
              </a:ext>
            </a:extLst>
          </p:cNvPr>
          <p:cNvSpPr>
            <a:spLocks noGrp="1"/>
          </p:cNvSpPr>
          <p:nvPr>
            <p:ph type="title"/>
          </p:nvPr>
        </p:nvSpPr>
        <p:spPr/>
        <p:txBody>
          <a:bodyPr/>
          <a:lstStyle/>
          <a:p>
            <a:r>
              <a:rPr lang="en-US"/>
              <a:t>Facebook Own Posts Table | Buttercup Malaysia - 1 of 15</a:t>
            </a:r>
          </a:p>
        </p:txBody>
      </p:sp>
      <p:graphicFrame>
        <p:nvGraphicFramePr>
          <p:cNvPr id="5" name="Table Placeholder 4">
            <a:extLst>
              <a:ext uri="{FF2B5EF4-FFF2-40B4-BE49-F238E27FC236}">
                <a16:creationId xmlns:a16="http://schemas.microsoft.com/office/drawing/2014/main" id="{63A90C31-F399-477F-8FD8-EA7D29EE034F}"/>
              </a:ext>
            </a:extLst>
          </p:cNvPr>
          <p:cNvGraphicFramePr>
            <a:graphicFrameLocks noGrp="1"/>
          </p:cNvGraphicFramePr>
          <p:nvPr>
            <p:ph type="tbl" sz="quarter" idx="13"/>
            <p:extLst>
              <p:ext uri="{D42A27DB-BD31-4B8C-83A1-F6EECF244321}">
                <p14:modId xmlns:p14="http://schemas.microsoft.com/office/powerpoint/2010/main" val="167916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26221839"/>
                    </a:ext>
                  </a:extLst>
                </a:gridCol>
                <a:gridCol w="740664">
                  <a:extLst>
                    <a:ext uri="{9D8B030D-6E8A-4147-A177-3AD203B41FA5}">
                      <a16:colId xmlns:a16="http://schemas.microsoft.com/office/drawing/2014/main" val="2001570889"/>
                    </a:ext>
                  </a:extLst>
                </a:gridCol>
                <a:gridCol w="740664">
                  <a:extLst>
                    <a:ext uri="{9D8B030D-6E8A-4147-A177-3AD203B41FA5}">
                      <a16:colId xmlns:a16="http://schemas.microsoft.com/office/drawing/2014/main" val="1311335714"/>
                    </a:ext>
                  </a:extLst>
                </a:gridCol>
                <a:gridCol w="740664">
                  <a:extLst>
                    <a:ext uri="{9D8B030D-6E8A-4147-A177-3AD203B41FA5}">
                      <a16:colId xmlns:a16="http://schemas.microsoft.com/office/drawing/2014/main" val="2551175142"/>
                    </a:ext>
                  </a:extLst>
                </a:gridCol>
                <a:gridCol w="740664">
                  <a:extLst>
                    <a:ext uri="{9D8B030D-6E8A-4147-A177-3AD203B41FA5}">
                      <a16:colId xmlns:a16="http://schemas.microsoft.com/office/drawing/2014/main" val="2369246720"/>
                    </a:ext>
                  </a:extLst>
                </a:gridCol>
                <a:gridCol w="740664">
                  <a:extLst>
                    <a:ext uri="{9D8B030D-6E8A-4147-A177-3AD203B41FA5}">
                      <a16:colId xmlns:a16="http://schemas.microsoft.com/office/drawing/2014/main" val="3700306102"/>
                    </a:ext>
                  </a:extLst>
                </a:gridCol>
                <a:gridCol w="740664">
                  <a:extLst>
                    <a:ext uri="{9D8B030D-6E8A-4147-A177-3AD203B41FA5}">
                      <a16:colId xmlns:a16="http://schemas.microsoft.com/office/drawing/2014/main" val="887213833"/>
                    </a:ext>
                  </a:extLst>
                </a:gridCol>
                <a:gridCol w="740664">
                  <a:extLst>
                    <a:ext uri="{9D8B030D-6E8A-4147-A177-3AD203B41FA5}">
                      <a16:colId xmlns:a16="http://schemas.microsoft.com/office/drawing/2014/main" val="1469248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6899027"/>
                  </a:ext>
                </a:extLst>
              </a:tr>
            </a:tbl>
          </a:graphicData>
        </a:graphic>
      </p:graphicFrame>
      <p:sp>
        <p:nvSpPr>
          <p:cNvPr id="4" name="Text Placeholder 3">
            <a:extLst>
              <a:ext uri="{FF2B5EF4-FFF2-40B4-BE49-F238E27FC236}">
                <a16:creationId xmlns:a16="http://schemas.microsoft.com/office/drawing/2014/main" id="{1350D37A-8F29-4D39-9977-0BCEAEF79AFC}"/>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478635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EC90D-29D9-4861-BF78-88FA1419D0B3}"/>
              </a:ext>
            </a:extLst>
          </p:cNvPr>
          <p:cNvSpPr>
            <a:spLocks noGrp="1"/>
          </p:cNvSpPr>
          <p:nvPr>
            <p:ph type="title"/>
          </p:nvPr>
        </p:nvSpPr>
        <p:spPr/>
        <p:txBody>
          <a:bodyPr/>
          <a:lstStyle/>
          <a:p>
            <a:r>
              <a:rPr lang="en-US"/>
              <a:t>Facebook Own Posts Table | Buttercup Malaysia - 2 of 15</a:t>
            </a:r>
          </a:p>
        </p:txBody>
      </p:sp>
      <p:graphicFrame>
        <p:nvGraphicFramePr>
          <p:cNvPr id="5" name="Table Placeholder 4">
            <a:extLst>
              <a:ext uri="{FF2B5EF4-FFF2-40B4-BE49-F238E27FC236}">
                <a16:creationId xmlns:a16="http://schemas.microsoft.com/office/drawing/2014/main" id="{04EBDE29-56A0-4C80-A4BE-3A075BF946A7}"/>
              </a:ext>
            </a:extLst>
          </p:cNvPr>
          <p:cNvGraphicFramePr>
            <a:graphicFrameLocks noGrp="1"/>
          </p:cNvGraphicFramePr>
          <p:nvPr>
            <p:ph type="tbl" sz="quarter" idx="13"/>
            <p:extLst>
              <p:ext uri="{D42A27DB-BD31-4B8C-83A1-F6EECF244321}">
                <p14:modId xmlns:p14="http://schemas.microsoft.com/office/powerpoint/2010/main" val="370833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65298621"/>
                    </a:ext>
                  </a:extLst>
                </a:gridCol>
                <a:gridCol w="740664">
                  <a:extLst>
                    <a:ext uri="{9D8B030D-6E8A-4147-A177-3AD203B41FA5}">
                      <a16:colId xmlns:a16="http://schemas.microsoft.com/office/drawing/2014/main" val="1264695639"/>
                    </a:ext>
                  </a:extLst>
                </a:gridCol>
                <a:gridCol w="740664">
                  <a:extLst>
                    <a:ext uri="{9D8B030D-6E8A-4147-A177-3AD203B41FA5}">
                      <a16:colId xmlns:a16="http://schemas.microsoft.com/office/drawing/2014/main" val="2599032818"/>
                    </a:ext>
                  </a:extLst>
                </a:gridCol>
                <a:gridCol w="740664">
                  <a:extLst>
                    <a:ext uri="{9D8B030D-6E8A-4147-A177-3AD203B41FA5}">
                      <a16:colId xmlns:a16="http://schemas.microsoft.com/office/drawing/2014/main" val="3763053565"/>
                    </a:ext>
                  </a:extLst>
                </a:gridCol>
                <a:gridCol w="740664">
                  <a:extLst>
                    <a:ext uri="{9D8B030D-6E8A-4147-A177-3AD203B41FA5}">
                      <a16:colId xmlns:a16="http://schemas.microsoft.com/office/drawing/2014/main" val="502207931"/>
                    </a:ext>
                  </a:extLst>
                </a:gridCol>
                <a:gridCol w="740664">
                  <a:extLst>
                    <a:ext uri="{9D8B030D-6E8A-4147-A177-3AD203B41FA5}">
                      <a16:colId xmlns:a16="http://schemas.microsoft.com/office/drawing/2014/main" val="3759407912"/>
                    </a:ext>
                  </a:extLst>
                </a:gridCol>
                <a:gridCol w="740664">
                  <a:extLst>
                    <a:ext uri="{9D8B030D-6E8A-4147-A177-3AD203B41FA5}">
                      <a16:colId xmlns:a16="http://schemas.microsoft.com/office/drawing/2014/main" val="646358962"/>
                    </a:ext>
                  </a:extLst>
                </a:gridCol>
                <a:gridCol w="740664">
                  <a:extLst>
                    <a:ext uri="{9D8B030D-6E8A-4147-A177-3AD203B41FA5}">
                      <a16:colId xmlns:a16="http://schemas.microsoft.com/office/drawing/2014/main" val="3619234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092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- 2019-12-31 09:53:38</a:t>
                      </a:r>
                      <a:r>
                        <a:rPr kumimoji="0" lang="en-US" sz="1000" b="0" i="0" u="none" strike="noStrike" kern="1200" cap="none" spc="0" normalizeH="0" baseline="0" noProof="0">
                          <a:ln>
                            <a:noFill/>
                          </a:ln>
                          <a:solidFill>
                            <a:prstClr val="black"/>
                          </a:solidFill>
                          <a:effectLst/>
                          <a:uLnTx/>
                          <a:uFillTx/>
                          <a:latin typeface="+mn-lt"/>
                          <a:ea typeface="+mn-ea"/>
                          <a:cs typeface="+mn-cs"/>
                        </a:rPr>
                        <a:t>
 Jika anda suka rasa kayu manis pada biskut, cuba resipi ini. Ianya lebih baik kerana tidak mengandungi pengawet.​
​#ResipiButtercup​
​Biskut Buttercup Badam Kayu Manis Rendah Karbohidrat​
​Bahan-bahan:​
½ cawan Buttercup, lembut​
2 cawan tepung badam ​
1 biji telur ​
1/2 cawan pemanis semulajadi ​
1 sudu teh ekstrak vanila​
1 sudu teh kayu manis
Arahan:​
1. Panaskan ketuhar ke 175°C. ​
2. Lapikkan dulang pembakar dengan kertas.​
3. Campurkan tepung badam, Buttercup , telur, pemanis, ekstrak vanila, dan kayu manis dalam mangkuk sehingga sebati.​
4. Bentukkan adunan menjadi bola. ​
5. Susunkan di dalam dulang pembakar dan tekan ke bawah dengan garpu dua kali secara bersilang.​
6. Bakar selama 12 hingga 15 minit. ​
​Sumber: https://www.allrecipes.com/recipe/261182/low-carb-almond-cinnamon-butter-cookies/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93551668"/>
                  </a:ext>
                </a:extLst>
              </a:tr>
            </a:tbl>
          </a:graphicData>
        </a:graphic>
      </p:graphicFrame>
      <p:sp>
        <p:nvSpPr>
          <p:cNvPr id="4" name="Text Placeholder 3">
            <a:extLst>
              <a:ext uri="{FF2B5EF4-FFF2-40B4-BE49-F238E27FC236}">
                <a16:creationId xmlns:a16="http://schemas.microsoft.com/office/drawing/2014/main" id="{F7C675FB-F2D8-4E45-BE16-886F3C0A4C64}"/>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917657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BEDA-B03B-43AF-8EE8-4E61A2F54EEE}"/>
              </a:ext>
            </a:extLst>
          </p:cNvPr>
          <p:cNvSpPr>
            <a:spLocks noGrp="1"/>
          </p:cNvSpPr>
          <p:nvPr>
            <p:ph type="title"/>
          </p:nvPr>
        </p:nvSpPr>
        <p:spPr/>
        <p:txBody>
          <a:bodyPr/>
          <a:lstStyle/>
          <a:p>
            <a:r>
              <a:rPr lang="en-US"/>
              <a:t>Facebook Own Posts Table | Buttercup Malaysia - 3 of 15</a:t>
            </a:r>
          </a:p>
        </p:txBody>
      </p:sp>
      <p:graphicFrame>
        <p:nvGraphicFramePr>
          <p:cNvPr id="5" name="Table Placeholder 4">
            <a:extLst>
              <a:ext uri="{FF2B5EF4-FFF2-40B4-BE49-F238E27FC236}">
                <a16:creationId xmlns:a16="http://schemas.microsoft.com/office/drawing/2014/main" id="{9B754C6C-FB21-4AE9-816A-79F52C8B3B9D}"/>
              </a:ext>
            </a:extLst>
          </p:cNvPr>
          <p:cNvGraphicFramePr>
            <a:graphicFrameLocks noGrp="1"/>
          </p:cNvGraphicFramePr>
          <p:nvPr>
            <p:ph type="tbl" sz="quarter" idx="13"/>
            <p:extLst>
              <p:ext uri="{D42A27DB-BD31-4B8C-83A1-F6EECF244321}">
                <p14:modId xmlns:p14="http://schemas.microsoft.com/office/powerpoint/2010/main" val="3527759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71946057"/>
                    </a:ext>
                  </a:extLst>
                </a:gridCol>
                <a:gridCol w="740664">
                  <a:extLst>
                    <a:ext uri="{9D8B030D-6E8A-4147-A177-3AD203B41FA5}">
                      <a16:colId xmlns:a16="http://schemas.microsoft.com/office/drawing/2014/main" val="3410478706"/>
                    </a:ext>
                  </a:extLst>
                </a:gridCol>
                <a:gridCol w="740664">
                  <a:extLst>
                    <a:ext uri="{9D8B030D-6E8A-4147-A177-3AD203B41FA5}">
                      <a16:colId xmlns:a16="http://schemas.microsoft.com/office/drawing/2014/main" val="123332050"/>
                    </a:ext>
                  </a:extLst>
                </a:gridCol>
                <a:gridCol w="740664">
                  <a:extLst>
                    <a:ext uri="{9D8B030D-6E8A-4147-A177-3AD203B41FA5}">
                      <a16:colId xmlns:a16="http://schemas.microsoft.com/office/drawing/2014/main" val="2056523798"/>
                    </a:ext>
                  </a:extLst>
                </a:gridCol>
                <a:gridCol w="740664">
                  <a:extLst>
                    <a:ext uri="{9D8B030D-6E8A-4147-A177-3AD203B41FA5}">
                      <a16:colId xmlns:a16="http://schemas.microsoft.com/office/drawing/2014/main" val="2768609083"/>
                    </a:ext>
                  </a:extLst>
                </a:gridCol>
                <a:gridCol w="740664">
                  <a:extLst>
                    <a:ext uri="{9D8B030D-6E8A-4147-A177-3AD203B41FA5}">
                      <a16:colId xmlns:a16="http://schemas.microsoft.com/office/drawing/2014/main" val="1233383574"/>
                    </a:ext>
                  </a:extLst>
                </a:gridCol>
                <a:gridCol w="740664">
                  <a:extLst>
                    <a:ext uri="{9D8B030D-6E8A-4147-A177-3AD203B41FA5}">
                      <a16:colId xmlns:a16="http://schemas.microsoft.com/office/drawing/2014/main" val="393959026"/>
                    </a:ext>
                  </a:extLst>
                </a:gridCol>
                <a:gridCol w="740664">
                  <a:extLst>
                    <a:ext uri="{9D8B030D-6E8A-4147-A177-3AD203B41FA5}">
                      <a16:colId xmlns:a16="http://schemas.microsoft.com/office/drawing/2014/main" val="2504163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914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- 2019-12-29 11:38:00</a:t>
                      </a:r>
                      <a:r>
                        <a:rPr kumimoji="0" lang="en-US" sz="1000" b="0" i="0" u="none" strike="noStrike" kern="1200" cap="none" spc="0" normalizeH="0" baseline="0" noProof="0">
                          <a:ln>
                            <a:noFill/>
                          </a:ln>
                          <a:solidFill>
                            <a:prstClr val="black"/>
                          </a:solidFill>
                          <a:effectLst/>
                          <a:uLnTx/>
                          <a:uFillTx/>
                          <a:latin typeface="+mn-lt"/>
                          <a:ea typeface="+mn-ea"/>
                          <a:cs typeface="+mn-cs"/>
                        </a:rPr>
                        <a:t>
 Yang baru belajar atau yang sudah handal memasak, Buttercuplah yang memberi rasa teristimewa pada makanan anda. Terima kasih Shirley Ong Geok Mooi untuk review anda.​
#ReviewButtercup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0747759"/>
                  </a:ext>
                </a:extLst>
              </a:tr>
            </a:tbl>
          </a:graphicData>
        </a:graphic>
      </p:graphicFrame>
      <p:sp>
        <p:nvSpPr>
          <p:cNvPr id="4" name="Text Placeholder 3">
            <a:extLst>
              <a:ext uri="{FF2B5EF4-FFF2-40B4-BE49-F238E27FC236}">
                <a16:creationId xmlns:a16="http://schemas.microsoft.com/office/drawing/2014/main" id="{DF88D63C-BC2A-4F9E-AD99-0639222A2FF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87751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D0BFB-D4DE-4146-8CA4-90A65F468301}"/>
              </a:ext>
            </a:extLst>
          </p:cNvPr>
          <p:cNvSpPr>
            <a:spLocks noGrp="1"/>
          </p:cNvSpPr>
          <p:nvPr>
            <p:ph type="title"/>
          </p:nvPr>
        </p:nvSpPr>
        <p:spPr/>
        <p:txBody>
          <a:bodyPr/>
          <a:lstStyle/>
          <a:p>
            <a:r>
              <a:rPr lang="en-US"/>
              <a:t>Facebook Own Posts Table | Buttercup Malaysia - 4 of 15</a:t>
            </a:r>
          </a:p>
        </p:txBody>
      </p:sp>
      <p:graphicFrame>
        <p:nvGraphicFramePr>
          <p:cNvPr id="5" name="Table Placeholder 4">
            <a:extLst>
              <a:ext uri="{FF2B5EF4-FFF2-40B4-BE49-F238E27FC236}">
                <a16:creationId xmlns:a16="http://schemas.microsoft.com/office/drawing/2014/main" id="{3FBF48D3-23B9-4D4A-AB15-75E2467EE98F}"/>
              </a:ext>
            </a:extLst>
          </p:cNvPr>
          <p:cNvGraphicFramePr>
            <a:graphicFrameLocks noGrp="1"/>
          </p:cNvGraphicFramePr>
          <p:nvPr>
            <p:ph type="tbl" sz="quarter" idx="13"/>
            <p:extLst>
              <p:ext uri="{D42A27DB-BD31-4B8C-83A1-F6EECF244321}">
                <p14:modId xmlns:p14="http://schemas.microsoft.com/office/powerpoint/2010/main" val="3725738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52348319"/>
                    </a:ext>
                  </a:extLst>
                </a:gridCol>
                <a:gridCol w="740664">
                  <a:extLst>
                    <a:ext uri="{9D8B030D-6E8A-4147-A177-3AD203B41FA5}">
                      <a16:colId xmlns:a16="http://schemas.microsoft.com/office/drawing/2014/main" val="3124017957"/>
                    </a:ext>
                  </a:extLst>
                </a:gridCol>
                <a:gridCol w="740664">
                  <a:extLst>
                    <a:ext uri="{9D8B030D-6E8A-4147-A177-3AD203B41FA5}">
                      <a16:colId xmlns:a16="http://schemas.microsoft.com/office/drawing/2014/main" val="1337826143"/>
                    </a:ext>
                  </a:extLst>
                </a:gridCol>
                <a:gridCol w="740664">
                  <a:extLst>
                    <a:ext uri="{9D8B030D-6E8A-4147-A177-3AD203B41FA5}">
                      <a16:colId xmlns:a16="http://schemas.microsoft.com/office/drawing/2014/main" val="1101254132"/>
                    </a:ext>
                  </a:extLst>
                </a:gridCol>
                <a:gridCol w="740664">
                  <a:extLst>
                    <a:ext uri="{9D8B030D-6E8A-4147-A177-3AD203B41FA5}">
                      <a16:colId xmlns:a16="http://schemas.microsoft.com/office/drawing/2014/main" val="3957311454"/>
                    </a:ext>
                  </a:extLst>
                </a:gridCol>
                <a:gridCol w="740664">
                  <a:extLst>
                    <a:ext uri="{9D8B030D-6E8A-4147-A177-3AD203B41FA5}">
                      <a16:colId xmlns:a16="http://schemas.microsoft.com/office/drawing/2014/main" val="2780935744"/>
                    </a:ext>
                  </a:extLst>
                </a:gridCol>
                <a:gridCol w="740664">
                  <a:extLst>
                    <a:ext uri="{9D8B030D-6E8A-4147-A177-3AD203B41FA5}">
                      <a16:colId xmlns:a16="http://schemas.microsoft.com/office/drawing/2014/main" val="177833579"/>
                    </a:ext>
                  </a:extLst>
                </a:gridCol>
                <a:gridCol w="740664">
                  <a:extLst>
                    <a:ext uri="{9D8B030D-6E8A-4147-A177-3AD203B41FA5}">
                      <a16:colId xmlns:a16="http://schemas.microsoft.com/office/drawing/2014/main" val="3783006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265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- 2019-12-27 09:47:31</a:t>
                      </a:r>
                      <a:r>
                        <a:rPr kumimoji="0" lang="en-US" sz="1000" b="0" i="0" u="none" strike="noStrike" kern="1200" cap="none" spc="0" normalizeH="0" baseline="0" noProof="0">
                          <a:ln>
                            <a:noFill/>
                          </a:ln>
                          <a:solidFill>
                            <a:prstClr val="black"/>
                          </a:solidFill>
                          <a:effectLst/>
                          <a:uLnTx/>
                          <a:uFillTx/>
                          <a:latin typeface="+mn-lt"/>
                          <a:ea typeface="+mn-ea"/>
                          <a:cs typeface="+mn-cs"/>
                        </a:rPr>
                        <a:t>
 Sebelum bersenam, sediakan snek tenaga rendah karbohidrat ini dan nikmatinya selepas pulang nanti!​
#ResipiButtercup​
Snek Tenaga Rendah Karbohidrat​
Bahan-bahan: ​
3 sudu makan Buttercup, cair​
1 cawan tepung badam​
2 sudu makan pemanis semulajadi​
1 sudu teh ekstrak vanila​
Secubit garam
Arahan:​
1. Campurkan semua bahan dalam mangkuk kecil.​
2. Ambil 1 sudu makan adunan dan bentukkan menjadi bulat.​
3. Sejukkan selama 1 jam sebelum menikmati.​
​Sumber: https://jenniferbanz.com/low-carb-energy-bites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6114049"/>
                  </a:ext>
                </a:extLst>
              </a:tr>
            </a:tbl>
          </a:graphicData>
        </a:graphic>
      </p:graphicFrame>
      <p:sp>
        <p:nvSpPr>
          <p:cNvPr id="4" name="Text Placeholder 3">
            <a:extLst>
              <a:ext uri="{FF2B5EF4-FFF2-40B4-BE49-F238E27FC236}">
                <a16:creationId xmlns:a16="http://schemas.microsoft.com/office/drawing/2014/main" id="{15ADE683-A62D-45BF-9344-2197BE17DD68}"/>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87971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D91C6-29F9-48DD-9A1F-814C93A2A6D0}"/>
              </a:ext>
            </a:extLst>
          </p:cNvPr>
          <p:cNvSpPr>
            <a:spLocks noGrp="1"/>
          </p:cNvSpPr>
          <p:nvPr>
            <p:ph type="title"/>
          </p:nvPr>
        </p:nvSpPr>
        <p:spPr/>
        <p:txBody>
          <a:bodyPr/>
          <a:lstStyle/>
          <a:p>
            <a:r>
              <a:rPr lang="en-US"/>
              <a:t>Facebook Own Posts Table | Buttercup Malaysia - 5 of 15</a:t>
            </a:r>
          </a:p>
        </p:txBody>
      </p:sp>
      <p:graphicFrame>
        <p:nvGraphicFramePr>
          <p:cNvPr id="5" name="Table Placeholder 4">
            <a:extLst>
              <a:ext uri="{FF2B5EF4-FFF2-40B4-BE49-F238E27FC236}">
                <a16:creationId xmlns:a16="http://schemas.microsoft.com/office/drawing/2014/main" id="{F24BC389-AE28-4D5A-97F5-8A8C6BFAC693}"/>
              </a:ext>
            </a:extLst>
          </p:cNvPr>
          <p:cNvGraphicFramePr>
            <a:graphicFrameLocks noGrp="1"/>
          </p:cNvGraphicFramePr>
          <p:nvPr>
            <p:ph type="tbl" sz="quarter" idx="13"/>
            <p:extLst>
              <p:ext uri="{D42A27DB-BD31-4B8C-83A1-F6EECF244321}">
                <p14:modId xmlns:p14="http://schemas.microsoft.com/office/powerpoint/2010/main" val="915477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54219721"/>
                    </a:ext>
                  </a:extLst>
                </a:gridCol>
                <a:gridCol w="740664">
                  <a:extLst>
                    <a:ext uri="{9D8B030D-6E8A-4147-A177-3AD203B41FA5}">
                      <a16:colId xmlns:a16="http://schemas.microsoft.com/office/drawing/2014/main" val="2756651994"/>
                    </a:ext>
                  </a:extLst>
                </a:gridCol>
                <a:gridCol w="740664">
                  <a:extLst>
                    <a:ext uri="{9D8B030D-6E8A-4147-A177-3AD203B41FA5}">
                      <a16:colId xmlns:a16="http://schemas.microsoft.com/office/drawing/2014/main" val="1781030541"/>
                    </a:ext>
                  </a:extLst>
                </a:gridCol>
                <a:gridCol w="740664">
                  <a:extLst>
                    <a:ext uri="{9D8B030D-6E8A-4147-A177-3AD203B41FA5}">
                      <a16:colId xmlns:a16="http://schemas.microsoft.com/office/drawing/2014/main" val="2574571174"/>
                    </a:ext>
                  </a:extLst>
                </a:gridCol>
                <a:gridCol w="740664">
                  <a:extLst>
                    <a:ext uri="{9D8B030D-6E8A-4147-A177-3AD203B41FA5}">
                      <a16:colId xmlns:a16="http://schemas.microsoft.com/office/drawing/2014/main" val="577735950"/>
                    </a:ext>
                  </a:extLst>
                </a:gridCol>
                <a:gridCol w="740664">
                  <a:extLst>
                    <a:ext uri="{9D8B030D-6E8A-4147-A177-3AD203B41FA5}">
                      <a16:colId xmlns:a16="http://schemas.microsoft.com/office/drawing/2014/main" val="1336131774"/>
                    </a:ext>
                  </a:extLst>
                </a:gridCol>
                <a:gridCol w="740664">
                  <a:extLst>
                    <a:ext uri="{9D8B030D-6E8A-4147-A177-3AD203B41FA5}">
                      <a16:colId xmlns:a16="http://schemas.microsoft.com/office/drawing/2014/main" val="891021440"/>
                    </a:ext>
                  </a:extLst>
                </a:gridCol>
                <a:gridCol w="740664">
                  <a:extLst>
                    <a:ext uri="{9D8B030D-6E8A-4147-A177-3AD203B41FA5}">
                      <a16:colId xmlns:a16="http://schemas.microsoft.com/office/drawing/2014/main" val="1675432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956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- 2019-12-25 00:00:39</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Natal dari Buttercup kepada semua yang merayakannya!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6566981"/>
                  </a:ext>
                </a:extLst>
              </a:tr>
            </a:tbl>
          </a:graphicData>
        </a:graphic>
      </p:graphicFrame>
      <p:sp>
        <p:nvSpPr>
          <p:cNvPr id="4" name="Text Placeholder 3">
            <a:extLst>
              <a:ext uri="{FF2B5EF4-FFF2-40B4-BE49-F238E27FC236}">
                <a16:creationId xmlns:a16="http://schemas.microsoft.com/office/drawing/2014/main" id="{D47D9343-38B6-4CD7-831F-21941D59295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46095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5A5C-F954-4AEC-B84E-C04AA743B311}"/>
              </a:ext>
            </a:extLst>
          </p:cNvPr>
          <p:cNvSpPr>
            <a:spLocks noGrp="1"/>
          </p:cNvSpPr>
          <p:nvPr>
            <p:ph type="title"/>
          </p:nvPr>
        </p:nvSpPr>
        <p:spPr/>
        <p:txBody>
          <a:bodyPr/>
          <a:lstStyle/>
          <a:p>
            <a:r>
              <a:rPr lang="en-US"/>
              <a:t>Facebook Own Posts Table | Buttercup Malaysia - 6 of 15</a:t>
            </a:r>
          </a:p>
        </p:txBody>
      </p:sp>
      <p:graphicFrame>
        <p:nvGraphicFramePr>
          <p:cNvPr id="5" name="Table Placeholder 4">
            <a:extLst>
              <a:ext uri="{FF2B5EF4-FFF2-40B4-BE49-F238E27FC236}">
                <a16:creationId xmlns:a16="http://schemas.microsoft.com/office/drawing/2014/main" id="{831D16B5-38AA-42B7-8155-F38C48E73CA8}"/>
              </a:ext>
            </a:extLst>
          </p:cNvPr>
          <p:cNvGraphicFramePr>
            <a:graphicFrameLocks noGrp="1"/>
          </p:cNvGraphicFramePr>
          <p:nvPr>
            <p:ph type="tbl" sz="quarter" idx="13"/>
            <p:extLst>
              <p:ext uri="{D42A27DB-BD31-4B8C-83A1-F6EECF244321}">
                <p14:modId xmlns:p14="http://schemas.microsoft.com/office/powerpoint/2010/main" val="493231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16888703"/>
                    </a:ext>
                  </a:extLst>
                </a:gridCol>
                <a:gridCol w="740664">
                  <a:extLst>
                    <a:ext uri="{9D8B030D-6E8A-4147-A177-3AD203B41FA5}">
                      <a16:colId xmlns:a16="http://schemas.microsoft.com/office/drawing/2014/main" val="607174896"/>
                    </a:ext>
                  </a:extLst>
                </a:gridCol>
                <a:gridCol w="740664">
                  <a:extLst>
                    <a:ext uri="{9D8B030D-6E8A-4147-A177-3AD203B41FA5}">
                      <a16:colId xmlns:a16="http://schemas.microsoft.com/office/drawing/2014/main" val="3278062720"/>
                    </a:ext>
                  </a:extLst>
                </a:gridCol>
                <a:gridCol w="740664">
                  <a:extLst>
                    <a:ext uri="{9D8B030D-6E8A-4147-A177-3AD203B41FA5}">
                      <a16:colId xmlns:a16="http://schemas.microsoft.com/office/drawing/2014/main" val="562055408"/>
                    </a:ext>
                  </a:extLst>
                </a:gridCol>
                <a:gridCol w="740664">
                  <a:extLst>
                    <a:ext uri="{9D8B030D-6E8A-4147-A177-3AD203B41FA5}">
                      <a16:colId xmlns:a16="http://schemas.microsoft.com/office/drawing/2014/main" val="3226672498"/>
                    </a:ext>
                  </a:extLst>
                </a:gridCol>
                <a:gridCol w="740664">
                  <a:extLst>
                    <a:ext uri="{9D8B030D-6E8A-4147-A177-3AD203B41FA5}">
                      <a16:colId xmlns:a16="http://schemas.microsoft.com/office/drawing/2014/main" val="198515248"/>
                    </a:ext>
                  </a:extLst>
                </a:gridCol>
                <a:gridCol w="740664">
                  <a:extLst>
                    <a:ext uri="{9D8B030D-6E8A-4147-A177-3AD203B41FA5}">
                      <a16:colId xmlns:a16="http://schemas.microsoft.com/office/drawing/2014/main" val="3362749157"/>
                    </a:ext>
                  </a:extLst>
                </a:gridCol>
                <a:gridCol w="740664">
                  <a:extLst>
                    <a:ext uri="{9D8B030D-6E8A-4147-A177-3AD203B41FA5}">
                      <a16:colId xmlns:a16="http://schemas.microsoft.com/office/drawing/2014/main" val="2794808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888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- 2019-12-23 09:44:59</a:t>
                      </a:r>
                      <a:r>
                        <a:rPr kumimoji="0" lang="en-US" sz="1000" b="0" i="0" u="none" strike="noStrike" kern="1200" cap="none" spc="0" normalizeH="0" baseline="0" noProof="0">
                          <a:ln>
                            <a:noFill/>
                          </a:ln>
                          <a:solidFill>
                            <a:prstClr val="black"/>
                          </a:solidFill>
                          <a:effectLst/>
                          <a:uLnTx/>
                          <a:uFillTx/>
                          <a:latin typeface="+mn-lt"/>
                          <a:ea typeface="+mn-ea"/>
                          <a:cs typeface="+mn-cs"/>
                        </a:rPr>
                        <a:t>
 Inginkan kelainan untuk tetamu anda? Buat biskut jumbo rendah karbo ini untuk mereka!​
​#ResipiButtercup​
Biskut Jumbo Rendah Karbo​
Bahan-bahan: ​
1 sudu makan Buttercup, cair​
1 biji telur ​
2 sudu teh gula pasir ​
1 sudu teh gula perang​
1/4 sudu makan ekstrak vanila tulen​
1/3 cawan tepung badam ​
2 sudu cip coklat tanpa gula
Arahan:​
1. Panaskan ketuhar ke 176°C. ​
2. Pukul sebati Buttercup, telur, gula dan ekstrak vanila.​
3. Masukkan tepung badam dan cip coklat, gaul dengan perlahan sehingga adunan sebati dan berkrim.​
4. Bakar selama 15-20 minit. ​
​Sumber: https://cafedelites.com/single-serve-jumbo-chocolate-chip-cookie-low-carb/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6707827"/>
                  </a:ext>
                </a:extLst>
              </a:tr>
            </a:tbl>
          </a:graphicData>
        </a:graphic>
      </p:graphicFrame>
      <p:sp>
        <p:nvSpPr>
          <p:cNvPr id="4" name="Text Placeholder 3">
            <a:extLst>
              <a:ext uri="{FF2B5EF4-FFF2-40B4-BE49-F238E27FC236}">
                <a16:creationId xmlns:a16="http://schemas.microsoft.com/office/drawing/2014/main" id="{2D772118-3A22-44CF-B81E-E31FC0D87B4E}"/>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273640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443E5-47C4-4C44-86F1-44DC0849FB83}"/>
              </a:ext>
            </a:extLst>
          </p:cNvPr>
          <p:cNvSpPr>
            <a:spLocks noGrp="1"/>
          </p:cNvSpPr>
          <p:nvPr>
            <p:ph type="title"/>
          </p:nvPr>
        </p:nvSpPr>
        <p:spPr/>
        <p:txBody>
          <a:bodyPr/>
          <a:lstStyle/>
          <a:p>
            <a:r>
              <a:rPr lang="en-US"/>
              <a:t>Facebook Own Posts Table | Buttercup Malaysia - 7 of 15</a:t>
            </a:r>
          </a:p>
        </p:txBody>
      </p:sp>
      <p:graphicFrame>
        <p:nvGraphicFramePr>
          <p:cNvPr id="5" name="Table Placeholder 4">
            <a:extLst>
              <a:ext uri="{FF2B5EF4-FFF2-40B4-BE49-F238E27FC236}">
                <a16:creationId xmlns:a16="http://schemas.microsoft.com/office/drawing/2014/main" id="{49C15D5A-78F2-4957-820C-08861FA0DC03}"/>
              </a:ext>
            </a:extLst>
          </p:cNvPr>
          <p:cNvGraphicFramePr>
            <a:graphicFrameLocks noGrp="1"/>
          </p:cNvGraphicFramePr>
          <p:nvPr>
            <p:ph type="tbl" sz="quarter" idx="13"/>
            <p:extLst>
              <p:ext uri="{D42A27DB-BD31-4B8C-83A1-F6EECF244321}">
                <p14:modId xmlns:p14="http://schemas.microsoft.com/office/powerpoint/2010/main" val="485102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20994541"/>
                    </a:ext>
                  </a:extLst>
                </a:gridCol>
                <a:gridCol w="740664">
                  <a:extLst>
                    <a:ext uri="{9D8B030D-6E8A-4147-A177-3AD203B41FA5}">
                      <a16:colId xmlns:a16="http://schemas.microsoft.com/office/drawing/2014/main" val="2570958616"/>
                    </a:ext>
                  </a:extLst>
                </a:gridCol>
                <a:gridCol w="740664">
                  <a:extLst>
                    <a:ext uri="{9D8B030D-6E8A-4147-A177-3AD203B41FA5}">
                      <a16:colId xmlns:a16="http://schemas.microsoft.com/office/drawing/2014/main" val="2571374867"/>
                    </a:ext>
                  </a:extLst>
                </a:gridCol>
                <a:gridCol w="740664">
                  <a:extLst>
                    <a:ext uri="{9D8B030D-6E8A-4147-A177-3AD203B41FA5}">
                      <a16:colId xmlns:a16="http://schemas.microsoft.com/office/drawing/2014/main" val="3867102241"/>
                    </a:ext>
                  </a:extLst>
                </a:gridCol>
                <a:gridCol w="740664">
                  <a:extLst>
                    <a:ext uri="{9D8B030D-6E8A-4147-A177-3AD203B41FA5}">
                      <a16:colId xmlns:a16="http://schemas.microsoft.com/office/drawing/2014/main" val="232018714"/>
                    </a:ext>
                  </a:extLst>
                </a:gridCol>
                <a:gridCol w="740664">
                  <a:extLst>
                    <a:ext uri="{9D8B030D-6E8A-4147-A177-3AD203B41FA5}">
                      <a16:colId xmlns:a16="http://schemas.microsoft.com/office/drawing/2014/main" val="2163523266"/>
                    </a:ext>
                  </a:extLst>
                </a:gridCol>
                <a:gridCol w="740664">
                  <a:extLst>
                    <a:ext uri="{9D8B030D-6E8A-4147-A177-3AD203B41FA5}">
                      <a16:colId xmlns:a16="http://schemas.microsoft.com/office/drawing/2014/main" val="1553797545"/>
                    </a:ext>
                  </a:extLst>
                </a:gridCol>
                <a:gridCol w="740664">
                  <a:extLst>
                    <a:ext uri="{9D8B030D-6E8A-4147-A177-3AD203B41FA5}">
                      <a16:colId xmlns:a16="http://schemas.microsoft.com/office/drawing/2014/main" val="2320719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372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- 2019-12-21 11:24:10</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anda dan keluarga, Buttercup adalah jenama sapuan nombor 1 di Malaysia untuk berzaman. ​
​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0884947"/>
                  </a:ext>
                </a:extLst>
              </a:tr>
            </a:tbl>
          </a:graphicData>
        </a:graphic>
      </p:graphicFrame>
      <p:sp>
        <p:nvSpPr>
          <p:cNvPr id="4" name="Text Placeholder 3">
            <a:extLst>
              <a:ext uri="{FF2B5EF4-FFF2-40B4-BE49-F238E27FC236}">
                <a16:creationId xmlns:a16="http://schemas.microsoft.com/office/drawing/2014/main" id="{E1163E63-2D59-44D5-82C1-CEF66B5FC387}"/>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87816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49C99-229E-479A-960B-86217999092D}"/>
              </a:ext>
            </a:extLst>
          </p:cNvPr>
          <p:cNvSpPr>
            <a:spLocks noGrp="1"/>
          </p:cNvSpPr>
          <p:nvPr>
            <p:ph type="title"/>
          </p:nvPr>
        </p:nvSpPr>
        <p:spPr/>
        <p:txBody>
          <a:bodyPr/>
          <a:lstStyle/>
          <a:p>
            <a:r>
              <a:rPr lang="en-US"/>
              <a:t>Facebook Own Posts Table | Buttercup Malaysia - 8 of 15</a:t>
            </a:r>
          </a:p>
        </p:txBody>
      </p:sp>
      <p:graphicFrame>
        <p:nvGraphicFramePr>
          <p:cNvPr id="5" name="Table Placeholder 4">
            <a:extLst>
              <a:ext uri="{FF2B5EF4-FFF2-40B4-BE49-F238E27FC236}">
                <a16:creationId xmlns:a16="http://schemas.microsoft.com/office/drawing/2014/main" id="{D174EBD5-C065-4723-9676-0AABADA10148}"/>
              </a:ext>
            </a:extLst>
          </p:cNvPr>
          <p:cNvGraphicFramePr>
            <a:graphicFrameLocks noGrp="1"/>
          </p:cNvGraphicFramePr>
          <p:nvPr>
            <p:ph type="tbl" sz="quarter" idx="13"/>
            <p:extLst>
              <p:ext uri="{D42A27DB-BD31-4B8C-83A1-F6EECF244321}">
                <p14:modId xmlns:p14="http://schemas.microsoft.com/office/powerpoint/2010/main" val="95067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18653062"/>
                    </a:ext>
                  </a:extLst>
                </a:gridCol>
                <a:gridCol w="740664">
                  <a:extLst>
                    <a:ext uri="{9D8B030D-6E8A-4147-A177-3AD203B41FA5}">
                      <a16:colId xmlns:a16="http://schemas.microsoft.com/office/drawing/2014/main" val="2028943186"/>
                    </a:ext>
                  </a:extLst>
                </a:gridCol>
                <a:gridCol w="740664">
                  <a:extLst>
                    <a:ext uri="{9D8B030D-6E8A-4147-A177-3AD203B41FA5}">
                      <a16:colId xmlns:a16="http://schemas.microsoft.com/office/drawing/2014/main" val="2881339511"/>
                    </a:ext>
                  </a:extLst>
                </a:gridCol>
                <a:gridCol w="740664">
                  <a:extLst>
                    <a:ext uri="{9D8B030D-6E8A-4147-A177-3AD203B41FA5}">
                      <a16:colId xmlns:a16="http://schemas.microsoft.com/office/drawing/2014/main" val="3114820375"/>
                    </a:ext>
                  </a:extLst>
                </a:gridCol>
                <a:gridCol w="740664">
                  <a:extLst>
                    <a:ext uri="{9D8B030D-6E8A-4147-A177-3AD203B41FA5}">
                      <a16:colId xmlns:a16="http://schemas.microsoft.com/office/drawing/2014/main" val="2741458895"/>
                    </a:ext>
                  </a:extLst>
                </a:gridCol>
                <a:gridCol w="740664">
                  <a:extLst>
                    <a:ext uri="{9D8B030D-6E8A-4147-A177-3AD203B41FA5}">
                      <a16:colId xmlns:a16="http://schemas.microsoft.com/office/drawing/2014/main" val="214476938"/>
                    </a:ext>
                  </a:extLst>
                </a:gridCol>
                <a:gridCol w="740664">
                  <a:extLst>
                    <a:ext uri="{9D8B030D-6E8A-4147-A177-3AD203B41FA5}">
                      <a16:colId xmlns:a16="http://schemas.microsoft.com/office/drawing/2014/main" val="560919044"/>
                    </a:ext>
                  </a:extLst>
                </a:gridCol>
                <a:gridCol w="740664">
                  <a:extLst>
                    <a:ext uri="{9D8B030D-6E8A-4147-A177-3AD203B41FA5}">
                      <a16:colId xmlns:a16="http://schemas.microsoft.com/office/drawing/2014/main" val="413033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982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- 2019-12-19 09:41:55</a:t>
                      </a:r>
                      <a:r>
                        <a:rPr kumimoji="0" lang="en-US" sz="1000" b="0" i="0" u="none" strike="noStrike" kern="1200" cap="none" spc="0" normalizeH="0" baseline="0" noProof="0">
                          <a:ln>
                            <a:noFill/>
                          </a:ln>
                          <a:solidFill>
                            <a:prstClr val="black"/>
                          </a:solidFill>
                          <a:effectLst/>
                          <a:uLnTx/>
                          <a:uFillTx/>
                          <a:latin typeface="+mn-lt"/>
                          <a:ea typeface="+mn-ea"/>
                          <a:cs typeface="+mn-cs"/>
                        </a:rPr>
                        <a:t>
 Pernah cuba brownies dan zucchini? Cuba resipi ini untuk brownies yang lebih mengenyangkan.​
​#ResipiButtercup​
​Brownies Zucchini​
​Bahan-bahan:​
6 sudu makan Buttercup, cair​
1 cawan zucchini dicincang halus​
2 sudu makan minyak kelapa, cair ​
1 biji telur ​
1/2 cawan pemanis semulajadi ​
1 sudu makan ekstrak vanila tulen​
3/4 cawan tepung kacang​
1/4 cawan serbuk koko tanpa gula ​
1 sudu teh serbuk penaik​
1/4 sudu teh garam laut​
4 kotak coklat gelap 100g, dipotong menjadi kepingan​
Arahan:​
1. Panaskan ketuhar ke 176°C. ​
2. Griskan dulang pembakar 8x8 dengan sedikit minyak.​
3. Pukul zucchini, Buttercup, minyak, telur, pemanis, dan vanila sehingga sebati di dalam mangkuk. ​
4. Masukkan tepung kacang, serbuk koko, serbuk penaik dan garam. Kaup perlahan-lahan .​
5. Masukkan kepingan coklat kemudian tuangkan adunan ke dalam dulang pembakar dan taburkan kepingan coklat di atasnya.​
6. Bakar selama 30 minit.​
7. Biarkan sejuk sepenuhnya kira-kira setengah jam sebelum memotong.​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5715189"/>
                  </a:ext>
                </a:extLst>
              </a:tr>
            </a:tbl>
          </a:graphicData>
        </a:graphic>
      </p:graphicFrame>
      <p:sp>
        <p:nvSpPr>
          <p:cNvPr id="4" name="Text Placeholder 3">
            <a:extLst>
              <a:ext uri="{FF2B5EF4-FFF2-40B4-BE49-F238E27FC236}">
                <a16:creationId xmlns:a16="http://schemas.microsoft.com/office/drawing/2014/main" id="{7960696D-2100-4465-9297-787332B9989F}"/>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266000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7FBFA-EB79-468D-B65D-162B54F35D0C}"/>
              </a:ext>
            </a:extLst>
          </p:cNvPr>
          <p:cNvSpPr>
            <a:spLocks noGrp="1"/>
          </p:cNvSpPr>
          <p:nvPr>
            <p:ph type="title"/>
          </p:nvPr>
        </p:nvSpPr>
        <p:spPr/>
        <p:txBody>
          <a:bodyPr/>
          <a:lstStyle/>
          <a:p>
            <a:r>
              <a:rPr lang="en-US"/>
              <a:t>Facebook Own Posts Table | Buttercup Malaysia - 9 of 15</a:t>
            </a:r>
          </a:p>
        </p:txBody>
      </p:sp>
      <p:graphicFrame>
        <p:nvGraphicFramePr>
          <p:cNvPr id="5" name="Table Placeholder 4">
            <a:extLst>
              <a:ext uri="{FF2B5EF4-FFF2-40B4-BE49-F238E27FC236}">
                <a16:creationId xmlns:a16="http://schemas.microsoft.com/office/drawing/2014/main" id="{0918CC6C-559F-4903-A50F-F9C451CF64E4}"/>
              </a:ext>
            </a:extLst>
          </p:cNvPr>
          <p:cNvGraphicFramePr>
            <a:graphicFrameLocks noGrp="1"/>
          </p:cNvGraphicFramePr>
          <p:nvPr>
            <p:ph type="tbl" sz="quarter" idx="13"/>
            <p:extLst>
              <p:ext uri="{D42A27DB-BD31-4B8C-83A1-F6EECF244321}">
                <p14:modId xmlns:p14="http://schemas.microsoft.com/office/powerpoint/2010/main" val="3336369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29904360"/>
                    </a:ext>
                  </a:extLst>
                </a:gridCol>
                <a:gridCol w="740664">
                  <a:extLst>
                    <a:ext uri="{9D8B030D-6E8A-4147-A177-3AD203B41FA5}">
                      <a16:colId xmlns:a16="http://schemas.microsoft.com/office/drawing/2014/main" val="3166105278"/>
                    </a:ext>
                  </a:extLst>
                </a:gridCol>
                <a:gridCol w="740664">
                  <a:extLst>
                    <a:ext uri="{9D8B030D-6E8A-4147-A177-3AD203B41FA5}">
                      <a16:colId xmlns:a16="http://schemas.microsoft.com/office/drawing/2014/main" val="2364784057"/>
                    </a:ext>
                  </a:extLst>
                </a:gridCol>
                <a:gridCol w="740664">
                  <a:extLst>
                    <a:ext uri="{9D8B030D-6E8A-4147-A177-3AD203B41FA5}">
                      <a16:colId xmlns:a16="http://schemas.microsoft.com/office/drawing/2014/main" val="2295459847"/>
                    </a:ext>
                  </a:extLst>
                </a:gridCol>
                <a:gridCol w="740664">
                  <a:extLst>
                    <a:ext uri="{9D8B030D-6E8A-4147-A177-3AD203B41FA5}">
                      <a16:colId xmlns:a16="http://schemas.microsoft.com/office/drawing/2014/main" val="2052529583"/>
                    </a:ext>
                  </a:extLst>
                </a:gridCol>
                <a:gridCol w="740664">
                  <a:extLst>
                    <a:ext uri="{9D8B030D-6E8A-4147-A177-3AD203B41FA5}">
                      <a16:colId xmlns:a16="http://schemas.microsoft.com/office/drawing/2014/main" val="3897021959"/>
                    </a:ext>
                  </a:extLst>
                </a:gridCol>
                <a:gridCol w="740664">
                  <a:extLst>
                    <a:ext uri="{9D8B030D-6E8A-4147-A177-3AD203B41FA5}">
                      <a16:colId xmlns:a16="http://schemas.microsoft.com/office/drawing/2014/main" val="2708087005"/>
                    </a:ext>
                  </a:extLst>
                </a:gridCol>
                <a:gridCol w="740664">
                  <a:extLst>
                    <a:ext uri="{9D8B030D-6E8A-4147-A177-3AD203B41FA5}">
                      <a16:colId xmlns:a16="http://schemas.microsoft.com/office/drawing/2014/main" val="1633283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11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- 2019-12-17 10:22:27</a:t>
                      </a:r>
                      <a:r>
                        <a:rPr kumimoji="0" lang="en-US" sz="1000" b="0" i="0" u="none" strike="noStrike" kern="1200" cap="none" spc="0" normalizeH="0" baseline="0" noProof="0">
                          <a:ln>
                            <a:noFill/>
                          </a:ln>
                          <a:solidFill>
                            <a:prstClr val="black"/>
                          </a:solidFill>
                          <a:effectLst/>
                          <a:uLnTx/>
                          <a:uFillTx/>
                          <a:latin typeface="+mn-lt"/>
                          <a:ea typeface="+mn-ea"/>
                          <a:cs typeface="+mn-cs"/>
                        </a:rPr>
                        <a:t>
 "Jika anda benar-benar ingin berkawan, pergi ke rumah seseorang dan makan bersama-sama dengannya. Orang yang memberikan makanan mereka memberikan anda hati mereka" kata Cesar Chavez, seorang aktivis di Amerika Syarikat.​
Masakkan makanan istimewa dengan Buttercup dan ajak rakan-rakan anda untuk makan bersama di rumah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366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- 2019-12-15 11:20:50</a:t>
                      </a:r>
                      <a:r>
                        <a:rPr kumimoji="0" lang="en-US" sz="1000" b="0" i="0" u="none" strike="noStrike" kern="1200" cap="none" spc="0" normalizeH="0" baseline="0" noProof="0">
                          <a:ln>
                            <a:noFill/>
                          </a:ln>
                          <a:solidFill>
                            <a:prstClr val="black"/>
                          </a:solidFill>
                          <a:effectLst/>
                          <a:uLnTx/>
                          <a:uFillTx/>
                          <a:latin typeface="+mn-lt"/>
                          <a:ea typeface="+mn-ea"/>
                          <a:cs typeface="+mn-cs"/>
                        </a:rPr>
                        <a:t>
 Pemakanan rendah karbohidrat dan tinggi protein ini diperkenalkan oleh Dr. Atkins pada tahun 1972 dan digunakan untuk mengatasi penyakit kronik seperti sakit jantung, diabetes, dan obesiti. Pastikan dulu keadaan kesihatan anda dan sesuaikan pemakanan anda dengan aktiviti harian.​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7699995"/>
                  </a:ext>
                </a:extLst>
              </a:tr>
            </a:tbl>
          </a:graphicData>
        </a:graphic>
      </p:graphicFrame>
      <p:sp>
        <p:nvSpPr>
          <p:cNvPr id="4" name="Text Placeholder 3">
            <a:extLst>
              <a:ext uri="{FF2B5EF4-FFF2-40B4-BE49-F238E27FC236}">
                <a16:creationId xmlns:a16="http://schemas.microsoft.com/office/drawing/2014/main" id="{9DB08883-12AC-4D22-BF08-963AE010985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744360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EF64B-1E2A-47E0-BE50-66E31C22BD3E}"/>
              </a:ext>
            </a:extLst>
          </p:cNvPr>
          <p:cNvSpPr>
            <a:spLocks noGrp="1"/>
          </p:cNvSpPr>
          <p:nvPr>
            <p:ph type="title"/>
          </p:nvPr>
        </p:nvSpPr>
        <p:spPr/>
        <p:txBody>
          <a:bodyPr/>
          <a:lstStyle/>
          <a:p>
            <a:r>
              <a:rPr lang="en-US"/>
              <a:t>Facebook Own Posts Table | Buttercup Malaysia - 10 of 15</a:t>
            </a:r>
          </a:p>
        </p:txBody>
      </p:sp>
      <p:graphicFrame>
        <p:nvGraphicFramePr>
          <p:cNvPr id="5" name="Table Placeholder 4">
            <a:extLst>
              <a:ext uri="{FF2B5EF4-FFF2-40B4-BE49-F238E27FC236}">
                <a16:creationId xmlns:a16="http://schemas.microsoft.com/office/drawing/2014/main" id="{33BA7331-0A48-4CE3-8C37-954A29C5E2D9}"/>
              </a:ext>
            </a:extLst>
          </p:cNvPr>
          <p:cNvGraphicFramePr>
            <a:graphicFrameLocks noGrp="1"/>
          </p:cNvGraphicFramePr>
          <p:nvPr>
            <p:ph type="tbl" sz="quarter" idx="13"/>
            <p:extLst>
              <p:ext uri="{D42A27DB-BD31-4B8C-83A1-F6EECF244321}">
                <p14:modId xmlns:p14="http://schemas.microsoft.com/office/powerpoint/2010/main" val="215901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29017001"/>
                    </a:ext>
                  </a:extLst>
                </a:gridCol>
                <a:gridCol w="740664">
                  <a:extLst>
                    <a:ext uri="{9D8B030D-6E8A-4147-A177-3AD203B41FA5}">
                      <a16:colId xmlns:a16="http://schemas.microsoft.com/office/drawing/2014/main" val="3610183991"/>
                    </a:ext>
                  </a:extLst>
                </a:gridCol>
                <a:gridCol w="740664">
                  <a:extLst>
                    <a:ext uri="{9D8B030D-6E8A-4147-A177-3AD203B41FA5}">
                      <a16:colId xmlns:a16="http://schemas.microsoft.com/office/drawing/2014/main" val="3586281868"/>
                    </a:ext>
                  </a:extLst>
                </a:gridCol>
                <a:gridCol w="740664">
                  <a:extLst>
                    <a:ext uri="{9D8B030D-6E8A-4147-A177-3AD203B41FA5}">
                      <a16:colId xmlns:a16="http://schemas.microsoft.com/office/drawing/2014/main" val="1481706611"/>
                    </a:ext>
                  </a:extLst>
                </a:gridCol>
                <a:gridCol w="740664">
                  <a:extLst>
                    <a:ext uri="{9D8B030D-6E8A-4147-A177-3AD203B41FA5}">
                      <a16:colId xmlns:a16="http://schemas.microsoft.com/office/drawing/2014/main" val="1439088528"/>
                    </a:ext>
                  </a:extLst>
                </a:gridCol>
                <a:gridCol w="740664">
                  <a:extLst>
                    <a:ext uri="{9D8B030D-6E8A-4147-A177-3AD203B41FA5}">
                      <a16:colId xmlns:a16="http://schemas.microsoft.com/office/drawing/2014/main" val="1803745855"/>
                    </a:ext>
                  </a:extLst>
                </a:gridCol>
                <a:gridCol w="740664">
                  <a:extLst>
                    <a:ext uri="{9D8B030D-6E8A-4147-A177-3AD203B41FA5}">
                      <a16:colId xmlns:a16="http://schemas.microsoft.com/office/drawing/2014/main" val="2219105363"/>
                    </a:ext>
                  </a:extLst>
                </a:gridCol>
                <a:gridCol w="740664">
                  <a:extLst>
                    <a:ext uri="{9D8B030D-6E8A-4147-A177-3AD203B41FA5}">
                      <a16:colId xmlns:a16="http://schemas.microsoft.com/office/drawing/2014/main" val="4204527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4772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- 2019-12-13 09:37:20</a:t>
                      </a:r>
                      <a:r>
                        <a:rPr kumimoji="0" lang="en-US" sz="1000" b="0" i="0" u="none" strike="noStrike" kern="1200" cap="none" spc="0" normalizeH="0" baseline="0" noProof="0">
                          <a:ln>
                            <a:noFill/>
                          </a:ln>
                          <a:solidFill>
                            <a:prstClr val="black"/>
                          </a:solidFill>
                          <a:effectLst/>
                          <a:uLnTx/>
                          <a:uFillTx/>
                          <a:latin typeface="+mn-lt"/>
                          <a:ea typeface="+mn-ea"/>
                          <a:cs typeface="+mn-cs"/>
                        </a:rPr>
                        <a:t>
 Tidak perlu rasa bersalah untuk menikmati biskut cip coklat kerana resipi ini rendah karbohidrat!​
​#ResipiButtercup​
​Biskut Cip Coklat Rendah Karbohidrat​
Bahan-bahan:​
1/2 cawan Buttercup​
1 biji telur ​
1 sudu teh ekstrak vanila tulen​
2 sudu gula pengganti atau pemanis gula ​
1/4 cawan semulajadi pemanis semulajadi ​
2 cawan tepung badam ​
1/2 sudu teh garam laut​
1/2 cawan cip coklat tanpa gula, dibahagi 2
Arahan:​
1. Panaskan ketuhar hingga 176°C.​
2. Panaskan Buttercup di dalam kuali besi 9 inci sehingga berwarna coklat. Ketepikan.​
3. Pukul telur bersama esen vanila. ​
4. Masukkan gula dan pemanis dan pukul sebati..​
5. Masukkan Buttercup dan kacau sekata.​
6. Ayak tepung badam, tambah garam dan separuh cip coklat, dan campurkan ke dalam adunan. ​
7. Tuangkan adunan ke dalam dulang pembakar dan taburkan dengan cip coklat yang tersisa.​
8. Bakar selama 25-30 minit.​
9. Hidangkan dengan aiskrim tanpa gula atau yogurt!​
Sumber: https://cafedelites.com/low-carb-browned-butter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1422539"/>
                  </a:ext>
                </a:extLst>
              </a:tr>
            </a:tbl>
          </a:graphicData>
        </a:graphic>
      </p:graphicFrame>
      <p:sp>
        <p:nvSpPr>
          <p:cNvPr id="4" name="Text Placeholder 3">
            <a:extLst>
              <a:ext uri="{FF2B5EF4-FFF2-40B4-BE49-F238E27FC236}">
                <a16:creationId xmlns:a16="http://schemas.microsoft.com/office/drawing/2014/main" id="{220AE737-6B11-48EE-B6C9-D5D54E5A19F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689620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880AD-D5EA-4F3A-9F58-8F69ADA05CCC}"/>
              </a:ext>
            </a:extLst>
          </p:cNvPr>
          <p:cNvSpPr>
            <a:spLocks noGrp="1"/>
          </p:cNvSpPr>
          <p:nvPr>
            <p:ph type="title"/>
          </p:nvPr>
        </p:nvSpPr>
        <p:spPr/>
        <p:txBody>
          <a:bodyPr/>
          <a:lstStyle/>
          <a:p>
            <a:r>
              <a:rPr lang="en-US"/>
              <a:t>Facebook Own Posts Table | Buttercup Malaysia - 11 of 15</a:t>
            </a:r>
          </a:p>
        </p:txBody>
      </p:sp>
      <p:graphicFrame>
        <p:nvGraphicFramePr>
          <p:cNvPr id="5" name="Table Placeholder 4">
            <a:extLst>
              <a:ext uri="{FF2B5EF4-FFF2-40B4-BE49-F238E27FC236}">
                <a16:creationId xmlns:a16="http://schemas.microsoft.com/office/drawing/2014/main" id="{AFEF20D2-2E35-40DF-BA02-9AB438E88D23}"/>
              </a:ext>
            </a:extLst>
          </p:cNvPr>
          <p:cNvGraphicFramePr>
            <a:graphicFrameLocks noGrp="1"/>
          </p:cNvGraphicFramePr>
          <p:nvPr>
            <p:ph type="tbl" sz="quarter" idx="13"/>
            <p:extLst>
              <p:ext uri="{D42A27DB-BD31-4B8C-83A1-F6EECF244321}">
                <p14:modId xmlns:p14="http://schemas.microsoft.com/office/powerpoint/2010/main" val="2104688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50068105"/>
                    </a:ext>
                  </a:extLst>
                </a:gridCol>
                <a:gridCol w="740664">
                  <a:extLst>
                    <a:ext uri="{9D8B030D-6E8A-4147-A177-3AD203B41FA5}">
                      <a16:colId xmlns:a16="http://schemas.microsoft.com/office/drawing/2014/main" val="3481978099"/>
                    </a:ext>
                  </a:extLst>
                </a:gridCol>
                <a:gridCol w="740664">
                  <a:extLst>
                    <a:ext uri="{9D8B030D-6E8A-4147-A177-3AD203B41FA5}">
                      <a16:colId xmlns:a16="http://schemas.microsoft.com/office/drawing/2014/main" val="327815120"/>
                    </a:ext>
                  </a:extLst>
                </a:gridCol>
                <a:gridCol w="740664">
                  <a:extLst>
                    <a:ext uri="{9D8B030D-6E8A-4147-A177-3AD203B41FA5}">
                      <a16:colId xmlns:a16="http://schemas.microsoft.com/office/drawing/2014/main" val="3900560839"/>
                    </a:ext>
                  </a:extLst>
                </a:gridCol>
                <a:gridCol w="740664">
                  <a:extLst>
                    <a:ext uri="{9D8B030D-6E8A-4147-A177-3AD203B41FA5}">
                      <a16:colId xmlns:a16="http://schemas.microsoft.com/office/drawing/2014/main" val="1287552193"/>
                    </a:ext>
                  </a:extLst>
                </a:gridCol>
                <a:gridCol w="740664">
                  <a:extLst>
                    <a:ext uri="{9D8B030D-6E8A-4147-A177-3AD203B41FA5}">
                      <a16:colId xmlns:a16="http://schemas.microsoft.com/office/drawing/2014/main" val="353851123"/>
                    </a:ext>
                  </a:extLst>
                </a:gridCol>
                <a:gridCol w="740664">
                  <a:extLst>
                    <a:ext uri="{9D8B030D-6E8A-4147-A177-3AD203B41FA5}">
                      <a16:colId xmlns:a16="http://schemas.microsoft.com/office/drawing/2014/main" val="3124027648"/>
                    </a:ext>
                  </a:extLst>
                </a:gridCol>
                <a:gridCol w="740664">
                  <a:extLst>
                    <a:ext uri="{9D8B030D-6E8A-4147-A177-3AD203B41FA5}">
                      <a16:colId xmlns:a16="http://schemas.microsoft.com/office/drawing/2014/main" val="1756186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7370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- 2019-12-11 10:18:52</a:t>
                      </a:r>
                      <a:r>
                        <a:rPr kumimoji="0" lang="en-US" sz="1000" b="0" i="0" u="none" strike="noStrike" kern="1200" cap="none" spc="0" normalizeH="0" baseline="0" noProof="0">
                          <a:ln>
                            <a:noFill/>
                          </a:ln>
                          <a:solidFill>
                            <a:prstClr val="black"/>
                          </a:solidFill>
                          <a:effectLst/>
                          <a:uLnTx/>
                          <a:uFillTx/>
                          <a:latin typeface="+mn-lt"/>
                          <a:ea typeface="+mn-ea"/>
                          <a:cs typeface="+mn-cs"/>
                        </a:rPr>
                        <a:t>
 Masakan apa pun pasti menjadi lebih sedap apabila anda menggunakan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565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- 2019-12-09 10:17:25</a:t>
                      </a:r>
                      <a:r>
                        <a:rPr kumimoji="0" lang="en-US" sz="1000" b="0" i="0" u="none" strike="noStrike" kern="1200" cap="none" spc="0" normalizeH="0" baseline="0" noProof="0">
                          <a:ln>
                            <a:noFill/>
                          </a:ln>
                          <a:solidFill>
                            <a:prstClr val="black"/>
                          </a:solidFill>
                          <a:effectLst/>
                          <a:uLnTx/>
                          <a:uFillTx/>
                          <a:latin typeface="+mn-lt"/>
                          <a:ea typeface="+mn-ea"/>
                          <a:cs typeface="+mn-cs"/>
                        </a:rPr>
                        <a:t>
 Untuk mengamalkan pemakanan rendah karbohidrat dan tinggi protein, periksa dulu keadaan kesihatan anda dengan doktor. Ini bagi memastikan kesesuaian tubuh anda untuk mengamalkannya. Selain itu, doktor juga dapat mengesyorkan makanan terbaik yang paling tepat untuk anda.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6548918"/>
                  </a:ext>
                </a:extLst>
              </a:tr>
            </a:tbl>
          </a:graphicData>
        </a:graphic>
      </p:graphicFrame>
      <p:sp>
        <p:nvSpPr>
          <p:cNvPr id="4" name="Text Placeholder 3">
            <a:extLst>
              <a:ext uri="{FF2B5EF4-FFF2-40B4-BE49-F238E27FC236}">
                <a16:creationId xmlns:a16="http://schemas.microsoft.com/office/drawing/2014/main" id="{EFD0CED7-F77C-4DCE-BE2A-C6F375165D65}"/>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23414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BE1D2-6A1F-4378-A8C9-63BA48FF2204}"/>
              </a:ext>
            </a:extLst>
          </p:cNvPr>
          <p:cNvSpPr>
            <a:spLocks noGrp="1"/>
          </p:cNvSpPr>
          <p:nvPr>
            <p:ph type="title"/>
          </p:nvPr>
        </p:nvSpPr>
        <p:spPr/>
        <p:txBody>
          <a:bodyPr/>
          <a:lstStyle/>
          <a:p>
            <a:r>
              <a:rPr lang="en-US"/>
              <a:t>Facebook Own Posts Table | Buttercup Malaysia - 12 of 15</a:t>
            </a:r>
          </a:p>
        </p:txBody>
      </p:sp>
      <p:graphicFrame>
        <p:nvGraphicFramePr>
          <p:cNvPr id="5" name="Table Placeholder 4">
            <a:extLst>
              <a:ext uri="{FF2B5EF4-FFF2-40B4-BE49-F238E27FC236}">
                <a16:creationId xmlns:a16="http://schemas.microsoft.com/office/drawing/2014/main" id="{EEE6A589-7AA8-4DE9-82DD-F3D714F5E827}"/>
              </a:ext>
            </a:extLst>
          </p:cNvPr>
          <p:cNvGraphicFramePr>
            <a:graphicFrameLocks noGrp="1"/>
          </p:cNvGraphicFramePr>
          <p:nvPr>
            <p:ph type="tbl" sz="quarter" idx="13"/>
            <p:extLst>
              <p:ext uri="{D42A27DB-BD31-4B8C-83A1-F6EECF244321}">
                <p14:modId xmlns:p14="http://schemas.microsoft.com/office/powerpoint/2010/main" val="1710435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35674063"/>
                    </a:ext>
                  </a:extLst>
                </a:gridCol>
                <a:gridCol w="740664">
                  <a:extLst>
                    <a:ext uri="{9D8B030D-6E8A-4147-A177-3AD203B41FA5}">
                      <a16:colId xmlns:a16="http://schemas.microsoft.com/office/drawing/2014/main" val="1389126258"/>
                    </a:ext>
                  </a:extLst>
                </a:gridCol>
                <a:gridCol w="740664">
                  <a:extLst>
                    <a:ext uri="{9D8B030D-6E8A-4147-A177-3AD203B41FA5}">
                      <a16:colId xmlns:a16="http://schemas.microsoft.com/office/drawing/2014/main" val="3354485950"/>
                    </a:ext>
                  </a:extLst>
                </a:gridCol>
                <a:gridCol w="740664">
                  <a:extLst>
                    <a:ext uri="{9D8B030D-6E8A-4147-A177-3AD203B41FA5}">
                      <a16:colId xmlns:a16="http://schemas.microsoft.com/office/drawing/2014/main" val="3092612559"/>
                    </a:ext>
                  </a:extLst>
                </a:gridCol>
                <a:gridCol w="740664">
                  <a:extLst>
                    <a:ext uri="{9D8B030D-6E8A-4147-A177-3AD203B41FA5}">
                      <a16:colId xmlns:a16="http://schemas.microsoft.com/office/drawing/2014/main" val="498601582"/>
                    </a:ext>
                  </a:extLst>
                </a:gridCol>
                <a:gridCol w="740664">
                  <a:extLst>
                    <a:ext uri="{9D8B030D-6E8A-4147-A177-3AD203B41FA5}">
                      <a16:colId xmlns:a16="http://schemas.microsoft.com/office/drawing/2014/main" val="2084895596"/>
                    </a:ext>
                  </a:extLst>
                </a:gridCol>
                <a:gridCol w="740664">
                  <a:extLst>
                    <a:ext uri="{9D8B030D-6E8A-4147-A177-3AD203B41FA5}">
                      <a16:colId xmlns:a16="http://schemas.microsoft.com/office/drawing/2014/main" val="4076636261"/>
                    </a:ext>
                  </a:extLst>
                </a:gridCol>
                <a:gridCol w="740664">
                  <a:extLst>
                    <a:ext uri="{9D8B030D-6E8A-4147-A177-3AD203B41FA5}">
                      <a16:colId xmlns:a16="http://schemas.microsoft.com/office/drawing/2014/main" val="2368025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964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- 2019-12-07 11:33:49</a:t>
                      </a:r>
                      <a:r>
                        <a:rPr kumimoji="0" lang="en-US" sz="1000" b="0" i="0" u="none" strike="noStrike" kern="1200" cap="none" spc="0" normalizeH="0" baseline="0" noProof="0">
                          <a:ln>
                            <a:noFill/>
                          </a:ln>
                          <a:solidFill>
                            <a:prstClr val="black"/>
                          </a:solidFill>
                          <a:effectLst/>
                          <a:uLnTx/>
                          <a:uFillTx/>
                          <a:latin typeface="+mn-lt"/>
                          <a:ea typeface="+mn-ea"/>
                          <a:cs typeface="+mn-cs"/>
                        </a:rPr>
                        <a:t>
 Siapa sangka kubis bunga boleh menjadi snek yang sangat lazat! Gantikan kentang putar dengan resipi kubis bunga putar ini.​​
#ResipiButtercup​
Kubis Bunga Putar​
Bahan-bahan:​
3 sudu makan Buttercup​
1 ½ kg kubis bunga​
3 sudu makan krim masam​
6 ulas bawang putih dibahagikan​
1/4 cawan keju parmesan​
Garam dan lada hitam secukup rasa
Arahan:​
1. Kukus kubis bunga dalam pengukus sehingga lembut selama 15 minit. Tos dan ketepikan.​
2. Panaskan Buttercup di dalam kuali dengan api tinggi sederhana. Tumis bawang putih sehingga harum kira-kira 1 minit.​
3. Campurkan kubis bunga dan bawang putih dalam pemproses makanan dan kisar sehingga halus. ​
4. Tuang kubis bunga dan bawang putih ke dalam kuali.​
5. Masukkan keju parmesan, krim masam, garam, dan lada.​
Sumber: https://cafedelites.com/mashed-cauliflower/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2115853"/>
                  </a:ext>
                </a:extLst>
              </a:tr>
            </a:tbl>
          </a:graphicData>
        </a:graphic>
      </p:graphicFrame>
      <p:sp>
        <p:nvSpPr>
          <p:cNvPr id="4" name="Text Placeholder 3">
            <a:extLst>
              <a:ext uri="{FF2B5EF4-FFF2-40B4-BE49-F238E27FC236}">
                <a16:creationId xmlns:a16="http://schemas.microsoft.com/office/drawing/2014/main" id="{2E1D140D-7E7E-426D-A48F-AA295436BF0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12317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EF4D4-B3F6-4000-8036-2D5A9986831C}"/>
              </a:ext>
            </a:extLst>
          </p:cNvPr>
          <p:cNvSpPr>
            <a:spLocks noGrp="1"/>
          </p:cNvSpPr>
          <p:nvPr>
            <p:ph type="title"/>
          </p:nvPr>
        </p:nvSpPr>
        <p:spPr/>
        <p:txBody>
          <a:bodyPr/>
          <a:lstStyle/>
          <a:p>
            <a:r>
              <a:rPr lang="en-US"/>
              <a:t>Facebook Own Posts Table | Buttercup Malaysia - 13 of 15</a:t>
            </a:r>
          </a:p>
        </p:txBody>
      </p:sp>
      <p:graphicFrame>
        <p:nvGraphicFramePr>
          <p:cNvPr id="5" name="Table Placeholder 4">
            <a:extLst>
              <a:ext uri="{FF2B5EF4-FFF2-40B4-BE49-F238E27FC236}">
                <a16:creationId xmlns:a16="http://schemas.microsoft.com/office/drawing/2014/main" id="{7F7BBF43-AE23-4C5A-AB97-AE5102109786}"/>
              </a:ext>
            </a:extLst>
          </p:cNvPr>
          <p:cNvGraphicFramePr>
            <a:graphicFrameLocks noGrp="1"/>
          </p:cNvGraphicFramePr>
          <p:nvPr>
            <p:ph type="tbl" sz="quarter" idx="13"/>
            <p:extLst>
              <p:ext uri="{D42A27DB-BD31-4B8C-83A1-F6EECF244321}">
                <p14:modId xmlns:p14="http://schemas.microsoft.com/office/powerpoint/2010/main" val="3941479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54973504"/>
                    </a:ext>
                  </a:extLst>
                </a:gridCol>
                <a:gridCol w="740664">
                  <a:extLst>
                    <a:ext uri="{9D8B030D-6E8A-4147-A177-3AD203B41FA5}">
                      <a16:colId xmlns:a16="http://schemas.microsoft.com/office/drawing/2014/main" val="1366330720"/>
                    </a:ext>
                  </a:extLst>
                </a:gridCol>
                <a:gridCol w="740664">
                  <a:extLst>
                    <a:ext uri="{9D8B030D-6E8A-4147-A177-3AD203B41FA5}">
                      <a16:colId xmlns:a16="http://schemas.microsoft.com/office/drawing/2014/main" val="1510400971"/>
                    </a:ext>
                  </a:extLst>
                </a:gridCol>
                <a:gridCol w="740664">
                  <a:extLst>
                    <a:ext uri="{9D8B030D-6E8A-4147-A177-3AD203B41FA5}">
                      <a16:colId xmlns:a16="http://schemas.microsoft.com/office/drawing/2014/main" val="1635692300"/>
                    </a:ext>
                  </a:extLst>
                </a:gridCol>
                <a:gridCol w="740664">
                  <a:extLst>
                    <a:ext uri="{9D8B030D-6E8A-4147-A177-3AD203B41FA5}">
                      <a16:colId xmlns:a16="http://schemas.microsoft.com/office/drawing/2014/main" val="931807302"/>
                    </a:ext>
                  </a:extLst>
                </a:gridCol>
                <a:gridCol w="740664">
                  <a:extLst>
                    <a:ext uri="{9D8B030D-6E8A-4147-A177-3AD203B41FA5}">
                      <a16:colId xmlns:a16="http://schemas.microsoft.com/office/drawing/2014/main" val="1424527552"/>
                    </a:ext>
                  </a:extLst>
                </a:gridCol>
                <a:gridCol w="740664">
                  <a:extLst>
                    <a:ext uri="{9D8B030D-6E8A-4147-A177-3AD203B41FA5}">
                      <a16:colId xmlns:a16="http://schemas.microsoft.com/office/drawing/2014/main" val="3580468881"/>
                    </a:ext>
                  </a:extLst>
                </a:gridCol>
                <a:gridCol w="740664">
                  <a:extLst>
                    <a:ext uri="{9D8B030D-6E8A-4147-A177-3AD203B41FA5}">
                      <a16:colId xmlns:a16="http://schemas.microsoft.com/office/drawing/2014/main" val="3333467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739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- 2019-12-05 10:30:33</a:t>
                      </a:r>
                      <a:r>
                        <a:rPr kumimoji="0" lang="en-US" sz="1000" b="0" i="0" u="none" strike="noStrike" kern="1200" cap="none" spc="0" normalizeH="0" baseline="0" noProof="0">
                          <a:ln>
                            <a:noFill/>
                          </a:ln>
                          <a:solidFill>
                            <a:prstClr val="black"/>
                          </a:solidFill>
                          <a:effectLst/>
                          <a:uLnTx/>
                          <a:uFillTx/>
                          <a:latin typeface="+mn-lt"/>
                          <a:ea typeface="+mn-ea"/>
                          <a:cs typeface="+mn-cs"/>
                        </a:rPr>
                        <a:t>
 Betul-betul sedap salmon sumbat berkrim ini, cubalah! ​
​#ResipiButtercup​
​Salmon Sumbat Berkrim​
​Bahan-bahan:​
Salmon:​
4 keping salmon tanpa kulit​
Secukup rasa lada​
2 sudu makan jus lemon​
2 sudu makan minyak zaitun dibahagi 2​
​
Inti:​
120 gram krim keju, suhu bilik​
120 gram bayam beku dicairkan​
1/4 cawan keju parmesan halus parut​
2 sudu teh bawang putih dicincang​
Secukup rasa garam dan lada​
Krim Buttercup:​
1 sudu makan Buttercup​
1 sudu kecil bawang putih yang dicincang​
1 sudu besar jus lemon​
Arahan:​
1. Lumurkan kedua-dua belah filet dengan garam, lada, 1 sudu makan minyak zaitun dan jus lemon. Potong celah atau poket kira-kira 3/4 filet.​
2. Campurkan bayam, keju krim, keju parmesan dan bawang putih. Perasakan dengan garam dan lada.​
3. Isi poket salmon dengan 1-2 sudu makan campuran bayam.​
4. Panaskan Buttercup di dalam kuali dan masak salmon sumbat kira-kira 6 minit pada satu bahagian.​
5. Masak bahagian lain kira-kira 6 minit juga sehingga keemasan.​
6. Panas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883726"/>
                  </a:ext>
                </a:extLst>
              </a:tr>
            </a:tbl>
          </a:graphicData>
        </a:graphic>
      </p:graphicFrame>
      <p:sp>
        <p:nvSpPr>
          <p:cNvPr id="4" name="Text Placeholder 3">
            <a:extLst>
              <a:ext uri="{FF2B5EF4-FFF2-40B4-BE49-F238E27FC236}">
                <a16:creationId xmlns:a16="http://schemas.microsoft.com/office/drawing/2014/main" id="{895858B1-83C9-429A-8ECB-4F27F0EE9D20}"/>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9153704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8C59-7636-4BA3-94BC-67EE7252CC31}"/>
              </a:ext>
            </a:extLst>
          </p:cNvPr>
          <p:cNvSpPr>
            <a:spLocks noGrp="1"/>
          </p:cNvSpPr>
          <p:nvPr>
            <p:ph type="title"/>
          </p:nvPr>
        </p:nvSpPr>
        <p:spPr/>
        <p:txBody>
          <a:bodyPr/>
          <a:lstStyle/>
          <a:p>
            <a:r>
              <a:rPr lang="en-US"/>
              <a:t>Facebook Own Posts Table | Buttercup Malaysia - 14 of 15</a:t>
            </a:r>
          </a:p>
        </p:txBody>
      </p:sp>
      <p:graphicFrame>
        <p:nvGraphicFramePr>
          <p:cNvPr id="5" name="Table Placeholder 4">
            <a:extLst>
              <a:ext uri="{FF2B5EF4-FFF2-40B4-BE49-F238E27FC236}">
                <a16:creationId xmlns:a16="http://schemas.microsoft.com/office/drawing/2014/main" id="{CC99ECD2-C192-4158-BBC5-F7266770FEF0}"/>
              </a:ext>
            </a:extLst>
          </p:cNvPr>
          <p:cNvGraphicFramePr>
            <a:graphicFrameLocks noGrp="1"/>
          </p:cNvGraphicFramePr>
          <p:nvPr>
            <p:ph type="tbl" sz="quarter" idx="13"/>
            <p:extLst>
              <p:ext uri="{D42A27DB-BD31-4B8C-83A1-F6EECF244321}">
                <p14:modId xmlns:p14="http://schemas.microsoft.com/office/powerpoint/2010/main" val="340141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5756170"/>
                    </a:ext>
                  </a:extLst>
                </a:gridCol>
                <a:gridCol w="740664">
                  <a:extLst>
                    <a:ext uri="{9D8B030D-6E8A-4147-A177-3AD203B41FA5}">
                      <a16:colId xmlns:a16="http://schemas.microsoft.com/office/drawing/2014/main" val="2371834455"/>
                    </a:ext>
                  </a:extLst>
                </a:gridCol>
                <a:gridCol w="740664">
                  <a:extLst>
                    <a:ext uri="{9D8B030D-6E8A-4147-A177-3AD203B41FA5}">
                      <a16:colId xmlns:a16="http://schemas.microsoft.com/office/drawing/2014/main" val="3402423953"/>
                    </a:ext>
                  </a:extLst>
                </a:gridCol>
                <a:gridCol w="740664">
                  <a:extLst>
                    <a:ext uri="{9D8B030D-6E8A-4147-A177-3AD203B41FA5}">
                      <a16:colId xmlns:a16="http://schemas.microsoft.com/office/drawing/2014/main" val="647809859"/>
                    </a:ext>
                  </a:extLst>
                </a:gridCol>
                <a:gridCol w="740664">
                  <a:extLst>
                    <a:ext uri="{9D8B030D-6E8A-4147-A177-3AD203B41FA5}">
                      <a16:colId xmlns:a16="http://schemas.microsoft.com/office/drawing/2014/main" val="2285329076"/>
                    </a:ext>
                  </a:extLst>
                </a:gridCol>
                <a:gridCol w="740664">
                  <a:extLst>
                    <a:ext uri="{9D8B030D-6E8A-4147-A177-3AD203B41FA5}">
                      <a16:colId xmlns:a16="http://schemas.microsoft.com/office/drawing/2014/main" val="4130322313"/>
                    </a:ext>
                  </a:extLst>
                </a:gridCol>
                <a:gridCol w="740664">
                  <a:extLst>
                    <a:ext uri="{9D8B030D-6E8A-4147-A177-3AD203B41FA5}">
                      <a16:colId xmlns:a16="http://schemas.microsoft.com/office/drawing/2014/main" val="1416824512"/>
                    </a:ext>
                  </a:extLst>
                </a:gridCol>
                <a:gridCol w="740664">
                  <a:extLst>
                    <a:ext uri="{9D8B030D-6E8A-4147-A177-3AD203B41FA5}">
                      <a16:colId xmlns:a16="http://schemas.microsoft.com/office/drawing/2014/main" val="1493522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963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- 2019-12-03 10:15:36</a:t>
                      </a:r>
                      <a:r>
                        <a:rPr kumimoji="0" lang="en-US" sz="1000" b="0" i="0" u="none" strike="noStrike" kern="1200" cap="none" spc="0" normalizeH="0" baseline="0" noProof="0">
                          <a:ln>
                            <a:noFill/>
                          </a:ln>
                          <a:solidFill>
                            <a:prstClr val="black"/>
                          </a:solidFill>
                          <a:effectLst/>
                          <a:uLnTx/>
                          <a:uFillTx/>
                          <a:latin typeface="+mn-lt"/>
                          <a:ea typeface="+mn-ea"/>
                          <a:cs typeface="+mn-cs"/>
                        </a:rPr>
                        <a:t>
 Pemakanan rendah karbohidrat dan tinggi protein dapat mengurangkan rasa lapar. Ini kerana tahap insulin menjadi rendah dan tidak mempengarahi nafsu makan.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9071545"/>
                  </a:ext>
                </a:extLst>
              </a:tr>
            </a:tbl>
          </a:graphicData>
        </a:graphic>
      </p:graphicFrame>
      <p:sp>
        <p:nvSpPr>
          <p:cNvPr id="4" name="Text Placeholder 3">
            <a:extLst>
              <a:ext uri="{FF2B5EF4-FFF2-40B4-BE49-F238E27FC236}">
                <a16:creationId xmlns:a16="http://schemas.microsoft.com/office/drawing/2014/main" id="{31CBD2E8-3CBF-4B16-84B4-8985D3212D73}"/>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536608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6F500-9389-45DE-AB12-9EDF6A7E03CE}"/>
              </a:ext>
            </a:extLst>
          </p:cNvPr>
          <p:cNvSpPr>
            <a:spLocks noGrp="1"/>
          </p:cNvSpPr>
          <p:nvPr>
            <p:ph type="title"/>
          </p:nvPr>
        </p:nvSpPr>
        <p:spPr/>
        <p:txBody>
          <a:bodyPr/>
          <a:lstStyle/>
          <a:p>
            <a:r>
              <a:rPr lang="en-US"/>
              <a:t>Facebook Own Posts Table | Buttercup Malaysia - 15 of 15</a:t>
            </a:r>
          </a:p>
        </p:txBody>
      </p:sp>
      <p:graphicFrame>
        <p:nvGraphicFramePr>
          <p:cNvPr id="5" name="Table Placeholder 4">
            <a:extLst>
              <a:ext uri="{FF2B5EF4-FFF2-40B4-BE49-F238E27FC236}">
                <a16:creationId xmlns:a16="http://schemas.microsoft.com/office/drawing/2014/main" id="{F51ADEC5-3669-461A-90DA-D409F0F34FD6}"/>
              </a:ext>
            </a:extLst>
          </p:cNvPr>
          <p:cNvGraphicFramePr>
            <a:graphicFrameLocks noGrp="1"/>
          </p:cNvGraphicFramePr>
          <p:nvPr>
            <p:ph type="tbl" sz="quarter" idx="13"/>
            <p:extLst>
              <p:ext uri="{D42A27DB-BD31-4B8C-83A1-F6EECF244321}">
                <p14:modId xmlns:p14="http://schemas.microsoft.com/office/powerpoint/2010/main" val="73246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5978662"/>
                    </a:ext>
                  </a:extLst>
                </a:gridCol>
                <a:gridCol w="740664">
                  <a:extLst>
                    <a:ext uri="{9D8B030D-6E8A-4147-A177-3AD203B41FA5}">
                      <a16:colId xmlns:a16="http://schemas.microsoft.com/office/drawing/2014/main" val="3502829991"/>
                    </a:ext>
                  </a:extLst>
                </a:gridCol>
                <a:gridCol w="740664">
                  <a:extLst>
                    <a:ext uri="{9D8B030D-6E8A-4147-A177-3AD203B41FA5}">
                      <a16:colId xmlns:a16="http://schemas.microsoft.com/office/drawing/2014/main" val="861680305"/>
                    </a:ext>
                  </a:extLst>
                </a:gridCol>
                <a:gridCol w="740664">
                  <a:extLst>
                    <a:ext uri="{9D8B030D-6E8A-4147-A177-3AD203B41FA5}">
                      <a16:colId xmlns:a16="http://schemas.microsoft.com/office/drawing/2014/main" val="4012232471"/>
                    </a:ext>
                  </a:extLst>
                </a:gridCol>
                <a:gridCol w="740664">
                  <a:extLst>
                    <a:ext uri="{9D8B030D-6E8A-4147-A177-3AD203B41FA5}">
                      <a16:colId xmlns:a16="http://schemas.microsoft.com/office/drawing/2014/main" val="3242199916"/>
                    </a:ext>
                  </a:extLst>
                </a:gridCol>
                <a:gridCol w="740664">
                  <a:extLst>
                    <a:ext uri="{9D8B030D-6E8A-4147-A177-3AD203B41FA5}">
                      <a16:colId xmlns:a16="http://schemas.microsoft.com/office/drawing/2014/main" val="1570862081"/>
                    </a:ext>
                  </a:extLst>
                </a:gridCol>
                <a:gridCol w="740664">
                  <a:extLst>
                    <a:ext uri="{9D8B030D-6E8A-4147-A177-3AD203B41FA5}">
                      <a16:colId xmlns:a16="http://schemas.microsoft.com/office/drawing/2014/main" val="3925636634"/>
                    </a:ext>
                  </a:extLst>
                </a:gridCol>
                <a:gridCol w="740664">
                  <a:extLst>
                    <a:ext uri="{9D8B030D-6E8A-4147-A177-3AD203B41FA5}">
                      <a16:colId xmlns:a16="http://schemas.microsoft.com/office/drawing/2014/main" val="373743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166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- 2019-12-01 11:26:24</a:t>
                      </a:r>
                      <a:r>
                        <a:rPr kumimoji="0" lang="en-US" sz="1000" b="0" i="0" u="none" strike="noStrike" kern="1200" cap="none" spc="0" normalizeH="0" baseline="0" noProof="0">
                          <a:ln>
                            <a:noFill/>
                          </a:ln>
                          <a:solidFill>
                            <a:prstClr val="black"/>
                          </a:solidFill>
                          <a:effectLst/>
                          <a:uLnTx/>
                          <a:uFillTx/>
                          <a:latin typeface="+mn-lt"/>
                          <a:ea typeface="+mn-ea"/>
                          <a:cs typeface="+mn-cs"/>
                        </a:rPr>
                        <a:t>
 Kali ini, Buttercup ingin berkongsi resipi makanan yang tinggi protein dan rendah karbohidrat. Ramai yang setuju diet sebegini dapat mengurangkan berat dengan cepat tapi, bincang dulu dengan doktor anda ya.​
#ResipiButtercup​
​Filet Ayam Dengan Cendawan dan Bawang Putih​
​Bahan-bahan:​
Untuk memasak ayam:​
700 gram filet ayam​
1 sudu teh serbuk bawang ​
1 sudu teh serbuk bawang putih​
½ sudu teh thyme kering ​
½ sudu teh rosemary kering​
½ sudu teh garam ​
¼ sudu teh serbuk lada hitam​
2 sudu makan minyak zaitun​
​
Untuk memasak cendawan:​
1 sudu makan Buttercup​
250 gram cendawan coklat yang dihiris​
4 ulas bawang putih, cincang​
1 sudu makan parsli segar, cincang​
½ sudu teh thyme kering ​
½ sudu teh rosemary kering ​
Arahan:​
1. Lap filet ayam dengan tuala kertas untuk mengurangkan lemak. ​
2. Campurkan serbuk bawang, serbuk bawang putih, herba, garam dan lada. Gaul ayam dengannya secara merata.​
3. Panaskan 1 sudu makan minyak zaitun di atas api yang sederhana tinggi dan masak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1619184"/>
                  </a:ext>
                </a:extLst>
              </a:tr>
            </a:tbl>
          </a:graphicData>
        </a:graphic>
      </p:graphicFrame>
      <p:sp>
        <p:nvSpPr>
          <p:cNvPr id="4" name="Text Placeholder 3">
            <a:extLst>
              <a:ext uri="{FF2B5EF4-FFF2-40B4-BE49-F238E27FC236}">
                <a16:creationId xmlns:a16="http://schemas.microsoft.com/office/drawing/2014/main" id="{B6C09DC5-FCBF-4D9C-8A0F-3021F339A7A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601359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4A40A-6897-4417-B8E4-896348482AE0}"/>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4AC47F52-2059-43FA-B0A0-CF385D87B2DD}"/>
              </a:ext>
            </a:extLst>
          </p:cNvPr>
          <p:cNvGraphicFramePr>
            <a:graphicFrameLocks noGrp="1"/>
          </p:cNvGraphicFramePr>
          <p:nvPr>
            <p:ph type="chart" sz="quarter" idx="13"/>
            <p:extLst>
              <p:ext uri="{D42A27DB-BD31-4B8C-83A1-F6EECF244321}">
                <p14:modId xmlns:p14="http://schemas.microsoft.com/office/powerpoint/2010/main" val="1212262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2F5D9-703D-44A5-B06F-8BAD5A6ACB1C}"/>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68712D7E-D4B2-4F7F-B7C7-4864B08670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0143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D76AC-23BE-414B-A886-E0DE3DA66FE4}"/>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67E42EBF-24FE-4906-BE10-82D181CAEF7D}"/>
              </a:ext>
            </a:extLst>
          </p:cNvPr>
          <p:cNvGraphicFramePr>
            <a:graphicFrameLocks noGrp="1"/>
          </p:cNvGraphicFramePr>
          <p:nvPr>
            <p:ph type="chart" sz="quarter" idx="13"/>
            <p:extLst>
              <p:ext uri="{D42A27DB-BD31-4B8C-83A1-F6EECF244321}">
                <p14:modId xmlns:p14="http://schemas.microsoft.com/office/powerpoint/2010/main" val="2291834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0B289D-1299-4DA1-9442-DCB5C2708537}"/>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76B3BE86-B749-4465-8580-FF6A853D63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7522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6C3D5-79AE-4C3F-81D6-728B92ED222F}"/>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BCCD6D4B-216A-4818-9AC9-B7C164C5382A}"/>
              </a:ext>
            </a:extLst>
          </p:cNvPr>
          <p:cNvGraphicFramePr>
            <a:graphicFrameLocks noGrp="1"/>
          </p:cNvGraphicFramePr>
          <p:nvPr>
            <p:ph type="chart" sz="quarter" idx="13"/>
            <p:extLst>
              <p:ext uri="{D42A27DB-BD31-4B8C-83A1-F6EECF244321}">
                <p14:modId xmlns:p14="http://schemas.microsoft.com/office/powerpoint/2010/main" val="2613316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04DCC5-62F3-4015-AE3B-1F3ABE74653E}"/>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1B33F818-92AD-4B8E-98D9-4E03A2F14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81710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1162</Words>
  <Application>Microsoft Office PowerPoint</Application>
  <PresentationFormat>On-screen Show (4:3)</PresentationFormat>
  <Paragraphs>506</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15</vt:lpstr>
      <vt:lpstr>Facebook Own Posts Table | Buttercup Malaysia - 2 of 15</vt:lpstr>
      <vt:lpstr>Facebook Own Posts Table | Buttercup Malaysia - 3 of 15</vt:lpstr>
      <vt:lpstr>Facebook Own Posts Table | Buttercup Malaysia - 4 of 15</vt:lpstr>
      <vt:lpstr>Facebook Own Posts Table | Buttercup Malaysia - 5 of 15</vt:lpstr>
      <vt:lpstr>Facebook Own Posts Table | Buttercup Malaysia - 6 of 15</vt:lpstr>
      <vt:lpstr>Facebook Own Posts Table | Buttercup Malaysia - 7 of 15</vt:lpstr>
      <vt:lpstr>Facebook Own Posts Table | Buttercup Malaysia - 8 of 15</vt:lpstr>
      <vt:lpstr>Facebook Own Posts Table | Buttercup Malaysia - 9 of 15</vt:lpstr>
      <vt:lpstr>Facebook Own Posts Table | Buttercup Malaysia - 10 of 15</vt:lpstr>
      <vt:lpstr>Facebook Own Posts Table | Buttercup Malaysia - 11 of 15</vt:lpstr>
      <vt:lpstr>Facebook Own Posts Table | Buttercup Malaysia - 12 of 15</vt:lpstr>
      <vt:lpstr>Facebook Own Posts Table | Buttercup Malaysia - 13 of 15</vt:lpstr>
      <vt:lpstr>Facebook Own Posts Table | Buttercup Malaysia - 14 of 15</vt:lpstr>
      <vt:lpstr>Facebook Own Posts Table | Buttercup Malaysia - 15 of 15</vt:lpstr>
      <vt:lpstr>Facebook Custom Reach (Collumn Chart) | Buttercup Malaysia</vt:lpstr>
      <vt:lpstr>Facebook Total Engagements | Buttercup Malaysia</vt:lpstr>
      <vt:lpstr>Facebook Total Engagements over Time (monthly)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2020-01-17T05:10:50Z</dcterms:created>
  <dcterms:modified xsi:type="dcterms:W3CDTF">2020-01-17T05:11:47Z</dcterms:modified>
</cp:coreProperties>
</file>