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71371</c:v>
                </c:pt>
                <c:pt idx="1">
                  <c:v>485163</c:v>
                </c:pt>
                <c:pt idx="2">
                  <c:v>759095</c:v>
                </c:pt>
                <c:pt idx="3">
                  <c:v>198921</c:v>
                </c:pt>
                <c:pt idx="4">
                  <c:v>161379</c:v>
                </c:pt>
                <c:pt idx="5">
                  <c:v>121920</c:v>
                </c:pt>
                <c:pt idx="6">
                  <c:v>121567</c:v>
                </c:pt>
                <c:pt idx="7">
                  <c:v>591127</c:v>
                </c:pt>
                <c:pt idx="8">
                  <c:v>252881</c:v>
                </c:pt>
                <c:pt idx="9">
                  <c:v>154354</c:v>
                </c:pt>
                <c:pt idx="10">
                  <c:v>132215</c:v>
                </c:pt>
                <c:pt idx="11">
                  <c:v>89771</c:v>
                </c:pt>
              </c:numCache>
            </c:numRef>
          </c:val>
          <c:smooth val="0"/>
          <c:extLst>
            <c:ext xmlns:c16="http://schemas.microsoft.com/office/drawing/2014/chart" uri="{C3380CC4-5D6E-409C-BE32-E72D297353CC}">
              <c16:uniqueId val="{00000000-5C2C-49C6-8B81-DEC26968B96E}"/>
            </c:ext>
          </c:extLst>
        </c:ser>
        <c:dLbls>
          <c:showLegendKey val="0"/>
          <c:showVal val="0"/>
          <c:showCatName val="0"/>
          <c:showSerName val="0"/>
          <c:showPercent val="0"/>
          <c:showBubbleSize val="0"/>
        </c:dLbls>
        <c:smooth val="0"/>
        <c:axId val="314663960"/>
        <c:axId val="314665272"/>
      </c:lineChart>
      <c:dateAx>
        <c:axId val="31466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65272"/>
        <c:crosses val="autoZero"/>
        <c:auto val="1"/>
        <c:lblOffset val="100"/>
        <c:baseTimeUnit val="months"/>
      </c:dateAx>
      <c:valAx>
        <c:axId val="31466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66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3108</c:v>
                </c:pt>
                <c:pt idx="1">
                  <c:v>12764</c:v>
                </c:pt>
                <c:pt idx="2">
                  <c:v>28188</c:v>
                </c:pt>
                <c:pt idx="3">
                  <c:v>2954</c:v>
                </c:pt>
                <c:pt idx="4">
                  <c:v>2354</c:v>
                </c:pt>
                <c:pt idx="5">
                  <c:v>2161</c:v>
                </c:pt>
                <c:pt idx="6">
                  <c:v>1855</c:v>
                </c:pt>
                <c:pt idx="7">
                  <c:v>23475</c:v>
                </c:pt>
                <c:pt idx="8">
                  <c:v>2319</c:v>
                </c:pt>
                <c:pt idx="9">
                  <c:v>2405</c:v>
                </c:pt>
                <c:pt idx="10">
                  <c:v>2477</c:v>
                </c:pt>
                <c:pt idx="11">
                  <c:v>1207</c:v>
                </c:pt>
              </c:numCache>
            </c:numRef>
          </c:val>
          <c:smooth val="0"/>
          <c:extLst>
            <c:ext xmlns:c16="http://schemas.microsoft.com/office/drawing/2014/chart" uri="{C3380CC4-5D6E-409C-BE32-E72D297353CC}">
              <c16:uniqueId val="{00000000-AD7C-43F0-AAAD-9BB20058BC76}"/>
            </c:ext>
          </c:extLst>
        </c:ser>
        <c:dLbls>
          <c:showLegendKey val="0"/>
          <c:showVal val="0"/>
          <c:showCatName val="0"/>
          <c:showSerName val="0"/>
          <c:showPercent val="0"/>
          <c:showBubbleSize val="0"/>
        </c:dLbls>
        <c:smooth val="0"/>
        <c:axId val="313295600"/>
        <c:axId val="313295272"/>
      </c:lineChart>
      <c:dateAx>
        <c:axId val="31329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295272"/>
        <c:crosses val="autoZero"/>
        <c:auto val="1"/>
        <c:lblOffset val="100"/>
        <c:baseTimeUnit val="months"/>
      </c:dateAx>
      <c:valAx>
        <c:axId val="31329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29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115</c:v>
                </c:pt>
                <c:pt idx="1">
                  <c:v>191</c:v>
                </c:pt>
                <c:pt idx="2">
                  <c:v>179</c:v>
                </c:pt>
                <c:pt idx="3">
                  <c:v>26</c:v>
                </c:pt>
                <c:pt idx="4">
                  <c:v>12</c:v>
                </c:pt>
                <c:pt idx="5">
                  <c:v>11</c:v>
                </c:pt>
                <c:pt idx="6">
                  <c:v>13</c:v>
                </c:pt>
                <c:pt idx="7">
                  <c:v>142</c:v>
                </c:pt>
                <c:pt idx="8">
                  <c:v>12</c:v>
                </c:pt>
                <c:pt idx="9">
                  <c:v>24</c:v>
                </c:pt>
                <c:pt idx="10">
                  <c:v>25</c:v>
                </c:pt>
                <c:pt idx="11">
                  <c:v>35</c:v>
                </c:pt>
              </c:numCache>
            </c:numRef>
          </c:val>
          <c:smooth val="0"/>
          <c:extLst>
            <c:ext xmlns:c16="http://schemas.microsoft.com/office/drawing/2014/chart" uri="{C3380CC4-5D6E-409C-BE32-E72D297353CC}">
              <c16:uniqueId val="{00000000-857C-4942-ADBD-E4FE591FFB76}"/>
            </c:ext>
          </c:extLst>
        </c:ser>
        <c:dLbls>
          <c:showLegendKey val="0"/>
          <c:showVal val="0"/>
          <c:showCatName val="0"/>
          <c:showSerName val="0"/>
          <c:showPercent val="0"/>
          <c:showBubbleSize val="0"/>
        </c:dLbls>
        <c:smooth val="0"/>
        <c:axId val="313297320"/>
        <c:axId val="262973792"/>
      </c:lineChart>
      <c:dateAx>
        <c:axId val="31329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73792"/>
        <c:crosses val="autoZero"/>
        <c:auto val="1"/>
        <c:lblOffset val="100"/>
        <c:baseTimeUnit val="months"/>
      </c:dateAx>
      <c:valAx>
        <c:axId val="26297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29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12566</c:v>
                </c:pt>
              </c:numCache>
            </c:numRef>
          </c:val>
          <c:extLst>
            <c:ext xmlns:c16="http://schemas.microsoft.com/office/drawing/2014/chart" uri="{C3380CC4-5D6E-409C-BE32-E72D297353CC}">
              <c16:uniqueId val="{00000000-C685-40AF-B711-F321A526D70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294</c:v>
                </c:pt>
              </c:numCache>
            </c:numRef>
          </c:val>
          <c:extLst>
            <c:ext xmlns:c16="http://schemas.microsoft.com/office/drawing/2014/chart" uri="{C3380CC4-5D6E-409C-BE32-E72D297353CC}">
              <c16:uniqueId val="{00000001-C685-40AF-B711-F321A526D70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45</c:v>
                </c:pt>
              </c:numCache>
            </c:numRef>
          </c:val>
          <c:extLst>
            <c:ext xmlns:c16="http://schemas.microsoft.com/office/drawing/2014/chart" uri="{C3380CC4-5D6E-409C-BE32-E72D297353CC}">
              <c16:uniqueId val="{00000002-C685-40AF-B711-F321A526D70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31</c:v>
                </c:pt>
              </c:numCache>
            </c:numRef>
          </c:val>
          <c:extLst>
            <c:ext xmlns:c16="http://schemas.microsoft.com/office/drawing/2014/chart" uri="{C3380CC4-5D6E-409C-BE32-E72D297353CC}">
              <c16:uniqueId val="{00000003-C685-40AF-B711-F321A526D70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14</c:v>
                </c:pt>
              </c:numCache>
            </c:numRef>
          </c:val>
          <c:extLst>
            <c:ext xmlns:c16="http://schemas.microsoft.com/office/drawing/2014/chart" uri="{C3380CC4-5D6E-409C-BE32-E72D297353CC}">
              <c16:uniqueId val="{00000004-C685-40AF-B711-F321A526D70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4</c:v>
                </c:pt>
              </c:numCache>
            </c:numRef>
          </c:val>
          <c:extLst>
            <c:ext xmlns:c16="http://schemas.microsoft.com/office/drawing/2014/chart" uri="{C3380CC4-5D6E-409C-BE32-E72D297353CC}">
              <c16:uniqueId val="{00000005-C685-40AF-B711-F321A526D70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87</c:v>
                </c:pt>
              </c:numCache>
            </c:numRef>
          </c:val>
          <c:extLst>
            <c:ext xmlns:c16="http://schemas.microsoft.com/office/drawing/2014/chart" uri="{C3380CC4-5D6E-409C-BE32-E72D297353CC}">
              <c16:uniqueId val="{00000006-C685-40AF-B711-F321A526D70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161</c:v>
                </c:pt>
              </c:numCache>
            </c:numRef>
          </c:val>
          <c:extLst>
            <c:ext xmlns:c16="http://schemas.microsoft.com/office/drawing/2014/chart" uri="{C3380CC4-5D6E-409C-BE32-E72D297353CC}">
              <c16:uniqueId val="{00000007-C685-40AF-B711-F321A526D705}"/>
            </c:ext>
          </c:extLst>
        </c:ser>
        <c:dLbls>
          <c:showLegendKey val="0"/>
          <c:showVal val="0"/>
          <c:showCatName val="0"/>
          <c:showSerName val="0"/>
          <c:showPercent val="0"/>
          <c:showBubbleSize val="0"/>
        </c:dLbls>
        <c:gapWidth val="150"/>
        <c:overlap val="100"/>
        <c:axId val="190398304"/>
        <c:axId val="190398632"/>
      </c:barChart>
      <c:catAx>
        <c:axId val="19039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398632"/>
        <c:crosses val="autoZero"/>
        <c:auto val="1"/>
        <c:lblAlgn val="ctr"/>
        <c:lblOffset val="100"/>
        <c:noMultiLvlLbl val="0"/>
      </c:catAx>
      <c:valAx>
        <c:axId val="190398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39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8.6301787703570096E-2</c:v>
                </c:pt>
                <c:pt idx="1">
                  <c:v>2.98923134051244E-2</c:v>
                </c:pt>
                <c:pt idx="2">
                  <c:v>5.4293398147835598E-2</c:v>
                </c:pt>
                <c:pt idx="3">
                  <c:v>6.64686223542518E-2</c:v>
                </c:pt>
                <c:pt idx="4">
                  <c:v>6.9954361965909206E-2</c:v>
                </c:pt>
                <c:pt idx="5">
                  <c:v>7.4841299312149695E-2</c:v>
                </c:pt>
                <c:pt idx="6">
                  <c:v>5.0594132937244699E-2</c:v>
                </c:pt>
              </c:numCache>
            </c:numRef>
          </c:val>
          <c:extLst>
            <c:ext xmlns:c16="http://schemas.microsoft.com/office/drawing/2014/chart" uri="{C3380CC4-5D6E-409C-BE32-E72D297353CC}">
              <c16:uniqueId val="{00000000-31F9-4433-9062-7D3F19F0AC37}"/>
            </c:ext>
          </c:extLst>
        </c:ser>
        <c:dLbls>
          <c:showLegendKey val="0"/>
          <c:showVal val="0"/>
          <c:showCatName val="0"/>
          <c:showSerName val="0"/>
          <c:showPercent val="0"/>
          <c:showBubbleSize val="0"/>
        </c:dLbls>
        <c:gapWidth val="219"/>
        <c:overlap val="-27"/>
        <c:axId val="315725952"/>
        <c:axId val="315727264"/>
      </c:barChart>
      <c:catAx>
        <c:axId val="31572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7264"/>
        <c:crosses val="autoZero"/>
        <c:auto val="1"/>
        <c:lblAlgn val="ctr"/>
        <c:lblOffset val="100"/>
        <c:noMultiLvlLbl val="0"/>
      </c:catAx>
      <c:valAx>
        <c:axId val="315727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72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11159</c:v>
                </c:pt>
                <c:pt idx="1">
                  <c:v>17697</c:v>
                </c:pt>
                <c:pt idx="2">
                  <c:v>7250</c:v>
                </c:pt>
                <c:pt idx="3">
                  <c:v>6944</c:v>
                </c:pt>
                <c:pt idx="4">
                  <c:v>2927</c:v>
                </c:pt>
                <c:pt idx="5">
                  <c:v>1210</c:v>
                </c:pt>
                <c:pt idx="6">
                  <c:v>125</c:v>
                </c:pt>
              </c:numCache>
            </c:numRef>
          </c:val>
          <c:extLst>
            <c:ext xmlns:c16="http://schemas.microsoft.com/office/drawing/2014/chart" uri="{C3380CC4-5D6E-409C-BE32-E72D297353CC}">
              <c16:uniqueId val="{00000000-1639-4E4B-8274-98E46F3A90B5}"/>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21027</c:v>
                </c:pt>
                <c:pt idx="1">
                  <c:v>27428</c:v>
                </c:pt>
                <c:pt idx="2">
                  <c:v>5478</c:v>
                </c:pt>
                <c:pt idx="3">
                  <c:v>8018</c:v>
                </c:pt>
                <c:pt idx="4">
                  <c:v>3326</c:v>
                </c:pt>
                <c:pt idx="5">
                  <c:v>918</c:v>
                </c:pt>
                <c:pt idx="6">
                  <c:v>134</c:v>
                </c:pt>
              </c:numCache>
            </c:numRef>
          </c:val>
          <c:extLst>
            <c:ext xmlns:c16="http://schemas.microsoft.com/office/drawing/2014/chart" uri="{C3380CC4-5D6E-409C-BE32-E72D297353CC}">
              <c16:uniqueId val="{00000001-1639-4E4B-8274-98E46F3A90B5}"/>
            </c:ext>
          </c:extLst>
        </c:ser>
        <c:dLbls>
          <c:showLegendKey val="0"/>
          <c:showVal val="0"/>
          <c:showCatName val="0"/>
          <c:showSerName val="0"/>
          <c:showPercent val="0"/>
          <c:showBubbleSize val="0"/>
        </c:dLbls>
        <c:gapWidth val="219"/>
        <c:overlap val="-27"/>
        <c:axId val="323503312"/>
        <c:axId val="323503968"/>
      </c:barChart>
      <c:catAx>
        <c:axId val="32350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03968"/>
        <c:crosses val="autoZero"/>
        <c:auto val="1"/>
        <c:lblAlgn val="ctr"/>
        <c:lblOffset val="100"/>
        <c:noMultiLvlLbl val="0"/>
      </c:catAx>
      <c:valAx>
        <c:axId val="32350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0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0.11436965169347101</c:v>
                </c:pt>
                <c:pt idx="1">
                  <c:v>0.18600794150404301</c:v>
                </c:pt>
                <c:pt idx="2">
                  <c:v>0.173489708228627</c:v>
                </c:pt>
                <c:pt idx="3">
                  <c:v>2.52250376245871E-2</c:v>
                </c:pt>
                <c:pt idx="4">
                  <c:v>1.2446160717383499E-2</c:v>
                </c:pt>
                <c:pt idx="5">
                  <c:v>1.1330241626310101E-2</c:v>
                </c:pt>
                <c:pt idx="6">
                  <c:v>1.3362298361197299E-2</c:v>
                </c:pt>
                <c:pt idx="7">
                  <c:v>0.13313560118760601</c:v>
                </c:pt>
                <c:pt idx="8">
                  <c:v>1.2474254352223799E-2</c:v>
                </c:pt>
                <c:pt idx="9">
                  <c:v>2.2786108824546999E-2</c:v>
                </c:pt>
                <c:pt idx="10">
                  <c:v>2.3850516058607898E-2</c:v>
                </c:pt>
                <c:pt idx="11">
                  <c:v>3.1632150408426901E-2</c:v>
                </c:pt>
              </c:numCache>
            </c:numRef>
          </c:val>
          <c:smooth val="0"/>
          <c:extLst>
            <c:ext xmlns:c16="http://schemas.microsoft.com/office/drawing/2014/chart" uri="{C3380CC4-5D6E-409C-BE32-E72D297353CC}">
              <c16:uniqueId val="{00000000-798A-45BE-993C-19BC7A943AFA}"/>
            </c:ext>
          </c:extLst>
        </c:ser>
        <c:dLbls>
          <c:showLegendKey val="0"/>
          <c:showVal val="0"/>
          <c:showCatName val="0"/>
          <c:showSerName val="0"/>
          <c:showPercent val="0"/>
          <c:showBubbleSize val="0"/>
        </c:dLbls>
        <c:smooth val="0"/>
        <c:axId val="310020880"/>
        <c:axId val="310021208"/>
      </c:lineChart>
      <c:dateAx>
        <c:axId val="31002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21208"/>
        <c:crosses val="autoZero"/>
        <c:auto val="1"/>
        <c:lblOffset val="100"/>
        <c:baseTimeUnit val="months"/>
      </c:dateAx>
      <c:valAx>
        <c:axId val="31002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02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102762</c:v>
                </c:pt>
                <c:pt idx="1">
                  <c:v>103748</c:v>
                </c:pt>
                <c:pt idx="2">
                  <c:v>105039</c:v>
                </c:pt>
                <c:pt idx="3">
                  <c:v>106259</c:v>
                </c:pt>
                <c:pt idx="4">
                  <c:v>107368</c:v>
                </c:pt>
                <c:pt idx="5">
                  <c:v>108529</c:v>
                </c:pt>
                <c:pt idx="6">
                  <c:v>109436</c:v>
                </c:pt>
                <c:pt idx="7">
                  <c:v>110391</c:v>
                </c:pt>
                <c:pt idx="8">
                  <c:v>111307</c:v>
                </c:pt>
                <c:pt idx="9">
                  <c:v>112221</c:v>
                </c:pt>
                <c:pt idx="10">
                  <c:v>113141</c:v>
                </c:pt>
                <c:pt idx="11">
                  <c:v>113773</c:v>
                </c:pt>
              </c:numCache>
            </c:numRef>
          </c:val>
          <c:smooth val="0"/>
          <c:extLst>
            <c:ext xmlns:c16="http://schemas.microsoft.com/office/drawing/2014/chart" uri="{C3380CC4-5D6E-409C-BE32-E72D297353CC}">
              <c16:uniqueId val="{00000000-2F3A-4553-8244-EA9305E99C85}"/>
            </c:ext>
          </c:extLst>
        </c:ser>
        <c:dLbls>
          <c:showLegendKey val="0"/>
          <c:showVal val="0"/>
          <c:showCatName val="0"/>
          <c:showSerName val="0"/>
          <c:showPercent val="0"/>
          <c:showBubbleSize val="0"/>
        </c:dLbls>
        <c:smooth val="0"/>
        <c:axId val="323798272"/>
        <c:axId val="323796632"/>
      </c:lineChart>
      <c:dateAx>
        <c:axId val="323798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96632"/>
        <c:crosses val="autoZero"/>
        <c:auto val="1"/>
        <c:lblOffset val="100"/>
        <c:baseTimeUnit val="months"/>
      </c:dateAx>
      <c:valAx>
        <c:axId val="323796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79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682</c:v>
                </c:pt>
                <c:pt idx="1">
                  <c:v>788</c:v>
                </c:pt>
                <c:pt idx="2">
                  <c:v>1349</c:v>
                </c:pt>
                <c:pt idx="3">
                  <c:v>928</c:v>
                </c:pt>
                <c:pt idx="4">
                  <c:v>1004</c:v>
                </c:pt>
                <c:pt idx="5">
                  <c:v>952</c:v>
                </c:pt>
                <c:pt idx="6">
                  <c:v>873</c:v>
                </c:pt>
                <c:pt idx="7">
                  <c:v>1317</c:v>
                </c:pt>
                <c:pt idx="8">
                  <c:v>1114</c:v>
                </c:pt>
                <c:pt idx="9">
                  <c:v>969</c:v>
                </c:pt>
                <c:pt idx="10">
                  <c:v>1104</c:v>
                </c:pt>
                <c:pt idx="11">
                  <c:v>595</c:v>
                </c:pt>
              </c:numCache>
            </c:numRef>
          </c:val>
          <c:smooth val="0"/>
          <c:extLst>
            <c:ext xmlns:c16="http://schemas.microsoft.com/office/drawing/2014/chart" uri="{C3380CC4-5D6E-409C-BE32-E72D297353CC}">
              <c16:uniqueId val="{00000000-620D-4675-9BEE-8D39004DAEAE}"/>
            </c:ext>
          </c:extLst>
        </c:ser>
        <c:dLbls>
          <c:showLegendKey val="0"/>
          <c:showVal val="0"/>
          <c:showCatName val="0"/>
          <c:showSerName val="0"/>
          <c:showPercent val="0"/>
          <c:showBubbleSize val="0"/>
        </c:dLbls>
        <c:smooth val="0"/>
        <c:axId val="323802208"/>
        <c:axId val="375579496"/>
      </c:lineChart>
      <c:dateAx>
        <c:axId val="32380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579496"/>
        <c:crosses val="autoZero"/>
        <c:auto val="1"/>
        <c:lblOffset val="100"/>
        <c:baseTimeUnit val="months"/>
      </c:dateAx>
      <c:valAx>
        <c:axId val="37557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0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71371</c:v>
                </c:pt>
                <c:pt idx="1">
                  <c:v>485163</c:v>
                </c:pt>
                <c:pt idx="2">
                  <c:v>759095</c:v>
                </c:pt>
                <c:pt idx="3">
                  <c:v>198921</c:v>
                </c:pt>
                <c:pt idx="4">
                  <c:v>161379</c:v>
                </c:pt>
                <c:pt idx="5">
                  <c:v>121920</c:v>
                </c:pt>
                <c:pt idx="6">
                  <c:v>121567</c:v>
                </c:pt>
                <c:pt idx="7">
                  <c:v>591127</c:v>
                </c:pt>
                <c:pt idx="8">
                  <c:v>252881</c:v>
                </c:pt>
                <c:pt idx="9">
                  <c:v>154354</c:v>
                </c:pt>
                <c:pt idx="10">
                  <c:v>132215</c:v>
                </c:pt>
                <c:pt idx="11">
                  <c:v>89771</c:v>
                </c:pt>
              </c:numCache>
            </c:numRef>
          </c:val>
          <c:extLst>
            <c:ext xmlns:c16="http://schemas.microsoft.com/office/drawing/2014/chart" uri="{C3380CC4-5D6E-409C-BE32-E72D297353CC}">
              <c16:uniqueId val="{00000000-F92C-4666-85E8-44F6DF5E13AA}"/>
            </c:ext>
          </c:extLst>
        </c:ser>
        <c:dLbls>
          <c:showLegendKey val="0"/>
          <c:showVal val="0"/>
          <c:showCatName val="0"/>
          <c:showSerName val="0"/>
          <c:showPercent val="0"/>
          <c:showBubbleSize val="0"/>
        </c:dLbls>
        <c:gapWidth val="219"/>
        <c:overlap val="-27"/>
        <c:axId val="447733536"/>
        <c:axId val="447738784"/>
      </c:barChart>
      <c:dateAx>
        <c:axId val="447733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38784"/>
        <c:crosses val="autoZero"/>
        <c:auto val="1"/>
        <c:lblOffset val="100"/>
        <c:baseTimeUnit val="months"/>
      </c:dateAx>
      <c:valAx>
        <c:axId val="44773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3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100605</c:v>
                </c:pt>
              </c:numCache>
            </c:numRef>
          </c:val>
          <c:extLst>
            <c:ext xmlns:c16="http://schemas.microsoft.com/office/drawing/2014/chart" uri="{C3380CC4-5D6E-409C-BE32-E72D297353CC}">
              <c16:uniqueId val="{00000000-B4D7-4F31-A5E4-65A11ED683A3}"/>
            </c:ext>
          </c:extLst>
        </c:ser>
        <c:dLbls>
          <c:showLegendKey val="0"/>
          <c:showVal val="0"/>
          <c:showCatName val="0"/>
          <c:showSerName val="0"/>
          <c:showPercent val="0"/>
          <c:showBubbleSize val="0"/>
        </c:dLbls>
        <c:gapWidth val="219"/>
        <c:overlap val="-27"/>
        <c:axId val="447734520"/>
        <c:axId val="447735176"/>
      </c:barChart>
      <c:catAx>
        <c:axId val="44773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35176"/>
        <c:crosses val="autoZero"/>
        <c:auto val="1"/>
        <c:lblAlgn val="ctr"/>
        <c:lblOffset val="100"/>
        <c:noMultiLvlLbl val="0"/>
      </c:catAx>
      <c:valAx>
        <c:axId val="44773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3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2769</c:v>
                </c:pt>
                <c:pt idx="1">
                  <c:v>14458</c:v>
                </c:pt>
                <c:pt idx="2">
                  <c:v>38840</c:v>
                </c:pt>
                <c:pt idx="3">
                  <c:v>1938</c:v>
                </c:pt>
                <c:pt idx="4">
                  <c:v>1463</c:v>
                </c:pt>
                <c:pt idx="5">
                  <c:v>1185</c:v>
                </c:pt>
                <c:pt idx="6">
                  <c:v>1215</c:v>
                </c:pt>
                <c:pt idx="7">
                  <c:v>31784</c:v>
                </c:pt>
                <c:pt idx="8">
                  <c:v>2429</c:v>
                </c:pt>
                <c:pt idx="9">
                  <c:v>1807</c:v>
                </c:pt>
                <c:pt idx="10">
                  <c:v>1830</c:v>
                </c:pt>
                <c:pt idx="11">
                  <c:v>887</c:v>
                </c:pt>
              </c:numCache>
            </c:numRef>
          </c:val>
          <c:extLst>
            <c:ext xmlns:c16="http://schemas.microsoft.com/office/drawing/2014/chart" uri="{C3380CC4-5D6E-409C-BE32-E72D297353CC}">
              <c16:uniqueId val="{00000000-5560-42F5-8C96-74E9CE895081}"/>
            </c:ext>
          </c:extLst>
        </c:ser>
        <c:dLbls>
          <c:showLegendKey val="0"/>
          <c:showVal val="0"/>
          <c:showCatName val="0"/>
          <c:showSerName val="0"/>
          <c:showPercent val="0"/>
          <c:showBubbleSize val="0"/>
        </c:dLbls>
        <c:gapWidth val="219"/>
        <c:overlap val="-27"/>
        <c:axId val="447747968"/>
        <c:axId val="447750592"/>
      </c:barChart>
      <c:catAx>
        <c:axId val="44774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50592"/>
        <c:crosses val="autoZero"/>
        <c:auto val="1"/>
        <c:lblAlgn val="ctr"/>
        <c:lblOffset val="100"/>
        <c:noMultiLvlLbl val="0"/>
      </c:catAx>
      <c:valAx>
        <c:axId val="44775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74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F4B8E-CCF7-4C8A-911F-92DA94CA71C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2814B27-8F1C-4234-951E-2DD1BD7602A1}"/>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86507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A52ED-E7FC-4BB9-87E7-96CCB82E694F}"/>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37EA2D88-C40F-48E9-931D-82E89011DBBF}"/>
              </a:ext>
            </a:extLst>
          </p:cNvPr>
          <p:cNvGraphicFramePr>
            <a:graphicFrameLocks noGrp="1"/>
          </p:cNvGraphicFramePr>
          <p:nvPr>
            <p:ph type="tbl" sz="quarter" idx="13"/>
            <p:extLst>
              <p:ext uri="{D42A27DB-BD31-4B8C-83A1-F6EECF244321}">
                <p14:modId xmlns:p14="http://schemas.microsoft.com/office/powerpoint/2010/main" val="11551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81037176"/>
                    </a:ext>
                  </a:extLst>
                </a:gridCol>
                <a:gridCol w="740664">
                  <a:extLst>
                    <a:ext uri="{9D8B030D-6E8A-4147-A177-3AD203B41FA5}">
                      <a16:colId xmlns:a16="http://schemas.microsoft.com/office/drawing/2014/main" val="3491474481"/>
                    </a:ext>
                  </a:extLst>
                </a:gridCol>
                <a:gridCol w="740664">
                  <a:extLst>
                    <a:ext uri="{9D8B030D-6E8A-4147-A177-3AD203B41FA5}">
                      <a16:colId xmlns:a16="http://schemas.microsoft.com/office/drawing/2014/main" val="2800844381"/>
                    </a:ext>
                  </a:extLst>
                </a:gridCol>
                <a:gridCol w="740664">
                  <a:extLst>
                    <a:ext uri="{9D8B030D-6E8A-4147-A177-3AD203B41FA5}">
                      <a16:colId xmlns:a16="http://schemas.microsoft.com/office/drawing/2014/main" val="3292131407"/>
                    </a:ext>
                  </a:extLst>
                </a:gridCol>
                <a:gridCol w="740664">
                  <a:extLst>
                    <a:ext uri="{9D8B030D-6E8A-4147-A177-3AD203B41FA5}">
                      <a16:colId xmlns:a16="http://schemas.microsoft.com/office/drawing/2014/main" val="4198962822"/>
                    </a:ext>
                  </a:extLst>
                </a:gridCol>
                <a:gridCol w="740664">
                  <a:extLst>
                    <a:ext uri="{9D8B030D-6E8A-4147-A177-3AD203B41FA5}">
                      <a16:colId xmlns:a16="http://schemas.microsoft.com/office/drawing/2014/main" val="3365971588"/>
                    </a:ext>
                  </a:extLst>
                </a:gridCol>
                <a:gridCol w="740664">
                  <a:extLst>
                    <a:ext uri="{9D8B030D-6E8A-4147-A177-3AD203B41FA5}">
                      <a16:colId xmlns:a16="http://schemas.microsoft.com/office/drawing/2014/main" val="1285832619"/>
                    </a:ext>
                  </a:extLst>
                </a:gridCol>
                <a:gridCol w="740664">
                  <a:extLst>
                    <a:ext uri="{9D8B030D-6E8A-4147-A177-3AD203B41FA5}">
                      <a16:colId xmlns:a16="http://schemas.microsoft.com/office/drawing/2014/main" val="846723307"/>
                    </a:ext>
                  </a:extLst>
                </a:gridCol>
                <a:gridCol w="740664">
                  <a:extLst>
                    <a:ext uri="{9D8B030D-6E8A-4147-A177-3AD203B41FA5}">
                      <a16:colId xmlns:a16="http://schemas.microsoft.com/office/drawing/2014/main" val="4240516761"/>
                    </a:ext>
                  </a:extLst>
                </a:gridCol>
                <a:gridCol w="740664">
                  <a:extLst>
                    <a:ext uri="{9D8B030D-6E8A-4147-A177-3AD203B41FA5}">
                      <a16:colId xmlns:a16="http://schemas.microsoft.com/office/drawing/2014/main" val="2480320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54229478"/>
                  </a:ext>
                </a:extLst>
              </a:tr>
              <a:tr h="370840">
                <a:tc>
                  <a:txBody>
                    <a:bodyPr/>
                    <a:lstStyle/>
                    <a:p>
                      <a:r>
                        <a:rPr lang="en-US" sz="1000"/>
                        <a:t>Oxford Fajar</a:t>
                      </a:r>
                    </a:p>
                  </a:txBody>
                  <a:tcPr/>
                </a:tc>
                <a:tc>
                  <a:txBody>
                    <a:bodyPr/>
                    <a:lstStyle/>
                    <a:p>
                      <a:r>
                        <a:rPr lang="en-US" sz="1000"/>
                        <a:t>113762</a:t>
                      </a:r>
                    </a:p>
                  </a:txBody>
                  <a:tcPr/>
                </a:tc>
                <a:tc>
                  <a:txBody>
                    <a:bodyPr/>
                    <a:lstStyle/>
                    <a:p>
                      <a:r>
                        <a:rPr lang="en-US" sz="1000"/>
                        <a:t>12129</a:t>
                      </a:r>
                    </a:p>
                  </a:txBody>
                  <a:tcPr/>
                </a:tc>
                <a:tc>
                  <a:txBody>
                    <a:bodyPr/>
                    <a:lstStyle/>
                    <a:p>
                      <a:r>
                        <a:rPr lang="en-US" sz="1000"/>
                        <a:t>201</a:t>
                      </a:r>
                    </a:p>
                  </a:txBody>
                  <a:tcPr/>
                </a:tc>
                <a:tc>
                  <a:txBody>
                    <a:bodyPr/>
                    <a:lstStyle/>
                    <a:p>
                      <a:r>
                        <a:rPr lang="en-US" sz="1000"/>
                        <a:t>12954</a:t>
                      </a:r>
                    </a:p>
                  </a:txBody>
                  <a:tcPr/>
                </a:tc>
                <a:tc>
                  <a:txBody>
                    <a:bodyPr/>
                    <a:lstStyle/>
                    <a:p>
                      <a:r>
                        <a:rPr lang="en-US" sz="1000"/>
                        <a:t>87</a:t>
                      </a:r>
                    </a:p>
                  </a:txBody>
                  <a:tcPr/>
                </a:tc>
                <a:tc>
                  <a:txBody>
                    <a:bodyPr/>
                    <a:lstStyle/>
                    <a:p>
                      <a:r>
                        <a:rPr lang="en-US" sz="1000"/>
                        <a:t>161</a:t>
                      </a:r>
                    </a:p>
                  </a:txBody>
                  <a:tcPr/>
                </a:tc>
                <a:tc>
                  <a:txBody>
                    <a:bodyPr/>
                    <a:lstStyle/>
                    <a:p>
                      <a:r>
                        <a:rPr lang="en-US" sz="1000"/>
                        <a:t>15</a:t>
                      </a:r>
                    </a:p>
                  </a:txBody>
                  <a:tcPr/>
                </a:tc>
                <a:tc>
                  <a:txBody>
                    <a:bodyPr/>
                    <a:lstStyle/>
                    <a:p>
                      <a:r>
                        <a:rPr lang="en-US" sz="1000"/>
                        <a:t>0.0610 %</a:t>
                      </a:r>
                    </a:p>
                  </a:txBody>
                  <a:tcPr/>
                </a:tc>
                <a:tc>
                  <a:txBody>
                    <a:bodyPr/>
                    <a:lstStyle/>
                    <a:p>
                      <a:r>
                        <a:rPr lang="en-US" sz="1000"/>
                        <a:t>0.0 %</a:t>
                      </a:r>
                    </a:p>
                  </a:txBody>
                  <a:tcPr/>
                </a:tc>
                <a:extLst>
                  <a:ext uri="{0D108BD9-81ED-4DB2-BD59-A6C34878D82A}">
                    <a16:rowId xmlns:a16="http://schemas.microsoft.com/office/drawing/2014/main" val="2501751995"/>
                  </a:ext>
                </a:extLst>
              </a:tr>
            </a:tbl>
          </a:graphicData>
        </a:graphic>
      </p:graphicFrame>
      <p:sp>
        <p:nvSpPr>
          <p:cNvPr id="4" name="Text Placeholder 3">
            <a:extLst>
              <a:ext uri="{FF2B5EF4-FFF2-40B4-BE49-F238E27FC236}">
                <a16:creationId xmlns:a16="http://schemas.microsoft.com/office/drawing/2014/main" id="{9EC39875-8A1E-4DB0-A554-E97C48FDA744}"/>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492131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B1928-2BE7-479D-9DA3-5A2F8EDA72C1}"/>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BCF8FCB8-3448-4C39-ADCA-79614300F575}"/>
              </a:ext>
            </a:extLst>
          </p:cNvPr>
          <p:cNvGraphicFramePr>
            <a:graphicFrameLocks noGrp="1"/>
          </p:cNvGraphicFramePr>
          <p:nvPr>
            <p:ph type="chart" sz="quarter" idx="13"/>
            <p:extLst>
              <p:ext uri="{D42A27DB-BD31-4B8C-83A1-F6EECF244321}">
                <p14:modId xmlns:p14="http://schemas.microsoft.com/office/powerpoint/2010/main" val="1143321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A3AEA6-3FB4-4C6F-AC05-FAA8F6FD655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221A87E-052F-4698-8C9D-4282807FB1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2391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10B1A-63D2-4AE0-9F90-F76FA034F493}"/>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F1B3FA89-F010-4A80-A04A-FD252EEEE578}"/>
              </a:ext>
            </a:extLst>
          </p:cNvPr>
          <p:cNvGraphicFramePr>
            <a:graphicFrameLocks noGrp="1"/>
          </p:cNvGraphicFramePr>
          <p:nvPr>
            <p:ph type="chart" sz="quarter" idx="13"/>
            <p:extLst>
              <p:ext uri="{D42A27DB-BD31-4B8C-83A1-F6EECF244321}">
                <p14:modId xmlns:p14="http://schemas.microsoft.com/office/powerpoint/2010/main" val="1222561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D0C438-1CE2-435D-A0A7-B56B9A69A114}"/>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F15A22E-11CE-4B4B-A8F8-2E2C9940BA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5170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294B0-EFA8-4DBD-A944-A384B1C8B6B8}"/>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88F7ABF4-DAA0-46FE-9F5B-7261B62961ED}"/>
              </a:ext>
            </a:extLst>
          </p:cNvPr>
          <p:cNvGraphicFramePr>
            <a:graphicFrameLocks noGrp="1"/>
          </p:cNvGraphicFramePr>
          <p:nvPr>
            <p:ph type="chart" sz="quarter" idx="13"/>
            <p:extLst>
              <p:ext uri="{D42A27DB-BD31-4B8C-83A1-F6EECF244321}">
                <p14:modId xmlns:p14="http://schemas.microsoft.com/office/powerpoint/2010/main" val="2379758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CDBCEC-84F7-4ADA-9E14-B9BB6842012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2D9B9FF-C585-471A-A545-D0A5895C1A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0637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15266-B482-41AD-A70D-3879E8391F57}"/>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154EAFDD-3CDD-468C-8362-438501836EAD}"/>
              </a:ext>
            </a:extLst>
          </p:cNvPr>
          <p:cNvGraphicFramePr>
            <a:graphicFrameLocks noGrp="1"/>
          </p:cNvGraphicFramePr>
          <p:nvPr>
            <p:ph type="chart" sz="quarter" idx="13"/>
            <p:extLst>
              <p:ext uri="{D42A27DB-BD31-4B8C-83A1-F6EECF244321}">
                <p14:modId xmlns:p14="http://schemas.microsoft.com/office/powerpoint/2010/main" val="3428539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3E0F21-A959-4302-A810-9740922DF955}"/>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F4A5B2FF-8DBF-4095-9FCC-03FA0F559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6036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BDAB-28FB-42D5-8251-3835D57C50D6}"/>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41B17009-626A-47FF-9752-D85C064F1AC5}"/>
              </a:ext>
            </a:extLst>
          </p:cNvPr>
          <p:cNvGraphicFramePr>
            <a:graphicFrameLocks noGrp="1"/>
          </p:cNvGraphicFramePr>
          <p:nvPr>
            <p:ph type="chart" sz="quarter" idx="13"/>
            <p:extLst>
              <p:ext uri="{D42A27DB-BD31-4B8C-83A1-F6EECF244321}">
                <p14:modId xmlns:p14="http://schemas.microsoft.com/office/powerpoint/2010/main" val="1377869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4F2E30-1898-4BAE-9959-F3FEC942FF25}"/>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36B230AE-FB6A-4A89-8B51-25DDE56FA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674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427F-B5F4-4527-8C5F-0CE7A4B848A4}"/>
              </a:ext>
            </a:extLst>
          </p:cNvPr>
          <p:cNvSpPr>
            <a:spLocks noGrp="1"/>
          </p:cNvSpPr>
          <p:nvPr>
            <p:ph type="title"/>
          </p:nvPr>
        </p:nvSpPr>
        <p:spPr/>
        <p:txBody>
          <a:bodyPr/>
          <a:lstStyle/>
          <a:p>
            <a:r>
              <a:rPr lang="en-US"/>
              <a:t>Facebook (FB) Custom Own Posts Table (new) | Oxford Fajar - 1 of 4</a:t>
            </a:r>
          </a:p>
        </p:txBody>
      </p:sp>
      <p:graphicFrame>
        <p:nvGraphicFramePr>
          <p:cNvPr id="5" name="Table Placeholder 4">
            <a:extLst>
              <a:ext uri="{FF2B5EF4-FFF2-40B4-BE49-F238E27FC236}">
                <a16:creationId xmlns:a16="http://schemas.microsoft.com/office/drawing/2014/main" id="{70CA561A-5C38-4487-B6FA-79DF55B0328E}"/>
              </a:ext>
            </a:extLst>
          </p:cNvPr>
          <p:cNvGraphicFramePr>
            <a:graphicFrameLocks noGrp="1"/>
          </p:cNvGraphicFramePr>
          <p:nvPr>
            <p:ph type="tbl" sz="quarter" idx="13"/>
            <p:extLst>
              <p:ext uri="{D42A27DB-BD31-4B8C-83A1-F6EECF244321}">
                <p14:modId xmlns:p14="http://schemas.microsoft.com/office/powerpoint/2010/main" val="1078377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70200532"/>
                    </a:ext>
                  </a:extLst>
                </a:gridCol>
                <a:gridCol w="822960">
                  <a:extLst>
                    <a:ext uri="{9D8B030D-6E8A-4147-A177-3AD203B41FA5}">
                      <a16:colId xmlns:a16="http://schemas.microsoft.com/office/drawing/2014/main" val="3092776014"/>
                    </a:ext>
                  </a:extLst>
                </a:gridCol>
                <a:gridCol w="822960">
                  <a:extLst>
                    <a:ext uri="{9D8B030D-6E8A-4147-A177-3AD203B41FA5}">
                      <a16:colId xmlns:a16="http://schemas.microsoft.com/office/drawing/2014/main" val="3409826476"/>
                    </a:ext>
                  </a:extLst>
                </a:gridCol>
                <a:gridCol w="822960">
                  <a:extLst>
                    <a:ext uri="{9D8B030D-6E8A-4147-A177-3AD203B41FA5}">
                      <a16:colId xmlns:a16="http://schemas.microsoft.com/office/drawing/2014/main" val="1462176060"/>
                    </a:ext>
                  </a:extLst>
                </a:gridCol>
                <a:gridCol w="822960">
                  <a:extLst>
                    <a:ext uri="{9D8B030D-6E8A-4147-A177-3AD203B41FA5}">
                      <a16:colId xmlns:a16="http://schemas.microsoft.com/office/drawing/2014/main" val="1478660616"/>
                    </a:ext>
                  </a:extLst>
                </a:gridCol>
                <a:gridCol w="822960">
                  <a:extLst>
                    <a:ext uri="{9D8B030D-6E8A-4147-A177-3AD203B41FA5}">
                      <a16:colId xmlns:a16="http://schemas.microsoft.com/office/drawing/2014/main" val="1447746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185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- 2019-03-15 17:09:00</a:t>
                      </a:r>
                      <a:r>
                        <a:rPr kumimoji="0" lang="en-US" sz="1000" b="0" i="0" u="none" strike="noStrike" kern="1200" cap="none" spc="0" normalizeH="0" baseline="0" noProof="0">
                          <a:ln>
                            <a:noFill/>
                          </a:ln>
                          <a:solidFill>
                            <a:prstClr val="black"/>
                          </a:solidFill>
                          <a:effectLst/>
                          <a:uLnTx/>
                          <a:uFillTx/>
                          <a:latin typeface="+mn-lt"/>
                          <a:ea typeface="+mn-ea"/>
                          <a:cs typeface="+mn-cs"/>
                        </a:rPr>
                        <a:t>
 The speed of a van is 55km/h. After 30 minutes its speed decreases to 30km/h. What is its acceleration?
.
.
.
.
.
.
.
.
.
.
Answer: -50km/h2
Source:
Big Ideas Reference Text Mathematics Form 2, pg.144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1535059"/>
                  </a:ext>
                </a:extLst>
              </a:tr>
            </a:tbl>
          </a:graphicData>
        </a:graphic>
      </p:graphicFrame>
      <p:sp>
        <p:nvSpPr>
          <p:cNvPr id="4" name="Text Placeholder 3">
            <a:extLst>
              <a:ext uri="{FF2B5EF4-FFF2-40B4-BE49-F238E27FC236}">
                <a16:creationId xmlns:a16="http://schemas.microsoft.com/office/drawing/2014/main" id="{166283A9-A8D4-4C3C-8BB2-56E7D8B87298}"/>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576279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133D2-5DC7-4581-960F-B0EC8CE83123}"/>
              </a:ext>
            </a:extLst>
          </p:cNvPr>
          <p:cNvSpPr>
            <a:spLocks noGrp="1"/>
          </p:cNvSpPr>
          <p:nvPr>
            <p:ph type="title"/>
          </p:nvPr>
        </p:nvSpPr>
        <p:spPr/>
        <p:txBody>
          <a:bodyPr/>
          <a:lstStyle/>
          <a:p>
            <a:r>
              <a:rPr lang="en-US"/>
              <a:t>Facebook (FB) Custom Own Posts Table (new) | Oxford Fajar - 2 of 4</a:t>
            </a:r>
          </a:p>
        </p:txBody>
      </p:sp>
      <p:graphicFrame>
        <p:nvGraphicFramePr>
          <p:cNvPr id="5" name="Table Placeholder 4">
            <a:extLst>
              <a:ext uri="{FF2B5EF4-FFF2-40B4-BE49-F238E27FC236}">
                <a16:creationId xmlns:a16="http://schemas.microsoft.com/office/drawing/2014/main" id="{EA9E8333-9090-4464-9DFF-417BB24C6A41}"/>
              </a:ext>
            </a:extLst>
          </p:cNvPr>
          <p:cNvGraphicFramePr>
            <a:graphicFrameLocks noGrp="1"/>
          </p:cNvGraphicFramePr>
          <p:nvPr>
            <p:ph type="tbl" sz="quarter" idx="13"/>
            <p:extLst>
              <p:ext uri="{D42A27DB-BD31-4B8C-83A1-F6EECF244321}">
                <p14:modId xmlns:p14="http://schemas.microsoft.com/office/powerpoint/2010/main" val="474153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8269640"/>
                    </a:ext>
                  </a:extLst>
                </a:gridCol>
                <a:gridCol w="822960">
                  <a:extLst>
                    <a:ext uri="{9D8B030D-6E8A-4147-A177-3AD203B41FA5}">
                      <a16:colId xmlns:a16="http://schemas.microsoft.com/office/drawing/2014/main" val="2113963685"/>
                    </a:ext>
                  </a:extLst>
                </a:gridCol>
                <a:gridCol w="822960">
                  <a:extLst>
                    <a:ext uri="{9D8B030D-6E8A-4147-A177-3AD203B41FA5}">
                      <a16:colId xmlns:a16="http://schemas.microsoft.com/office/drawing/2014/main" val="852877661"/>
                    </a:ext>
                  </a:extLst>
                </a:gridCol>
                <a:gridCol w="822960">
                  <a:extLst>
                    <a:ext uri="{9D8B030D-6E8A-4147-A177-3AD203B41FA5}">
                      <a16:colId xmlns:a16="http://schemas.microsoft.com/office/drawing/2014/main" val="3712528138"/>
                    </a:ext>
                  </a:extLst>
                </a:gridCol>
                <a:gridCol w="822960">
                  <a:extLst>
                    <a:ext uri="{9D8B030D-6E8A-4147-A177-3AD203B41FA5}">
                      <a16:colId xmlns:a16="http://schemas.microsoft.com/office/drawing/2014/main" val="2528435627"/>
                    </a:ext>
                  </a:extLst>
                </a:gridCol>
                <a:gridCol w="822960">
                  <a:extLst>
                    <a:ext uri="{9D8B030D-6E8A-4147-A177-3AD203B41FA5}">
                      <a16:colId xmlns:a16="http://schemas.microsoft.com/office/drawing/2014/main" val="2079210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19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- 2019-03-07 06:06:00</a:t>
                      </a:r>
                      <a:r>
                        <a:rPr kumimoji="0" lang="en-US" sz="1000" b="0" i="0" u="none" strike="noStrike" kern="1200" cap="none" spc="0" normalizeH="0" baseline="0" noProof="0">
                          <a:ln>
                            <a:noFill/>
                          </a:ln>
                          <a:solidFill>
                            <a:prstClr val="black"/>
                          </a:solidFill>
                          <a:effectLst/>
                          <a:uLnTx/>
                          <a:uFillTx/>
                          <a:latin typeface="+mn-lt"/>
                          <a:ea typeface="+mn-ea"/>
                          <a:cs typeface="+mn-cs"/>
                        </a:rPr>
                        <a:t>
 Is it a noun or a verb? Fill in the blank!
Do you have any ____ for a first-time public speaker?
advice
advise
.
.
.
.
.
.
.
.
.
.
.
.
.
.
Answer:
A. advice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1646235"/>
                  </a:ext>
                </a:extLst>
              </a:tr>
            </a:tbl>
          </a:graphicData>
        </a:graphic>
      </p:graphicFrame>
      <p:sp>
        <p:nvSpPr>
          <p:cNvPr id="4" name="Text Placeholder 3">
            <a:extLst>
              <a:ext uri="{FF2B5EF4-FFF2-40B4-BE49-F238E27FC236}">
                <a16:creationId xmlns:a16="http://schemas.microsoft.com/office/drawing/2014/main" id="{1284A4C5-185A-46EF-BA77-D51516519528}"/>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987553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A5C5F-B5E3-40D4-A5FC-D828B3EE0BBE}"/>
              </a:ext>
            </a:extLst>
          </p:cNvPr>
          <p:cNvSpPr>
            <a:spLocks noGrp="1"/>
          </p:cNvSpPr>
          <p:nvPr>
            <p:ph type="title"/>
          </p:nvPr>
        </p:nvSpPr>
        <p:spPr/>
        <p:txBody>
          <a:bodyPr/>
          <a:lstStyle/>
          <a:p>
            <a:r>
              <a:rPr lang="en-US"/>
              <a:t>Facebook (FB) Custom Own Posts Table (new) | Oxford Fajar - 3 of 4</a:t>
            </a:r>
          </a:p>
        </p:txBody>
      </p:sp>
      <p:graphicFrame>
        <p:nvGraphicFramePr>
          <p:cNvPr id="5" name="Table Placeholder 4">
            <a:extLst>
              <a:ext uri="{FF2B5EF4-FFF2-40B4-BE49-F238E27FC236}">
                <a16:creationId xmlns:a16="http://schemas.microsoft.com/office/drawing/2014/main" id="{B23579AF-F8F7-4FBA-B711-169A492002EC}"/>
              </a:ext>
            </a:extLst>
          </p:cNvPr>
          <p:cNvGraphicFramePr>
            <a:graphicFrameLocks noGrp="1"/>
          </p:cNvGraphicFramePr>
          <p:nvPr>
            <p:ph type="tbl" sz="quarter" idx="13"/>
            <p:extLst>
              <p:ext uri="{D42A27DB-BD31-4B8C-83A1-F6EECF244321}">
                <p14:modId xmlns:p14="http://schemas.microsoft.com/office/powerpoint/2010/main" val="4230236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0057575"/>
                    </a:ext>
                  </a:extLst>
                </a:gridCol>
                <a:gridCol w="822960">
                  <a:extLst>
                    <a:ext uri="{9D8B030D-6E8A-4147-A177-3AD203B41FA5}">
                      <a16:colId xmlns:a16="http://schemas.microsoft.com/office/drawing/2014/main" val="2094823702"/>
                    </a:ext>
                  </a:extLst>
                </a:gridCol>
                <a:gridCol w="822960">
                  <a:extLst>
                    <a:ext uri="{9D8B030D-6E8A-4147-A177-3AD203B41FA5}">
                      <a16:colId xmlns:a16="http://schemas.microsoft.com/office/drawing/2014/main" val="982967448"/>
                    </a:ext>
                  </a:extLst>
                </a:gridCol>
                <a:gridCol w="822960">
                  <a:extLst>
                    <a:ext uri="{9D8B030D-6E8A-4147-A177-3AD203B41FA5}">
                      <a16:colId xmlns:a16="http://schemas.microsoft.com/office/drawing/2014/main" val="711238050"/>
                    </a:ext>
                  </a:extLst>
                </a:gridCol>
                <a:gridCol w="822960">
                  <a:extLst>
                    <a:ext uri="{9D8B030D-6E8A-4147-A177-3AD203B41FA5}">
                      <a16:colId xmlns:a16="http://schemas.microsoft.com/office/drawing/2014/main" val="3548690396"/>
                    </a:ext>
                  </a:extLst>
                </a:gridCol>
                <a:gridCol w="822960">
                  <a:extLst>
                    <a:ext uri="{9D8B030D-6E8A-4147-A177-3AD203B41FA5}">
                      <a16:colId xmlns:a16="http://schemas.microsoft.com/office/drawing/2014/main" val="514615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698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- 2019-02-25 11:42:00</a:t>
                      </a:r>
                      <a:r>
                        <a:rPr kumimoji="0" lang="en-US" sz="1000" b="0" i="0" u="none" strike="noStrike" kern="1200" cap="none" spc="0" normalizeH="0" baseline="0" noProof="0">
                          <a:ln>
                            <a:noFill/>
                          </a:ln>
                          <a:solidFill>
                            <a:prstClr val="black"/>
                          </a:solidFill>
                          <a:effectLst/>
                          <a:uLnTx/>
                          <a:uFillTx/>
                          <a:latin typeface="+mn-lt"/>
                          <a:ea typeface="+mn-ea"/>
                          <a:cs typeface="+mn-cs"/>
                        </a:rPr>
                        <a:t>
 Stay focused and experience a fun learning session with Oxford Fajar Big Ideas!
Besides maximising your academic learning and performance effectively, Big Ideas can help to inculcate your critical thinking skills with Thinking Maps and Higher Order Thinking Skills (HOTS) questions!
Learn more:
http://bit.ly/2BeqF6q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36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- 2019-02-04 12:23:09</a:t>
                      </a:r>
                      <a:r>
                        <a:rPr kumimoji="0" lang="en-US" sz="1000" b="0" i="0" u="none" strike="noStrike" kern="1200" cap="none" spc="0" normalizeH="0" baseline="0" noProof="0">
                          <a:ln>
                            <a:noFill/>
                          </a:ln>
                          <a:solidFill>
                            <a:prstClr val="black"/>
                          </a:solidFill>
                          <a:effectLst/>
                          <a:uLnTx/>
                          <a:uFillTx/>
                          <a:latin typeface="+mn-lt"/>
                          <a:ea typeface="+mn-ea"/>
                          <a:cs typeface="+mn-cs"/>
                        </a:rPr>
                        <a:t>
 Keep up with your learning schedule on the way back to your hometown with our Fully Worked Solutions SPM!
Learn and practise at your own pace and monitor your performance anytime, anywhere!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3209546"/>
                  </a:ext>
                </a:extLst>
              </a:tr>
            </a:tbl>
          </a:graphicData>
        </a:graphic>
      </p:graphicFrame>
      <p:sp>
        <p:nvSpPr>
          <p:cNvPr id="4" name="Text Placeholder 3">
            <a:extLst>
              <a:ext uri="{FF2B5EF4-FFF2-40B4-BE49-F238E27FC236}">
                <a16:creationId xmlns:a16="http://schemas.microsoft.com/office/drawing/2014/main" id="{D01ABBCF-20CC-4770-A082-06BE9D415D00}"/>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4250380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E5785-542F-43B8-A6CB-1240C4347BEA}"/>
              </a:ext>
            </a:extLst>
          </p:cNvPr>
          <p:cNvSpPr>
            <a:spLocks noGrp="1"/>
          </p:cNvSpPr>
          <p:nvPr>
            <p:ph type="title"/>
          </p:nvPr>
        </p:nvSpPr>
        <p:spPr/>
        <p:txBody>
          <a:bodyPr/>
          <a:lstStyle/>
          <a:p>
            <a:r>
              <a:rPr lang="en-US"/>
              <a:t>Facebook (FB) Custom Own Posts Table (new) | Oxford Fajar - 4 of 4</a:t>
            </a:r>
          </a:p>
        </p:txBody>
      </p:sp>
      <p:graphicFrame>
        <p:nvGraphicFramePr>
          <p:cNvPr id="5" name="Table Placeholder 4">
            <a:extLst>
              <a:ext uri="{FF2B5EF4-FFF2-40B4-BE49-F238E27FC236}">
                <a16:creationId xmlns:a16="http://schemas.microsoft.com/office/drawing/2014/main" id="{95935764-FC33-4AF9-BF32-944045D45AE9}"/>
              </a:ext>
            </a:extLst>
          </p:cNvPr>
          <p:cNvGraphicFramePr>
            <a:graphicFrameLocks noGrp="1"/>
          </p:cNvGraphicFramePr>
          <p:nvPr>
            <p:ph type="tbl" sz="quarter" idx="13"/>
            <p:extLst>
              <p:ext uri="{D42A27DB-BD31-4B8C-83A1-F6EECF244321}">
                <p14:modId xmlns:p14="http://schemas.microsoft.com/office/powerpoint/2010/main" val="1228074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1345052"/>
                    </a:ext>
                  </a:extLst>
                </a:gridCol>
                <a:gridCol w="822960">
                  <a:extLst>
                    <a:ext uri="{9D8B030D-6E8A-4147-A177-3AD203B41FA5}">
                      <a16:colId xmlns:a16="http://schemas.microsoft.com/office/drawing/2014/main" val="4053201005"/>
                    </a:ext>
                  </a:extLst>
                </a:gridCol>
                <a:gridCol w="822960">
                  <a:extLst>
                    <a:ext uri="{9D8B030D-6E8A-4147-A177-3AD203B41FA5}">
                      <a16:colId xmlns:a16="http://schemas.microsoft.com/office/drawing/2014/main" val="697641158"/>
                    </a:ext>
                  </a:extLst>
                </a:gridCol>
                <a:gridCol w="822960">
                  <a:extLst>
                    <a:ext uri="{9D8B030D-6E8A-4147-A177-3AD203B41FA5}">
                      <a16:colId xmlns:a16="http://schemas.microsoft.com/office/drawing/2014/main" val="3942886932"/>
                    </a:ext>
                  </a:extLst>
                </a:gridCol>
                <a:gridCol w="822960">
                  <a:extLst>
                    <a:ext uri="{9D8B030D-6E8A-4147-A177-3AD203B41FA5}">
                      <a16:colId xmlns:a16="http://schemas.microsoft.com/office/drawing/2014/main" val="2485902091"/>
                    </a:ext>
                  </a:extLst>
                </a:gridCol>
                <a:gridCol w="822960">
                  <a:extLst>
                    <a:ext uri="{9D8B030D-6E8A-4147-A177-3AD203B41FA5}">
                      <a16:colId xmlns:a16="http://schemas.microsoft.com/office/drawing/2014/main" val="3184776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793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- 2019-02-21 12:41:00</a:t>
                      </a:r>
                      <a:r>
                        <a:rPr kumimoji="0" lang="en-US" sz="1000" b="0" i="0" u="none" strike="noStrike" kern="1200" cap="none" spc="0" normalizeH="0" baseline="0" noProof="0">
                          <a:ln>
                            <a:noFill/>
                          </a:ln>
                          <a:solidFill>
                            <a:prstClr val="black"/>
                          </a:solidFill>
                          <a:effectLst/>
                          <a:uLnTx/>
                          <a:uFillTx/>
                          <a:latin typeface="+mn-lt"/>
                          <a:ea typeface="+mn-ea"/>
                          <a:cs typeface="+mn-cs"/>
                        </a:rPr>
                        <a:t>
 Revisions are always more exciting and effective with our SUCCESS SPM e-Books.
It consists of notes, experiments and interactive features such as 2D/3D videos, animations, a variety of exercises, and subtopic practices that enhance your learning experience.
Purchase and download now at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7462983"/>
                  </a:ext>
                </a:extLst>
              </a:tr>
            </a:tbl>
          </a:graphicData>
        </a:graphic>
      </p:graphicFrame>
      <p:sp>
        <p:nvSpPr>
          <p:cNvPr id="4" name="Text Placeholder 3">
            <a:extLst>
              <a:ext uri="{FF2B5EF4-FFF2-40B4-BE49-F238E27FC236}">
                <a16:creationId xmlns:a16="http://schemas.microsoft.com/office/drawing/2014/main" id="{14F9B1D3-C0E4-4905-8CEB-7F63B9D35D87}"/>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603664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53795-1CAD-4DA4-AE74-F5BC8556A4EA}"/>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E0D4465C-B499-45B1-9CEF-D8EE966251EB}"/>
              </a:ext>
            </a:extLst>
          </p:cNvPr>
          <p:cNvGraphicFramePr>
            <a:graphicFrameLocks noGrp="1"/>
          </p:cNvGraphicFramePr>
          <p:nvPr>
            <p:ph type="chart" sz="quarter" idx="13"/>
            <p:extLst>
              <p:ext uri="{D42A27DB-BD31-4B8C-83A1-F6EECF244321}">
                <p14:modId xmlns:p14="http://schemas.microsoft.com/office/powerpoint/2010/main" val="2697561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2D430E-0AA6-4395-847D-D6E43720E85B}"/>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D9BC1D28-7EA6-4DAA-B93D-13BA845CC5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657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0AD50-49F1-4186-9E86-A77EBEA294A3}"/>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616445F3-A0E0-4A4D-8D0D-E8C6C831419E}"/>
              </a:ext>
            </a:extLst>
          </p:cNvPr>
          <p:cNvGraphicFramePr>
            <a:graphicFrameLocks noGrp="1"/>
          </p:cNvGraphicFramePr>
          <p:nvPr>
            <p:ph type="chart" sz="quarter" idx="13"/>
            <p:extLst>
              <p:ext uri="{D42A27DB-BD31-4B8C-83A1-F6EECF244321}">
                <p14:modId xmlns:p14="http://schemas.microsoft.com/office/powerpoint/2010/main" val="2868232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819B57-7888-4ADC-9B0C-27C61A0482F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9E8AE95-20AA-46EF-AF6B-E30DB014D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078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EC18E-7DA6-4A87-A347-26B91A154446}"/>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1830A876-0FFF-4606-BAC7-25689111DEE5}"/>
              </a:ext>
            </a:extLst>
          </p:cNvPr>
          <p:cNvGraphicFramePr>
            <a:graphicFrameLocks noGrp="1"/>
          </p:cNvGraphicFramePr>
          <p:nvPr>
            <p:ph type="chart" sz="quarter" idx="13"/>
            <p:extLst>
              <p:ext uri="{D42A27DB-BD31-4B8C-83A1-F6EECF244321}">
                <p14:modId xmlns:p14="http://schemas.microsoft.com/office/powerpoint/2010/main" val="558793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A0106B-CCC5-40B4-AB3A-3CD7CF50F22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1F8F7C4-E438-41F2-BD3A-907CEB1FFD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0875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57983-90BF-4BCA-8DDB-58B8CD9190FB}"/>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019414FA-CCAB-4114-BA03-130844C4786C}"/>
              </a:ext>
            </a:extLst>
          </p:cNvPr>
          <p:cNvGraphicFramePr>
            <a:graphicFrameLocks noGrp="1"/>
          </p:cNvGraphicFramePr>
          <p:nvPr>
            <p:ph type="chart" sz="quarter" idx="13"/>
            <p:extLst>
              <p:ext uri="{D42A27DB-BD31-4B8C-83A1-F6EECF244321}">
                <p14:modId xmlns:p14="http://schemas.microsoft.com/office/powerpoint/2010/main" val="3623094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A2267-DE2B-4B57-9D93-FB702762A38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E2E2DD77-C332-47F7-B93E-D83CD1AB97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85241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0A10E-6ABB-44CA-B300-FAB91151C13B}"/>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798E0DF8-14B6-4E56-8397-1FD6414899DD}"/>
              </a:ext>
            </a:extLst>
          </p:cNvPr>
          <p:cNvGraphicFramePr>
            <a:graphicFrameLocks noGrp="1"/>
          </p:cNvGraphicFramePr>
          <p:nvPr>
            <p:ph type="tbl" sz="quarter" idx="13"/>
            <p:extLst>
              <p:ext uri="{D42A27DB-BD31-4B8C-83A1-F6EECF244321}">
                <p14:modId xmlns:p14="http://schemas.microsoft.com/office/powerpoint/2010/main" val="216175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71096814"/>
                    </a:ext>
                  </a:extLst>
                </a:gridCol>
                <a:gridCol w="1645920">
                  <a:extLst>
                    <a:ext uri="{9D8B030D-6E8A-4147-A177-3AD203B41FA5}">
                      <a16:colId xmlns:a16="http://schemas.microsoft.com/office/drawing/2014/main" val="632501245"/>
                    </a:ext>
                  </a:extLst>
                </a:gridCol>
                <a:gridCol w="1645920">
                  <a:extLst>
                    <a:ext uri="{9D8B030D-6E8A-4147-A177-3AD203B41FA5}">
                      <a16:colId xmlns:a16="http://schemas.microsoft.com/office/drawing/2014/main" val="206544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7851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extLst>
                  <a:ext uri="{0D108BD9-81ED-4DB2-BD59-A6C34878D82A}">
                    <a16:rowId xmlns:a16="http://schemas.microsoft.com/office/drawing/2014/main" val="352430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extLst>
                  <a:ext uri="{0D108BD9-81ED-4DB2-BD59-A6C34878D82A}">
                    <a16:rowId xmlns:a16="http://schemas.microsoft.com/office/drawing/2014/main" val="153358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877851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71935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979881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321737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85933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782636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453507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798111175"/>
                  </a:ext>
                </a:extLst>
              </a:tr>
            </a:tbl>
          </a:graphicData>
        </a:graphic>
      </p:graphicFrame>
      <p:sp>
        <p:nvSpPr>
          <p:cNvPr id="4" name="Text Placeholder 3">
            <a:extLst>
              <a:ext uri="{FF2B5EF4-FFF2-40B4-BE49-F238E27FC236}">
                <a16:creationId xmlns:a16="http://schemas.microsoft.com/office/drawing/2014/main" id="{D7D72800-F8A0-4FF4-B0E1-8D03DA530381}"/>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153262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9399-EB9E-4C90-8F51-20C6B56DA6BA}"/>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B941BF10-399D-4BA9-8DF4-44CCCB04AEF7}"/>
              </a:ext>
            </a:extLst>
          </p:cNvPr>
          <p:cNvGraphicFramePr>
            <a:graphicFrameLocks noGrp="1"/>
          </p:cNvGraphicFramePr>
          <p:nvPr>
            <p:ph type="tbl" sz="quarter" idx="13"/>
            <p:extLst>
              <p:ext uri="{D42A27DB-BD31-4B8C-83A1-F6EECF244321}">
                <p14:modId xmlns:p14="http://schemas.microsoft.com/office/powerpoint/2010/main" val="106647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84491783"/>
                    </a:ext>
                  </a:extLst>
                </a:gridCol>
                <a:gridCol w="1645920">
                  <a:extLst>
                    <a:ext uri="{9D8B030D-6E8A-4147-A177-3AD203B41FA5}">
                      <a16:colId xmlns:a16="http://schemas.microsoft.com/office/drawing/2014/main" val="3761653731"/>
                    </a:ext>
                  </a:extLst>
                </a:gridCol>
                <a:gridCol w="1645920">
                  <a:extLst>
                    <a:ext uri="{9D8B030D-6E8A-4147-A177-3AD203B41FA5}">
                      <a16:colId xmlns:a16="http://schemas.microsoft.com/office/drawing/2014/main" val="4052740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4760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41564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49153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96476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655645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92691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41922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749998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98561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94647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39068869"/>
                  </a:ext>
                </a:extLst>
              </a:tr>
            </a:tbl>
          </a:graphicData>
        </a:graphic>
      </p:graphicFrame>
      <p:sp>
        <p:nvSpPr>
          <p:cNvPr id="4" name="Text Placeholder 3">
            <a:extLst>
              <a:ext uri="{FF2B5EF4-FFF2-40B4-BE49-F238E27FC236}">
                <a16:creationId xmlns:a16="http://schemas.microsoft.com/office/drawing/2014/main" id="{F7254214-1966-4A2A-8378-381390A24758}"/>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1466467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052AF-BDCB-46FA-B99E-A484A8338DA7}"/>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86B57FDE-9B1E-4DA0-B2C5-C91EE81EE8E1}"/>
              </a:ext>
            </a:extLst>
          </p:cNvPr>
          <p:cNvGraphicFramePr>
            <a:graphicFrameLocks noGrp="1"/>
          </p:cNvGraphicFramePr>
          <p:nvPr>
            <p:ph type="tbl" sz="quarter" idx="13"/>
            <p:extLst>
              <p:ext uri="{D42A27DB-BD31-4B8C-83A1-F6EECF244321}">
                <p14:modId xmlns:p14="http://schemas.microsoft.com/office/powerpoint/2010/main" val="1005637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4241729"/>
                    </a:ext>
                  </a:extLst>
                </a:gridCol>
                <a:gridCol w="1645920">
                  <a:extLst>
                    <a:ext uri="{9D8B030D-6E8A-4147-A177-3AD203B41FA5}">
                      <a16:colId xmlns:a16="http://schemas.microsoft.com/office/drawing/2014/main" val="18684228"/>
                    </a:ext>
                  </a:extLst>
                </a:gridCol>
                <a:gridCol w="1645920">
                  <a:extLst>
                    <a:ext uri="{9D8B030D-6E8A-4147-A177-3AD203B41FA5}">
                      <a16:colId xmlns:a16="http://schemas.microsoft.com/office/drawing/2014/main" val="1995308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8026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358812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07012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31281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6021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563109400"/>
                  </a:ext>
                </a:extLst>
              </a:tr>
            </a:tbl>
          </a:graphicData>
        </a:graphic>
      </p:graphicFrame>
      <p:sp>
        <p:nvSpPr>
          <p:cNvPr id="4" name="Text Placeholder 3">
            <a:extLst>
              <a:ext uri="{FF2B5EF4-FFF2-40B4-BE49-F238E27FC236}">
                <a16:creationId xmlns:a16="http://schemas.microsoft.com/office/drawing/2014/main" id="{47F8770D-29EC-4A45-805E-4675389AC497}"/>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705304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E9FA7-F87D-4EC1-9A39-71F9FD33BFDC}"/>
              </a:ext>
            </a:extLst>
          </p:cNvPr>
          <p:cNvSpPr>
            <a:spLocks noGrp="1"/>
          </p:cNvSpPr>
          <p:nvPr>
            <p:ph type="title"/>
          </p:nvPr>
        </p:nvSpPr>
        <p:spPr/>
        <p:txBody>
          <a:bodyPr/>
          <a:lstStyle/>
          <a:p>
            <a:r>
              <a:rPr lang="en-US"/>
              <a:t>Facebook Own Posts Table | Oxford Fajar - 1 of 11</a:t>
            </a:r>
          </a:p>
        </p:txBody>
      </p:sp>
      <p:graphicFrame>
        <p:nvGraphicFramePr>
          <p:cNvPr id="5" name="Table Placeholder 4">
            <a:extLst>
              <a:ext uri="{FF2B5EF4-FFF2-40B4-BE49-F238E27FC236}">
                <a16:creationId xmlns:a16="http://schemas.microsoft.com/office/drawing/2014/main" id="{EB0D4722-020C-4B02-BF90-2330B32986CF}"/>
              </a:ext>
            </a:extLst>
          </p:cNvPr>
          <p:cNvGraphicFramePr>
            <a:graphicFrameLocks noGrp="1"/>
          </p:cNvGraphicFramePr>
          <p:nvPr>
            <p:ph type="tbl" sz="quarter" idx="13"/>
            <p:extLst>
              <p:ext uri="{D42A27DB-BD31-4B8C-83A1-F6EECF244321}">
                <p14:modId xmlns:p14="http://schemas.microsoft.com/office/powerpoint/2010/main" val="300069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8157635"/>
                    </a:ext>
                  </a:extLst>
                </a:gridCol>
                <a:gridCol w="658368">
                  <a:extLst>
                    <a:ext uri="{9D8B030D-6E8A-4147-A177-3AD203B41FA5}">
                      <a16:colId xmlns:a16="http://schemas.microsoft.com/office/drawing/2014/main" val="3458527580"/>
                    </a:ext>
                  </a:extLst>
                </a:gridCol>
                <a:gridCol w="658368">
                  <a:extLst>
                    <a:ext uri="{9D8B030D-6E8A-4147-A177-3AD203B41FA5}">
                      <a16:colId xmlns:a16="http://schemas.microsoft.com/office/drawing/2014/main" val="3664642606"/>
                    </a:ext>
                  </a:extLst>
                </a:gridCol>
                <a:gridCol w="658368">
                  <a:extLst>
                    <a:ext uri="{9D8B030D-6E8A-4147-A177-3AD203B41FA5}">
                      <a16:colId xmlns:a16="http://schemas.microsoft.com/office/drawing/2014/main" val="1774558710"/>
                    </a:ext>
                  </a:extLst>
                </a:gridCol>
                <a:gridCol w="658368">
                  <a:extLst>
                    <a:ext uri="{9D8B030D-6E8A-4147-A177-3AD203B41FA5}">
                      <a16:colId xmlns:a16="http://schemas.microsoft.com/office/drawing/2014/main" val="1084392924"/>
                    </a:ext>
                  </a:extLst>
                </a:gridCol>
                <a:gridCol w="658368">
                  <a:extLst>
                    <a:ext uri="{9D8B030D-6E8A-4147-A177-3AD203B41FA5}">
                      <a16:colId xmlns:a16="http://schemas.microsoft.com/office/drawing/2014/main" val="1877687932"/>
                    </a:ext>
                  </a:extLst>
                </a:gridCol>
                <a:gridCol w="658368">
                  <a:extLst>
                    <a:ext uri="{9D8B030D-6E8A-4147-A177-3AD203B41FA5}">
                      <a16:colId xmlns:a16="http://schemas.microsoft.com/office/drawing/2014/main" val="771708705"/>
                    </a:ext>
                  </a:extLst>
                </a:gridCol>
                <a:gridCol w="658368">
                  <a:extLst>
                    <a:ext uri="{9D8B030D-6E8A-4147-A177-3AD203B41FA5}">
                      <a16:colId xmlns:a16="http://schemas.microsoft.com/office/drawing/2014/main" val="3016300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392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- 2019-12-19 12:51:59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PT3 students! Well done and continue your efforts to achieve greater success in SPM.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42184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- 2019-12-18 10:34:07</a:t>
                      </a:r>
                      <a:r>
                        <a:rPr kumimoji="0" lang="en-US" sz="1000" b="0" i="0" u="none" strike="noStrike" kern="1200" cap="none" spc="0" normalizeH="0" baseline="0" noProof="0">
                          <a:ln>
                            <a:noFill/>
                          </a:ln>
                          <a:solidFill>
                            <a:prstClr val="black"/>
                          </a:solidFill>
                          <a:effectLst/>
                          <a:uLnTx/>
                          <a:uFillTx/>
                          <a:latin typeface="+mn-lt"/>
                          <a:ea typeface="+mn-ea"/>
                          <a:cs typeface="+mn-cs"/>
                        </a:rPr>
                        <a:t>
 Ants are found on every continent on Earth except Antarctica. 
A few islands such as Greenland do not have any native ant species, but individual ants have been brought in through human travel.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4979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- 2019-12-17 12:15:16</a:t>
                      </a:r>
                      <a:r>
                        <a:rPr kumimoji="0" lang="en-US" sz="1000" b="0" i="0" u="none" strike="noStrike" kern="1200" cap="none" spc="0" normalizeH="0" baseline="0" noProof="0">
                          <a:ln>
                            <a:noFill/>
                          </a:ln>
                          <a:solidFill>
                            <a:prstClr val="black"/>
                          </a:solidFill>
                          <a:effectLst/>
                          <a:uLnTx/>
                          <a:uFillTx/>
                          <a:latin typeface="+mn-lt"/>
                          <a:ea typeface="+mn-ea"/>
                          <a:cs typeface="+mn-cs"/>
                        </a:rPr>
                        <a:t>
 Time to unleash the baker in you!
Baking cookies is the perfect way to keep your holiday productive by learning valuable skills like mixing, measuring, and timing. These skills can help you improve your time management and yield tasty results!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4342638"/>
                  </a:ext>
                </a:extLst>
              </a:tr>
            </a:tbl>
          </a:graphicData>
        </a:graphic>
      </p:graphicFrame>
      <p:sp>
        <p:nvSpPr>
          <p:cNvPr id="4" name="Text Placeholder 3">
            <a:extLst>
              <a:ext uri="{FF2B5EF4-FFF2-40B4-BE49-F238E27FC236}">
                <a16:creationId xmlns:a16="http://schemas.microsoft.com/office/drawing/2014/main" id="{9E1635EC-E3B4-4118-BB4A-3E32535C15D7}"/>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067008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0D6BF-85A4-4965-B567-7881D27DC985}"/>
              </a:ext>
            </a:extLst>
          </p:cNvPr>
          <p:cNvSpPr>
            <a:spLocks noGrp="1"/>
          </p:cNvSpPr>
          <p:nvPr>
            <p:ph type="title"/>
          </p:nvPr>
        </p:nvSpPr>
        <p:spPr/>
        <p:txBody>
          <a:bodyPr/>
          <a:lstStyle/>
          <a:p>
            <a:r>
              <a:rPr lang="en-US"/>
              <a:t>Facebook Own Posts Table | Oxford Fajar - 2 of 11</a:t>
            </a:r>
          </a:p>
        </p:txBody>
      </p:sp>
      <p:graphicFrame>
        <p:nvGraphicFramePr>
          <p:cNvPr id="5" name="Table Placeholder 4">
            <a:extLst>
              <a:ext uri="{FF2B5EF4-FFF2-40B4-BE49-F238E27FC236}">
                <a16:creationId xmlns:a16="http://schemas.microsoft.com/office/drawing/2014/main" id="{48CC83DE-0250-4630-8A17-7B8AB9F1AD13}"/>
              </a:ext>
            </a:extLst>
          </p:cNvPr>
          <p:cNvGraphicFramePr>
            <a:graphicFrameLocks noGrp="1"/>
          </p:cNvGraphicFramePr>
          <p:nvPr>
            <p:ph type="tbl" sz="quarter" idx="13"/>
            <p:extLst>
              <p:ext uri="{D42A27DB-BD31-4B8C-83A1-F6EECF244321}">
                <p14:modId xmlns:p14="http://schemas.microsoft.com/office/powerpoint/2010/main" val="3832900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0218562"/>
                    </a:ext>
                  </a:extLst>
                </a:gridCol>
                <a:gridCol w="658368">
                  <a:extLst>
                    <a:ext uri="{9D8B030D-6E8A-4147-A177-3AD203B41FA5}">
                      <a16:colId xmlns:a16="http://schemas.microsoft.com/office/drawing/2014/main" val="332209664"/>
                    </a:ext>
                  </a:extLst>
                </a:gridCol>
                <a:gridCol w="658368">
                  <a:extLst>
                    <a:ext uri="{9D8B030D-6E8A-4147-A177-3AD203B41FA5}">
                      <a16:colId xmlns:a16="http://schemas.microsoft.com/office/drawing/2014/main" val="1906886604"/>
                    </a:ext>
                  </a:extLst>
                </a:gridCol>
                <a:gridCol w="658368">
                  <a:extLst>
                    <a:ext uri="{9D8B030D-6E8A-4147-A177-3AD203B41FA5}">
                      <a16:colId xmlns:a16="http://schemas.microsoft.com/office/drawing/2014/main" val="3545306187"/>
                    </a:ext>
                  </a:extLst>
                </a:gridCol>
                <a:gridCol w="658368">
                  <a:extLst>
                    <a:ext uri="{9D8B030D-6E8A-4147-A177-3AD203B41FA5}">
                      <a16:colId xmlns:a16="http://schemas.microsoft.com/office/drawing/2014/main" val="1093635043"/>
                    </a:ext>
                  </a:extLst>
                </a:gridCol>
                <a:gridCol w="658368">
                  <a:extLst>
                    <a:ext uri="{9D8B030D-6E8A-4147-A177-3AD203B41FA5}">
                      <a16:colId xmlns:a16="http://schemas.microsoft.com/office/drawing/2014/main" val="3608785618"/>
                    </a:ext>
                  </a:extLst>
                </a:gridCol>
                <a:gridCol w="658368">
                  <a:extLst>
                    <a:ext uri="{9D8B030D-6E8A-4147-A177-3AD203B41FA5}">
                      <a16:colId xmlns:a16="http://schemas.microsoft.com/office/drawing/2014/main" val="2819035712"/>
                    </a:ext>
                  </a:extLst>
                </a:gridCol>
                <a:gridCol w="658368">
                  <a:extLst>
                    <a:ext uri="{9D8B030D-6E8A-4147-A177-3AD203B41FA5}">
                      <a16:colId xmlns:a16="http://schemas.microsoft.com/office/drawing/2014/main" val="245717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9408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- 2019-12-16 08:32:43</a:t>
                      </a:r>
                      <a:r>
                        <a:rPr kumimoji="0" lang="en-US" sz="1000" b="0" i="0" u="none" strike="noStrike" kern="1200" cap="none" spc="0" normalizeH="0" baseline="0" noProof="0">
                          <a:ln>
                            <a:noFill/>
                          </a:ln>
                          <a:solidFill>
                            <a:prstClr val="black"/>
                          </a:solidFill>
                          <a:effectLst/>
                          <a:uLnTx/>
                          <a:uFillTx/>
                          <a:latin typeface="+mn-lt"/>
                          <a:ea typeface="+mn-ea"/>
                          <a:cs typeface="+mn-cs"/>
                        </a:rPr>
                        <a:t>
 The holidays are a time for families and friends to come together to share food and conversation in a joyful, loving atmosphere.
Reconnect with friends and family members whom you didn’t get to spend much time with during the school term.
At the very least, send them a text to show them that you’re thinking of them.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1514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- 2019-12-15 11:57:12</a:t>
                      </a:r>
                      <a:r>
                        <a:rPr kumimoji="0" lang="en-US" sz="1000" b="0" i="0" u="none" strike="noStrike" kern="1200" cap="none" spc="0" normalizeH="0" baseline="0" noProof="0">
                          <a:ln>
                            <a:noFill/>
                          </a:ln>
                          <a:solidFill>
                            <a:prstClr val="black"/>
                          </a:solidFill>
                          <a:effectLst/>
                          <a:uLnTx/>
                          <a:uFillTx/>
                          <a:latin typeface="+mn-lt"/>
                          <a:ea typeface="+mn-ea"/>
                          <a:cs typeface="+mn-cs"/>
                        </a:rPr>
                        <a:t>
 What’s your guess? Comment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7479977"/>
                  </a:ext>
                </a:extLst>
              </a:tr>
            </a:tbl>
          </a:graphicData>
        </a:graphic>
      </p:graphicFrame>
      <p:sp>
        <p:nvSpPr>
          <p:cNvPr id="4" name="Text Placeholder 3">
            <a:extLst>
              <a:ext uri="{FF2B5EF4-FFF2-40B4-BE49-F238E27FC236}">
                <a16:creationId xmlns:a16="http://schemas.microsoft.com/office/drawing/2014/main" id="{87812212-3919-424D-ACBA-7BAD301AF98F}"/>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632807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A17B-CF3F-472B-B0E3-36E258246EFD}"/>
              </a:ext>
            </a:extLst>
          </p:cNvPr>
          <p:cNvSpPr>
            <a:spLocks noGrp="1"/>
          </p:cNvSpPr>
          <p:nvPr>
            <p:ph type="title"/>
          </p:nvPr>
        </p:nvSpPr>
        <p:spPr/>
        <p:txBody>
          <a:bodyPr/>
          <a:lstStyle/>
          <a:p>
            <a:r>
              <a:rPr lang="en-US"/>
              <a:t>Facebook Own Posts Table | Oxford Fajar - 3 of 11</a:t>
            </a:r>
          </a:p>
        </p:txBody>
      </p:sp>
      <p:graphicFrame>
        <p:nvGraphicFramePr>
          <p:cNvPr id="5" name="Table Placeholder 4">
            <a:extLst>
              <a:ext uri="{FF2B5EF4-FFF2-40B4-BE49-F238E27FC236}">
                <a16:creationId xmlns:a16="http://schemas.microsoft.com/office/drawing/2014/main" id="{5282087C-D7BB-4C22-AF2C-0DD5B3C64351}"/>
              </a:ext>
            </a:extLst>
          </p:cNvPr>
          <p:cNvGraphicFramePr>
            <a:graphicFrameLocks noGrp="1"/>
          </p:cNvGraphicFramePr>
          <p:nvPr>
            <p:ph type="tbl" sz="quarter" idx="13"/>
            <p:extLst>
              <p:ext uri="{D42A27DB-BD31-4B8C-83A1-F6EECF244321}">
                <p14:modId xmlns:p14="http://schemas.microsoft.com/office/powerpoint/2010/main" val="102731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0893436"/>
                    </a:ext>
                  </a:extLst>
                </a:gridCol>
                <a:gridCol w="658368">
                  <a:extLst>
                    <a:ext uri="{9D8B030D-6E8A-4147-A177-3AD203B41FA5}">
                      <a16:colId xmlns:a16="http://schemas.microsoft.com/office/drawing/2014/main" val="1933881673"/>
                    </a:ext>
                  </a:extLst>
                </a:gridCol>
                <a:gridCol w="658368">
                  <a:extLst>
                    <a:ext uri="{9D8B030D-6E8A-4147-A177-3AD203B41FA5}">
                      <a16:colId xmlns:a16="http://schemas.microsoft.com/office/drawing/2014/main" val="1859981140"/>
                    </a:ext>
                  </a:extLst>
                </a:gridCol>
                <a:gridCol w="658368">
                  <a:extLst>
                    <a:ext uri="{9D8B030D-6E8A-4147-A177-3AD203B41FA5}">
                      <a16:colId xmlns:a16="http://schemas.microsoft.com/office/drawing/2014/main" val="915018750"/>
                    </a:ext>
                  </a:extLst>
                </a:gridCol>
                <a:gridCol w="658368">
                  <a:extLst>
                    <a:ext uri="{9D8B030D-6E8A-4147-A177-3AD203B41FA5}">
                      <a16:colId xmlns:a16="http://schemas.microsoft.com/office/drawing/2014/main" val="3169521393"/>
                    </a:ext>
                  </a:extLst>
                </a:gridCol>
                <a:gridCol w="658368">
                  <a:extLst>
                    <a:ext uri="{9D8B030D-6E8A-4147-A177-3AD203B41FA5}">
                      <a16:colId xmlns:a16="http://schemas.microsoft.com/office/drawing/2014/main" val="2318620719"/>
                    </a:ext>
                  </a:extLst>
                </a:gridCol>
                <a:gridCol w="658368">
                  <a:extLst>
                    <a:ext uri="{9D8B030D-6E8A-4147-A177-3AD203B41FA5}">
                      <a16:colId xmlns:a16="http://schemas.microsoft.com/office/drawing/2014/main" val="323068121"/>
                    </a:ext>
                  </a:extLst>
                </a:gridCol>
                <a:gridCol w="658368">
                  <a:extLst>
                    <a:ext uri="{9D8B030D-6E8A-4147-A177-3AD203B41FA5}">
                      <a16:colId xmlns:a16="http://schemas.microsoft.com/office/drawing/2014/main" val="2189584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797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- 2019-12-13 10:53:38</a:t>
                      </a:r>
                      <a:r>
                        <a:rPr kumimoji="0" lang="en-US" sz="1000" b="0" i="0" u="none" strike="noStrike" kern="1200" cap="none" spc="0" normalizeH="0" baseline="0" noProof="0">
                          <a:ln>
                            <a:noFill/>
                          </a:ln>
                          <a:solidFill>
                            <a:prstClr val="black"/>
                          </a:solidFill>
                          <a:effectLst/>
                          <a:uLnTx/>
                          <a:uFillTx/>
                          <a:latin typeface="+mn-lt"/>
                          <a:ea typeface="+mn-ea"/>
                          <a:cs typeface="+mn-cs"/>
                        </a:rPr>
                        <a:t>
 Do you know which dictionary is suitable for you or for your child?  Oxford Essential Dictionary is recommended for primary school students whereas Oxford Student's Dictionary is recommended for secondary school students.
It is essential to get an age-appropriate dictionary because the dictionary is specifically written with an understanding of where students are in their development, and entries in the dictionary include the kind of language they will understand and can relate to.
Thank you Mumsgather Finds for featuring our dictionaries on your blog! Read more here: http://bit.ly/2sQfe2O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1207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- 2019-12-12 11:48:54</a:t>
                      </a:r>
                      <a:r>
                        <a:rPr kumimoji="0" lang="en-US" sz="1000" b="0" i="0" u="none" strike="noStrike" kern="1200" cap="none" spc="0" normalizeH="0" baseline="0" noProof="0">
                          <a:ln>
                            <a:noFill/>
                          </a:ln>
                          <a:solidFill>
                            <a:prstClr val="black"/>
                          </a:solidFill>
                          <a:effectLst/>
                          <a:uLnTx/>
                          <a:uFillTx/>
                          <a:latin typeface="+mn-lt"/>
                          <a:ea typeface="+mn-ea"/>
                          <a:cs typeface="+mn-cs"/>
                        </a:rPr>
                        <a:t>
 Have you been putting your feet up regularly this school holiday?
Source: 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712511"/>
                  </a:ext>
                </a:extLst>
              </a:tr>
            </a:tbl>
          </a:graphicData>
        </a:graphic>
      </p:graphicFrame>
      <p:sp>
        <p:nvSpPr>
          <p:cNvPr id="4" name="Text Placeholder 3">
            <a:extLst>
              <a:ext uri="{FF2B5EF4-FFF2-40B4-BE49-F238E27FC236}">
                <a16:creationId xmlns:a16="http://schemas.microsoft.com/office/drawing/2014/main" id="{307123F6-D96F-449D-A034-FDCC92ED69D2}"/>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59023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6E741-B156-41A9-8FF3-A293796848BC}"/>
              </a:ext>
            </a:extLst>
          </p:cNvPr>
          <p:cNvSpPr>
            <a:spLocks noGrp="1"/>
          </p:cNvSpPr>
          <p:nvPr>
            <p:ph type="title"/>
          </p:nvPr>
        </p:nvSpPr>
        <p:spPr/>
        <p:txBody>
          <a:bodyPr/>
          <a:lstStyle/>
          <a:p>
            <a:r>
              <a:rPr lang="en-US"/>
              <a:t>Facebook Own Posts Table | Oxford Fajar - 4 of 11</a:t>
            </a:r>
          </a:p>
        </p:txBody>
      </p:sp>
      <p:graphicFrame>
        <p:nvGraphicFramePr>
          <p:cNvPr id="5" name="Table Placeholder 4">
            <a:extLst>
              <a:ext uri="{FF2B5EF4-FFF2-40B4-BE49-F238E27FC236}">
                <a16:creationId xmlns:a16="http://schemas.microsoft.com/office/drawing/2014/main" id="{35639109-92D3-4D7E-BB8B-18C53D39759D}"/>
              </a:ext>
            </a:extLst>
          </p:cNvPr>
          <p:cNvGraphicFramePr>
            <a:graphicFrameLocks noGrp="1"/>
          </p:cNvGraphicFramePr>
          <p:nvPr>
            <p:ph type="tbl" sz="quarter" idx="13"/>
            <p:extLst>
              <p:ext uri="{D42A27DB-BD31-4B8C-83A1-F6EECF244321}">
                <p14:modId xmlns:p14="http://schemas.microsoft.com/office/powerpoint/2010/main" val="564276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8292599"/>
                    </a:ext>
                  </a:extLst>
                </a:gridCol>
                <a:gridCol w="658368">
                  <a:extLst>
                    <a:ext uri="{9D8B030D-6E8A-4147-A177-3AD203B41FA5}">
                      <a16:colId xmlns:a16="http://schemas.microsoft.com/office/drawing/2014/main" val="2755139908"/>
                    </a:ext>
                  </a:extLst>
                </a:gridCol>
                <a:gridCol w="658368">
                  <a:extLst>
                    <a:ext uri="{9D8B030D-6E8A-4147-A177-3AD203B41FA5}">
                      <a16:colId xmlns:a16="http://schemas.microsoft.com/office/drawing/2014/main" val="3385070160"/>
                    </a:ext>
                  </a:extLst>
                </a:gridCol>
                <a:gridCol w="658368">
                  <a:extLst>
                    <a:ext uri="{9D8B030D-6E8A-4147-A177-3AD203B41FA5}">
                      <a16:colId xmlns:a16="http://schemas.microsoft.com/office/drawing/2014/main" val="4143395936"/>
                    </a:ext>
                  </a:extLst>
                </a:gridCol>
                <a:gridCol w="658368">
                  <a:extLst>
                    <a:ext uri="{9D8B030D-6E8A-4147-A177-3AD203B41FA5}">
                      <a16:colId xmlns:a16="http://schemas.microsoft.com/office/drawing/2014/main" val="2038011879"/>
                    </a:ext>
                  </a:extLst>
                </a:gridCol>
                <a:gridCol w="658368">
                  <a:extLst>
                    <a:ext uri="{9D8B030D-6E8A-4147-A177-3AD203B41FA5}">
                      <a16:colId xmlns:a16="http://schemas.microsoft.com/office/drawing/2014/main" val="4216114177"/>
                    </a:ext>
                  </a:extLst>
                </a:gridCol>
                <a:gridCol w="658368">
                  <a:extLst>
                    <a:ext uri="{9D8B030D-6E8A-4147-A177-3AD203B41FA5}">
                      <a16:colId xmlns:a16="http://schemas.microsoft.com/office/drawing/2014/main" val="161199826"/>
                    </a:ext>
                  </a:extLst>
                </a:gridCol>
                <a:gridCol w="658368">
                  <a:extLst>
                    <a:ext uri="{9D8B030D-6E8A-4147-A177-3AD203B41FA5}">
                      <a16:colId xmlns:a16="http://schemas.microsoft.com/office/drawing/2014/main" val="33429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4644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- 2019-12-10 10:33:58</a:t>
                      </a:r>
                      <a:r>
                        <a:rPr kumimoji="0" lang="en-US" sz="1000" b="0" i="0" u="none" strike="noStrike" kern="1200" cap="none" spc="0" normalizeH="0" baseline="0" noProof="0">
                          <a:ln>
                            <a:noFill/>
                          </a:ln>
                          <a:solidFill>
                            <a:prstClr val="black"/>
                          </a:solidFill>
                          <a:effectLst/>
                          <a:uLnTx/>
                          <a:uFillTx/>
                          <a:latin typeface="+mn-lt"/>
                          <a:ea typeface="+mn-ea"/>
                          <a:cs typeface="+mn-cs"/>
                        </a:rPr>
                        <a:t>
 Giraffes spend most of their lives standing up; they even sleep and give birth standing up!
A groove in the giraffe's lower leg bone; which is much deeper than in other animals helps giraffes to keep their spindly-legs strong and allow them to support their body weight.
Source: http://bit.ly/2pvfWkC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51938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- 2019-12-09 13:42:29</a:t>
                      </a:r>
                      <a:r>
                        <a:rPr kumimoji="0" lang="en-US" sz="1000" b="0" i="0" u="none" strike="noStrike" kern="1200" cap="none" spc="0" normalizeH="0" baseline="0" noProof="0">
                          <a:ln>
                            <a:noFill/>
                          </a:ln>
                          <a:solidFill>
                            <a:prstClr val="black"/>
                          </a:solidFill>
                          <a:effectLst/>
                          <a:uLnTx/>
                          <a:uFillTx/>
                          <a:latin typeface="+mn-lt"/>
                          <a:ea typeface="+mn-ea"/>
                          <a:cs typeface="+mn-cs"/>
                        </a:rPr>
                        <a:t>
 The right lung of a human is shorter because it has to make room for the liver, which is right beneath it. On the other hand, the left lung is narrower because it must make room for the heart.
Source: http://bit.ly/37c2R0y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723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- 2019-11-30 11:44:40</a:t>
                      </a:r>
                      <a:r>
                        <a:rPr kumimoji="0" lang="en-US" sz="1000" b="0" i="0" u="none" strike="noStrike" kern="1200" cap="none" spc="0" normalizeH="0" baseline="0" noProof="0">
                          <a:ln>
                            <a:noFill/>
                          </a:ln>
                          <a:solidFill>
                            <a:prstClr val="black"/>
                          </a:solidFill>
                          <a:effectLst/>
                          <a:uLnTx/>
                          <a:uFillTx/>
                          <a:latin typeface="+mn-lt"/>
                          <a:ea typeface="+mn-ea"/>
                          <a:cs typeface="+mn-cs"/>
                        </a:rPr>
                        <a:t>
 Grizzly bears have one of the more fearsome set of choppers in the wild.
They have a bite-force of over 8,000,000 pascals, enough to crush a bowling ball.
Source: http://bit.ly/2PhHQLn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4769893"/>
                  </a:ext>
                </a:extLst>
              </a:tr>
            </a:tbl>
          </a:graphicData>
        </a:graphic>
      </p:graphicFrame>
      <p:sp>
        <p:nvSpPr>
          <p:cNvPr id="4" name="Text Placeholder 3">
            <a:extLst>
              <a:ext uri="{FF2B5EF4-FFF2-40B4-BE49-F238E27FC236}">
                <a16:creationId xmlns:a16="http://schemas.microsoft.com/office/drawing/2014/main" id="{6610139E-D548-49F8-954E-E49C12CED026}"/>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2254778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79436-D72D-4171-B5E6-A8D5EA052547}"/>
              </a:ext>
            </a:extLst>
          </p:cNvPr>
          <p:cNvSpPr>
            <a:spLocks noGrp="1"/>
          </p:cNvSpPr>
          <p:nvPr>
            <p:ph type="title"/>
          </p:nvPr>
        </p:nvSpPr>
        <p:spPr/>
        <p:txBody>
          <a:bodyPr/>
          <a:lstStyle/>
          <a:p>
            <a:r>
              <a:rPr lang="en-US"/>
              <a:t>Facebook Own Posts Table | Oxford Fajar - 5 of 11</a:t>
            </a:r>
          </a:p>
        </p:txBody>
      </p:sp>
      <p:graphicFrame>
        <p:nvGraphicFramePr>
          <p:cNvPr id="5" name="Table Placeholder 4">
            <a:extLst>
              <a:ext uri="{FF2B5EF4-FFF2-40B4-BE49-F238E27FC236}">
                <a16:creationId xmlns:a16="http://schemas.microsoft.com/office/drawing/2014/main" id="{6FCF0F9F-77D2-47CC-AB0A-63BAE90AE19F}"/>
              </a:ext>
            </a:extLst>
          </p:cNvPr>
          <p:cNvGraphicFramePr>
            <a:graphicFrameLocks noGrp="1"/>
          </p:cNvGraphicFramePr>
          <p:nvPr>
            <p:ph type="tbl" sz="quarter" idx="13"/>
            <p:extLst>
              <p:ext uri="{D42A27DB-BD31-4B8C-83A1-F6EECF244321}">
                <p14:modId xmlns:p14="http://schemas.microsoft.com/office/powerpoint/2010/main" val="3435126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1118354"/>
                    </a:ext>
                  </a:extLst>
                </a:gridCol>
                <a:gridCol w="658368">
                  <a:extLst>
                    <a:ext uri="{9D8B030D-6E8A-4147-A177-3AD203B41FA5}">
                      <a16:colId xmlns:a16="http://schemas.microsoft.com/office/drawing/2014/main" val="3132169916"/>
                    </a:ext>
                  </a:extLst>
                </a:gridCol>
                <a:gridCol w="658368">
                  <a:extLst>
                    <a:ext uri="{9D8B030D-6E8A-4147-A177-3AD203B41FA5}">
                      <a16:colId xmlns:a16="http://schemas.microsoft.com/office/drawing/2014/main" val="2724780719"/>
                    </a:ext>
                  </a:extLst>
                </a:gridCol>
                <a:gridCol w="658368">
                  <a:extLst>
                    <a:ext uri="{9D8B030D-6E8A-4147-A177-3AD203B41FA5}">
                      <a16:colId xmlns:a16="http://schemas.microsoft.com/office/drawing/2014/main" val="1019367496"/>
                    </a:ext>
                  </a:extLst>
                </a:gridCol>
                <a:gridCol w="658368">
                  <a:extLst>
                    <a:ext uri="{9D8B030D-6E8A-4147-A177-3AD203B41FA5}">
                      <a16:colId xmlns:a16="http://schemas.microsoft.com/office/drawing/2014/main" val="1855515190"/>
                    </a:ext>
                  </a:extLst>
                </a:gridCol>
                <a:gridCol w="658368">
                  <a:extLst>
                    <a:ext uri="{9D8B030D-6E8A-4147-A177-3AD203B41FA5}">
                      <a16:colId xmlns:a16="http://schemas.microsoft.com/office/drawing/2014/main" val="777495420"/>
                    </a:ext>
                  </a:extLst>
                </a:gridCol>
                <a:gridCol w="658368">
                  <a:extLst>
                    <a:ext uri="{9D8B030D-6E8A-4147-A177-3AD203B41FA5}">
                      <a16:colId xmlns:a16="http://schemas.microsoft.com/office/drawing/2014/main" val="188748436"/>
                    </a:ext>
                  </a:extLst>
                </a:gridCol>
                <a:gridCol w="658368">
                  <a:extLst>
                    <a:ext uri="{9D8B030D-6E8A-4147-A177-3AD203B41FA5}">
                      <a16:colId xmlns:a16="http://schemas.microsoft.com/office/drawing/2014/main" val="2389673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163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- 2019-11-29 11:34:41</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are a good time to give back. Find a practical way to serve and contribute by joining volunteer activities such as cleaning up the beach, helping out at a nursing home or animal shelter, or deliver meals to the elderly.
Your kind gestures will certainly brighten up someone's day!
Source: http://bit.ly/2PiOcKo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1846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- 2019-11-27 11:33:51</a:t>
                      </a:r>
                      <a:r>
                        <a:rPr kumimoji="0" lang="en-US" sz="1000" b="0" i="0" u="none" strike="noStrike" kern="1200" cap="none" spc="0" normalizeH="0" baseline="0" noProof="0">
                          <a:ln>
                            <a:noFill/>
                          </a:ln>
                          <a:solidFill>
                            <a:prstClr val="black"/>
                          </a:solidFill>
                          <a:effectLst/>
                          <a:uLnTx/>
                          <a:uFillTx/>
                          <a:latin typeface="+mn-lt"/>
                          <a:ea typeface="+mn-ea"/>
                          <a:cs typeface="+mn-cs"/>
                        </a:rPr>
                        <a:t>
 It’s riddle time! What’s your guess?
.
.
.
.
.
.
.
Answer:
A doorbell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3563282"/>
                  </a:ext>
                </a:extLst>
              </a:tr>
            </a:tbl>
          </a:graphicData>
        </a:graphic>
      </p:graphicFrame>
      <p:sp>
        <p:nvSpPr>
          <p:cNvPr id="4" name="Text Placeholder 3">
            <a:extLst>
              <a:ext uri="{FF2B5EF4-FFF2-40B4-BE49-F238E27FC236}">
                <a16:creationId xmlns:a16="http://schemas.microsoft.com/office/drawing/2014/main" id="{0F934C39-D528-44C5-86F6-4E14E9E6F2CE}"/>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824336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F51F6-2446-428D-88BE-DB52E150C0AF}"/>
              </a:ext>
            </a:extLst>
          </p:cNvPr>
          <p:cNvSpPr>
            <a:spLocks noGrp="1"/>
          </p:cNvSpPr>
          <p:nvPr>
            <p:ph type="title"/>
          </p:nvPr>
        </p:nvSpPr>
        <p:spPr/>
        <p:txBody>
          <a:bodyPr/>
          <a:lstStyle/>
          <a:p>
            <a:r>
              <a:rPr lang="en-US"/>
              <a:t>Facebook Own Posts Table | Oxford Fajar - 6 of 11</a:t>
            </a:r>
          </a:p>
        </p:txBody>
      </p:sp>
      <p:graphicFrame>
        <p:nvGraphicFramePr>
          <p:cNvPr id="5" name="Table Placeholder 4">
            <a:extLst>
              <a:ext uri="{FF2B5EF4-FFF2-40B4-BE49-F238E27FC236}">
                <a16:creationId xmlns:a16="http://schemas.microsoft.com/office/drawing/2014/main" id="{70FAD6E8-D2C8-4544-989E-383082F6A4CA}"/>
              </a:ext>
            </a:extLst>
          </p:cNvPr>
          <p:cNvGraphicFramePr>
            <a:graphicFrameLocks noGrp="1"/>
          </p:cNvGraphicFramePr>
          <p:nvPr>
            <p:ph type="tbl" sz="quarter" idx="13"/>
            <p:extLst>
              <p:ext uri="{D42A27DB-BD31-4B8C-83A1-F6EECF244321}">
                <p14:modId xmlns:p14="http://schemas.microsoft.com/office/powerpoint/2010/main" val="398039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3141631"/>
                    </a:ext>
                  </a:extLst>
                </a:gridCol>
                <a:gridCol w="658368">
                  <a:extLst>
                    <a:ext uri="{9D8B030D-6E8A-4147-A177-3AD203B41FA5}">
                      <a16:colId xmlns:a16="http://schemas.microsoft.com/office/drawing/2014/main" val="357132336"/>
                    </a:ext>
                  </a:extLst>
                </a:gridCol>
                <a:gridCol w="658368">
                  <a:extLst>
                    <a:ext uri="{9D8B030D-6E8A-4147-A177-3AD203B41FA5}">
                      <a16:colId xmlns:a16="http://schemas.microsoft.com/office/drawing/2014/main" val="586091028"/>
                    </a:ext>
                  </a:extLst>
                </a:gridCol>
                <a:gridCol w="658368">
                  <a:extLst>
                    <a:ext uri="{9D8B030D-6E8A-4147-A177-3AD203B41FA5}">
                      <a16:colId xmlns:a16="http://schemas.microsoft.com/office/drawing/2014/main" val="2057105520"/>
                    </a:ext>
                  </a:extLst>
                </a:gridCol>
                <a:gridCol w="658368">
                  <a:extLst>
                    <a:ext uri="{9D8B030D-6E8A-4147-A177-3AD203B41FA5}">
                      <a16:colId xmlns:a16="http://schemas.microsoft.com/office/drawing/2014/main" val="1582308138"/>
                    </a:ext>
                  </a:extLst>
                </a:gridCol>
                <a:gridCol w="658368">
                  <a:extLst>
                    <a:ext uri="{9D8B030D-6E8A-4147-A177-3AD203B41FA5}">
                      <a16:colId xmlns:a16="http://schemas.microsoft.com/office/drawing/2014/main" val="2264286668"/>
                    </a:ext>
                  </a:extLst>
                </a:gridCol>
                <a:gridCol w="658368">
                  <a:extLst>
                    <a:ext uri="{9D8B030D-6E8A-4147-A177-3AD203B41FA5}">
                      <a16:colId xmlns:a16="http://schemas.microsoft.com/office/drawing/2014/main" val="779287309"/>
                    </a:ext>
                  </a:extLst>
                </a:gridCol>
                <a:gridCol w="658368">
                  <a:extLst>
                    <a:ext uri="{9D8B030D-6E8A-4147-A177-3AD203B41FA5}">
                      <a16:colId xmlns:a16="http://schemas.microsoft.com/office/drawing/2014/main" val="109672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372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- 2019-11-26 18:11:19</a:t>
                      </a:r>
                      <a:r>
                        <a:rPr kumimoji="0" lang="en-US" sz="1000" b="0" i="0" u="none" strike="noStrike" kern="1200" cap="none" spc="0" normalizeH="0" baseline="0" noProof="0">
                          <a:ln>
                            <a:noFill/>
                          </a:ln>
                          <a:solidFill>
                            <a:prstClr val="black"/>
                          </a:solidFill>
                          <a:effectLst/>
                          <a:uLnTx/>
                          <a:uFillTx/>
                          <a:latin typeface="+mn-lt"/>
                          <a:ea typeface="+mn-ea"/>
                          <a:cs typeface="+mn-cs"/>
                        </a:rPr>
                        <a:t>
 It's official. Oxford Dictionaries has declared “Climate Emergency” as The Oxford Word of the Year 2019.
Defined as “a situation in which urgent action is required to reduce or halt climate change and avoid potentially irreversible environmental damage resulting from it.'' The word was chosen from an all-environmental shortlist that also included 'climate action', 'climate crisis', 'climate denial', 'eco-anxiety', 'ecocide', 'extinction', 'flight shame', 'global heating', 'net-zero' and 'plant-based'.
Read more about The Oxford Word of the Year 2019 here: http://bit.ly/2re0jyo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70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- 2019-11-25 13:32:51</a:t>
                      </a:r>
                      <a:r>
                        <a:rPr kumimoji="0" lang="en-US" sz="1000" b="0" i="0" u="none" strike="noStrike" kern="1200" cap="none" spc="0" normalizeH="0" baseline="0" noProof="0">
                          <a:ln>
                            <a:noFill/>
                          </a:ln>
                          <a:solidFill>
                            <a:prstClr val="black"/>
                          </a:solidFill>
                          <a:effectLst/>
                          <a:uLnTx/>
                          <a:uFillTx/>
                          <a:latin typeface="+mn-lt"/>
                          <a:ea typeface="+mn-ea"/>
                          <a:cs typeface="+mn-cs"/>
                        </a:rPr>
                        <a:t>
 School break is the perfect time to declutter and get organised!
Time to clear your desk and give away books and notes you no longer need.
This way, you’ll set yourself up for a fruitful upcoming school year.
Source: http://bit.ly/2PiOcKo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5991513"/>
                  </a:ext>
                </a:extLst>
              </a:tr>
            </a:tbl>
          </a:graphicData>
        </a:graphic>
      </p:graphicFrame>
      <p:sp>
        <p:nvSpPr>
          <p:cNvPr id="4" name="Text Placeholder 3">
            <a:extLst>
              <a:ext uri="{FF2B5EF4-FFF2-40B4-BE49-F238E27FC236}">
                <a16:creationId xmlns:a16="http://schemas.microsoft.com/office/drawing/2014/main" id="{8D3BFD8C-15F5-4F58-B696-AB6E760024A0}"/>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414343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C0E05-2B1C-4B53-B4F7-E94FFACB9225}"/>
              </a:ext>
            </a:extLst>
          </p:cNvPr>
          <p:cNvSpPr>
            <a:spLocks noGrp="1"/>
          </p:cNvSpPr>
          <p:nvPr>
            <p:ph type="title"/>
          </p:nvPr>
        </p:nvSpPr>
        <p:spPr/>
        <p:txBody>
          <a:bodyPr/>
          <a:lstStyle/>
          <a:p>
            <a:r>
              <a:rPr lang="en-US"/>
              <a:t>Facebook Own Posts Table | Oxford Fajar - 7 of 11</a:t>
            </a:r>
          </a:p>
        </p:txBody>
      </p:sp>
      <p:graphicFrame>
        <p:nvGraphicFramePr>
          <p:cNvPr id="5" name="Table Placeholder 4">
            <a:extLst>
              <a:ext uri="{FF2B5EF4-FFF2-40B4-BE49-F238E27FC236}">
                <a16:creationId xmlns:a16="http://schemas.microsoft.com/office/drawing/2014/main" id="{EB1D37FF-7A45-4213-8204-141A1A163FDF}"/>
              </a:ext>
            </a:extLst>
          </p:cNvPr>
          <p:cNvGraphicFramePr>
            <a:graphicFrameLocks noGrp="1"/>
          </p:cNvGraphicFramePr>
          <p:nvPr>
            <p:ph type="tbl" sz="quarter" idx="13"/>
            <p:extLst>
              <p:ext uri="{D42A27DB-BD31-4B8C-83A1-F6EECF244321}">
                <p14:modId xmlns:p14="http://schemas.microsoft.com/office/powerpoint/2010/main" val="682984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61565988"/>
                    </a:ext>
                  </a:extLst>
                </a:gridCol>
                <a:gridCol w="658368">
                  <a:extLst>
                    <a:ext uri="{9D8B030D-6E8A-4147-A177-3AD203B41FA5}">
                      <a16:colId xmlns:a16="http://schemas.microsoft.com/office/drawing/2014/main" val="2950516853"/>
                    </a:ext>
                  </a:extLst>
                </a:gridCol>
                <a:gridCol w="658368">
                  <a:extLst>
                    <a:ext uri="{9D8B030D-6E8A-4147-A177-3AD203B41FA5}">
                      <a16:colId xmlns:a16="http://schemas.microsoft.com/office/drawing/2014/main" val="4083599268"/>
                    </a:ext>
                  </a:extLst>
                </a:gridCol>
                <a:gridCol w="658368">
                  <a:extLst>
                    <a:ext uri="{9D8B030D-6E8A-4147-A177-3AD203B41FA5}">
                      <a16:colId xmlns:a16="http://schemas.microsoft.com/office/drawing/2014/main" val="679129484"/>
                    </a:ext>
                  </a:extLst>
                </a:gridCol>
                <a:gridCol w="658368">
                  <a:extLst>
                    <a:ext uri="{9D8B030D-6E8A-4147-A177-3AD203B41FA5}">
                      <a16:colId xmlns:a16="http://schemas.microsoft.com/office/drawing/2014/main" val="1216937426"/>
                    </a:ext>
                  </a:extLst>
                </a:gridCol>
                <a:gridCol w="658368">
                  <a:extLst>
                    <a:ext uri="{9D8B030D-6E8A-4147-A177-3AD203B41FA5}">
                      <a16:colId xmlns:a16="http://schemas.microsoft.com/office/drawing/2014/main" val="282084394"/>
                    </a:ext>
                  </a:extLst>
                </a:gridCol>
                <a:gridCol w="658368">
                  <a:extLst>
                    <a:ext uri="{9D8B030D-6E8A-4147-A177-3AD203B41FA5}">
                      <a16:colId xmlns:a16="http://schemas.microsoft.com/office/drawing/2014/main" val="3388655531"/>
                    </a:ext>
                  </a:extLst>
                </a:gridCol>
                <a:gridCol w="658368">
                  <a:extLst>
                    <a:ext uri="{9D8B030D-6E8A-4147-A177-3AD203B41FA5}">
                      <a16:colId xmlns:a16="http://schemas.microsoft.com/office/drawing/2014/main" val="359926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4945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- 2019-11-24 11:29:17</a:t>
                      </a:r>
                      <a:r>
                        <a:rPr kumimoji="0" lang="en-US" sz="1000" b="0" i="0" u="none" strike="noStrike" kern="1200" cap="none" spc="0" normalizeH="0" baseline="0" noProof="0">
                          <a:ln>
                            <a:noFill/>
                          </a:ln>
                          <a:solidFill>
                            <a:prstClr val="black"/>
                          </a:solidFill>
                          <a:effectLst/>
                          <a:uLnTx/>
                          <a:uFillTx/>
                          <a:latin typeface="+mn-lt"/>
                          <a:ea typeface="+mn-ea"/>
                          <a:cs typeface="+mn-cs"/>
                        </a:rPr>
                        <a:t>
 The past is in your head. The future is in your hands.
Our future is ready to be made and will be moulded by our own hands. Choosing positivity today will create a brighter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748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- 2019-11-23 11:30:13</a:t>
                      </a:r>
                      <a:r>
                        <a:rPr kumimoji="0" lang="en-US" sz="1000" b="0" i="0" u="none" strike="noStrike" kern="1200" cap="none" spc="0" normalizeH="0" baseline="0" noProof="0">
                          <a:ln>
                            <a:noFill/>
                          </a:ln>
                          <a:solidFill>
                            <a:prstClr val="black"/>
                          </a:solidFill>
                          <a:effectLst/>
                          <a:uLnTx/>
                          <a:uFillTx/>
                          <a:latin typeface="+mn-lt"/>
                          <a:ea typeface="+mn-ea"/>
                          <a:cs typeface="+mn-cs"/>
                        </a:rPr>
                        <a:t>
 It is the time of the year we've all been waiting for!
Wishing all students a fun and fulfilling holiday break!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2889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- 2019-11-22 12:26:16</a:t>
                      </a:r>
                      <a:r>
                        <a:rPr kumimoji="0" lang="en-US" sz="1000" b="0" i="0" u="none" strike="noStrike" kern="1200" cap="none" spc="0" normalizeH="0" baseline="0" noProof="0">
                          <a:ln>
                            <a:noFill/>
                          </a:ln>
                          <a:solidFill>
                            <a:prstClr val="black"/>
                          </a:solidFill>
                          <a:effectLst/>
                          <a:uLnTx/>
                          <a:uFillTx/>
                          <a:latin typeface="+mn-lt"/>
                          <a:ea typeface="+mn-ea"/>
                          <a:cs typeface="+mn-cs"/>
                        </a:rPr>
                        <a:t>
 Wish to master all Malay collective nouns and have them at your fingertips?
Our Kamus Penjodoh Bilangan is exactly what you need!
This dictionary is specially designed for primary school students. It offers over 1,500 entries with definitions and samples of sentences.
Find out more at http://bit.ly/2BIPiHz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5091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- 2019-11-21 22:31:22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UPSR achievers for the effort you put in, and for doing your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2556072"/>
                  </a:ext>
                </a:extLst>
              </a:tr>
            </a:tbl>
          </a:graphicData>
        </a:graphic>
      </p:graphicFrame>
      <p:sp>
        <p:nvSpPr>
          <p:cNvPr id="4" name="Text Placeholder 3">
            <a:extLst>
              <a:ext uri="{FF2B5EF4-FFF2-40B4-BE49-F238E27FC236}">
                <a16:creationId xmlns:a16="http://schemas.microsoft.com/office/drawing/2014/main" id="{10E8F82C-B193-4166-925F-3BF2F0A6FB7A}"/>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643570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0094B-8511-48CD-8C5F-E11538F39D27}"/>
              </a:ext>
            </a:extLst>
          </p:cNvPr>
          <p:cNvSpPr>
            <a:spLocks noGrp="1"/>
          </p:cNvSpPr>
          <p:nvPr>
            <p:ph type="title"/>
          </p:nvPr>
        </p:nvSpPr>
        <p:spPr/>
        <p:txBody>
          <a:bodyPr/>
          <a:lstStyle/>
          <a:p>
            <a:r>
              <a:rPr lang="en-US"/>
              <a:t>Facebook Own Posts Table | Oxford Fajar - 8 of 11</a:t>
            </a:r>
          </a:p>
        </p:txBody>
      </p:sp>
      <p:graphicFrame>
        <p:nvGraphicFramePr>
          <p:cNvPr id="5" name="Table Placeholder 4">
            <a:extLst>
              <a:ext uri="{FF2B5EF4-FFF2-40B4-BE49-F238E27FC236}">
                <a16:creationId xmlns:a16="http://schemas.microsoft.com/office/drawing/2014/main" id="{7A46AD18-70CF-43A9-9C46-1FFB84A7EBA2}"/>
              </a:ext>
            </a:extLst>
          </p:cNvPr>
          <p:cNvGraphicFramePr>
            <a:graphicFrameLocks noGrp="1"/>
          </p:cNvGraphicFramePr>
          <p:nvPr>
            <p:ph type="tbl" sz="quarter" idx="13"/>
            <p:extLst>
              <p:ext uri="{D42A27DB-BD31-4B8C-83A1-F6EECF244321}">
                <p14:modId xmlns:p14="http://schemas.microsoft.com/office/powerpoint/2010/main" val="87060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420541"/>
                    </a:ext>
                  </a:extLst>
                </a:gridCol>
                <a:gridCol w="658368">
                  <a:extLst>
                    <a:ext uri="{9D8B030D-6E8A-4147-A177-3AD203B41FA5}">
                      <a16:colId xmlns:a16="http://schemas.microsoft.com/office/drawing/2014/main" val="3938321693"/>
                    </a:ext>
                  </a:extLst>
                </a:gridCol>
                <a:gridCol w="658368">
                  <a:extLst>
                    <a:ext uri="{9D8B030D-6E8A-4147-A177-3AD203B41FA5}">
                      <a16:colId xmlns:a16="http://schemas.microsoft.com/office/drawing/2014/main" val="2402114695"/>
                    </a:ext>
                  </a:extLst>
                </a:gridCol>
                <a:gridCol w="658368">
                  <a:extLst>
                    <a:ext uri="{9D8B030D-6E8A-4147-A177-3AD203B41FA5}">
                      <a16:colId xmlns:a16="http://schemas.microsoft.com/office/drawing/2014/main" val="2761474089"/>
                    </a:ext>
                  </a:extLst>
                </a:gridCol>
                <a:gridCol w="658368">
                  <a:extLst>
                    <a:ext uri="{9D8B030D-6E8A-4147-A177-3AD203B41FA5}">
                      <a16:colId xmlns:a16="http://schemas.microsoft.com/office/drawing/2014/main" val="2438306593"/>
                    </a:ext>
                  </a:extLst>
                </a:gridCol>
                <a:gridCol w="658368">
                  <a:extLst>
                    <a:ext uri="{9D8B030D-6E8A-4147-A177-3AD203B41FA5}">
                      <a16:colId xmlns:a16="http://schemas.microsoft.com/office/drawing/2014/main" val="97486054"/>
                    </a:ext>
                  </a:extLst>
                </a:gridCol>
                <a:gridCol w="658368">
                  <a:extLst>
                    <a:ext uri="{9D8B030D-6E8A-4147-A177-3AD203B41FA5}">
                      <a16:colId xmlns:a16="http://schemas.microsoft.com/office/drawing/2014/main" val="228877839"/>
                    </a:ext>
                  </a:extLst>
                </a:gridCol>
                <a:gridCol w="658368">
                  <a:extLst>
                    <a:ext uri="{9D8B030D-6E8A-4147-A177-3AD203B41FA5}">
                      <a16:colId xmlns:a16="http://schemas.microsoft.com/office/drawing/2014/main" val="1097170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926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- 2019-11-21 11:28:38</a:t>
                      </a:r>
                      <a:r>
                        <a:rPr kumimoji="0" lang="en-US" sz="1000" b="0" i="0" u="none" strike="noStrike" kern="1200" cap="none" spc="0" normalizeH="0" baseline="0" noProof="0">
                          <a:ln>
                            <a:noFill/>
                          </a:ln>
                          <a:solidFill>
                            <a:prstClr val="black"/>
                          </a:solidFill>
                          <a:effectLst/>
                          <a:uLnTx/>
                          <a:uFillTx/>
                          <a:latin typeface="+mn-lt"/>
                          <a:ea typeface="+mn-ea"/>
                          <a:cs typeface="+mn-cs"/>
                        </a:rPr>
                        <a:t>
 All anemonefish, including clownfish, are all born male. They have the ability to turn themselves into a female, but once the change is made, they can’t go back to being a male. 
Sometimes the change is made when mating where two males will become mates and the larger, dominant fish will become the female.
Source: http://bit.ly/2Pi7O1u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896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- 2019-11-20 11:28:05</a:t>
                      </a:r>
                      <a:r>
                        <a:rPr kumimoji="0" lang="en-US" sz="1000" b="0" i="0" u="none" strike="noStrike" kern="1200" cap="none" spc="0" normalizeH="0" baseline="0" noProof="0">
                          <a:ln>
                            <a:noFill/>
                          </a:ln>
                          <a:solidFill>
                            <a:prstClr val="black"/>
                          </a:solidFill>
                          <a:effectLst/>
                          <a:uLnTx/>
                          <a:uFillTx/>
                          <a:latin typeface="+mn-lt"/>
                          <a:ea typeface="+mn-ea"/>
                          <a:cs typeface="+mn-cs"/>
                        </a:rPr>
                        <a:t>
 A study shows that music with quicker tempos made people breathe faster which increased their heart rate and blood pressure. 
Whereas, slow and soft music brought opposite results. It lowered the heart rate and blood pressure. 
Do you listen to music while reading?
Source: http://bit.ly/31NPsI6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3731611"/>
                  </a:ext>
                </a:extLst>
              </a:tr>
            </a:tbl>
          </a:graphicData>
        </a:graphic>
      </p:graphicFrame>
      <p:sp>
        <p:nvSpPr>
          <p:cNvPr id="4" name="Text Placeholder 3">
            <a:extLst>
              <a:ext uri="{FF2B5EF4-FFF2-40B4-BE49-F238E27FC236}">
                <a16:creationId xmlns:a16="http://schemas.microsoft.com/office/drawing/2014/main" id="{0EA5C171-4E64-4C3D-A52E-6784DD9B7BB2}"/>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8964838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67806-29CC-42D6-B0AE-A74C9875F648}"/>
              </a:ext>
            </a:extLst>
          </p:cNvPr>
          <p:cNvSpPr>
            <a:spLocks noGrp="1"/>
          </p:cNvSpPr>
          <p:nvPr>
            <p:ph type="title"/>
          </p:nvPr>
        </p:nvSpPr>
        <p:spPr/>
        <p:txBody>
          <a:bodyPr/>
          <a:lstStyle/>
          <a:p>
            <a:r>
              <a:rPr lang="en-US"/>
              <a:t>Facebook Own Posts Table | Oxford Fajar - 9 of 11</a:t>
            </a:r>
          </a:p>
        </p:txBody>
      </p:sp>
      <p:graphicFrame>
        <p:nvGraphicFramePr>
          <p:cNvPr id="5" name="Table Placeholder 4">
            <a:extLst>
              <a:ext uri="{FF2B5EF4-FFF2-40B4-BE49-F238E27FC236}">
                <a16:creationId xmlns:a16="http://schemas.microsoft.com/office/drawing/2014/main" id="{0FB775B4-7E74-4A50-B223-BD7A66A8DFE3}"/>
              </a:ext>
            </a:extLst>
          </p:cNvPr>
          <p:cNvGraphicFramePr>
            <a:graphicFrameLocks noGrp="1"/>
          </p:cNvGraphicFramePr>
          <p:nvPr>
            <p:ph type="tbl" sz="quarter" idx="13"/>
            <p:extLst>
              <p:ext uri="{D42A27DB-BD31-4B8C-83A1-F6EECF244321}">
                <p14:modId xmlns:p14="http://schemas.microsoft.com/office/powerpoint/2010/main" val="323736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89665840"/>
                    </a:ext>
                  </a:extLst>
                </a:gridCol>
                <a:gridCol w="658368">
                  <a:extLst>
                    <a:ext uri="{9D8B030D-6E8A-4147-A177-3AD203B41FA5}">
                      <a16:colId xmlns:a16="http://schemas.microsoft.com/office/drawing/2014/main" val="12676586"/>
                    </a:ext>
                  </a:extLst>
                </a:gridCol>
                <a:gridCol w="658368">
                  <a:extLst>
                    <a:ext uri="{9D8B030D-6E8A-4147-A177-3AD203B41FA5}">
                      <a16:colId xmlns:a16="http://schemas.microsoft.com/office/drawing/2014/main" val="2469107271"/>
                    </a:ext>
                  </a:extLst>
                </a:gridCol>
                <a:gridCol w="658368">
                  <a:extLst>
                    <a:ext uri="{9D8B030D-6E8A-4147-A177-3AD203B41FA5}">
                      <a16:colId xmlns:a16="http://schemas.microsoft.com/office/drawing/2014/main" val="2168496542"/>
                    </a:ext>
                  </a:extLst>
                </a:gridCol>
                <a:gridCol w="658368">
                  <a:extLst>
                    <a:ext uri="{9D8B030D-6E8A-4147-A177-3AD203B41FA5}">
                      <a16:colId xmlns:a16="http://schemas.microsoft.com/office/drawing/2014/main" val="586487236"/>
                    </a:ext>
                  </a:extLst>
                </a:gridCol>
                <a:gridCol w="658368">
                  <a:extLst>
                    <a:ext uri="{9D8B030D-6E8A-4147-A177-3AD203B41FA5}">
                      <a16:colId xmlns:a16="http://schemas.microsoft.com/office/drawing/2014/main" val="2292837056"/>
                    </a:ext>
                  </a:extLst>
                </a:gridCol>
                <a:gridCol w="658368">
                  <a:extLst>
                    <a:ext uri="{9D8B030D-6E8A-4147-A177-3AD203B41FA5}">
                      <a16:colId xmlns:a16="http://schemas.microsoft.com/office/drawing/2014/main" val="449096455"/>
                    </a:ext>
                  </a:extLst>
                </a:gridCol>
                <a:gridCol w="658368">
                  <a:extLst>
                    <a:ext uri="{9D8B030D-6E8A-4147-A177-3AD203B41FA5}">
                      <a16:colId xmlns:a16="http://schemas.microsoft.com/office/drawing/2014/main" val="2754221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046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- 2019-11-19 11:27:05</a:t>
                      </a:r>
                      <a:r>
                        <a:rPr kumimoji="0" lang="en-US" sz="1000" b="0" i="0" u="none" strike="noStrike" kern="1200" cap="none" spc="0" normalizeH="0" baseline="0" noProof="0">
                          <a:ln>
                            <a:noFill/>
                          </a:ln>
                          <a:solidFill>
                            <a:prstClr val="black"/>
                          </a:solidFill>
                          <a:effectLst/>
                          <a:uLnTx/>
                          <a:uFillTx/>
                          <a:latin typeface="+mn-lt"/>
                          <a:ea typeface="+mn-ea"/>
                          <a:cs typeface="+mn-cs"/>
                        </a:rPr>
                        <a:t>
 The school holidays are about to begin. Let’s keep our mind jogging with a math question!
Which is the correct answer for the equation below?
12m2 - 9mn + 2n2
18m2 - 9mn + 2n2
18m2 - 15mn + 2n2
36m2 - 21mn + 4n2    
.
.
.
.
.
.
Answer:
B. 18m2 - 9mn + 2n2 
Source:
Ace Analysis Mathematics SPM, pg.7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9147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11:32:58</a:t>
                      </a:r>
                      <a:r>
                        <a:rPr kumimoji="0" lang="en-US" sz="1000" b="0" i="0" u="none" strike="noStrike" kern="1200" cap="none" spc="0" normalizeH="0" baseline="0" noProof="0">
                          <a:ln>
                            <a:noFill/>
                          </a:ln>
                          <a:solidFill>
                            <a:prstClr val="black"/>
                          </a:solidFill>
                          <a:effectLst/>
                          <a:uLnTx/>
                          <a:uFillTx/>
                          <a:latin typeface="+mn-lt"/>
                          <a:ea typeface="+mn-ea"/>
                          <a:cs typeface="+mn-cs"/>
                        </a:rPr>
                        <a:t>
 Wishing all SPM candidates good luck for your examinations. Stay calm and give it your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6331827"/>
                  </a:ext>
                </a:extLst>
              </a:tr>
            </a:tbl>
          </a:graphicData>
        </a:graphic>
      </p:graphicFrame>
      <p:sp>
        <p:nvSpPr>
          <p:cNvPr id="4" name="Text Placeholder 3">
            <a:extLst>
              <a:ext uri="{FF2B5EF4-FFF2-40B4-BE49-F238E27FC236}">
                <a16:creationId xmlns:a16="http://schemas.microsoft.com/office/drawing/2014/main" id="{073D49DC-7564-4750-8900-E9A73EA718F9}"/>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318209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0FE74-E5CE-403F-9CD6-B55CA42E4B7D}"/>
              </a:ext>
            </a:extLst>
          </p:cNvPr>
          <p:cNvSpPr>
            <a:spLocks noGrp="1"/>
          </p:cNvSpPr>
          <p:nvPr>
            <p:ph type="title"/>
          </p:nvPr>
        </p:nvSpPr>
        <p:spPr/>
        <p:txBody>
          <a:bodyPr/>
          <a:lstStyle/>
          <a:p>
            <a:r>
              <a:rPr lang="en-US"/>
              <a:t>Facebook Own Posts Table | Oxford Fajar - 10 of 11</a:t>
            </a:r>
          </a:p>
        </p:txBody>
      </p:sp>
      <p:graphicFrame>
        <p:nvGraphicFramePr>
          <p:cNvPr id="5" name="Table Placeholder 4">
            <a:extLst>
              <a:ext uri="{FF2B5EF4-FFF2-40B4-BE49-F238E27FC236}">
                <a16:creationId xmlns:a16="http://schemas.microsoft.com/office/drawing/2014/main" id="{4DB71C5C-3FE0-4E17-93C7-9966512CF22A}"/>
              </a:ext>
            </a:extLst>
          </p:cNvPr>
          <p:cNvGraphicFramePr>
            <a:graphicFrameLocks noGrp="1"/>
          </p:cNvGraphicFramePr>
          <p:nvPr>
            <p:ph type="tbl" sz="quarter" idx="13"/>
            <p:extLst>
              <p:ext uri="{D42A27DB-BD31-4B8C-83A1-F6EECF244321}">
                <p14:modId xmlns:p14="http://schemas.microsoft.com/office/powerpoint/2010/main" val="3072534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1286027"/>
                    </a:ext>
                  </a:extLst>
                </a:gridCol>
                <a:gridCol w="658368">
                  <a:extLst>
                    <a:ext uri="{9D8B030D-6E8A-4147-A177-3AD203B41FA5}">
                      <a16:colId xmlns:a16="http://schemas.microsoft.com/office/drawing/2014/main" val="375713698"/>
                    </a:ext>
                  </a:extLst>
                </a:gridCol>
                <a:gridCol w="658368">
                  <a:extLst>
                    <a:ext uri="{9D8B030D-6E8A-4147-A177-3AD203B41FA5}">
                      <a16:colId xmlns:a16="http://schemas.microsoft.com/office/drawing/2014/main" val="2689725405"/>
                    </a:ext>
                  </a:extLst>
                </a:gridCol>
                <a:gridCol w="658368">
                  <a:extLst>
                    <a:ext uri="{9D8B030D-6E8A-4147-A177-3AD203B41FA5}">
                      <a16:colId xmlns:a16="http://schemas.microsoft.com/office/drawing/2014/main" val="3090636996"/>
                    </a:ext>
                  </a:extLst>
                </a:gridCol>
                <a:gridCol w="658368">
                  <a:extLst>
                    <a:ext uri="{9D8B030D-6E8A-4147-A177-3AD203B41FA5}">
                      <a16:colId xmlns:a16="http://schemas.microsoft.com/office/drawing/2014/main" val="44361612"/>
                    </a:ext>
                  </a:extLst>
                </a:gridCol>
                <a:gridCol w="658368">
                  <a:extLst>
                    <a:ext uri="{9D8B030D-6E8A-4147-A177-3AD203B41FA5}">
                      <a16:colId xmlns:a16="http://schemas.microsoft.com/office/drawing/2014/main" val="3971183744"/>
                    </a:ext>
                  </a:extLst>
                </a:gridCol>
                <a:gridCol w="658368">
                  <a:extLst>
                    <a:ext uri="{9D8B030D-6E8A-4147-A177-3AD203B41FA5}">
                      <a16:colId xmlns:a16="http://schemas.microsoft.com/office/drawing/2014/main" val="3291886659"/>
                    </a:ext>
                  </a:extLst>
                </a:gridCol>
                <a:gridCol w="658368">
                  <a:extLst>
                    <a:ext uri="{9D8B030D-6E8A-4147-A177-3AD203B41FA5}">
                      <a16:colId xmlns:a16="http://schemas.microsoft.com/office/drawing/2014/main" val="265884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12089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11:26:47</a:t>
                      </a:r>
                      <a:r>
                        <a:rPr kumimoji="0" lang="en-US" sz="1000" b="0" i="0" u="none" strike="noStrike" kern="1200" cap="none" spc="0" normalizeH="0" baseline="0" noProof="0">
                          <a:ln>
                            <a:noFill/>
                          </a:ln>
                          <a:solidFill>
                            <a:prstClr val="black"/>
                          </a:solidFill>
                          <a:effectLst/>
                          <a:uLnTx/>
                          <a:uFillTx/>
                          <a:latin typeface="+mn-lt"/>
                          <a:ea typeface="+mn-ea"/>
                          <a:cs typeface="+mn-cs"/>
                        </a:rPr>
                        <a:t>
 To all SPM candidates, tomorrow is your big day! Say your piece and tell us how you feel below! 
Source: 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379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11:25:48</a:t>
                      </a:r>
                      <a:r>
                        <a:rPr kumimoji="0" lang="en-US" sz="1000" b="0" i="0" u="none" strike="noStrike" kern="1200" cap="none" spc="0" normalizeH="0" baseline="0" noProof="0">
                          <a:ln>
                            <a:noFill/>
                          </a:ln>
                          <a:solidFill>
                            <a:prstClr val="black"/>
                          </a:solidFill>
                          <a:effectLst/>
                          <a:uLnTx/>
                          <a:uFillTx/>
                          <a:latin typeface="+mn-lt"/>
                          <a:ea typeface="+mn-ea"/>
                          <a:cs typeface="+mn-cs"/>
                        </a:rPr>
                        <a:t>
 It’s only 3 days away from SPM. To ease the mental chaos, we’ve got you a packing list to survive SPM 2019. 
These include, but are not limited to:
- 3-4 pens in blue and black 
- 2 correction tapes
- 2 of each: pencils, rulers, sharpeners, and erasers 
- 1 non-programmable calculator 
- 1 geometric kit 
- Necessary identifications (SPM exam slip and IC)
- SPM 2019 exam schedule 
- A watch
Gear up with this SPM packing list, SPM warriors! You are now ready to ace your exams!
Source: https://eduadvisor.my/articles/spm-survival-tips-maximising-your-time-with-2-weeks-to-go/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36882683"/>
                  </a:ext>
                </a:extLst>
              </a:tr>
            </a:tbl>
          </a:graphicData>
        </a:graphic>
      </p:graphicFrame>
      <p:sp>
        <p:nvSpPr>
          <p:cNvPr id="4" name="Text Placeholder 3">
            <a:extLst>
              <a:ext uri="{FF2B5EF4-FFF2-40B4-BE49-F238E27FC236}">
                <a16:creationId xmlns:a16="http://schemas.microsoft.com/office/drawing/2014/main" id="{DECB9E5D-A6B4-4ED7-AF7D-6842816B5761}"/>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1896771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401EA-BFEB-44AD-8D3A-61CBD7B0CEDE}"/>
              </a:ext>
            </a:extLst>
          </p:cNvPr>
          <p:cNvSpPr>
            <a:spLocks noGrp="1"/>
          </p:cNvSpPr>
          <p:nvPr>
            <p:ph type="title"/>
          </p:nvPr>
        </p:nvSpPr>
        <p:spPr/>
        <p:txBody>
          <a:bodyPr/>
          <a:lstStyle/>
          <a:p>
            <a:r>
              <a:rPr lang="en-US"/>
              <a:t>Facebook Own Posts Table | Oxford Fajar - 11 of 11</a:t>
            </a:r>
          </a:p>
        </p:txBody>
      </p:sp>
      <p:graphicFrame>
        <p:nvGraphicFramePr>
          <p:cNvPr id="5" name="Table Placeholder 4">
            <a:extLst>
              <a:ext uri="{FF2B5EF4-FFF2-40B4-BE49-F238E27FC236}">
                <a16:creationId xmlns:a16="http://schemas.microsoft.com/office/drawing/2014/main" id="{A938BB25-EB77-45B1-8C4B-214BC5C2C29B}"/>
              </a:ext>
            </a:extLst>
          </p:cNvPr>
          <p:cNvGraphicFramePr>
            <a:graphicFrameLocks noGrp="1"/>
          </p:cNvGraphicFramePr>
          <p:nvPr>
            <p:ph type="tbl" sz="quarter" idx="13"/>
            <p:extLst>
              <p:ext uri="{D42A27DB-BD31-4B8C-83A1-F6EECF244321}">
                <p14:modId xmlns:p14="http://schemas.microsoft.com/office/powerpoint/2010/main" val="1353722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022327"/>
                    </a:ext>
                  </a:extLst>
                </a:gridCol>
                <a:gridCol w="658368">
                  <a:extLst>
                    <a:ext uri="{9D8B030D-6E8A-4147-A177-3AD203B41FA5}">
                      <a16:colId xmlns:a16="http://schemas.microsoft.com/office/drawing/2014/main" val="1516893307"/>
                    </a:ext>
                  </a:extLst>
                </a:gridCol>
                <a:gridCol w="658368">
                  <a:extLst>
                    <a:ext uri="{9D8B030D-6E8A-4147-A177-3AD203B41FA5}">
                      <a16:colId xmlns:a16="http://schemas.microsoft.com/office/drawing/2014/main" val="3793757758"/>
                    </a:ext>
                  </a:extLst>
                </a:gridCol>
                <a:gridCol w="658368">
                  <a:extLst>
                    <a:ext uri="{9D8B030D-6E8A-4147-A177-3AD203B41FA5}">
                      <a16:colId xmlns:a16="http://schemas.microsoft.com/office/drawing/2014/main" val="3338076945"/>
                    </a:ext>
                  </a:extLst>
                </a:gridCol>
                <a:gridCol w="658368">
                  <a:extLst>
                    <a:ext uri="{9D8B030D-6E8A-4147-A177-3AD203B41FA5}">
                      <a16:colId xmlns:a16="http://schemas.microsoft.com/office/drawing/2014/main" val="4265511840"/>
                    </a:ext>
                  </a:extLst>
                </a:gridCol>
                <a:gridCol w="658368">
                  <a:extLst>
                    <a:ext uri="{9D8B030D-6E8A-4147-A177-3AD203B41FA5}">
                      <a16:colId xmlns:a16="http://schemas.microsoft.com/office/drawing/2014/main" val="3393769676"/>
                    </a:ext>
                  </a:extLst>
                </a:gridCol>
                <a:gridCol w="658368">
                  <a:extLst>
                    <a:ext uri="{9D8B030D-6E8A-4147-A177-3AD203B41FA5}">
                      <a16:colId xmlns:a16="http://schemas.microsoft.com/office/drawing/2014/main" val="1460084568"/>
                    </a:ext>
                  </a:extLst>
                </a:gridCol>
                <a:gridCol w="658368">
                  <a:extLst>
                    <a:ext uri="{9D8B030D-6E8A-4147-A177-3AD203B41FA5}">
                      <a16:colId xmlns:a16="http://schemas.microsoft.com/office/drawing/2014/main" val="899360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38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- 2019-11-18 11:20:18</a:t>
                      </a:r>
                      <a:r>
                        <a:rPr kumimoji="0" lang="en-US" sz="1000" b="0" i="0" u="none" strike="noStrike" kern="1200" cap="none" spc="0" normalizeH="0" baseline="0" noProof="0">
                          <a:ln>
                            <a:noFill/>
                          </a:ln>
                          <a:solidFill>
                            <a:prstClr val="black"/>
                          </a:solidFill>
                          <a:effectLst/>
                          <a:uLnTx/>
                          <a:uFillTx/>
                          <a:latin typeface="+mn-lt"/>
                          <a:ea typeface="+mn-ea"/>
                          <a:cs typeface="+mn-cs"/>
                        </a:rPr>
                        <a:t>
 Soar with pride with Success eBook's interactive digital materials!
Your perfect companion to complete your SPM preparation anytime and anywhere! 
Available for Mathematics, Additional Mathematics, Physics, and Biology. 
Learn more:
https://e-learning.oxfordfajar.com.my/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7771440"/>
                  </a:ext>
                </a:extLst>
              </a:tr>
            </a:tbl>
          </a:graphicData>
        </a:graphic>
      </p:graphicFrame>
      <p:sp>
        <p:nvSpPr>
          <p:cNvPr id="4" name="Text Placeholder 3">
            <a:extLst>
              <a:ext uri="{FF2B5EF4-FFF2-40B4-BE49-F238E27FC236}">
                <a16:creationId xmlns:a16="http://schemas.microsoft.com/office/drawing/2014/main" id="{3CFD1AFA-1221-4775-A487-373763377289}"/>
              </a:ext>
            </a:extLst>
          </p:cNvPr>
          <p:cNvSpPr>
            <a:spLocks noGrp="1"/>
          </p:cNvSpPr>
          <p:nvPr>
            <p:ph type="body" sz="quarter" idx="14"/>
          </p:nvPr>
        </p:nvSpPr>
        <p:spPr/>
        <p:txBody>
          <a:bodyPr/>
          <a:lstStyle/>
          <a:p>
            <a:r>
              <a:rPr lang="en-US"/>
              <a:t>01/01/2019 - 12/20/2019</a:t>
            </a:r>
          </a:p>
        </p:txBody>
      </p:sp>
    </p:spTree>
    <p:extLst>
      <p:ext uri="{BB962C8B-B14F-4D97-AF65-F5344CB8AC3E}">
        <p14:creationId xmlns:p14="http://schemas.microsoft.com/office/powerpoint/2010/main" val="929414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4101-EBA8-4C32-9188-82E0632A6387}"/>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F3E01165-02EA-48DB-A1B5-8B7C12616A3A}"/>
              </a:ext>
            </a:extLst>
          </p:cNvPr>
          <p:cNvGraphicFramePr>
            <a:graphicFrameLocks noGrp="1"/>
          </p:cNvGraphicFramePr>
          <p:nvPr>
            <p:ph type="chart" sz="quarter" idx="13"/>
            <p:extLst>
              <p:ext uri="{D42A27DB-BD31-4B8C-83A1-F6EECF244321}">
                <p14:modId xmlns:p14="http://schemas.microsoft.com/office/powerpoint/2010/main" val="4246721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3D5F4E-384A-4A12-9D6F-5B2A4B52D81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DA37D90-91C3-41A8-98EA-77C6C3D38F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0919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714CD-762B-4B47-9507-3E67836C5EEC}"/>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3A892BF3-A0D1-4149-B4FE-F51BBCD76D8E}"/>
              </a:ext>
            </a:extLst>
          </p:cNvPr>
          <p:cNvGraphicFramePr>
            <a:graphicFrameLocks noGrp="1"/>
          </p:cNvGraphicFramePr>
          <p:nvPr>
            <p:ph type="chart" sz="quarter" idx="13"/>
            <p:extLst>
              <p:ext uri="{D42A27DB-BD31-4B8C-83A1-F6EECF244321}">
                <p14:modId xmlns:p14="http://schemas.microsoft.com/office/powerpoint/2010/main" val="3889812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A91B7-EF71-49BE-B95B-91935FF94C97}"/>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B53571C8-57A9-4C62-B754-C508243158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0267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783BD-F316-4FC7-980C-915B27C98E73}"/>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3561A6ED-9074-4851-B2CD-EE3D1F15C817}"/>
              </a:ext>
            </a:extLst>
          </p:cNvPr>
          <p:cNvGraphicFramePr>
            <a:graphicFrameLocks noGrp="1"/>
          </p:cNvGraphicFramePr>
          <p:nvPr>
            <p:ph type="chart" sz="quarter" idx="13"/>
            <p:extLst>
              <p:ext uri="{D42A27DB-BD31-4B8C-83A1-F6EECF244321}">
                <p14:modId xmlns:p14="http://schemas.microsoft.com/office/powerpoint/2010/main" val="160579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837D94-A1AB-4AC2-92D6-B23BAF65EC00}"/>
              </a:ext>
            </a:extLst>
          </p:cNvPr>
          <p:cNvSpPr>
            <a:spLocks noGrp="1"/>
          </p:cNvSpPr>
          <p:nvPr>
            <p:ph type="body" sz="quarter" idx="14"/>
          </p:nvPr>
        </p:nvSpPr>
        <p:spPr/>
        <p:txBody>
          <a:bodyPr/>
          <a:lstStyle/>
          <a:p>
            <a:r>
              <a:rPr lang="en-US"/>
              <a:t>01/01/2019 - 12/20/2019</a:t>
            </a:r>
          </a:p>
        </p:txBody>
      </p:sp>
      <p:sp>
        <p:nvSpPr>
          <p:cNvPr id="5" name="Footer Placeholder 4">
            <a:extLst>
              <a:ext uri="{FF2B5EF4-FFF2-40B4-BE49-F238E27FC236}">
                <a16:creationId xmlns:a16="http://schemas.microsoft.com/office/drawing/2014/main" id="{4C9A29EA-D0CF-4390-A32C-A9DD2EFF0E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18247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1138</Words>
  <Application>Microsoft Office PowerPoint</Application>
  <PresentationFormat>On-screen Show (4:3)</PresentationFormat>
  <Paragraphs>522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4</vt:lpstr>
      <vt:lpstr>Facebook (FB) Custom Own Posts Table (new) | Oxford Fajar - 2 of 4</vt:lpstr>
      <vt:lpstr>Facebook (FB) Custom Own Posts Table (new) | Oxford Fajar - 3 of 4</vt:lpstr>
      <vt:lpstr>Facebook (FB) Custom Own Posts Table (new) | Oxford Fajar - 4 of 4</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11</vt:lpstr>
      <vt:lpstr>Facebook Own Posts Table | Oxford Fajar - 2 of 11</vt:lpstr>
      <vt:lpstr>Facebook Own Posts Table | Oxford Fajar - 3 of 11</vt:lpstr>
      <vt:lpstr>Facebook Own Posts Table | Oxford Fajar - 4 of 11</vt:lpstr>
      <vt:lpstr>Facebook Own Posts Table | Oxford Fajar - 5 of 11</vt:lpstr>
      <vt:lpstr>Facebook Own Posts Table | Oxford Fajar - 6 of 11</vt:lpstr>
      <vt:lpstr>Facebook Own Posts Table | Oxford Fajar - 7 of 11</vt:lpstr>
      <vt:lpstr>Facebook Own Posts Table | Oxford Fajar - 8 of 11</vt:lpstr>
      <vt:lpstr>Facebook Own Posts Table | Oxford Fajar - 9 of 11</vt:lpstr>
      <vt:lpstr>Facebook Own Posts Table | Oxford Fajar - 10 of 11</vt:lpstr>
      <vt:lpstr>Facebook Own Posts Table | Oxford Fajar - 11 of 11</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2019-12-21T04:15:02Z</dcterms:created>
  <dcterms:modified xsi:type="dcterms:W3CDTF">2019-12-21T04:16:07Z</dcterms:modified>
</cp:coreProperties>
</file>