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1" r:id="rId15"/>
    <p:sldId id="272" r:id="rId16"/>
    <p:sldId id="273" r:id="rId17"/>
    <p:sldId id="275" r:id="rId18"/>
    <p:sldId id="276" r:id="rId19"/>
    <p:sldId id="277" r:id="rId20"/>
    <p:sldId id="278" r:id="rId21"/>
    <p:sldId id="279" r:id="rId22"/>
    <p:sldId id="280" r:id="rId23"/>
    <p:sldId id="281"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43770</c:v>
                </c:pt>
                <c:pt idx="1">
                  <c:v>43771</c:v>
                </c:pt>
                <c:pt idx="2">
                  <c:v>43772</c:v>
                </c:pt>
                <c:pt idx="3">
                  <c:v>43773</c:v>
                </c:pt>
                <c:pt idx="4">
                  <c:v>43774</c:v>
                </c:pt>
                <c:pt idx="5">
                  <c:v>43775</c:v>
                </c:pt>
                <c:pt idx="6">
                  <c:v>43776</c:v>
                </c:pt>
                <c:pt idx="7">
                  <c:v>43777</c:v>
                </c:pt>
                <c:pt idx="8">
                  <c:v>43778</c:v>
                </c:pt>
                <c:pt idx="9">
                  <c:v>43779</c:v>
                </c:pt>
                <c:pt idx="10">
                  <c:v>43780</c:v>
                </c:pt>
                <c:pt idx="11">
                  <c:v>43781</c:v>
                </c:pt>
                <c:pt idx="12">
                  <c:v>43782</c:v>
                </c:pt>
                <c:pt idx="13">
                  <c:v>43783</c:v>
                </c:pt>
                <c:pt idx="14">
                  <c:v>43784</c:v>
                </c:pt>
                <c:pt idx="15">
                  <c:v>43785</c:v>
                </c:pt>
                <c:pt idx="16">
                  <c:v>43786</c:v>
                </c:pt>
                <c:pt idx="17">
                  <c:v>43787</c:v>
                </c:pt>
                <c:pt idx="18">
                  <c:v>43788</c:v>
                </c:pt>
                <c:pt idx="19">
                  <c:v>43789</c:v>
                </c:pt>
                <c:pt idx="20">
                  <c:v>43790</c:v>
                </c:pt>
                <c:pt idx="21">
                  <c:v>43791</c:v>
                </c:pt>
                <c:pt idx="22">
                  <c:v>43792</c:v>
                </c:pt>
                <c:pt idx="23">
                  <c:v>43793</c:v>
                </c:pt>
                <c:pt idx="24">
                  <c:v>43794</c:v>
                </c:pt>
                <c:pt idx="25">
                  <c:v>43795</c:v>
                </c:pt>
                <c:pt idx="26">
                  <c:v>43796</c:v>
                </c:pt>
                <c:pt idx="27">
                  <c:v>43797</c:v>
                </c:pt>
                <c:pt idx="28">
                  <c:v>43798</c:v>
                </c:pt>
                <c:pt idx="29">
                  <c:v>43799</c:v>
                </c:pt>
              </c:numCache>
            </c:numRef>
          </c:cat>
          <c:val>
            <c:numRef>
              <c:f>Sheet1!$B$2:$B$31</c:f>
              <c:numCache>
                <c:formatCode>General</c:formatCode>
                <c:ptCount val="30"/>
                <c:pt idx="0">
                  <c:v>2392</c:v>
                </c:pt>
                <c:pt idx="1">
                  <c:v>5</c:v>
                </c:pt>
                <c:pt idx="2">
                  <c:v>4</c:v>
                </c:pt>
                <c:pt idx="3">
                  <c:v>7</c:v>
                </c:pt>
                <c:pt idx="4">
                  <c:v>5</c:v>
                </c:pt>
                <c:pt idx="5">
                  <c:v>8</c:v>
                </c:pt>
                <c:pt idx="6">
                  <c:v>5</c:v>
                </c:pt>
                <c:pt idx="7">
                  <c:v>3</c:v>
                </c:pt>
                <c:pt idx="8">
                  <c:v>772</c:v>
                </c:pt>
                <c:pt idx="9">
                  <c:v>78</c:v>
                </c:pt>
                <c:pt idx="10">
                  <c:v>38</c:v>
                </c:pt>
                <c:pt idx="11">
                  <c:v>30</c:v>
                </c:pt>
                <c:pt idx="12">
                  <c:v>10</c:v>
                </c:pt>
                <c:pt idx="13">
                  <c:v>7</c:v>
                </c:pt>
                <c:pt idx="14">
                  <c:v>15</c:v>
                </c:pt>
                <c:pt idx="15">
                  <c:v>8</c:v>
                </c:pt>
                <c:pt idx="16">
                  <c:v>6</c:v>
                </c:pt>
                <c:pt idx="17">
                  <c:v>6</c:v>
                </c:pt>
                <c:pt idx="18">
                  <c:v>78</c:v>
                </c:pt>
                <c:pt idx="19">
                  <c:v>78</c:v>
                </c:pt>
                <c:pt idx="20">
                  <c:v>51</c:v>
                </c:pt>
                <c:pt idx="21">
                  <c:v>13463</c:v>
                </c:pt>
                <c:pt idx="22">
                  <c:v>19810</c:v>
                </c:pt>
                <c:pt idx="23">
                  <c:v>22121</c:v>
                </c:pt>
                <c:pt idx="24">
                  <c:v>25530</c:v>
                </c:pt>
                <c:pt idx="25">
                  <c:v>20806</c:v>
                </c:pt>
                <c:pt idx="26">
                  <c:v>10211</c:v>
                </c:pt>
                <c:pt idx="27">
                  <c:v>7709</c:v>
                </c:pt>
                <c:pt idx="28">
                  <c:v>10035</c:v>
                </c:pt>
                <c:pt idx="29">
                  <c:v>12658</c:v>
                </c:pt>
              </c:numCache>
            </c:numRef>
          </c:val>
          <c:smooth val="0"/>
          <c:extLst>
            <c:ext xmlns:c16="http://schemas.microsoft.com/office/drawing/2014/chart" uri="{C3380CC4-5D6E-409C-BE32-E72D297353CC}">
              <c16:uniqueId val="{00000000-CDC0-42FD-AC39-5D3F975138B2}"/>
            </c:ext>
          </c:extLst>
        </c:ser>
        <c:dLbls>
          <c:showLegendKey val="0"/>
          <c:showVal val="0"/>
          <c:showCatName val="0"/>
          <c:showSerName val="0"/>
          <c:showPercent val="0"/>
          <c:showBubbleSize val="0"/>
        </c:dLbls>
        <c:smooth val="0"/>
        <c:axId val="409454592"/>
        <c:axId val="409445736"/>
      </c:lineChart>
      <c:dateAx>
        <c:axId val="409454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445736"/>
        <c:crosses val="autoZero"/>
        <c:auto val="1"/>
        <c:lblOffset val="100"/>
        <c:baseTimeUnit val="days"/>
      </c:dateAx>
      <c:valAx>
        <c:axId val="409445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454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43770</c:v>
                </c:pt>
                <c:pt idx="1">
                  <c:v>43771</c:v>
                </c:pt>
                <c:pt idx="2">
                  <c:v>43772</c:v>
                </c:pt>
                <c:pt idx="3">
                  <c:v>43773</c:v>
                </c:pt>
                <c:pt idx="4">
                  <c:v>43774</c:v>
                </c:pt>
                <c:pt idx="5">
                  <c:v>43775</c:v>
                </c:pt>
                <c:pt idx="6">
                  <c:v>43776</c:v>
                </c:pt>
                <c:pt idx="7">
                  <c:v>43777</c:v>
                </c:pt>
                <c:pt idx="8">
                  <c:v>43778</c:v>
                </c:pt>
                <c:pt idx="9">
                  <c:v>43779</c:v>
                </c:pt>
                <c:pt idx="10">
                  <c:v>43780</c:v>
                </c:pt>
                <c:pt idx="11">
                  <c:v>43781</c:v>
                </c:pt>
                <c:pt idx="12">
                  <c:v>43782</c:v>
                </c:pt>
                <c:pt idx="13">
                  <c:v>43783</c:v>
                </c:pt>
                <c:pt idx="14">
                  <c:v>43784</c:v>
                </c:pt>
                <c:pt idx="15">
                  <c:v>43785</c:v>
                </c:pt>
                <c:pt idx="16">
                  <c:v>43786</c:v>
                </c:pt>
                <c:pt idx="17">
                  <c:v>43787</c:v>
                </c:pt>
                <c:pt idx="18">
                  <c:v>43788</c:v>
                </c:pt>
                <c:pt idx="19">
                  <c:v>43789</c:v>
                </c:pt>
                <c:pt idx="20">
                  <c:v>43790</c:v>
                </c:pt>
                <c:pt idx="21">
                  <c:v>43791</c:v>
                </c:pt>
                <c:pt idx="22">
                  <c:v>43792</c:v>
                </c:pt>
                <c:pt idx="23">
                  <c:v>43793</c:v>
                </c:pt>
                <c:pt idx="24">
                  <c:v>43794</c:v>
                </c:pt>
                <c:pt idx="25">
                  <c:v>43795</c:v>
                </c:pt>
                <c:pt idx="26">
                  <c:v>43796</c:v>
                </c:pt>
                <c:pt idx="27">
                  <c:v>43797</c:v>
                </c:pt>
                <c:pt idx="28">
                  <c:v>43798</c:v>
                </c:pt>
                <c:pt idx="29">
                  <c:v>43799</c:v>
                </c:pt>
              </c:numCache>
            </c:numRef>
          </c:cat>
          <c:val>
            <c:numRef>
              <c:f>Sheet1!$B$2:$B$31</c:f>
              <c:numCache>
                <c:formatCode>General</c:formatCode>
                <c:ptCount val="30"/>
                <c:pt idx="0">
                  <c:v>9</c:v>
                </c:pt>
                <c:pt idx="1">
                  <c:v>0</c:v>
                </c:pt>
                <c:pt idx="2">
                  <c:v>2</c:v>
                </c:pt>
                <c:pt idx="3">
                  <c:v>2</c:v>
                </c:pt>
                <c:pt idx="4">
                  <c:v>0</c:v>
                </c:pt>
                <c:pt idx="5">
                  <c:v>0</c:v>
                </c:pt>
                <c:pt idx="6">
                  <c:v>0</c:v>
                </c:pt>
                <c:pt idx="7">
                  <c:v>0</c:v>
                </c:pt>
                <c:pt idx="8">
                  <c:v>22</c:v>
                </c:pt>
                <c:pt idx="9">
                  <c:v>0</c:v>
                </c:pt>
                <c:pt idx="10">
                  <c:v>1</c:v>
                </c:pt>
                <c:pt idx="11">
                  <c:v>0</c:v>
                </c:pt>
                <c:pt idx="12">
                  <c:v>0</c:v>
                </c:pt>
                <c:pt idx="13">
                  <c:v>0</c:v>
                </c:pt>
                <c:pt idx="14">
                  <c:v>1</c:v>
                </c:pt>
                <c:pt idx="15">
                  <c:v>2</c:v>
                </c:pt>
                <c:pt idx="16">
                  <c:v>1</c:v>
                </c:pt>
                <c:pt idx="17">
                  <c:v>2</c:v>
                </c:pt>
                <c:pt idx="18">
                  <c:v>5</c:v>
                </c:pt>
                <c:pt idx="19">
                  <c:v>7</c:v>
                </c:pt>
                <c:pt idx="20">
                  <c:v>5</c:v>
                </c:pt>
                <c:pt idx="21">
                  <c:v>51</c:v>
                </c:pt>
                <c:pt idx="22">
                  <c:v>75</c:v>
                </c:pt>
                <c:pt idx="23">
                  <c:v>78</c:v>
                </c:pt>
                <c:pt idx="24">
                  <c:v>91</c:v>
                </c:pt>
                <c:pt idx="25">
                  <c:v>70</c:v>
                </c:pt>
                <c:pt idx="26">
                  <c:v>86</c:v>
                </c:pt>
                <c:pt idx="27">
                  <c:v>67</c:v>
                </c:pt>
                <c:pt idx="28">
                  <c:v>66</c:v>
                </c:pt>
                <c:pt idx="29">
                  <c:v>69</c:v>
                </c:pt>
              </c:numCache>
            </c:numRef>
          </c:val>
          <c:smooth val="0"/>
          <c:extLst>
            <c:ext xmlns:c16="http://schemas.microsoft.com/office/drawing/2014/chart" uri="{C3380CC4-5D6E-409C-BE32-E72D297353CC}">
              <c16:uniqueId val="{00000000-C6C6-4826-901B-5AA88EB54BE8}"/>
            </c:ext>
          </c:extLst>
        </c:ser>
        <c:dLbls>
          <c:showLegendKey val="0"/>
          <c:showVal val="0"/>
          <c:showCatName val="0"/>
          <c:showSerName val="0"/>
          <c:showPercent val="0"/>
          <c:showBubbleSize val="0"/>
        </c:dLbls>
        <c:smooth val="0"/>
        <c:axId val="409453936"/>
        <c:axId val="409444752"/>
      </c:lineChart>
      <c:dateAx>
        <c:axId val="409453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444752"/>
        <c:crosses val="autoZero"/>
        <c:auto val="1"/>
        <c:lblOffset val="100"/>
        <c:baseTimeUnit val="days"/>
      </c:dateAx>
      <c:valAx>
        <c:axId val="409444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453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43770</c:v>
                </c:pt>
                <c:pt idx="1">
                  <c:v>43771</c:v>
                </c:pt>
                <c:pt idx="2">
                  <c:v>43772</c:v>
                </c:pt>
                <c:pt idx="3">
                  <c:v>43773</c:v>
                </c:pt>
                <c:pt idx="4">
                  <c:v>43774</c:v>
                </c:pt>
                <c:pt idx="5">
                  <c:v>43775</c:v>
                </c:pt>
                <c:pt idx="6">
                  <c:v>43776</c:v>
                </c:pt>
                <c:pt idx="7">
                  <c:v>43777</c:v>
                </c:pt>
                <c:pt idx="8">
                  <c:v>43778</c:v>
                </c:pt>
                <c:pt idx="9">
                  <c:v>43779</c:v>
                </c:pt>
                <c:pt idx="10">
                  <c:v>43780</c:v>
                </c:pt>
                <c:pt idx="11">
                  <c:v>43781</c:v>
                </c:pt>
                <c:pt idx="12">
                  <c:v>43782</c:v>
                </c:pt>
                <c:pt idx="13">
                  <c:v>43783</c:v>
                </c:pt>
                <c:pt idx="14">
                  <c:v>43784</c:v>
                </c:pt>
                <c:pt idx="15">
                  <c:v>43785</c:v>
                </c:pt>
                <c:pt idx="16">
                  <c:v>43786</c:v>
                </c:pt>
                <c:pt idx="17">
                  <c:v>43787</c:v>
                </c:pt>
                <c:pt idx="18">
                  <c:v>43788</c:v>
                </c:pt>
                <c:pt idx="19">
                  <c:v>43789</c:v>
                </c:pt>
                <c:pt idx="20">
                  <c:v>43790</c:v>
                </c:pt>
                <c:pt idx="21">
                  <c:v>43791</c:v>
                </c:pt>
                <c:pt idx="22">
                  <c:v>43792</c:v>
                </c:pt>
                <c:pt idx="23">
                  <c:v>43793</c:v>
                </c:pt>
                <c:pt idx="24">
                  <c:v>43794</c:v>
                </c:pt>
                <c:pt idx="25">
                  <c:v>43795</c:v>
                </c:pt>
                <c:pt idx="26">
                  <c:v>43796</c:v>
                </c:pt>
                <c:pt idx="27">
                  <c:v>43797</c:v>
                </c:pt>
                <c:pt idx="28">
                  <c:v>43798</c:v>
                </c:pt>
                <c:pt idx="29">
                  <c:v>43799</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7</c:v>
                </c:pt>
                <c:pt idx="18">
                  <c:v>0</c:v>
                </c:pt>
                <c:pt idx="19">
                  <c:v>2</c:v>
                </c:pt>
                <c:pt idx="20">
                  <c:v>3</c:v>
                </c:pt>
                <c:pt idx="21">
                  <c:v>15</c:v>
                </c:pt>
                <c:pt idx="22">
                  <c:v>0</c:v>
                </c:pt>
                <c:pt idx="23">
                  <c:v>3</c:v>
                </c:pt>
                <c:pt idx="24">
                  <c:v>0</c:v>
                </c:pt>
                <c:pt idx="25">
                  <c:v>1</c:v>
                </c:pt>
                <c:pt idx="26">
                  <c:v>23</c:v>
                </c:pt>
                <c:pt idx="27">
                  <c:v>0</c:v>
                </c:pt>
                <c:pt idx="28">
                  <c:v>0</c:v>
                </c:pt>
                <c:pt idx="29">
                  <c:v>4</c:v>
                </c:pt>
              </c:numCache>
            </c:numRef>
          </c:val>
          <c:smooth val="0"/>
          <c:extLst>
            <c:ext xmlns:c16="http://schemas.microsoft.com/office/drawing/2014/chart" uri="{C3380CC4-5D6E-409C-BE32-E72D297353CC}">
              <c16:uniqueId val="{00000000-B388-4EE3-B886-7D42EA51CAE4}"/>
            </c:ext>
          </c:extLst>
        </c:ser>
        <c:dLbls>
          <c:showLegendKey val="0"/>
          <c:showVal val="0"/>
          <c:showCatName val="0"/>
          <c:showSerName val="0"/>
          <c:showPercent val="0"/>
          <c:showBubbleSize val="0"/>
        </c:dLbls>
        <c:smooth val="0"/>
        <c:axId val="409458856"/>
        <c:axId val="409456232"/>
      </c:lineChart>
      <c:dateAx>
        <c:axId val="409458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456232"/>
        <c:crosses val="autoZero"/>
        <c:auto val="1"/>
        <c:lblOffset val="100"/>
        <c:baseTimeUnit val="days"/>
      </c:dateAx>
      <c:valAx>
        <c:axId val="409456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458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 Pre-University</c:v>
                </c:pt>
              </c:strCache>
            </c:strRef>
          </c:cat>
          <c:val>
            <c:numRef>
              <c:f>Sheet1!$B$2</c:f>
              <c:numCache>
                <c:formatCode>General</c:formatCode>
                <c:ptCount val="1"/>
                <c:pt idx="0">
                  <c:v>55</c:v>
                </c:pt>
              </c:numCache>
            </c:numRef>
          </c:val>
          <c:extLst>
            <c:ext xmlns:c16="http://schemas.microsoft.com/office/drawing/2014/chart" uri="{C3380CC4-5D6E-409C-BE32-E72D297353CC}">
              <c16:uniqueId val="{00000000-2C1E-4AEA-84A1-395C8814CB4D}"/>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 Pre-University</c:v>
                </c:pt>
              </c:strCache>
            </c:strRef>
          </c:cat>
          <c:val>
            <c:numRef>
              <c:f>Sheet1!$C$2</c:f>
              <c:numCache>
                <c:formatCode>General</c:formatCode>
                <c:ptCount val="1"/>
                <c:pt idx="0">
                  <c:v>5</c:v>
                </c:pt>
              </c:numCache>
            </c:numRef>
          </c:val>
          <c:extLst>
            <c:ext xmlns:c16="http://schemas.microsoft.com/office/drawing/2014/chart" uri="{C3380CC4-5D6E-409C-BE32-E72D297353CC}">
              <c16:uniqueId val="{00000001-2C1E-4AEA-84A1-395C8814CB4D}"/>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 Pre-University</c:v>
                </c:pt>
              </c:strCache>
            </c:strRef>
          </c:cat>
          <c:val>
            <c:numRef>
              <c:f>Sheet1!$D$2</c:f>
              <c:numCache>
                <c:formatCode>General</c:formatCode>
                <c:ptCount val="1"/>
                <c:pt idx="0">
                  <c:v>0</c:v>
                </c:pt>
              </c:numCache>
            </c:numRef>
          </c:val>
          <c:extLst>
            <c:ext xmlns:c16="http://schemas.microsoft.com/office/drawing/2014/chart" uri="{C3380CC4-5D6E-409C-BE32-E72D297353CC}">
              <c16:uniqueId val="{00000002-2C1E-4AEA-84A1-395C8814CB4D}"/>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 Pre-University</c:v>
                </c:pt>
              </c:strCache>
            </c:strRef>
          </c:cat>
          <c:val>
            <c:numRef>
              <c:f>Sheet1!$E$2</c:f>
              <c:numCache>
                <c:formatCode>General</c:formatCode>
                <c:ptCount val="1"/>
                <c:pt idx="0">
                  <c:v>0</c:v>
                </c:pt>
              </c:numCache>
            </c:numRef>
          </c:val>
          <c:extLst>
            <c:ext xmlns:c16="http://schemas.microsoft.com/office/drawing/2014/chart" uri="{C3380CC4-5D6E-409C-BE32-E72D297353CC}">
              <c16:uniqueId val="{00000003-2C1E-4AEA-84A1-395C8814CB4D}"/>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 Pre-University</c:v>
                </c:pt>
              </c:strCache>
            </c:strRef>
          </c:cat>
          <c:val>
            <c:numRef>
              <c:f>Sheet1!$F$2</c:f>
              <c:numCache>
                <c:formatCode>General</c:formatCode>
                <c:ptCount val="1"/>
                <c:pt idx="0">
                  <c:v>0</c:v>
                </c:pt>
              </c:numCache>
            </c:numRef>
          </c:val>
          <c:extLst>
            <c:ext xmlns:c16="http://schemas.microsoft.com/office/drawing/2014/chart" uri="{C3380CC4-5D6E-409C-BE32-E72D297353CC}">
              <c16:uniqueId val="{00000004-2C1E-4AEA-84A1-395C8814CB4D}"/>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 Pre-University</c:v>
                </c:pt>
              </c:strCache>
            </c:strRef>
          </c:cat>
          <c:val>
            <c:numRef>
              <c:f>Sheet1!$G$2</c:f>
              <c:numCache>
                <c:formatCode>General</c:formatCode>
                <c:ptCount val="1"/>
                <c:pt idx="0">
                  <c:v>0</c:v>
                </c:pt>
              </c:numCache>
            </c:numRef>
          </c:val>
          <c:extLst>
            <c:ext xmlns:c16="http://schemas.microsoft.com/office/drawing/2014/chart" uri="{C3380CC4-5D6E-409C-BE32-E72D297353CC}">
              <c16:uniqueId val="{00000005-2C1E-4AEA-84A1-395C8814CB4D}"/>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 Pre-University</c:v>
                </c:pt>
              </c:strCache>
            </c:strRef>
          </c:cat>
          <c:val>
            <c:numRef>
              <c:f>Sheet1!$H$2</c:f>
              <c:numCache>
                <c:formatCode>General</c:formatCode>
                <c:ptCount val="1"/>
                <c:pt idx="0">
                  <c:v>0</c:v>
                </c:pt>
              </c:numCache>
            </c:numRef>
          </c:val>
          <c:extLst>
            <c:ext xmlns:c16="http://schemas.microsoft.com/office/drawing/2014/chart" uri="{C3380CC4-5D6E-409C-BE32-E72D297353CC}">
              <c16:uniqueId val="{00000006-2C1E-4AEA-84A1-395C8814CB4D}"/>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 Pre-University</c:v>
                </c:pt>
              </c:strCache>
            </c:strRef>
          </c:cat>
          <c:val>
            <c:numRef>
              <c:f>Sheet1!$I$2</c:f>
              <c:numCache>
                <c:formatCode>General</c:formatCode>
                <c:ptCount val="1"/>
                <c:pt idx="0">
                  <c:v>2</c:v>
                </c:pt>
              </c:numCache>
            </c:numRef>
          </c:val>
          <c:extLst>
            <c:ext xmlns:c16="http://schemas.microsoft.com/office/drawing/2014/chart" uri="{C3380CC4-5D6E-409C-BE32-E72D297353CC}">
              <c16:uniqueId val="{00000007-2C1E-4AEA-84A1-395C8814CB4D}"/>
            </c:ext>
          </c:extLst>
        </c:ser>
        <c:dLbls>
          <c:showLegendKey val="0"/>
          <c:showVal val="0"/>
          <c:showCatName val="0"/>
          <c:showSerName val="0"/>
          <c:showPercent val="0"/>
          <c:showBubbleSize val="0"/>
        </c:dLbls>
        <c:gapWidth val="150"/>
        <c:overlap val="100"/>
        <c:axId val="409459184"/>
        <c:axId val="409454920"/>
      </c:barChart>
      <c:catAx>
        <c:axId val="409459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454920"/>
        <c:crosses val="autoZero"/>
        <c:auto val="1"/>
        <c:lblAlgn val="ctr"/>
        <c:lblOffset val="100"/>
        <c:noMultiLvlLbl val="0"/>
      </c:catAx>
      <c:valAx>
        <c:axId val="4094549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459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 Pre-University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0.42579075425790802</c:v>
                </c:pt>
                <c:pt idx="1">
                  <c:v>6.0827250608272501E-2</c:v>
                </c:pt>
                <c:pt idx="2">
                  <c:v>0.56772100567720996</c:v>
                </c:pt>
                <c:pt idx="3">
                  <c:v>0.18248175182481799</c:v>
                </c:pt>
                <c:pt idx="4">
                  <c:v>0.97323600973236002</c:v>
                </c:pt>
                <c:pt idx="5">
                  <c:v>0.24330900243309</c:v>
                </c:pt>
                <c:pt idx="6">
                  <c:v>0.18248175182481799</c:v>
                </c:pt>
              </c:numCache>
            </c:numRef>
          </c:val>
          <c:extLst>
            <c:ext xmlns:c16="http://schemas.microsoft.com/office/drawing/2014/chart" uri="{C3380CC4-5D6E-409C-BE32-E72D297353CC}">
              <c16:uniqueId val="{00000000-26C8-45F7-A9FD-6F61F8D65586}"/>
            </c:ext>
          </c:extLst>
        </c:ser>
        <c:dLbls>
          <c:showLegendKey val="0"/>
          <c:showVal val="0"/>
          <c:showCatName val="0"/>
          <c:showSerName val="0"/>
          <c:showPercent val="0"/>
          <c:showBubbleSize val="0"/>
        </c:dLbls>
        <c:gapWidth val="219"/>
        <c:overlap val="-27"/>
        <c:axId val="409456560"/>
        <c:axId val="409460824"/>
      </c:barChart>
      <c:catAx>
        <c:axId val="409456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460824"/>
        <c:crosses val="autoZero"/>
        <c:auto val="1"/>
        <c:lblAlgn val="ctr"/>
        <c:lblOffset val="100"/>
        <c:noMultiLvlLbl val="0"/>
      </c:catAx>
      <c:valAx>
        <c:axId val="409460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456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18</c:v>
                </c:pt>
                <c:pt idx="1">
                  <c:v>405</c:v>
                </c:pt>
                <c:pt idx="2">
                  <c:v>138</c:v>
                </c:pt>
                <c:pt idx="3">
                  <c:v>55</c:v>
                </c:pt>
                <c:pt idx="4">
                  <c:v>21</c:v>
                </c:pt>
                <c:pt idx="5">
                  <c:v>5</c:v>
                </c:pt>
                <c:pt idx="6">
                  <c:v>7</c:v>
                </c:pt>
              </c:numCache>
            </c:numRef>
          </c:val>
          <c:extLst>
            <c:ext xmlns:c16="http://schemas.microsoft.com/office/drawing/2014/chart" uri="{C3380CC4-5D6E-409C-BE32-E72D297353CC}">
              <c16:uniqueId val="{00000000-505F-47F7-97F7-888E804914A7}"/>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23</c:v>
                </c:pt>
                <c:pt idx="1">
                  <c:v>660</c:v>
                </c:pt>
                <c:pt idx="2">
                  <c:v>167</c:v>
                </c:pt>
                <c:pt idx="3">
                  <c:v>101</c:v>
                </c:pt>
                <c:pt idx="4">
                  <c:v>30</c:v>
                </c:pt>
                <c:pt idx="5">
                  <c:v>5</c:v>
                </c:pt>
                <c:pt idx="6">
                  <c:v>10</c:v>
                </c:pt>
              </c:numCache>
            </c:numRef>
          </c:val>
          <c:extLst>
            <c:ext xmlns:c16="http://schemas.microsoft.com/office/drawing/2014/chart" uri="{C3380CC4-5D6E-409C-BE32-E72D297353CC}">
              <c16:uniqueId val="{00000001-505F-47F7-97F7-888E804914A7}"/>
            </c:ext>
          </c:extLst>
        </c:ser>
        <c:dLbls>
          <c:showLegendKey val="0"/>
          <c:showVal val="0"/>
          <c:showCatName val="0"/>
          <c:showSerName val="0"/>
          <c:showPercent val="0"/>
          <c:showBubbleSize val="0"/>
        </c:dLbls>
        <c:gapWidth val="219"/>
        <c:overlap val="-27"/>
        <c:axId val="429409184"/>
        <c:axId val="429401640"/>
      </c:barChart>
      <c:catAx>
        <c:axId val="429409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401640"/>
        <c:crosses val="autoZero"/>
        <c:auto val="1"/>
        <c:lblAlgn val="ctr"/>
        <c:lblOffset val="100"/>
        <c:noMultiLvlLbl val="0"/>
      </c:catAx>
      <c:valAx>
        <c:axId val="429401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409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43770</c:v>
                </c:pt>
                <c:pt idx="1">
                  <c:v>43771</c:v>
                </c:pt>
                <c:pt idx="2">
                  <c:v>43772</c:v>
                </c:pt>
                <c:pt idx="3">
                  <c:v>43773</c:v>
                </c:pt>
                <c:pt idx="4">
                  <c:v>43774</c:v>
                </c:pt>
                <c:pt idx="5">
                  <c:v>43775</c:v>
                </c:pt>
                <c:pt idx="6">
                  <c:v>43776</c:v>
                </c:pt>
                <c:pt idx="7">
                  <c:v>43777</c:v>
                </c:pt>
                <c:pt idx="8">
                  <c:v>43778</c:v>
                </c:pt>
                <c:pt idx="9">
                  <c:v>43779</c:v>
                </c:pt>
                <c:pt idx="10">
                  <c:v>43780</c:v>
                </c:pt>
                <c:pt idx="11">
                  <c:v>43781</c:v>
                </c:pt>
                <c:pt idx="12">
                  <c:v>43782</c:v>
                </c:pt>
                <c:pt idx="13">
                  <c:v>43783</c:v>
                </c:pt>
                <c:pt idx="14">
                  <c:v>43784</c:v>
                </c:pt>
                <c:pt idx="15">
                  <c:v>43785</c:v>
                </c:pt>
                <c:pt idx="16">
                  <c:v>43786</c:v>
                </c:pt>
                <c:pt idx="17">
                  <c:v>43787</c:v>
                </c:pt>
                <c:pt idx="18">
                  <c:v>43788</c:v>
                </c:pt>
                <c:pt idx="19">
                  <c:v>43789</c:v>
                </c:pt>
                <c:pt idx="20">
                  <c:v>43790</c:v>
                </c:pt>
                <c:pt idx="21">
                  <c:v>43791</c:v>
                </c:pt>
                <c:pt idx="22">
                  <c:v>43792</c:v>
                </c:pt>
                <c:pt idx="23">
                  <c:v>43793</c:v>
                </c:pt>
                <c:pt idx="24">
                  <c:v>43794</c:v>
                </c:pt>
                <c:pt idx="25">
                  <c:v>43795</c:v>
                </c:pt>
                <c:pt idx="26">
                  <c:v>43796</c:v>
                </c:pt>
                <c:pt idx="27">
                  <c:v>43797</c:v>
                </c:pt>
                <c:pt idx="28">
                  <c:v>43798</c:v>
                </c:pt>
                <c:pt idx="29">
                  <c:v>43799</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0.42553191489361702</c:v>
                </c:pt>
                <c:pt idx="18">
                  <c:v>0</c:v>
                </c:pt>
                <c:pt idx="19">
                  <c:v>0.121506682867558</c:v>
                </c:pt>
                <c:pt idx="20">
                  <c:v>0.18214936247723101</c:v>
                </c:pt>
                <c:pt idx="21">
                  <c:v>0.97146326654523396</c:v>
                </c:pt>
                <c:pt idx="22">
                  <c:v>0</c:v>
                </c:pt>
                <c:pt idx="23">
                  <c:v>0.18203883495145601</c:v>
                </c:pt>
                <c:pt idx="24">
                  <c:v>0</c:v>
                </c:pt>
                <c:pt idx="25">
                  <c:v>6.0679611650485403E-2</c:v>
                </c:pt>
                <c:pt idx="26">
                  <c:v>1.4563106796116501</c:v>
                </c:pt>
                <c:pt idx="27">
                  <c:v>0</c:v>
                </c:pt>
                <c:pt idx="28">
                  <c:v>0</c:v>
                </c:pt>
                <c:pt idx="29">
                  <c:v>0.24257125530624599</c:v>
                </c:pt>
              </c:numCache>
            </c:numRef>
          </c:val>
          <c:smooth val="0"/>
          <c:extLst>
            <c:ext xmlns:c16="http://schemas.microsoft.com/office/drawing/2014/chart" uri="{C3380CC4-5D6E-409C-BE32-E72D297353CC}">
              <c16:uniqueId val="{00000000-8515-4C28-B2E0-B4B1DDB76B8C}"/>
            </c:ext>
          </c:extLst>
        </c:ser>
        <c:dLbls>
          <c:showLegendKey val="0"/>
          <c:showVal val="0"/>
          <c:showCatName val="0"/>
          <c:showSerName val="0"/>
          <c:showPercent val="0"/>
          <c:showBubbleSize val="0"/>
        </c:dLbls>
        <c:smooth val="0"/>
        <c:axId val="429406888"/>
        <c:axId val="429404264"/>
      </c:lineChart>
      <c:dateAx>
        <c:axId val="429406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404264"/>
        <c:crosses val="autoZero"/>
        <c:auto val="1"/>
        <c:lblOffset val="100"/>
        <c:baseTimeUnit val="days"/>
      </c:dateAx>
      <c:valAx>
        <c:axId val="429404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406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43770</c:v>
                </c:pt>
                <c:pt idx="1">
                  <c:v>43771</c:v>
                </c:pt>
                <c:pt idx="2">
                  <c:v>43772</c:v>
                </c:pt>
                <c:pt idx="3">
                  <c:v>43773</c:v>
                </c:pt>
                <c:pt idx="4">
                  <c:v>43774</c:v>
                </c:pt>
                <c:pt idx="5">
                  <c:v>43775</c:v>
                </c:pt>
                <c:pt idx="6">
                  <c:v>43776</c:v>
                </c:pt>
                <c:pt idx="7">
                  <c:v>43777</c:v>
                </c:pt>
                <c:pt idx="8">
                  <c:v>43778</c:v>
                </c:pt>
                <c:pt idx="9">
                  <c:v>43779</c:v>
                </c:pt>
                <c:pt idx="10">
                  <c:v>43780</c:v>
                </c:pt>
                <c:pt idx="11">
                  <c:v>43781</c:v>
                </c:pt>
                <c:pt idx="12">
                  <c:v>43782</c:v>
                </c:pt>
                <c:pt idx="13">
                  <c:v>43783</c:v>
                </c:pt>
                <c:pt idx="14">
                  <c:v>43784</c:v>
                </c:pt>
                <c:pt idx="15">
                  <c:v>43785</c:v>
                </c:pt>
                <c:pt idx="16">
                  <c:v>43786</c:v>
                </c:pt>
                <c:pt idx="17">
                  <c:v>43787</c:v>
                </c:pt>
                <c:pt idx="18">
                  <c:v>43788</c:v>
                </c:pt>
                <c:pt idx="19">
                  <c:v>43789</c:v>
                </c:pt>
                <c:pt idx="20">
                  <c:v>43790</c:v>
                </c:pt>
                <c:pt idx="21">
                  <c:v>43791</c:v>
                </c:pt>
                <c:pt idx="22">
                  <c:v>43792</c:v>
                </c:pt>
                <c:pt idx="23">
                  <c:v>43793</c:v>
                </c:pt>
                <c:pt idx="24">
                  <c:v>43794</c:v>
                </c:pt>
                <c:pt idx="25">
                  <c:v>43795</c:v>
                </c:pt>
                <c:pt idx="26">
                  <c:v>43796</c:v>
                </c:pt>
                <c:pt idx="27">
                  <c:v>43797</c:v>
                </c:pt>
                <c:pt idx="28">
                  <c:v>43798</c:v>
                </c:pt>
                <c:pt idx="29">
                  <c:v>43799</c:v>
                </c:pt>
              </c:numCache>
            </c:numRef>
          </c:cat>
          <c:val>
            <c:numRef>
              <c:f>Sheet1!$B$2:$B$31</c:f>
              <c:numCache>
                <c:formatCode>General</c:formatCode>
                <c:ptCount val="30"/>
                <c:pt idx="0">
                  <c:v>1640</c:v>
                </c:pt>
                <c:pt idx="1">
                  <c:v>1640</c:v>
                </c:pt>
                <c:pt idx="2">
                  <c:v>1640</c:v>
                </c:pt>
                <c:pt idx="3">
                  <c:v>1642</c:v>
                </c:pt>
                <c:pt idx="4">
                  <c:v>1642</c:v>
                </c:pt>
                <c:pt idx="5">
                  <c:v>1642</c:v>
                </c:pt>
                <c:pt idx="6">
                  <c:v>1642</c:v>
                </c:pt>
                <c:pt idx="7">
                  <c:v>1642</c:v>
                </c:pt>
                <c:pt idx="8">
                  <c:v>1642</c:v>
                </c:pt>
                <c:pt idx="9">
                  <c:v>1643</c:v>
                </c:pt>
                <c:pt idx="10">
                  <c:v>1643</c:v>
                </c:pt>
                <c:pt idx="11">
                  <c:v>1643</c:v>
                </c:pt>
                <c:pt idx="12">
                  <c:v>1643</c:v>
                </c:pt>
                <c:pt idx="13">
                  <c:v>1643</c:v>
                </c:pt>
                <c:pt idx="14">
                  <c:v>1643</c:v>
                </c:pt>
                <c:pt idx="15">
                  <c:v>1645</c:v>
                </c:pt>
                <c:pt idx="16">
                  <c:v>1645</c:v>
                </c:pt>
                <c:pt idx="17">
                  <c:v>1646</c:v>
                </c:pt>
                <c:pt idx="18">
                  <c:v>1646</c:v>
                </c:pt>
                <c:pt idx="19">
                  <c:v>1647</c:v>
                </c:pt>
                <c:pt idx="20">
                  <c:v>1647</c:v>
                </c:pt>
                <c:pt idx="21">
                  <c:v>1647</c:v>
                </c:pt>
                <c:pt idx="22">
                  <c:v>1648</c:v>
                </c:pt>
                <c:pt idx="23">
                  <c:v>1648</c:v>
                </c:pt>
                <c:pt idx="24">
                  <c:v>1648</c:v>
                </c:pt>
                <c:pt idx="25">
                  <c:v>1648</c:v>
                </c:pt>
                <c:pt idx="26">
                  <c:v>1648</c:v>
                </c:pt>
                <c:pt idx="27">
                  <c:v>1648</c:v>
                </c:pt>
                <c:pt idx="28">
                  <c:v>1649</c:v>
                </c:pt>
                <c:pt idx="29">
                  <c:v>1649</c:v>
                </c:pt>
              </c:numCache>
            </c:numRef>
          </c:val>
          <c:smooth val="0"/>
          <c:extLst>
            <c:ext xmlns:c16="http://schemas.microsoft.com/office/drawing/2014/chart" uri="{C3380CC4-5D6E-409C-BE32-E72D297353CC}">
              <c16:uniqueId val="{00000000-12EC-40CD-A391-0D48750898D5}"/>
            </c:ext>
          </c:extLst>
        </c:ser>
        <c:dLbls>
          <c:showLegendKey val="0"/>
          <c:showVal val="0"/>
          <c:showCatName val="0"/>
          <c:showSerName val="0"/>
          <c:showPercent val="0"/>
          <c:showBubbleSize val="0"/>
        </c:dLbls>
        <c:smooth val="0"/>
        <c:axId val="429410496"/>
        <c:axId val="429400656"/>
      </c:lineChart>
      <c:dateAx>
        <c:axId val="429410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400656"/>
        <c:crosses val="autoZero"/>
        <c:auto val="1"/>
        <c:lblOffset val="100"/>
        <c:baseTimeUnit val="days"/>
      </c:dateAx>
      <c:valAx>
        <c:axId val="429400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410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 Pre-University</c:v>
                </c:pt>
              </c:strCache>
            </c:strRef>
          </c:tx>
          <c:spPr>
            <a:ln w="28575" cap="rnd">
              <a:solidFill>
                <a:schemeClr val="accent1"/>
              </a:solidFill>
              <a:round/>
            </a:ln>
            <a:effectLst/>
          </c:spPr>
          <c:marker>
            <c:symbol val="none"/>
          </c:marker>
          <c:cat>
            <c:numRef>
              <c:f>Sheet1!$A$2:$A$31</c:f>
              <c:numCache>
                <c:formatCode>m/d/yyyy</c:formatCode>
                <c:ptCount val="30"/>
                <c:pt idx="0">
                  <c:v>43770</c:v>
                </c:pt>
                <c:pt idx="1">
                  <c:v>43771</c:v>
                </c:pt>
                <c:pt idx="2">
                  <c:v>43772</c:v>
                </c:pt>
                <c:pt idx="3">
                  <c:v>43773</c:v>
                </c:pt>
                <c:pt idx="4">
                  <c:v>43774</c:v>
                </c:pt>
                <c:pt idx="5">
                  <c:v>43775</c:v>
                </c:pt>
                <c:pt idx="6">
                  <c:v>43776</c:v>
                </c:pt>
                <c:pt idx="7">
                  <c:v>43777</c:v>
                </c:pt>
                <c:pt idx="8">
                  <c:v>43778</c:v>
                </c:pt>
                <c:pt idx="9">
                  <c:v>43779</c:v>
                </c:pt>
                <c:pt idx="10">
                  <c:v>43780</c:v>
                </c:pt>
                <c:pt idx="11">
                  <c:v>43781</c:v>
                </c:pt>
                <c:pt idx="12">
                  <c:v>43782</c:v>
                </c:pt>
                <c:pt idx="13">
                  <c:v>43783</c:v>
                </c:pt>
                <c:pt idx="14">
                  <c:v>43784</c:v>
                </c:pt>
                <c:pt idx="15">
                  <c:v>43785</c:v>
                </c:pt>
                <c:pt idx="16">
                  <c:v>43786</c:v>
                </c:pt>
                <c:pt idx="17">
                  <c:v>43787</c:v>
                </c:pt>
                <c:pt idx="18">
                  <c:v>43788</c:v>
                </c:pt>
                <c:pt idx="19">
                  <c:v>43789</c:v>
                </c:pt>
                <c:pt idx="20">
                  <c:v>43790</c:v>
                </c:pt>
                <c:pt idx="21">
                  <c:v>43791</c:v>
                </c:pt>
                <c:pt idx="22">
                  <c:v>43792</c:v>
                </c:pt>
                <c:pt idx="23">
                  <c:v>43793</c:v>
                </c:pt>
                <c:pt idx="24">
                  <c:v>43794</c:v>
                </c:pt>
                <c:pt idx="25">
                  <c:v>43795</c:v>
                </c:pt>
                <c:pt idx="26">
                  <c:v>43796</c:v>
                </c:pt>
                <c:pt idx="27">
                  <c:v>43797</c:v>
                </c:pt>
                <c:pt idx="28">
                  <c:v>43798</c:v>
                </c:pt>
                <c:pt idx="29">
                  <c:v>43799</c:v>
                </c:pt>
              </c:numCache>
            </c:numRef>
          </c:cat>
          <c:val>
            <c:numRef>
              <c:f>Sheet1!$B$2:$B$31</c:f>
              <c:numCache>
                <c:formatCode>General</c:formatCode>
                <c:ptCount val="30"/>
                <c:pt idx="0">
                  <c:v>3</c:v>
                </c:pt>
                <c:pt idx="1">
                  <c:v>0</c:v>
                </c:pt>
                <c:pt idx="2">
                  <c:v>1</c:v>
                </c:pt>
                <c:pt idx="3">
                  <c:v>0</c:v>
                </c:pt>
                <c:pt idx="4">
                  <c:v>3</c:v>
                </c:pt>
                <c:pt idx="5">
                  <c:v>1</c:v>
                </c:pt>
                <c:pt idx="6">
                  <c:v>0</c:v>
                </c:pt>
                <c:pt idx="7">
                  <c:v>0</c:v>
                </c:pt>
                <c:pt idx="8">
                  <c:v>1</c:v>
                </c:pt>
                <c:pt idx="9">
                  <c:v>0</c:v>
                </c:pt>
                <c:pt idx="10">
                  <c:v>4</c:v>
                </c:pt>
                <c:pt idx="11">
                  <c:v>2</c:v>
                </c:pt>
                <c:pt idx="12">
                  <c:v>1</c:v>
                </c:pt>
                <c:pt idx="13">
                  <c:v>2</c:v>
                </c:pt>
                <c:pt idx="14">
                  <c:v>2</c:v>
                </c:pt>
                <c:pt idx="15">
                  <c:v>0</c:v>
                </c:pt>
                <c:pt idx="16">
                  <c:v>2</c:v>
                </c:pt>
                <c:pt idx="17">
                  <c:v>2</c:v>
                </c:pt>
                <c:pt idx="18">
                  <c:v>1</c:v>
                </c:pt>
                <c:pt idx="19">
                  <c:v>4</c:v>
                </c:pt>
                <c:pt idx="20">
                  <c:v>5</c:v>
                </c:pt>
                <c:pt idx="21">
                  <c:v>3</c:v>
                </c:pt>
                <c:pt idx="22">
                  <c:v>11</c:v>
                </c:pt>
                <c:pt idx="23">
                  <c:v>12</c:v>
                </c:pt>
                <c:pt idx="24">
                  <c:v>9</c:v>
                </c:pt>
                <c:pt idx="25">
                  <c:v>4</c:v>
                </c:pt>
                <c:pt idx="26">
                  <c:v>4</c:v>
                </c:pt>
                <c:pt idx="27">
                  <c:v>7</c:v>
                </c:pt>
                <c:pt idx="28">
                  <c:v>5</c:v>
                </c:pt>
                <c:pt idx="29">
                  <c:v>3</c:v>
                </c:pt>
              </c:numCache>
            </c:numRef>
          </c:val>
          <c:smooth val="0"/>
          <c:extLst>
            <c:ext xmlns:c16="http://schemas.microsoft.com/office/drawing/2014/chart" uri="{C3380CC4-5D6E-409C-BE32-E72D297353CC}">
              <c16:uniqueId val="{00000000-1DF1-4BFF-AFFE-F4C258A346C2}"/>
            </c:ext>
          </c:extLst>
        </c:ser>
        <c:dLbls>
          <c:showLegendKey val="0"/>
          <c:showVal val="0"/>
          <c:showCatName val="0"/>
          <c:showSerName val="0"/>
          <c:showPercent val="0"/>
          <c:showBubbleSize val="0"/>
        </c:dLbls>
        <c:smooth val="0"/>
        <c:axId val="429415416"/>
        <c:axId val="429420336"/>
      </c:lineChart>
      <c:dateAx>
        <c:axId val="429415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420336"/>
        <c:crosses val="autoZero"/>
        <c:auto val="1"/>
        <c:lblOffset val="100"/>
        <c:baseTimeUnit val="days"/>
      </c:dateAx>
      <c:valAx>
        <c:axId val="429420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415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 Pre-University</c:v>
                </c:pt>
              </c:strCache>
            </c:strRef>
          </c:tx>
          <c:spPr>
            <a:solidFill>
              <a:schemeClr val="accent1"/>
            </a:solidFill>
            <a:ln>
              <a:noFill/>
            </a:ln>
            <a:effectLst/>
          </c:spPr>
          <c:invertIfNegative val="0"/>
          <c:cat>
            <c:numRef>
              <c:f>Sheet1!$A$2:$A$31</c:f>
              <c:numCache>
                <c:formatCode>m/d/yyyy</c:formatCode>
                <c:ptCount val="30"/>
                <c:pt idx="0">
                  <c:v>43770</c:v>
                </c:pt>
                <c:pt idx="1">
                  <c:v>43771</c:v>
                </c:pt>
                <c:pt idx="2">
                  <c:v>43772</c:v>
                </c:pt>
                <c:pt idx="3">
                  <c:v>43773</c:v>
                </c:pt>
                <c:pt idx="4">
                  <c:v>43774</c:v>
                </c:pt>
                <c:pt idx="5">
                  <c:v>43775</c:v>
                </c:pt>
                <c:pt idx="6">
                  <c:v>43776</c:v>
                </c:pt>
                <c:pt idx="7">
                  <c:v>43777</c:v>
                </c:pt>
                <c:pt idx="8">
                  <c:v>43778</c:v>
                </c:pt>
                <c:pt idx="9">
                  <c:v>43779</c:v>
                </c:pt>
                <c:pt idx="10">
                  <c:v>43780</c:v>
                </c:pt>
                <c:pt idx="11">
                  <c:v>43781</c:v>
                </c:pt>
                <c:pt idx="12">
                  <c:v>43782</c:v>
                </c:pt>
                <c:pt idx="13">
                  <c:v>43783</c:v>
                </c:pt>
                <c:pt idx="14">
                  <c:v>43784</c:v>
                </c:pt>
                <c:pt idx="15">
                  <c:v>43785</c:v>
                </c:pt>
                <c:pt idx="16">
                  <c:v>43786</c:v>
                </c:pt>
                <c:pt idx="17">
                  <c:v>43787</c:v>
                </c:pt>
                <c:pt idx="18">
                  <c:v>43788</c:v>
                </c:pt>
                <c:pt idx="19">
                  <c:v>43789</c:v>
                </c:pt>
                <c:pt idx="20">
                  <c:v>43790</c:v>
                </c:pt>
                <c:pt idx="21">
                  <c:v>43791</c:v>
                </c:pt>
                <c:pt idx="22">
                  <c:v>43792</c:v>
                </c:pt>
                <c:pt idx="23">
                  <c:v>43793</c:v>
                </c:pt>
                <c:pt idx="24">
                  <c:v>43794</c:v>
                </c:pt>
                <c:pt idx="25">
                  <c:v>43795</c:v>
                </c:pt>
                <c:pt idx="26">
                  <c:v>43796</c:v>
                </c:pt>
                <c:pt idx="27">
                  <c:v>43797</c:v>
                </c:pt>
                <c:pt idx="28">
                  <c:v>43798</c:v>
                </c:pt>
                <c:pt idx="29">
                  <c:v>43799</c:v>
                </c:pt>
              </c:numCache>
            </c:numRef>
          </c:cat>
          <c:val>
            <c:numRef>
              <c:f>Sheet1!$B$2:$B$31</c:f>
              <c:numCache>
                <c:formatCode>General</c:formatCode>
                <c:ptCount val="30"/>
                <c:pt idx="0">
                  <c:v>2392</c:v>
                </c:pt>
                <c:pt idx="1">
                  <c:v>5</c:v>
                </c:pt>
                <c:pt idx="2">
                  <c:v>4</c:v>
                </c:pt>
                <c:pt idx="3">
                  <c:v>7</c:v>
                </c:pt>
                <c:pt idx="4">
                  <c:v>5</c:v>
                </c:pt>
                <c:pt idx="5">
                  <c:v>8</c:v>
                </c:pt>
                <c:pt idx="6">
                  <c:v>5</c:v>
                </c:pt>
                <c:pt idx="7">
                  <c:v>3</c:v>
                </c:pt>
                <c:pt idx="8">
                  <c:v>772</c:v>
                </c:pt>
                <c:pt idx="9">
                  <c:v>78</c:v>
                </c:pt>
                <c:pt idx="10">
                  <c:v>38</c:v>
                </c:pt>
                <c:pt idx="11">
                  <c:v>30</c:v>
                </c:pt>
                <c:pt idx="12">
                  <c:v>10</c:v>
                </c:pt>
                <c:pt idx="13">
                  <c:v>7</c:v>
                </c:pt>
                <c:pt idx="14">
                  <c:v>15</c:v>
                </c:pt>
                <c:pt idx="15">
                  <c:v>8</c:v>
                </c:pt>
                <c:pt idx="16">
                  <c:v>6</c:v>
                </c:pt>
                <c:pt idx="17">
                  <c:v>6</c:v>
                </c:pt>
                <c:pt idx="18">
                  <c:v>78</c:v>
                </c:pt>
                <c:pt idx="19">
                  <c:v>78</c:v>
                </c:pt>
                <c:pt idx="20">
                  <c:v>51</c:v>
                </c:pt>
                <c:pt idx="21">
                  <c:v>13463</c:v>
                </c:pt>
                <c:pt idx="22">
                  <c:v>19810</c:v>
                </c:pt>
                <c:pt idx="23">
                  <c:v>22121</c:v>
                </c:pt>
                <c:pt idx="24">
                  <c:v>25530</c:v>
                </c:pt>
                <c:pt idx="25">
                  <c:v>20806</c:v>
                </c:pt>
                <c:pt idx="26">
                  <c:v>10211</c:v>
                </c:pt>
                <c:pt idx="27">
                  <c:v>7709</c:v>
                </c:pt>
                <c:pt idx="28">
                  <c:v>10035</c:v>
                </c:pt>
                <c:pt idx="29">
                  <c:v>12658</c:v>
                </c:pt>
              </c:numCache>
            </c:numRef>
          </c:val>
          <c:extLst>
            <c:ext xmlns:c16="http://schemas.microsoft.com/office/drawing/2014/chart" uri="{C3380CC4-5D6E-409C-BE32-E72D297353CC}">
              <c16:uniqueId val="{00000000-8A58-4EFE-8A9A-1FEC6F1C0823}"/>
            </c:ext>
          </c:extLst>
        </c:ser>
        <c:dLbls>
          <c:showLegendKey val="0"/>
          <c:showVal val="0"/>
          <c:showCatName val="0"/>
          <c:showSerName val="0"/>
          <c:showPercent val="0"/>
          <c:showBubbleSize val="0"/>
        </c:dLbls>
        <c:gapWidth val="219"/>
        <c:overlap val="-27"/>
        <c:axId val="366933336"/>
        <c:axId val="366934976"/>
      </c:barChart>
      <c:dateAx>
        <c:axId val="366933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934976"/>
        <c:crosses val="autoZero"/>
        <c:auto val="1"/>
        <c:lblOffset val="100"/>
        <c:baseTimeUnit val="days"/>
      </c:dateAx>
      <c:valAx>
        <c:axId val="366934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933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Oxford Fajar Pre-University</c:v>
                </c:pt>
              </c:strCache>
            </c:strRef>
          </c:cat>
          <c:val>
            <c:numRef>
              <c:f>Sheet1!$B$2</c:f>
              <c:numCache>
                <c:formatCode>General</c:formatCode>
                <c:ptCount val="1"/>
                <c:pt idx="0">
                  <c:v>782</c:v>
                </c:pt>
              </c:numCache>
            </c:numRef>
          </c:val>
          <c:extLst>
            <c:ext xmlns:c16="http://schemas.microsoft.com/office/drawing/2014/chart" uri="{C3380CC4-5D6E-409C-BE32-E72D297353CC}">
              <c16:uniqueId val="{00000000-D354-4BC0-BA83-33DBABC1A5B5}"/>
            </c:ext>
          </c:extLst>
        </c:ser>
        <c:dLbls>
          <c:showLegendKey val="0"/>
          <c:showVal val="0"/>
          <c:showCatName val="0"/>
          <c:showSerName val="0"/>
          <c:showPercent val="0"/>
          <c:showBubbleSize val="0"/>
        </c:dLbls>
        <c:gapWidth val="219"/>
        <c:overlap val="-27"/>
        <c:axId val="366936944"/>
        <c:axId val="366937600"/>
      </c:barChart>
      <c:catAx>
        <c:axId val="366936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937600"/>
        <c:crosses val="autoZero"/>
        <c:auto val="1"/>
        <c:lblAlgn val="ctr"/>
        <c:lblOffset val="100"/>
        <c:noMultiLvlLbl val="0"/>
      </c:catAx>
      <c:valAx>
        <c:axId val="366937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936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 Pre-University</c:v>
                </c:pt>
              </c:strCache>
            </c:strRef>
          </c:tx>
          <c:spPr>
            <a:solidFill>
              <a:schemeClr val="accent1"/>
            </a:solidFill>
            <a:ln>
              <a:noFill/>
            </a:ln>
            <a:effectLst/>
          </c:spPr>
          <c:invertIfNegative val="0"/>
          <c:cat>
            <c:strRef>
              <c:f>Sheet1!$A$2</c:f>
              <c:strCache>
                <c:ptCount val="1"/>
                <c:pt idx="0">
                  <c:v>2019-11</c:v>
                </c:pt>
              </c:strCache>
            </c:strRef>
          </c:cat>
          <c:val>
            <c:numRef>
              <c:f>Sheet1!$B$2</c:f>
              <c:numCache>
                <c:formatCode>General</c:formatCode>
                <c:ptCount val="1"/>
                <c:pt idx="0">
                  <c:v>782</c:v>
                </c:pt>
              </c:numCache>
            </c:numRef>
          </c:val>
          <c:extLst>
            <c:ext xmlns:c16="http://schemas.microsoft.com/office/drawing/2014/chart" uri="{C3380CC4-5D6E-409C-BE32-E72D297353CC}">
              <c16:uniqueId val="{00000000-A8A7-47E0-8FC5-1565165925FB}"/>
            </c:ext>
          </c:extLst>
        </c:ser>
        <c:dLbls>
          <c:showLegendKey val="0"/>
          <c:showVal val="0"/>
          <c:showCatName val="0"/>
          <c:showSerName val="0"/>
          <c:showPercent val="0"/>
          <c:showBubbleSize val="0"/>
        </c:dLbls>
        <c:gapWidth val="219"/>
        <c:overlap val="-27"/>
        <c:axId val="366946456"/>
        <c:axId val="366947112"/>
      </c:barChart>
      <c:catAx>
        <c:axId val="366946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947112"/>
        <c:crosses val="autoZero"/>
        <c:auto val="1"/>
        <c:lblAlgn val="ctr"/>
        <c:lblOffset val="100"/>
        <c:noMultiLvlLbl val="0"/>
      </c:catAx>
      <c:valAx>
        <c:axId val="366947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946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48F90-50D9-4BE9-9B90-9FFA1DE36DE5}"/>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AECF91BE-A338-41DC-A594-B78748B982D7}"/>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20587925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C4A01-BE3F-4D78-ADF0-C0DF3178ED09}"/>
              </a:ext>
            </a:extLst>
          </p:cNvPr>
          <p:cNvSpPr>
            <a:spLocks noGrp="1"/>
          </p:cNvSpPr>
          <p:nvPr>
            <p:ph type="title"/>
          </p:nvPr>
        </p:nvSpPr>
        <p:spPr/>
        <p:txBody>
          <a:bodyPr/>
          <a:lstStyle/>
          <a:p>
            <a:r>
              <a:rPr lang="en-US"/>
              <a:t>Facebook Key Metrics Table | Oxford Fajar Pre-University</a:t>
            </a:r>
          </a:p>
        </p:txBody>
      </p:sp>
      <p:graphicFrame>
        <p:nvGraphicFramePr>
          <p:cNvPr id="5" name="Table Placeholder 4">
            <a:extLst>
              <a:ext uri="{FF2B5EF4-FFF2-40B4-BE49-F238E27FC236}">
                <a16:creationId xmlns:a16="http://schemas.microsoft.com/office/drawing/2014/main" id="{C53734E9-A757-4899-BD25-2B6DB268E48C}"/>
              </a:ext>
            </a:extLst>
          </p:cNvPr>
          <p:cNvGraphicFramePr>
            <a:graphicFrameLocks noGrp="1"/>
          </p:cNvGraphicFramePr>
          <p:nvPr>
            <p:ph type="tbl" sz="quarter" idx="13"/>
            <p:extLst>
              <p:ext uri="{D42A27DB-BD31-4B8C-83A1-F6EECF244321}">
                <p14:modId xmlns:p14="http://schemas.microsoft.com/office/powerpoint/2010/main" val="2972951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385149139"/>
                    </a:ext>
                  </a:extLst>
                </a:gridCol>
                <a:gridCol w="740664">
                  <a:extLst>
                    <a:ext uri="{9D8B030D-6E8A-4147-A177-3AD203B41FA5}">
                      <a16:colId xmlns:a16="http://schemas.microsoft.com/office/drawing/2014/main" val="3905967703"/>
                    </a:ext>
                  </a:extLst>
                </a:gridCol>
                <a:gridCol w="740664">
                  <a:extLst>
                    <a:ext uri="{9D8B030D-6E8A-4147-A177-3AD203B41FA5}">
                      <a16:colId xmlns:a16="http://schemas.microsoft.com/office/drawing/2014/main" val="3182234242"/>
                    </a:ext>
                  </a:extLst>
                </a:gridCol>
                <a:gridCol w="740664">
                  <a:extLst>
                    <a:ext uri="{9D8B030D-6E8A-4147-A177-3AD203B41FA5}">
                      <a16:colId xmlns:a16="http://schemas.microsoft.com/office/drawing/2014/main" val="853769027"/>
                    </a:ext>
                  </a:extLst>
                </a:gridCol>
                <a:gridCol w="740664">
                  <a:extLst>
                    <a:ext uri="{9D8B030D-6E8A-4147-A177-3AD203B41FA5}">
                      <a16:colId xmlns:a16="http://schemas.microsoft.com/office/drawing/2014/main" val="3950277846"/>
                    </a:ext>
                  </a:extLst>
                </a:gridCol>
                <a:gridCol w="740664">
                  <a:extLst>
                    <a:ext uri="{9D8B030D-6E8A-4147-A177-3AD203B41FA5}">
                      <a16:colId xmlns:a16="http://schemas.microsoft.com/office/drawing/2014/main" val="373474865"/>
                    </a:ext>
                  </a:extLst>
                </a:gridCol>
                <a:gridCol w="740664">
                  <a:extLst>
                    <a:ext uri="{9D8B030D-6E8A-4147-A177-3AD203B41FA5}">
                      <a16:colId xmlns:a16="http://schemas.microsoft.com/office/drawing/2014/main" val="3391180651"/>
                    </a:ext>
                  </a:extLst>
                </a:gridCol>
                <a:gridCol w="740664">
                  <a:extLst>
                    <a:ext uri="{9D8B030D-6E8A-4147-A177-3AD203B41FA5}">
                      <a16:colId xmlns:a16="http://schemas.microsoft.com/office/drawing/2014/main" val="1568142257"/>
                    </a:ext>
                  </a:extLst>
                </a:gridCol>
                <a:gridCol w="740664">
                  <a:extLst>
                    <a:ext uri="{9D8B030D-6E8A-4147-A177-3AD203B41FA5}">
                      <a16:colId xmlns:a16="http://schemas.microsoft.com/office/drawing/2014/main" val="303764132"/>
                    </a:ext>
                  </a:extLst>
                </a:gridCol>
                <a:gridCol w="740664">
                  <a:extLst>
                    <a:ext uri="{9D8B030D-6E8A-4147-A177-3AD203B41FA5}">
                      <a16:colId xmlns:a16="http://schemas.microsoft.com/office/drawing/2014/main" val="300169600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474714552"/>
                  </a:ext>
                </a:extLst>
              </a:tr>
              <a:tr h="370840">
                <a:tc>
                  <a:txBody>
                    <a:bodyPr/>
                    <a:lstStyle/>
                    <a:p>
                      <a:r>
                        <a:rPr lang="en-US" sz="1000"/>
                        <a:t>Oxford Fajar Pre-University</a:t>
                      </a:r>
                    </a:p>
                  </a:txBody>
                  <a:tcPr/>
                </a:tc>
                <a:tc>
                  <a:txBody>
                    <a:bodyPr/>
                    <a:lstStyle/>
                    <a:p>
                      <a:r>
                        <a:rPr lang="en-US" sz="1000"/>
                        <a:t>1649</a:t>
                      </a:r>
                    </a:p>
                  </a:txBody>
                  <a:tcPr/>
                </a:tc>
                <a:tc>
                  <a:txBody>
                    <a:bodyPr/>
                    <a:lstStyle/>
                    <a:p>
                      <a:r>
                        <a:rPr lang="en-US" sz="1000"/>
                        <a:t>9</a:t>
                      </a:r>
                    </a:p>
                  </a:txBody>
                  <a:tcPr/>
                </a:tc>
                <a:tc>
                  <a:txBody>
                    <a:bodyPr/>
                    <a:lstStyle/>
                    <a:p>
                      <a:r>
                        <a:rPr lang="en-US" sz="1000"/>
                        <a:t>9</a:t>
                      </a:r>
                    </a:p>
                  </a:txBody>
                  <a:tcPr/>
                </a:tc>
                <a:tc>
                  <a:txBody>
                    <a:bodyPr/>
                    <a:lstStyle/>
                    <a:p>
                      <a:r>
                        <a:rPr lang="en-US" sz="1000"/>
                        <a:t>60</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0.4190 %</a:t>
                      </a:r>
                    </a:p>
                  </a:txBody>
                  <a:tcPr/>
                </a:tc>
                <a:tc>
                  <a:txBody>
                    <a:bodyPr/>
                    <a:lstStyle/>
                    <a:p>
                      <a:r>
                        <a:rPr lang="en-US" sz="1000"/>
                        <a:t>0.0 %</a:t>
                      </a:r>
                    </a:p>
                  </a:txBody>
                  <a:tcPr/>
                </a:tc>
                <a:extLst>
                  <a:ext uri="{0D108BD9-81ED-4DB2-BD59-A6C34878D82A}">
                    <a16:rowId xmlns:a16="http://schemas.microsoft.com/office/drawing/2014/main" val="1982132816"/>
                  </a:ext>
                </a:extLst>
              </a:tr>
            </a:tbl>
          </a:graphicData>
        </a:graphic>
      </p:graphicFrame>
      <p:sp>
        <p:nvSpPr>
          <p:cNvPr id="4" name="Text Placeholder 3">
            <a:extLst>
              <a:ext uri="{FF2B5EF4-FFF2-40B4-BE49-F238E27FC236}">
                <a16:creationId xmlns:a16="http://schemas.microsoft.com/office/drawing/2014/main" id="{E726F73F-E320-4EEA-A6DA-EEE61F821040}"/>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1446058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5D1E2-79A9-4060-B772-6A5FE9285269}"/>
              </a:ext>
            </a:extLst>
          </p:cNvPr>
          <p:cNvSpPr>
            <a:spLocks noGrp="1"/>
          </p:cNvSpPr>
          <p:nvPr>
            <p:ph type="title"/>
          </p:nvPr>
        </p:nvSpPr>
        <p:spPr/>
        <p:txBody>
          <a:bodyPr/>
          <a:lstStyle/>
          <a:p>
            <a:r>
              <a:rPr lang="en-US"/>
              <a:t>Facebook Reach | Oxford Fajar Pre-University</a:t>
            </a:r>
          </a:p>
        </p:txBody>
      </p:sp>
      <p:graphicFrame>
        <p:nvGraphicFramePr>
          <p:cNvPr id="6" name="Chart Placeholder 5">
            <a:extLst>
              <a:ext uri="{FF2B5EF4-FFF2-40B4-BE49-F238E27FC236}">
                <a16:creationId xmlns:a16="http://schemas.microsoft.com/office/drawing/2014/main" id="{BDD905EB-B25F-459B-8AD1-68C78D8AAF61}"/>
              </a:ext>
            </a:extLst>
          </p:cNvPr>
          <p:cNvGraphicFramePr>
            <a:graphicFrameLocks noGrp="1"/>
          </p:cNvGraphicFramePr>
          <p:nvPr>
            <p:ph type="chart" sz="quarter" idx="13"/>
            <p:extLst>
              <p:ext uri="{D42A27DB-BD31-4B8C-83A1-F6EECF244321}">
                <p14:modId xmlns:p14="http://schemas.microsoft.com/office/powerpoint/2010/main" val="2486775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CF0D5D-56CC-466A-8663-3D74D712FF5D}"/>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62CE0D86-06EC-4132-9849-28E8A084D5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55068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B9E49-EE14-4A2A-8C87-FCD477CCD3AB}"/>
              </a:ext>
            </a:extLst>
          </p:cNvPr>
          <p:cNvSpPr>
            <a:spLocks noGrp="1"/>
          </p:cNvSpPr>
          <p:nvPr>
            <p:ph type="title"/>
          </p:nvPr>
        </p:nvSpPr>
        <p:spPr/>
        <p:txBody>
          <a:bodyPr/>
          <a:lstStyle/>
          <a:p>
            <a:r>
              <a:rPr lang="en-US"/>
              <a:t>Facebook Engaged Users | Oxford Fajar Pre-University</a:t>
            </a:r>
          </a:p>
        </p:txBody>
      </p:sp>
      <p:graphicFrame>
        <p:nvGraphicFramePr>
          <p:cNvPr id="6" name="Chart Placeholder 5">
            <a:extLst>
              <a:ext uri="{FF2B5EF4-FFF2-40B4-BE49-F238E27FC236}">
                <a16:creationId xmlns:a16="http://schemas.microsoft.com/office/drawing/2014/main" id="{27D63A34-53D5-4EC7-A562-91A6348E295C}"/>
              </a:ext>
            </a:extLst>
          </p:cNvPr>
          <p:cNvGraphicFramePr>
            <a:graphicFrameLocks noGrp="1"/>
          </p:cNvGraphicFramePr>
          <p:nvPr>
            <p:ph type="chart" sz="quarter" idx="13"/>
            <p:extLst>
              <p:ext uri="{D42A27DB-BD31-4B8C-83A1-F6EECF244321}">
                <p14:modId xmlns:p14="http://schemas.microsoft.com/office/powerpoint/2010/main" val="13462918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4681E6-71FB-42C2-B3E0-1EA0D3AD5E27}"/>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A112A9FC-2E68-47E3-B83D-4014BD922A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93970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61713-4DC5-472F-B1D0-91CE660399D6}"/>
              </a:ext>
            </a:extLst>
          </p:cNvPr>
          <p:cNvSpPr>
            <a:spLocks noGrp="1"/>
          </p:cNvSpPr>
          <p:nvPr>
            <p:ph type="title"/>
          </p:nvPr>
        </p:nvSpPr>
        <p:spPr/>
        <p:txBody>
          <a:bodyPr/>
          <a:lstStyle/>
          <a:p>
            <a:r>
              <a:rPr lang="en-US"/>
              <a:t>Facebook Average Reactions Per Post | Oxford Fajar Pre-University</a:t>
            </a:r>
          </a:p>
        </p:txBody>
      </p:sp>
      <p:graphicFrame>
        <p:nvGraphicFramePr>
          <p:cNvPr id="6" name="Chart Placeholder 5">
            <a:extLst>
              <a:ext uri="{FF2B5EF4-FFF2-40B4-BE49-F238E27FC236}">
                <a16:creationId xmlns:a16="http://schemas.microsoft.com/office/drawing/2014/main" id="{38CC6C6C-EB6D-4E57-BC3C-2785FBBDFC9C}"/>
              </a:ext>
            </a:extLst>
          </p:cNvPr>
          <p:cNvGraphicFramePr>
            <a:graphicFrameLocks noGrp="1"/>
          </p:cNvGraphicFramePr>
          <p:nvPr>
            <p:ph type="chart" sz="quarter" idx="13"/>
            <p:extLst>
              <p:ext uri="{D42A27DB-BD31-4B8C-83A1-F6EECF244321}">
                <p14:modId xmlns:p14="http://schemas.microsoft.com/office/powerpoint/2010/main" val="19632528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6D2FEA-504E-4A5D-BB34-FC1B4B424D34}"/>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131A2F77-952E-4351-8606-752C27BA03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04503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E344A-B799-46C4-8CDE-2A429240C8AF}"/>
              </a:ext>
            </a:extLst>
          </p:cNvPr>
          <p:cNvSpPr>
            <a:spLocks noGrp="1"/>
          </p:cNvSpPr>
          <p:nvPr>
            <p:ph type="title"/>
          </p:nvPr>
        </p:nvSpPr>
        <p:spPr/>
        <p:txBody>
          <a:bodyPr/>
          <a:lstStyle/>
          <a:p>
            <a:r>
              <a:rPr lang="en-US"/>
              <a:t>Facebook Interactions Distribution | Oxford Fajar Pre-University</a:t>
            </a:r>
          </a:p>
        </p:txBody>
      </p:sp>
      <p:graphicFrame>
        <p:nvGraphicFramePr>
          <p:cNvPr id="6" name="Chart Placeholder 5">
            <a:extLst>
              <a:ext uri="{FF2B5EF4-FFF2-40B4-BE49-F238E27FC236}">
                <a16:creationId xmlns:a16="http://schemas.microsoft.com/office/drawing/2014/main" id="{5199CF74-37FC-4281-8BC0-5D2F26984F17}"/>
              </a:ext>
            </a:extLst>
          </p:cNvPr>
          <p:cNvGraphicFramePr>
            <a:graphicFrameLocks noGrp="1"/>
          </p:cNvGraphicFramePr>
          <p:nvPr>
            <p:ph type="chart" sz="quarter" idx="13"/>
            <p:extLst>
              <p:ext uri="{D42A27DB-BD31-4B8C-83A1-F6EECF244321}">
                <p14:modId xmlns:p14="http://schemas.microsoft.com/office/powerpoint/2010/main" val="2716066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46F944-4419-42D3-B526-8A5B976039AC}"/>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AAB62E5E-DC00-4D73-9484-D36CFA25CB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75013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50BDD-F8F9-45C1-9D70-48742F40AD72}"/>
              </a:ext>
            </a:extLst>
          </p:cNvPr>
          <p:cNvSpPr>
            <a:spLocks noGrp="1"/>
          </p:cNvSpPr>
          <p:nvPr>
            <p:ph type="title"/>
          </p:nvPr>
        </p:nvSpPr>
        <p:spPr/>
        <p:txBody>
          <a:bodyPr/>
          <a:lstStyle/>
          <a:p>
            <a:r>
              <a:rPr lang="en-US"/>
              <a:t>Facebook Interaction Rate By Weekday | Oxford Fajar Pre-University</a:t>
            </a:r>
          </a:p>
        </p:txBody>
      </p:sp>
      <p:graphicFrame>
        <p:nvGraphicFramePr>
          <p:cNvPr id="6" name="Chart Placeholder 5">
            <a:extLst>
              <a:ext uri="{FF2B5EF4-FFF2-40B4-BE49-F238E27FC236}">
                <a16:creationId xmlns:a16="http://schemas.microsoft.com/office/drawing/2014/main" id="{B2E517A8-0B40-4629-92D5-2D88E7FA2A15}"/>
              </a:ext>
            </a:extLst>
          </p:cNvPr>
          <p:cNvGraphicFramePr>
            <a:graphicFrameLocks noGrp="1"/>
          </p:cNvGraphicFramePr>
          <p:nvPr>
            <p:ph type="chart" sz="quarter" idx="13"/>
            <p:extLst>
              <p:ext uri="{D42A27DB-BD31-4B8C-83A1-F6EECF244321}">
                <p14:modId xmlns:p14="http://schemas.microsoft.com/office/powerpoint/2010/main" val="26141058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3CA4D7-1CEF-4878-82E8-D9D2F78C3C42}"/>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2166164D-CCE0-4495-9484-A935E90ABD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86940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3ABB5-BD43-400C-ACB8-0C427B5759A7}"/>
              </a:ext>
            </a:extLst>
          </p:cNvPr>
          <p:cNvSpPr>
            <a:spLocks noGrp="1"/>
          </p:cNvSpPr>
          <p:nvPr>
            <p:ph type="title"/>
          </p:nvPr>
        </p:nvSpPr>
        <p:spPr/>
        <p:txBody>
          <a:bodyPr/>
          <a:lstStyle/>
          <a:p>
            <a:r>
              <a:rPr lang="en-US"/>
              <a:t>Facebook (FB) Custom Own Posts Table (new) | Oxford Fajar Pre-University - 1 of 2</a:t>
            </a:r>
          </a:p>
        </p:txBody>
      </p:sp>
      <p:graphicFrame>
        <p:nvGraphicFramePr>
          <p:cNvPr id="5" name="Table Placeholder 4">
            <a:extLst>
              <a:ext uri="{FF2B5EF4-FFF2-40B4-BE49-F238E27FC236}">
                <a16:creationId xmlns:a16="http://schemas.microsoft.com/office/drawing/2014/main" id="{9F7C8C8A-3A45-4DE5-AF77-9011CA4EEFE0}"/>
              </a:ext>
            </a:extLst>
          </p:cNvPr>
          <p:cNvGraphicFramePr>
            <a:graphicFrameLocks noGrp="1"/>
          </p:cNvGraphicFramePr>
          <p:nvPr>
            <p:ph type="tbl" sz="quarter" idx="13"/>
            <p:extLst>
              <p:ext uri="{D42A27DB-BD31-4B8C-83A1-F6EECF244321}">
                <p14:modId xmlns:p14="http://schemas.microsoft.com/office/powerpoint/2010/main" val="31938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048142911"/>
                    </a:ext>
                  </a:extLst>
                </a:gridCol>
                <a:gridCol w="822960">
                  <a:extLst>
                    <a:ext uri="{9D8B030D-6E8A-4147-A177-3AD203B41FA5}">
                      <a16:colId xmlns:a16="http://schemas.microsoft.com/office/drawing/2014/main" val="1418343041"/>
                    </a:ext>
                  </a:extLst>
                </a:gridCol>
                <a:gridCol w="822960">
                  <a:extLst>
                    <a:ext uri="{9D8B030D-6E8A-4147-A177-3AD203B41FA5}">
                      <a16:colId xmlns:a16="http://schemas.microsoft.com/office/drawing/2014/main" val="4070091258"/>
                    </a:ext>
                  </a:extLst>
                </a:gridCol>
                <a:gridCol w="822960">
                  <a:extLst>
                    <a:ext uri="{9D8B030D-6E8A-4147-A177-3AD203B41FA5}">
                      <a16:colId xmlns:a16="http://schemas.microsoft.com/office/drawing/2014/main" val="505739883"/>
                    </a:ext>
                  </a:extLst>
                </a:gridCol>
                <a:gridCol w="822960">
                  <a:extLst>
                    <a:ext uri="{9D8B030D-6E8A-4147-A177-3AD203B41FA5}">
                      <a16:colId xmlns:a16="http://schemas.microsoft.com/office/drawing/2014/main" val="181514454"/>
                    </a:ext>
                  </a:extLst>
                </a:gridCol>
                <a:gridCol w="822960">
                  <a:extLst>
                    <a:ext uri="{9D8B030D-6E8A-4147-A177-3AD203B41FA5}">
                      <a16:colId xmlns:a16="http://schemas.microsoft.com/office/drawing/2014/main" val="10469636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92583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- 2019-11-27 12:09:11</a:t>
                      </a:r>
                      <a:r>
                        <a:rPr kumimoji="0" lang="en-US" sz="1000" b="0" i="0" u="none" strike="noStrike" kern="1200" cap="none" spc="0" normalizeH="0" baseline="0" noProof="0">
                          <a:ln>
                            <a:noFill/>
                          </a:ln>
                          <a:solidFill>
                            <a:prstClr val="black"/>
                          </a:solidFill>
                          <a:effectLst/>
                          <a:uLnTx/>
                          <a:uFillTx/>
                          <a:latin typeface="+mn-lt"/>
                          <a:ea typeface="+mn-ea"/>
                          <a:cs typeface="+mn-cs"/>
                        </a:rPr>
                        <a:t>
 Are you studying the TITAS compulsory subject this term?
This TITAS revision book is just what you need for a thorough revision on the different civilisations covered in the syllabus.</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This book also comes with additional student resources, click the link to check it out! https://cw.oxfordfajar.com.my/titas3e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25953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- 2019-11-22 12:07:55</a:t>
                      </a:r>
                      <a:r>
                        <a:rPr kumimoji="0" lang="en-US" sz="1000" b="0" i="0" u="none" strike="noStrike" kern="1200" cap="none" spc="0" normalizeH="0" baseline="0" noProof="0">
                          <a:ln>
                            <a:noFill/>
                          </a:ln>
                          <a:solidFill>
                            <a:prstClr val="black"/>
                          </a:solidFill>
                          <a:effectLst/>
                          <a:uLnTx/>
                          <a:uFillTx/>
                          <a:latin typeface="+mn-lt"/>
                          <a:ea typeface="+mn-ea"/>
                          <a:cs typeface="+mn-cs"/>
                        </a:rPr>
                        <a:t>
 The world’s best-selling advanced learner’s dictionary - Oxford Advanced Learner’s Dictionary now comes with Oxford iSpeaker to develop the skills students need for communicating in English and passing exams.</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Find out more here:
http://bit.ly/2MUXD1m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13290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- 2019-11-18 18:13:52</a:t>
                      </a:r>
                      <a:r>
                        <a:rPr kumimoji="0" lang="en-US" sz="1000" b="0" i="0" u="none" strike="noStrike" kern="1200" cap="none" spc="0" normalizeH="0" baseline="0" noProof="0">
                          <a:ln>
                            <a:noFill/>
                          </a:ln>
                          <a:solidFill>
                            <a:prstClr val="black"/>
                          </a:solidFill>
                          <a:effectLst/>
                          <a:uLnTx/>
                          <a:uFillTx/>
                          <a:latin typeface="+mn-lt"/>
                          <a:ea typeface="+mn-ea"/>
                          <a:cs typeface="+mn-cs"/>
                        </a:rPr>
                        <a:t>
 Have an axe to grind 
(phrase) 
Have a private reason of doing or being involved in something.
How and when do we use this phrase? Learn more about it here:
http://bit.ly/2PqZZqj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39931304"/>
                  </a:ext>
                </a:extLst>
              </a:tr>
            </a:tbl>
          </a:graphicData>
        </a:graphic>
      </p:graphicFrame>
      <p:sp>
        <p:nvSpPr>
          <p:cNvPr id="4" name="Text Placeholder 3">
            <a:extLst>
              <a:ext uri="{FF2B5EF4-FFF2-40B4-BE49-F238E27FC236}">
                <a16:creationId xmlns:a16="http://schemas.microsoft.com/office/drawing/2014/main" id="{C99C3A35-6513-46F3-9D9F-9BEC42F4F0AA}"/>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8600910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2E14D-59D8-4B9D-B31F-0F68AF7C9FA5}"/>
              </a:ext>
            </a:extLst>
          </p:cNvPr>
          <p:cNvSpPr>
            <a:spLocks noGrp="1"/>
          </p:cNvSpPr>
          <p:nvPr>
            <p:ph type="title"/>
          </p:nvPr>
        </p:nvSpPr>
        <p:spPr/>
        <p:txBody>
          <a:bodyPr/>
          <a:lstStyle/>
          <a:p>
            <a:r>
              <a:rPr lang="en-US"/>
              <a:t>Facebook (FB) Custom Own Posts Table (new) | Oxford Fajar Pre-University - 2 of 2</a:t>
            </a:r>
          </a:p>
        </p:txBody>
      </p:sp>
      <p:graphicFrame>
        <p:nvGraphicFramePr>
          <p:cNvPr id="5" name="Table Placeholder 4">
            <a:extLst>
              <a:ext uri="{FF2B5EF4-FFF2-40B4-BE49-F238E27FC236}">
                <a16:creationId xmlns:a16="http://schemas.microsoft.com/office/drawing/2014/main" id="{343B6AE0-1C7D-4492-ADA4-B2CC30A7C21A}"/>
              </a:ext>
            </a:extLst>
          </p:cNvPr>
          <p:cNvGraphicFramePr>
            <a:graphicFrameLocks noGrp="1"/>
          </p:cNvGraphicFramePr>
          <p:nvPr>
            <p:ph type="tbl" sz="quarter" idx="13"/>
            <p:extLst>
              <p:ext uri="{D42A27DB-BD31-4B8C-83A1-F6EECF244321}">
                <p14:modId xmlns:p14="http://schemas.microsoft.com/office/powerpoint/2010/main" val="2331933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844788167"/>
                    </a:ext>
                  </a:extLst>
                </a:gridCol>
                <a:gridCol w="822960">
                  <a:extLst>
                    <a:ext uri="{9D8B030D-6E8A-4147-A177-3AD203B41FA5}">
                      <a16:colId xmlns:a16="http://schemas.microsoft.com/office/drawing/2014/main" val="2113098035"/>
                    </a:ext>
                  </a:extLst>
                </a:gridCol>
                <a:gridCol w="822960">
                  <a:extLst>
                    <a:ext uri="{9D8B030D-6E8A-4147-A177-3AD203B41FA5}">
                      <a16:colId xmlns:a16="http://schemas.microsoft.com/office/drawing/2014/main" val="2371143747"/>
                    </a:ext>
                  </a:extLst>
                </a:gridCol>
                <a:gridCol w="822960">
                  <a:extLst>
                    <a:ext uri="{9D8B030D-6E8A-4147-A177-3AD203B41FA5}">
                      <a16:colId xmlns:a16="http://schemas.microsoft.com/office/drawing/2014/main" val="2074654023"/>
                    </a:ext>
                  </a:extLst>
                </a:gridCol>
                <a:gridCol w="822960">
                  <a:extLst>
                    <a:ext uri="{9D8B030D-6E8A-4147-A177-3AD203B41FA5}">
                      <a16:colId xmlns:a16="http://schemas.microsoft.com/office/drawing/2014/main" val="2332661716"/>
                    </a:ext>
                  </a:extLst>
                </a:gridCol>
                <a:gridCol w="822960">
                  <a:extLst>
                    <a:ext uri="{9D8B030D-6E8A-4147-A177-3AD203B41FA5}">
                      <a16:colId xmlns:a16="http://schemas.microsoft.com/office/drawing/2014/main" val="2184894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42976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- 2019-11-20 12:35:26</a:t>
                      </a:r>
                      <a:r>
                        <a:rPr kumimoji="0" lang="en-US" sz="1000" b="0" i="0" u="none" strike="noStrike" kern="1200" cap="none" spc="0" normalizeH="0" baseline="0" noProof="0">
                          <a:ln>
                            <a:noFill/>
                          </a:ln>
                          <a:solidFill>
                            <a:prstClr val="black"/>
                          </a:solidFill>
                          <a:effectLst/>
                          <a:uLnTx/>
                          <a:uFillTx/>
                          <a:latin typeface="+mn-lt"/>
                          <a:ea typeface="+mn-ea"/>
                          <a:cs typeface="+mn-cs"/>
                        </a:rPr>
                        <a:t>
 We can't travel to the past but the order of elements on periodic table inspires scientists to predict the past.
Visit http://bit.ly/2WMFcT5 to read more about what predictions have been made based on Mendeleev’s periodic table.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41401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- 2019-11-30 12:09:00</a:t>
                      </a:r>
                      <a:r>
                        <a:rPr kumimoji="0" lang="en-US" sz="1000" b="0" i="0" u="none" strike="noStrike" kern="1200" cap="none" spc="0" normalizeH="0" baseline="0" noProof="0">
                          <a:ln>
                            <a:noFill/>
                          </a:ln>
                          <a:solidFill>
                            <a:prstClr val="black"/>
                          </a:solidFill>
                          <a:effectLst/>
                          <a:uLnTx/>
                          <a:uFillTx/>
                          <a:latin typeface="+mn-lt"/>
                          <a:ea typeface="+mn-ea"/>
                          <a:cs typeface="+mn-cs"/>
                        </a:rPr>
                        <a:t>
 The modern perception of food processing causes it to be less appreciated. 
However, taking the time to understand the science behind what we eat will help increase our appreciation towards processed food.
Click here to read up more on food processing: http://bit.ly/32VINx2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20612603"/>
                  </a:ext>
                </a:extLst>
              </a:tr>
            </a:tbl>
          </a:graphicData>
        </a:graphic>
      </p:graphicFrame>
      <p:sp>
        <p:nvSpPr>
          <p:cNvPr id="4" name="Text Placeholder 3">
            <a:extLst>
              <a:ext uri="{FF2B5EF4-FFF2-40B4-BE49-F238E27FC236}">
                <a16:creationId xmlns:a16="http://schemas.microsoft.com/office/drawing/2014/main" id="{E07EB28F-71E5-4E3C-85E0-600FA89CC7E2}"/>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18612895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F6235-1493-4227-8C9E-9A9900AF16D2}"/>
              </a:ext>
            </a:extLst>
          </p:cNvPr>
          <p:cNvSpPr>
            <a:spLocks noGrp="1"/>
          </p:cNvSpPr>
          <p:nvPr>
            <p:ph type="title"/>
          </p:nvPr>
        </p:nvSpPr>
        <p:spPr/>
        <p:txBody>
          <a:bodyPr/>
          <a:lstStyle/>
          <a:p>
            <a:r>
              <a:rPr lang="en-US"/>
              <a:t>Facebook Fan Demographics | Oxford Fajar Pre-University</a:t>
            </a:r>
          </a:p>
        </p:txBody>
      </p:sp>
      <p:graphicFrame>
        <p:nvGraphicFramePr>
          <p:cNvPr id="6" name="Chart Placeholder 5">
            <a:extLst>
              <a:ext uri="{FF2B5EF4-FFF2-40B4-BE49-F238E27FC236}">
                <a16:creationId xmlns:a16="http://schemas.microsoft.com/office/drawing/2014/main" id="{081D8C24-15D6-470E-8ABE-21C241D664E3}"/>
              </a:ext>
            </a:extLst>
          </p:cNvPr>
          <p:cNvGraphicFramePr>
            <a:graphicFrameLocks noGrp="1"/>
          </p:cNvGraphicFramePr>
          <p:nvPr>
            <p:ph type="chart" sz="quarter" idx="13"/>
            <p:extLst>
              <p:ext uri="{D42A27DB-BD31-4B8C-83A1-F6EECF244321}">
                <p14:modId xmlns:p14="http://schemas.microsoft.com/office/powerpoint/2010/main" val="37331062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E26066-F6F8-47B6-82FF-2B6B8B7D1776}"/>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FF232C32-CFC6-4FA0-A893-6F8DD99B92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2648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02F97-4A87-4AD9-9DDC-9615B87DE6D0}"/>
              </a:ext>
            </a:extLst>
          </p:cNvPr>
          <p:cNvSpPr>
            <a:spLocks noGrp="1"/>
          </p:cNvSpPr>
          <p:nvPr>
            <p:ph type="title"/>
          </p:nvPr>
        </p:nvSpPr>
        <p:spPr/>
        <p:txBody>
          <a:bodyPr/>
          <a:lstStyle/>
          <a:p>
            <a:r>
              <a:rPr lang="en-US"/>
              <a:t>Facebook Interaction Rate | Oxford Fajar Pre-University</a:t>
            </a:r>
          </a:p>
        </p:txBody>
      </p:sp>
      <p:graphicFrame>
        <p:nvGraphicFramePr>
          <p:cNvPr id="6" name="Chart Placeholder 5">
            <a:extLst>
              <a:ext uri="{FF2B5EF4-FFF2-40B4-BE49-F238E27FC236}">
                <a16:creationId xmlns:a16="http://schemas.microsoft.com/office/drawing/2014/main" id="{FB34116C-43BA-4106-878C-0F9805FDF5C7}"/>
              </a:ext>
            </a:extLst>
          </p:cNvPr>
          <p:cNvGraphicFramePr>
            <a:graphicFrameLocks noGrp="1"/>
          </p:cNvGraphicFramePr>
          <p:nvPr>
            <p:ph type="chart" sz="quarter" idx="13"/>
            <p:extLst>
              <p:ext uri="{D42A27DB-BD31-4B8C-83A1-F6EECF244321}">
                <p14:modId xmlns:p14="http://schemas.microsoft.com/office/powerpoint/2010/main" val="29263240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E0FD5F-2F31-4C0A-8A18-C8ADF2FB5BC6}"/>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81F302D0-2EE9-4593-94E5-0E40B63AF0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68783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1DAA1-FB43-4FD8-9181-22DF0C3180DC}"/>
              </a:ext>
            </a:extLst>
          </p:cNvPr>
          <p:cNvSpPr>
            <a:spLocks noGrp="1"/>
          </p:cNvSpPr>
          <p:nvPr>
            <p:ph type="title"/>
          </p:nvPr>
        </p:nvSpPr>
        <p:spPr/>
        <p:txBody>
          <a:bodyPr/>
          <a:lstStyle/>
          <a:p>
            <a:r>
              <a:rPr lang="en-US"/>
              <a:t>Facebook Fans Total | Oxford Fajar Pre-University</a:t>
            </a:r>
          </a:p>
        </p:txBody>
      </p:sp>
      <p:graphicFrame>
        <p:nvGraphicFramePr>
          <p:cNvPr id="6" name="Chart Placeholder 5">
            <a:extLst>
              <a:ext uri="{FF2B5EF4-FFF2-40B4-BE49-F238E27FC236}">
                <a16:creationId xmlns:a16="http://schemas.microsoft.com/office/drawing/2014/main" id="{AEBFBF84-8827-41BE-8BA1-BAAC787F16AA}"/>
              </a:ext>
            </a:extLst>
          </p:cNvPr>
          <p:cNvGraphicFramePr>
            <a:graphicFrameLocks noGrp="1"/>
          </p:cNvGraphicFramePr>
          <p:nvPr>
            <p:ph type="chart" sz="quarter" idx="13"/>
            <p:extLst>
              <p:ext uri="{D42A27DB-BD31-4B8C-83A1-F6EECF244321}">
                <p14:modId xmlns:p14="http://schemas.microsoft.com/office/powerpoint/2010/main" val="35432996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89AD55-0696-4BFC-AD0C-13F257486B37}"/>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BB7BBD4E-60E6-4BA5-8D46-C183FCA5F9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96194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F7BEB-66F4-40D0-8EB7-D8B5B0BB985F}"/>
              </a:ext>
            </a:extLst>
          </p:cNvPr>
          <p:cNvSpPr>
            <a:spLocks noGrp="1"/>
          </p:cNvSpPr>
          <p:nvPr>
            <p:ph type="title"/>
          </p:nvPr>
        </p:nvSpPr>
        <p:spPr/>
        <p:txBody>
          <a:bodyPr/>
          <a:lstStyle/>
          <a:p>
            <a:r>
              <a:rPr lang="en-US"/>
              <a:t>Facebook Page Views | Oxford Fajar Pre-University</a:t>
            </a:r>
          </a:p>
        </p:txBody>
      </p:sp>
      <p:graphicFrame>
        <p:nvGraphicFramePr>
          <p:cNvPr id="6" name="Chart Placeholder 5">
            <a:extLst>
              <a:ext uri="{FF2B5EF4-FFF2-40B4-BE49-F238E27FC236}">
                <a16:creationId xmlns:a16="http://schemas.microsoft.com/office/drawing/2014/main" id="{31B9140B-00B9-4AAC-83E6-DDD573730847}"/>
              </a:ext>
            </a:extLst>
          </p:cNvPr>
          <p:cNvGraphicFramePr>
            <a:graphicFrameLocks noGrp="1"/>
          </p:cNvGraphicFramePr>
          <p:nvPr>
            <p:ph type="chart" sz="quarter" idx="13"/>
            <p:extLst>
              <p:ext uri="{D42A27DB-BD31-4B8C-83A1-F6EECF244321}">
                <p14:modId xmlns:p14="http://schemas.microsoft.com/office/powerpoint/2010/main" val="31687184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07D78D-D8F6-4109-9AFA-802283C276C8}"/>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200C80E2-20D6-410A-B1D3-BC9125D5B6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92869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3A96B-118A-4ED0-957D-235372826D94}"/>
              </a:ext>
            </a:extLst>
          </p:cNvPr>
          <p:cNvSpPr>
            <a:spLocks noGrp="1"/>
          </p:cNvSpPr>
          <p:nvPr>
            <p:ph type="title"/>
          </p:nvPr>
        </p:nvSpPr>
        <p:spPr/>
        <p:txBody>
          <a:bodyPr/>
          <a:lstStyle/>
          <a:p>
            <a:r>
              <a:rPr lang="en-US"/>
              <a:t>Facebook Fans By City Table | Oxford Fajar Pre-University - 1 of 3</a:t>
            </a:r>
          </a:p>
        </p:txBody>
      </p:sp>
      <p:graphicFrame>
        <p:nvGraphicFramePr>
          <p:cNvPr id="5" name="Table Placeholder 4">
            <a:extLst>
              <a:ext uri="{FF2B5EF4-FFF2-40B4-BE49-F238E27FC236}">
                <a16:creationId xmlns:a16="http://schemas.microsoft.com/office/drawing/2014/main" id="{E46481EA-1F23-4174-A885-0F2803401AA1}"/>
              </a:ext>
            </a:extLst>
          </p:cNvPr>
          <p:cNvGraphicFramePr>
            <a:graphicFrameLocks noGrp="1"/>
          </p:cNvGraphicFramePr>
          <p:nvPr>
            <p:ph type="tbl" sz="quarter" idx="13"/>
            <p:extLst>
              <p:ext uri="{D42A27DB-BD31-4B8C-83A1-F6EECF244321}">
                <p14:modId xmlns:p14="http://schemas.microsoft.com/office/powerpoint/2010/main" val="1803981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265673027"/>
                    </a:ext>
                  </a:extLst>
                </a:gridCol>
                <a:gridCol w="1645920">
                  <a:extLst>
                    <a:ext uri="{9D8B030D-6E8A-4147-A177-3AD203B41FA5}">
                      <a16:colId xmlns:a16="http://schemas.microsoft.com/office/drawing/2014/main" val="1300048994"/>
                    </a:ext>
                  </a:extLst>
                </a:gridCol>
                <a:gridCol w="1645920">
                  <a:extLst>
                    <a:ext uri="{9D8B030D-6E8A-4147-A177-3AD203B41FA5}">
                      <a16:colId xmlns:a16="http://schemas.microsoft.com/office/drawing/2014/main" val="2659709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157614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14.0 %</a:t>
                      </a:r>
                    </a:p>
                  </a:txBody>
                  <a:tcPr/>
                </a:tc>
                <a:extLst>
                  <a:ext uri="{0D108BD9-81ED-4DB2-BD59-A6C34878D82A}">
                    <a16:rowId xmlns:a16="http://schemas.microsoft.com/office/drawing/2014/main" val="3746545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5.7 %</a:t>
                      </a:r>
                    </a:p>
                  </a:txBody>
                  <a:tcPr/>
                </a:tc>
                <a:extLst>
                  <a:ext uri="{0D108BD9-81ED-4DB2-BD59-A6C34878D82A}">
                    <a16:rowId xmlns:a16="http://schemas.microsoft.com/office/drawing/2014/main" val="403897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extLst>
                  <a:ext uri="{0D108BD9-81ED-4DB2-BD59-A6C34878D82A}">
                    <a16:rowId xmlns:a16="http://schemas.microsoft.com/office/drawing/2014/main" val="3014208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extLst>
                  <a:ext uri="{0D108BD9-81ED-4DB2-BD59-A6C34878D82A}">
                    <a16:rowId xmlns:a16="http://schemas.microsoft.com/office/drawing/2014/main" val="2796740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2364367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1712922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2368415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extLst>
                  <a:ext uri="{0D108BD9-81ED-4DB2-BD59-A6C34878D82A}">
                    <a16:rowId xmlns:a16="http://schemas.microsoft.com/office/drawing/2014/main" val="3828340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3515193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497697929"/>
                  </a:ext>
                </a:extLst>
              </a:tr>
            </a:tbl>
          </a:graphicData>
        </a:graphic>
      </p:graphicFrame>
      <p:sp>
        <p:nvSpPr>
          <p:cNvPr id="4" name="Text Placeholder 3">
            <a:extLst>
              <a:ext uri="{FF2B5EF4-FFF2-40B4-BE49-F238E27FC236}">
                <a16:creationId xmlns:a16="http://schemas.microsoft.com/office/drawing/2014/main" id="{0FBF57EC-1570-4C83-98D4-58951B113AE3}"/>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19439215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632F1-D614-4925-A260-052AFF97CD6C}"/>
              </a:ext>
            </a:extLst>
          </p:cNvPr>
          <p:cNvSpPr>
            <a:spLocks noGrp="1"/>
          </p:cNvSpPr>
          <p:nvPr>
            <p:ph type="title"/>
          </p:nvPr>
        </p:nvSpPr>
        <p:spPr/>
        <p:txBody>
          <a:bodyPr/>
          <a:lstStyle/>
          <a:p>
            <a:r>
              <a:rPr lang="en-US"/>
              <a:t>Facebook Fans By City Table | Oxford Fajar Pre-University - 2 of 3</a:t>
            </a:r>
          </a:p>
        </p:txBody>
      </p:sp>
      <p:graphicFrame>
        <p:nvGraphicFramePr>
          <p:cNvPr id="5" name="Table Placeholder 4">
            <a:extLst>
              <a:ext uri="{FF2B5EF4-FFF2-40B4-BE49-F238E27FC236}">
                <a16:creationId xmlns:a16="http://schemas.microsoft.com/office/drawing/2014/main" id="{9E9BF320-5035-41D4-97C9-33BAAA7A5418}"/>
              </a:ext>
            </a:extLst>
          </p:cNvPr>
          <p:cNvGraphicFramePr>
            <a:graphicFrameLocks noGrp="1"/>
          </p:cNvGraphicFramePr>
          <p:nvPr>
            <p:ph type="tbl" sz="quarter" idx="13"/>
            <p:extLst>
              <p:ext uri="{D42A27DB-BD31-4B8C-83A1-F6EECF244321}">
                <p14:modId xmlns:p14="http://schemas.microsoft.com/office/powerpoint/2010/main" val="3981637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26367285"/>
                    </a:ext>
                  </a:extLst>
                </a:gridCol>
                <a:gridCol w="1645920">
                  <a:extLst>
                    <a:ext uri="{9D8B030D-6E8A-4147-A177-3AD203B41FA5}">
                      <a16:colId xmlns:a16="http://schemas.microsoft.com/office/drawing/2014/main" val="2876776754"/>
                    </a:ext>
                  </a:extLst>
                </a:gridCol>
                <a:gridCol w="1645920">
                  <a:extLst>
                    <a:ext uri="{9D8B030D-6E8A-4147-A177-3AD203B41FA5}">
                      <a16:colId xmlns:a16="http://schemas.microsoft.com/office/drawing/2014/main" val="4231939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620037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1190547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712165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1622047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3328239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1866372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590826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983894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523260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900861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Tanah Merah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398877191"/>
                  </a:ext>
                </a:extLst>
              </a:tr>
            </a:tbl>
          </a:graphicData>
        </a:graphic>
      </p:graphicFrame>
      <p:sp>
        <p:nvSpPr>
          <p:cNvPr id="4" name="Text Placeholder 3">
            <a:extLst>
              <a:ext uri="{FF2B5EF4-FFF2-40B4-BE49-F238E27FC236}">
                <a16:creationId xmlns:a16="http://schemas.microsoft.com/office/drawing/2014/main" id="{5C1441DE-5062-46A1-9423-93D90FBB9866}"/>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16788589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2C032-1713-4C86-8E70-2D824BF98818}"/>
              </a:ext>
            </a:extLst>
          </p:cNvPr>
          <p:cNvSpPr>
            <a:spLocks noGrp="1"/>
          </p:cNvSpPr>
          <p:nvPr>
            <p:ph type="title"/>
          </p:nvPr>
        </p:nvSpPr>
        <p:spPr/>
        <p:txBody>
          <a:bodyPr/>
          <a:lstStyle/>
          <a:p>
            <a:r>
              <a:rPr lang="en-US"/>
              <a:t>Facebook Fans By City Table | Oxford Fajar Pre-University - 3 of 3</a:t>
            </a:r>
          </a:p>
        </p:txBody>
      </p:sp>
      <p:graphicFrame>
        <p:nvGraphicFramePr>
          <p:cNvPr id="5" name="Table Placeholder 4">
            <a:extLst>
              <a:ext uri="{FF2B5EF4-FFF2-40B4-BE49-F238E27FC236}">
                <a16:creationId xmlns:a16="http://schemas.microsoft.com/office/drawing/2014/main" id="{862A6FFC-7411-4DF5-8FEF-7D4EF52C5158}"/>
              </a:ext>
            </a:extLst>
          </p:cNvPr>
          <p:cNvGraphicFramePr>
            <a:graphicFrameLocks noGrp="1"/>
          </p:cNvGraphicFramePr>
          <p:nvPr>
            <p:ph type="tbl" sz="quarter" idx="13"/>
            <p:extLst>
              <p:ext uri="{D42A27DB-BD31-4B8C-83A1-F6EECF244321}">
                <p14:modId xmlns:p14="http://schemas.microsoft.com/office/powerpoint/2010/main" val="39525408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340509847"/>
                    </a:ext>
                  </a:extLst>
                </a:gridCol>
                <a:gridCol w="1645920">
                  <a:extLst>
                    <a:ext uri="{9D8B030D-6E8A-4147-A177-3AD203B41FA5}">
                      <a16:colId xmlns:a16="http://schemas.microsoft.com/office/drawing/2014/main" val="2697097785"/>
                    </a:ext>
                  </a:extLst>
                </a:gridCol>
                <a:gridCol w="1645920">
                  <a:extLst>
                    <a:ext uri="{9D8B030D-6E8A-4147-A177-3AD203B41FA5}">
                      <a16:colId xmlns:a16="http://schemas.microsoft.com/office/drawing/2014/main" val="3162799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077965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Pasir Gudang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564451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Krai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373494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1731156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3139727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3513703102"/>
                  </a:ext>
                </a:extLst>
              </a:tr>
            </a:tbl>
          </a:graphicData>
        </a:graphic>
      </p:graphicFrame>
      <p:sp>
        <p:nvSpPr>
          <p:cNvPr id="4" name="Text Placeholder 3">
            <a:extLst>
              <a:ext uri="{FF2B5EF4-FFF2-40B4-BE49-F238E27FC236}">
                <a16:creationId xmlns:a16="http://schemas.microsoft.com/office/drawing/2014/main" id="{4F462037-4B17-41D8-9ED6-A40CD2CC8B49}"/>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7270511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F86A1-AADB-4444-BC6B-D24818BC982F}"/>
              </a:ext>
            </a:extLst>
          </p:cNvPr>
          <p:cNvSpPr>
            <a:spLocks noGrp="1"/>
          </p:cNvSpPr>
          <p:nvPr>
            <p:ph type="title"/>
          </p:nvPr>
        </p:nvSpPr>
        <p:spPr/>
        <p:txBody>
          <a:bodyPr/>
          <a:lstStyle/>
          <a:p>
            <a:r>
              <a:rPr lang="en-US"/>
              <a:t>Facebook Own Posts Table | Oxford Fajar Pre-University - 1 of 4</a:t>
            </a:r>
          </a:p>
        </p:txBody>
      </p:sp>
      <p:graphicFrame>
        <p:nvGraphicFramePr>
          <p:cNvPr id="5" name="Table Placeholder 4">
            <a:extLst>
              <a:ext uri="{FF2B5EF4-FFF2-40B4-BE49-F238E27FC236}">
                <a16:creationId xmlns:a16="http://schemas.microsoft.com/office/drawing/2014/main" id="{A4C02812-7B91-474D-8FE1-46BAD15018DB}"/>
              </a:ext>
            </a:extLst>
          </p:cNvPr>
          <p:cNvGraphicFramePr>
            <a:graphicFrameLocks noGrp="1"/>
          </p:cNvGraphicFramePr>
          <p:nvPr>
            <p:ph type="tbl" sz="quarter" idx="13"/>
            <p:extLst>
              <p:ext uri="{D42A27DB-BD31-4B8C-83A1-F6EECF244321}">
                <p14:modId xmlns:p14="http://schemas.microsoft.com/office/powerpoint/2010/main" val="3752250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14724808"/>
                    </a:ext>
                  </a:extLst>
                </a:gridCol>
                <a:gridCol w="658368">
                  <a:extLst>
                    <a:ext uri="{9D8B030D-6E8A-4147-A177-3AD203B41FA5}">
                      <a16:colId xmlns:a16="http://schemas.microsoft.com/office/drawing/2014/main" val="2762627937"/>
                    </a:ext>
                  </a:extLst>
                </a:gridCol>
                <a:gridCol w="658368">
                  <a:extLst>
                    <a:ext uri="{9D8B030D-6E8A-4147-A177-3AD203B41FA5}">
                      <a16:colId xmlns:a16="http://schemas.microsoft.com/office/drawing/2014/main" val="2446108776"/>
                    </a:ext>
                  </a:extLst>
                </a:gridCol>
                <a:gridCol w="658368">
                  <a:extLst>
                    <a:ext uri="{9D8B030D-6E8A-4147-A177-3AD203B41FA5}">
                      <a16:colId xmlns:a16="http://schemas.microsoft.com/office/drawing/2014/main" val="1193502973"/>
                    </a:ext>
                  </a:extLst>
                </a:gridCol>
                <a:gridCol w="658368">
                  <a:extLst>
                    <a:ext uri="{9D8B030D-6E8A-4147-A177-3AD203B41FA5}">
                      <a16:colId xmlns:a16="http://schemas.microsoft.com/office/drawing/2014/main" val="1413637046"/>
                    </a:ext>
                  </a:extLst>
                </a:gridCol>
                <a:gridCol w="658368">
                  <a:extLst>
                    <a:ext uri="{9D8B030D-6E8A-4147-A177-3AD203B41FA5}">
                      <a16:colId xmlns:a16="http://schemas.microsoft.com/office/drawing/2014/main" val="4278549524"/>
                    </a:ext>
                  </a:extLst>
                </a:gridCol>
                <a:gridCol w="658368">
                  <a:extLst>
                    <a:ext uri="{9D8B030D-6E8A-4147-A177-3AD203B41FA5}">
                      <a16:colId xmlns:a16="http://schemas.microsoft.com/office/drawing/2014/main" val="1745735815"/>
                    </a:ext>
                  </a:extLst>
                </a:gridCol>
                <a:gridCol w="658368">
                  <a:extLst>
                    <a:ext uri="{9D8B030D-6E8A-4147-A177-3AD203B41FA5}">
                      <a16:colId xmlns:a16="http://schemas.microsoft.com/office/drawing/2014/main" val="2256938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67784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- 2019-11-30 12:09:00</a:t>
                      </a:r>
                      <a:r>
                        <a:rPr kumimoji="0" lang="en-US" sz="1000" b="0" i="0" u="none" strike="noStrike" kern="1200" cap="none" spc="0" normalizeH="0" baseline="0" noProof="0">
                          <a:ln>
                            <a:noFill/>
                          </a:ln>
                          <a:solidFill>
                            <a:prstClr val="black"/>
                          </a:solidFill>
                          <a:effectLst/>
                          <a:uLnTx/>
                          <a:uFillTx/>
                          <a:latin typeface="+mn-lt"/>
                          <a:ea typeface="+mn-ea"/>
                          <a:cs typeface="+mn-cs"/>
                        </a:rPr>
                        <a:t>
 The modern perception of food processing causes it to be less appreciated. 
However, taking the time to understand the science behind what we eat will help increase our appreciation towards processed food.
Click here to read up more on food processing: http://bit.ly/32VINx2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81541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- 2019-11-27 12:09:11</a:t>
                      </a:r>
                      <a:r>
                        <a:rPr kumimoji="0" lang="en-US" sz="1000" b="0" i="0" u="none" strike="noStrike" kern="1200" cap="none" spc="0" normalizeH="0" baseline="0" noProof="0">
                          <a:ln>
                            <a:noFill/>
                          </a:ln>
                          <a:solidFill>
                            <a:prstClr val="black"/>
                          </a:solidFill>
                          <a:effectLst/>
                          <a:uLnTx/>
                          <a:uFillTx/>
                          <a:latin typeface="+mn-lt"/>
                          <a:ea typeface="+mn-ea"/>
                          <a:cs typeface="+mn-cs"/>
                        </a:rPr>
                        <a:t>
 Are you studying the TITAS compulsory subject this term?
This TITAS revision book is just what you need for a thorough revision on the different civilisations covered in the syllabus.</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This book also comes with additional student resources, click the link to check it out! https://cw.oxfordfajar.com.my/titas3e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66938362"/>
                  </a:ext>
                </a:extLst>
              </a:tr>
            </a:tbl>
          </a:graphicData>
        </a:graphic>
      </p:graphicFrame>
      <p:sp>
        <p:nvSpPr>
          <p:cNvPr id="4" name="Text Placeholder 3">
            <a:extLst>
              <a:ext uri="{FF2B5EF4-FFF2-40B4-BE49-F238E27FC236}">
                <a16:creationId xmlns:a16="http://schemas.microsoft.com/office/drawing/2014/main" id="{4BE2A32B-F955-4BAC-A37E-47E84AC18E21}"/>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19291243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F7666-15D9-4316-8F80-C49A7026E451}"/>
              </a:ext>
            </a:extLst>
          </p:cNvPr>
          <p:cNvSpPr>
            <a:spLocks noGrp="1"/>
          </p:cNvSpPr>
          <p:nvPr>
            <p:ph type="title"/>
          </p:nvPr>
        </p:nvSpPr>
        <p:spPr/>
        <p:txBody>
          <a:bodyPr/>
          <a:lstStyle/>
          <a:p>
            <a:r>
              <a:rPr lang="en-US"/>
              <a:t>Facebook Own Posts Table | Oxford Fajar Pre-University - 2 of 4</a:t>
            </a:r>
          </a:p>
        </p:txBody>
      </p:sp>
      <p:graphicFrame>
        <p:nvGraphicFramePr>
          <p:cNvPr id="5" name="Table Placeholder 4">
            <a:extLst>
              <a:ext uri="{FF2B5EF4-FFF2-40B4-BE49-F238E27FC236}">
                <a16:creationId xmlns:a16="http://schemas.microsoft.com/office/drawing/2014/main" id="{491B5D4A-A21F-4F84-8BE1-C39BADFDEB94}"/>
              </a:ext>
            </a:extLst>
          </p:cNvPr>
          <p:cNvGraphicFramePr>
            <a:graphicFrameLocks noGrp="1"/>
          </p:cNvGraphicFramePr>
          <p:nvPr>
            <p:ph type="tbl" sz="quarter" idx="13"/>
            <p:extLst>
              <p:ext uri="{D42A27DB-BD31-4B8C-83A1-F6EECF244321}">
                <p14:modId xmlns:p14="http://schemas.microsoft.com/office/powerpoint/2010/main" val="4226119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50458171"/>
                    </a:ext>
                  </a:extLst>
                </a:gridCol>
                <a:gridCol w="658368">
                  <a:extLst>
                    <a:ext uri="{9D8B030D-6E8A-4147-A177-3AD203B41FA5}">
                      <a16:colId xmlns:a16="http://schemas.microsoft.com/office/drawing/2014/main" val="4081451432"/>
                    </a:ext>
                  </a:extLst>
                </a:gridCol>
                <a:gridCol w="658368">
                  <a:extLst>
                    <a:ext uri="{9D8B030D-6E8A-4147-A177-3AD203B41FA5}">
                      <a16:colId xmlns:a16="http://schemas.microsoft.com/office/drawing/2014/main" val="1421943744"/>
                    </a:ext>
                  </a:extLst>
                </a:gridCol>
                <a:gridCol w="658368">
                  <a:extLst>
                    <a:ext uri="{9D8B030D-6E8A-4147-A177-3AD203B41FA5}">
                      <a16:colId xmlns:a16="http://schemas.microsoft.com/office/drawing/2014/main" val="2185558703"/>
                    </a:ext>
                  </a:extLst>
                </a:gridCol>
                <a:gridCol w="658368">
                  <a:extLst>
                    <a:ext uri="{9D8B030D-6E8A-4147-A177-3AD203B41FA5}">
                      <a16:colId xmlns:a16="http://schemas.microsoft.com/office/drawing/2014/main" val="1545680813"/>
                    </a:ext>
                  </a:extLst>
                </a:gridCol>
                <a:gridCol w="658368">
                  <a:extLst>
                    <a:ext uri="{9D8B030D-6E8A-4147-A177-3AD203B41FA5}">
                      <a16:colId xmlns:a16="http://schemas.microsoft.com/office/drawing/2014/main" val="2852775607"/>
                    </a:ext>
                  </a:extLst>
                </a:gridCol>
                <a:gridCol w="658368">
                  <a:extLst>
                    <a:ext uri="{9D8B030D-6E8A-4147-A177-3AD203B41FA5}">
                      <a16:colId xmlns:a16="http://schemas.microsoft.com/office/drawing/2014/main" val="1146601077"/>
                    </a:ext>
                  </a:extLst>
                </a:gridCol>
                <a:gridCol w="658368">
                  <a:extLst>
                    <a:ext uri="{9D8B030D-6E8A-4147-A177-3AD203B41FA5}">
                      <a16:colId xmlns:a16="http://schemas.microsoft.com/office/drawing/2014/main" val="4192943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3455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- 2019-11-26 18:07:39</a:t>
                      </a:r>
                      <a:r>
                        <a:rPr kumimoji="0" lang="en-US" sz="1000" b="0" i="0" u="none" strike="noStrike" kern="1200" cap="none" spc="0" normalizeH="0" baseline="0" noProof="0">
                          <a:ln>
                            <a:noFill/>
                          </a:ln>
                          <a:solidFill>
                            <a:prstClr val="black"/>
                          </a:solidFill>
                          <a:effectLst/>
                          <a:uLnTx/>
                          <a:uFillTx/>
                          <a:latin typeface="+mn-lt"/>
                          <a:ea typeface="+mn-ea"/>
                          <a:cs typeface="+mn-cs"/>
                        </a:rPr>
                        <a:t>
 It's official. Oxford Dictionaries has declared “Climate Emergency” as The Oxford Word of the Year 2019.
Defined as “a situation in which urgent action is required to reduce or halt climate change and avoid potentially irreversible environmental damage resulting from it.'' The word was chosen from an all-environmental shortlist that also included 'climate action', 'climate crisis', 'climate denial', 'eco-anxiety', 'ecocide', 'extinction', 'flight shame', 'global heating', 'net-zero' and 'plant-based'.
Read more about The Oxford Word of the Year 2019 here: http://bit.ly/2re0jyo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8993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- 2019-11-24 12:08:00</a:t>
                      </a:r>
                      <a:r>
                        <a:rPr kumimoji="0" lang="en-US" sz="1000" b="0" i="0" u="none" strike="noStrike" kern="1200" cap="none" spc="0" normalizeH="0" baseline="0" noProof="0">
                          <a:ln>
                            <a:noFill/>
                          </a:ln>
                          <a:solidFill>
                            <a:prstClr val="black"/>
                          </a:solidFill>
                          <a:effectLst/>
                          <a:uLnTx/>
                          <a:uFillTx/>
                          <a:latin typeface="+mn-lt"/>
                          <a:ea typeface="+mn-ea"/>
                          <a:cs typeface="+mn-cs"/>
                        </a:rPr>
                        <a:t>
 Bullet points are visually attractive and makes it easy for a reader to locate important information. 
However, too many bullet-pointed sections in the same document will lose the impact of the information.
Click here for guidelines on using bullet points correctly: 
http://bit.ly/2RsF8lz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84224168"/>
                  </a:ext>
                </a:extLst>
              </a:tr>
            </a:tbl>
          </a:graphicData>
        </a:graphic>
      </p:graphicFrame>
      <p:sp>
        <p:nvSpPr>
          <p:cNvPr id="4" name="Text Placeholder 3">
            <a:extLst>
              <a:ext uri="{FF2B5EF4-FFF2-40B4-BE49-F238E27FC236}">
                <a16:creationId xmlns:a16="http://schemas.microsoft.com/office/drawing/2014/main" id="{5416F5ED-D8B9-44BB-926E-5CF3D0891A19}"/>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32455298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FF9BB-04EA-46D4-92CC-DB054223A09C}"/>
              </a:ext>
            </a:extLst>
          </p:cNvPr>
          <p:cNvSpPr>
            <a:spLocks noGrp="1"/>
          </p:cNvSpPr>
          <p:nvPr>
            <p:ph type="title"/>
          </p:nvPr>
        </p:nvSpPr>
        <p:spPr/>
        <p:txBody>
          <a:bodyPr/>
          <a:lstStyle/>
          <a:p>
            <a:r>
              <a:rPr lang="en-US"/>
              <a:t>Facebook Own Posts Table | Oxford Fajar Pre-University - 3 of 4</a:t>
            </a:r>
          </a:p>
        </p:txBody>
      </p:sp>
      <p:graphicFrame>
        <p:nvGraphicFramePr>
          <p:cNvPr id="5" name="Table Placeholder 4">
            <a:extLst>
              <a:ext uri="{FF2B5EF4-FFF2-40B4-BE49-F238E27FC236}">
                <a16:creationId xmlns:a16="http://schemas.microsoft.com/office/drawing/2014/main" id="{DCF23D22-AE58-4E4D-8FC9-28D5894C8B00}"/>
              </a:ext>
            </a:extLst>
          </p:cNvPr>
          <p:cNvGraphicFramePr>
            <a:graphicFrameLocks noGrp="1"/>
          </p:cNvGraphicFramePr>
          <p:nvPr>
            <p:ph type="tbl" sz="quarter" idx="13"/>
            <p:extLst>
              <p:ext uri="{D42A27DB-BD31-4B8C-83A1-F6EECF244321}">
                <p14:modId xmlns:p14="http://schemas.microsoft.com/office/powerpoint/2010/main" val="3714290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95731467"/>
                    </a:ext>
                  </a:extLst>
                </a:gridCol>
                <a:gridCol w="658368">
                  <a:extLst>
                    <a:ext uri="{9D8B030D-6E8A-4147-A177-3AD203B41FA5}">
                      <a16:colId xmlns:a16="http://schemas.microsoft.com/office/drawing/2014/main" val="268514404"/>
                    </a:ext>
                  </a:extLst>
                </a:gridCol>
                <a:gridCol w="658368">
                  <a:extLst>
                    <a:ext uri="{9D8B030D-6E8A-4147-A177-3AD203B41FA5}">
                      <a16:colId xmlns:a16="http://schemas.microsoft.com/office/drawing/2014/main" val="118521611"/>
                    </a:ext>
                  </a:extLst>
                </a:gridCol>
                <a:gridCol w="658368">
                  <a:extLst>
                    <a:ext uri="{9D8B030D-6E8A-4147-A177-3AD203B41FA5}">
                      <a16:colId xmlns:a16="http://schemas.microsoft.com/office/drawing/2014/main" val="895254487"/>
                    </a:ext>
                  </a:extLst>
                </a:gridCol>
                <a:gridCol w="658368">
                  <a:extLst>
                    <a:ext uri="{9D8B030D-6E8A-4147-A177-3AD203B41FA5}">
                      <a16:colId xmlns:a16="http://schemas.microsoft.com/office/drawing/2014/main" val="3654657256"/>
                    </a:ext>
                  </a:extLst>
                </a:gridCol>
                <a:gridCol w="658368">
                  <a:extLst>
                    <a:ext uri="{9D8B030D-6E8A-4147-A177-3AD203B41FA5}">
                      <a16:colId xmlns:a16="http://schemas.microsoft.com/office/drawing/2014/main" val="1600060172"/>
                    </a:ext>
                  </a:extLst>
                </a:gridCol>
                <a:gridCol w="658368">
                  <a:extLst>
                    <a:ext uri="{9D8B030D-6E8A-4147-A177-3AD203B41FA5}">
                      <a16:colId xmlns:a16="http://schemas.microsoft.com/office/drawing/2014/main" val="2691496708"/>
                    </a:ext>
                  </a:extLst>
                </a:gridCol>
                <a:gridCol w="658368">
                  <a:extLst>
                    <a:ext uri="{9D8B030D-6E8A-4147-A177-3AD203B41FA5}">
                      <a16:colId xmlns:a16="http://schemas.microsoft.com/office/drawing/2014/main" val="2982158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72815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- 2019-11-22 12:07:55</a:t>
                      </a:r>
                      <a:r>
                        <a:rPr kumimoji="0" lang="en-US" sz="1000" b="0" i="0" u="none" strike="noStrike" kern="1200" cap="none" spc="0" normalizeH="0" baseline="0" noProof="0">
                          <a:ln>
                            <a:noFill/>
                          </a:ln>
                          <a:solidFill>
                            <a:prstClr val="black"/>
                          </a:solidFill>
                          <a:effectLst/>
                          <a:uLnTx/>
                          <a:uFillTx/>
                          <a:latin typeface="+mn-lt"/>
                          <a:ea typeface="+mn-ea"/>
                          <a:cs typeface="+mn-cs"/>
                        </a:rPr>
                        <a:t>
 The world’s best-selling advanced learner’s dictionary - Oxford Advanced Learner’s Dictionary now comes with Oxford iSpeaker to develop the skills students need for communicating in English and passing exams.</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Find out more here:
http://bit.ly/2MUXD1m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57211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- 2019-11-21 13:36:05</a:t>
                      </a:r>
                      <a:r>
                        <a:rPr kumimoji="0" lang="en-US" sz="1000" b="0" i="0" u="none" strike="noStrike" kern="1200" cap="none" spc="0" normalizeH="0" baseline="0" noProof="0">
                          <a:ln>
                            <a:noFill/>
                          </a:ln>
                          <a:solidFill>
                            <a:prstClr val="black"/>
                          </a:solidFill>
                          <a:effectLst/>
                          <a:uLnTx/>
                          <a:uFillTx/>
                          <a:latin typeface="+mn-lt"/>
                          <a:ea typeface="+mn-ea"/>
                          <a:cs typeface="+mn-cs"/>
                        </a:rPr>
                        <a:t>
 Which of the following is the most important reason for the decline in biodiversity?
Introduction of exotic species
Over-exploitation
Pollution
Destruction of habitats
Answer:
D. Destruction of habitats
Source:
Effect Practice for Matriculation Biology Semester 2, pg. 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52393135"/>
                  </a:ext>
                </a:extLst>
              </a:tr>
            </a:tbl>
          </a:graphicData>
        </a:graphic>
      </p:graphicFrame>
      <p:sp>
        <p:nvSpPr>
          <p:cNvPr id="4" name="Text Placeholder 3">
            <a:extLst>
              <a:ext uri="{FF2B5EF4-FFF2-40B4-BE49-F238E27FC236}">
                <a16:creationId xmlns:a16="http://schemas.microsoft.com/office/drawing/2014/main" id="{90C3E81B-CC57-4FD7-9A44-067DAAB07C53}"/>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37833566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7241E-449D-4619-82E4-58A176F9369C}"/>
              </a:ext>
            </a:extLst>
          </p:cNvPr>
          <p:cNvSpPr>
            <a:spLocks noGrp="1"/>
          </p:cNvSpPr>
          <p:nvPr>
            <p:ph type="title"/>
          </p:nvPr>
        </p:nvSpPr>
        <p:spPr/>
        <p:txBody>
          <a:bodyPr/>
          <a:lstStyle/>
          <a:p>
            <a:r>
              <a:rPr lang="en-US"/>
              <a:t>Facebook Own Posts Table | Oxford Fajar Pre-University - 4 of 4</a:t>
            </a:r>
          </a:p>
        </p:txBody>
      </p:sp>
      <p:graphicFrame>
        <p:nvGraphicFramePr>
          <p:cNvPr id="5" name="Table Placeholder 4">
            <a:extLst>
              <a:ext uri="{FF2B5EF4-FFF2-40B4-BE49-F238E27FC236}">
                <a16:creationId xmlns:a16="http://schemas.microsoft.com/office/drawing/2014/main" id="{AA6E1506-7D0B-4A86-AB3D-DD459F6B22D1}"/>
              </a:ext>
            </a:extLst>
          </p:cNvPr>
          <p:cNvGraphicFramePr>
            <a:graphicFrameLocks noGrp="1"/>
          </p:cNvGraphicFramePr>
          <p:nvPr>
            <p:ph type="tbl" sz="quarter" idx="13"/>
            <p:extLst>
              <p:ext uri="{D42A27DB-BD31-4B8C-83A1-F6EECF244321}">
                <p14:modId xmlns:p14="http://schemas.microsoft.com/office/powerpoint/2010/main" val="574033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27173569"/>
                    </a:ext>
                  </a:extLst>
                </a:gridCol>
                <a:gridCol w="658368">
                  <a:extLst>
                    <a:ext uri="{9D8B030D-6E8A-4147-A177-3AD203B41FA5}">
                      <a16:colId xmlns:a16="http://schemas.microsoft.com/office/drawing/2014/main" val="1492524496"/>
                    </a:ext>
                  </a:extLst>
                </a:gridCol>
                <a:gridCol w="658368">
                  <a:extLst>
                    <a:ext uri="{9D8B030D-6E8A-4147-A177-3AD203B41FA5}">
                      <a16:colId xmlns:a16="http://schemas.microsoft.com/office/drawing/2014/main" val="1288781272"/>
                    </a:ext>
                  </a:extLst>
                </a:gridCol>
                <a:gridCol w="658368">
                  <a:extLst>
                    <a:ext uri="{9D8B030D-6E8A-4147-A177-3AD203B41FA5}">
                      <a16:colId xmlns:a16="http://schemas.microsoft.com/office/drawing/2014/main" val="2033837555"/>
                    </a:ext>
                  </a:extLst>
                </a:gridCol>
                <a:gridCol w="658368">
                  <a:extLst>
                    <a:ext uri="{9D8B030D-6E8A-4147-A177-3AD203B41FA5}">
                      <a16:colId xmlns:a16="http://schemas.microsoft.com/office/drawing/2014/main" val="3737580744"/>
                    </a:ext>
                  </a:extLst>
                </a:gridCol>
                <a:gridCol w="658368">
                  <a:extLst>
                    <a:ext uri="{9D8B030D-6E8A-4147-A177-3AD203B41FA5}">
                      <a16:colId xmlns:a16="http://schemas.microsoft.com/office/drawing/2014/main" val="3690065995"/>
                    </a:ext>
                  </a:extLst>
                </a:gridCol>
                <a:gridCol w="658368">
                  <a:extLst>
                    <a:ext uri="{9D8B030D-6E8A-4147-A177-3AD203B41FA5}">
                      <a16:colId xmlns:a16="http://schemas.microsoft.com/office/drawing/2014/main" val="3767321979"/>
                    </a:ext>
                  </a:extLst>
                </a:gridCol>
                <a:gridCol w="658368">
                  <a:extLst>
                    <a:ext uri="{9D8B030D-6E8A-4147-A177-3AD203B41FA5}">
                      <a16:colId xmlns:a16="http://schemas.microsoft.com/office/drawing/2014/main" val="4179395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38558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- 2019-11-20 13:38:18</a:t>
                      </a:r>
                      <a:r>
                        <a:rPr kumimoji="0" lang="en-US" sz="1000" b="0" i="0" u="none" strike="noStrike" kern="1200" cap="none" spc="0" normalizeH="0" baseline="0" noProof="0">
                          <a:ln>
                            <a:noFill/>
                          </a:ln>
                          <a:solidFill>
                            <a:prstClr val="black"/>
                          </a:solidFill>
                          <a:effectLst/>
                          <a:uLnTx/>
                          <a:uFillTx/>
                          <a:latin typeface="+mn-lt"/>
                          <a:ea typeface="+mn-ea"/>
                          <a:cs typeface="+mn-cs"/>
                        </a:rPr>
                        <a:t>
 1 more week till STPM Term 1 exam! Level up your knowledge in Chemistry with Fully Worked Solutions STPM Chemistry, made to help students excel in exams.
Download yours today!
http://bit.ly/31WsO0a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72809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- 2019-11-20 12:35:26</a:t>
                      </a:r>
                      <a:r>
                        <a:rPr kumimoji="0" lang="en-US" sz="1000" b="0" i="0" u="none" strike="noStrike" kern="1200" cap="none" spc="0" normalizeH="0" baseline="0" noProof="0">
                          <a:ln>
                            <a:noFill/>
                          </a:ln>
                          <a:solidFill>
                            <a:prstClr val="black"/>
                          </a:solidFill>
                          <a:effectLst/>
                          <a:uLnTx/>
                          <a:uFillTx/>
                          <a:latin typeface="+mn-lt"/>
                          <a:ea typeface="+mn-ea"/>
                          <a:cs typeface="+mn-cs"/>
                        </a:rPr>
                        <a:t>
 We can't travel to the past but the order of elements on periodic table inspires scientists to predict the past.
Visit http://bit.ly/2WMFcT5 to read more about what predictions have been made based on Mendeleev’s periodic table.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42635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Pre-University - 2019-11-18 18:13:52</a:t>
                      </a:r>
                      <a:r>
                        <a:rPr kumimoji="0" lang="en-US" sz="1000" b="0" i="0" u="none" strike="noStrike" kern="1200" cap="none" spc="0" normalizeH="0" baseline="0" noProof="0">
                          <a:ln>
                            <a:noFill/>
                          </a:ln>
                          <a:solidFill>
                            <a:prstClr val="black"/>
                          </a:solidFill>
                          <a:effectLst/>
                          <a:uLnTx/>
                          <a:uFillTx/>
                          <a:latin typeface="+mn-lt"/>
                          <a:ea typeface="+mn-ea"/>
                          <a:cs typeface="+mn-cs"/>
                        </a:rPr>
                        <a:t>
 Have an axe to grind 
(phrase) 
Have a private reason of doing or being involved in something.
How and when do we use this phrase? Learn more about it here:
http://bit.ly/2PqZZqj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4592348"/>
                  </a:ext>
                </a:extLst>
              </a:tr>
            </a:tbl>
          </a:graphicData>
        </a:graphic>
      </p:graphicFrame>
      <p:sp>
        <p:nvSpPr>
          <p:cNvPr id="4" name="Text Placeholder 3">
            <a:extLst>
              <a:ext uri="{FF2B5EF4-FFF2-40B4-BE49-F238E27FC236}">
                <a16:creationId xmlns:a16="http://schemas.microsoft.com/office/drawing/2014/main" id="{32D8D3E6-048D-4D19-AE70-34D587ACA4CD}"/>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35204334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04E2A-8E3A-4685-80DA-6E594863F00A}"/>
              </a:ext>
            </a:extLst>
          </p:cNvPr>
          <p:cNvSpPr>
            <a:spLocks noGrp="1"/>
          </p:cNvSpPr>
          <p:nvPr>
            <p:ph type="title"/>
          </p:nvPr>
        </p:nvSpPr>
        <p:spPr/>
        <p:txBody>
          <a:bodyPr/>
          <a:lstStyle/>
          <a:p>
            <a:r>
              <a:rPr lang="en-US"/>
              <a:t>Facebook Custom Reach (Collumn Chart) | Oxford Fajar Pre-University</a:t>
            </a:r>
          </a:p>
        </p:txBody>
      </p:sp>
      <p:graphicFrame>
        <p:nvGraphicFramePr>
          <p:cNvPr id="6" name="Chart Placeholder 5">
            <a:extLst>
              <a:ext uri="{FF2B5EF4-FFF2-40B4-BE49-F238E27FC236}">
                <a16:creationId xmlns:a16="http://schemas.microsoft.com/office/drawing/2014/main" id="{AC349D27-8C27-403B-AFFF-60465C33A93E}"/>
              </a:ext>
            </a:extLst>
          </p:cNvPr>
          <p:cNvGraphicFramePr>
            <a:graphicFrameLocks noGrp="1"/>
          </p:cNvGraphicFramePr>
          <p:nvPr>
            <p:ph type="chart" sz="quarter" idx="13"/>
            <p:extLst>
              <p:ext uri="{D42A27DB-BD31-4B8C-83A1-F6EECF244321}">
                <p14:modId xmlns:p14="http://schemas.microsoft.com/office/powerpoint/2010/main" val="35122661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FDDC12-06B5-4C88-B923-972ACED1BCCA}"/>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3625624A-9BE6-481C-B483-7EB47E626E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87547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E1B2F-4B13-4FDC-BA1B-0201DC9002A9}"/>
              </a:ext>
            </a:extLst>
          </p:cNvPr>
          <p:cNvSpPr>
            <a:spLocks noGrp="1"/>
          </p:cNvSpPr>
          <p:nvPr>
            <p:ph type="title"/>
          </p:nvPr>
        </p:nvSpPr>
        <p:spPr/>
        <p:txBody>
          <a:bodyPr/>
          <a:lstStyle/>
          <a:p>
            <a:r>
              <a:rPr lang="en-US"/>
              <a:t>Facebook Total Engagements | Oxford Fajar Pre-University</a:t>
            </a:r>
          </a:p>
        </p:txBody>
      </p:sp>
      <p:graphicFrame>
        <p:nvGraphicFramePr>
          <p:cNvPr id="6" name="Chart Placeholder 5">
            <a:extLst>
              <a:ext uri="{FF2B5EF4-FFF2-40B4-BE49-F238E27FC236}">
                <a16:creationId xmlns:a16="http://schemas.microsoft.com/office/drawing/2014/main" id="{F2448B58-6F2A-4F0F-A054-86B3CAFC8C65}"/>
              </a:ext>
            </a:extLst>
          </p:cNvPr>
          <p:cNvGraphicFramePr>
            <a:graphicFrameLocks noGrp="1"/>
          </p:cNvGraphicFramePr>
          <p:nvPr>
            <p:ph type="chart" sz="quarter" idx="13"/>
            <p:extLst>
              <p:ext uri="{D42A27DB-BD31-4B8C-83A1-F6EECF244321}">
                <p14:modId xmlns:p14="http://schemas.microsoft.com/office/powerpoint/2010/main" val="34790923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068E39-550B-40AB-B3EE-209916DC3D21}"/>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886651B9-B51E-426E-8323-0C986B076B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19501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43079-A61A-4D09-BB4C-844F5313D183}"/>
              </a:ext>
            </a:extLst>
          </p:cNvPr>
          <p:cNvSpPr>
            <a:spLocks noGrp="1"/>
          </p:cNvSpPr>
          <p:nvPr>
            <p:ph type="title"/>
          </p:nvPr>
        </p:nvSpPr>
        <p:spPr/>
        <p:txBody>
          <a:bodyPr/>
          <a:lstStyle/>
          <a:p>
            <a:r>
              <a:rPr lang="en-US"/>
              <a:t>Facebook Total Engagements over Time (monthly) | Oxford Fajar Pre-University</a:t>
            </a:r>
          </a:p>
        </p:txBody>
      </p:sp>
      <p:graphicFrame>
        <p:nvGraphicFramePr>
          <p:cNvPr id="6" name="Chart Placeholder 5">
            <a:extLst>
              <a:ext uri="{FF2B5EF4-FFF2-40B4-BE49-F238E27FC236}">
                <a16:creationId xmlns:a16="http://schemas.microsoft.com/office/drawing/2014/main" id="{55ADFC5A-6D81-40C3-8FCA-88273088DA9D}"/>
              </a:ext>
            </a:extLst>
          </p:cNvPr>
          <p:cNvGraphicFramePr>
            <a:graphicFrameLocks noGrp="1"/>
          </p:cNvGraphicFramePr>
          <p:nvPr>
            <p:ph type="chart" sz="quarter" idx="13"/>
            <p:extLst>
              <p:ext uri="{D42A27DB-BD31-4B8C-83A1-F6EECF244321}">
                <p14:modId xmlns:p14="http://schemas.microsoft.com/office/powerpoint/2010/main" val="1894011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EADFEA-503A-4240-BF1D-048414D04FB2}"/>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29DBCF42-2F91-46E8-98BE-EB92AFA8F9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13920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731</Words>
  <Application>Microsoft Office PowerPoint</Application>
  <PresentationFormat>On-screen Show (4:3)</PresentationFormat>
  <Paragraphs>308</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Calibri</vt:lpstr>
      <vt:lpstr>Arial</vt:lpstr>
      <vt:lpstr>quintly_template</vt:lpstr>
      <vt:lpstr>MASTER TEMPLATE</vt:lpstr>
      <vt:lpstr>Facebook Key Metrics Table | Oxford Fajar Pre-University</vt:lpstr>
      <vt:lpstr>Facebook Reach | Oxford Fajar Pre-University</vt:lpstr>
      <vt:lpstr>Facebook Engaged Users | Oxford Fajar Pre-University</vt:lpstr>
      <vt:lpstr>Facebook Average Reactions Per Post | Oxford Fajar Pre-University</vt:lpstr>
      <vt:lpstr>Facebook Interactions Distribution | Oxford Fajar Pre-University</vt:lpstr>
      <vt:lpstr>Facebook Interaction Rate By Weekday | Oxford Fajar Pre-University</vt:lpstr>
      <vt:lpstr>Facebook (FB) Custom Own Posts Table (new) | Oxford Fajar Pre-University - 1 of 2</vt:lpstr>
      <vt:lpstr>Facebook (FB) Custom Own Posts Table (new) | Oxford Fajar Pre-University - 2 of 2</vt:lpstr>
      <vt:lpstr>Facebook Fan Demographics | Oxford Fajar Pre-University</vt:lpstr>
      <vt:lpstr>Facebook Interaction Rate | Oxford Fajar Pre-University</vt:lpstr>
      <vt:lpstr>Facebook Fans Total | Oxford Fajar Pre-University</vt:lpstr>
      <vt:lpstr>Facebook Page Views | Oxford Fajar Pre-University</vt:lpstr>
      <vt:lpstr>Facebook Fans By City Table | Oxford Fajar Pre-University - 1 of 3</vt:lpstr>
      <vt:lpstr>Facebook Fans By City Table | Oxford Fajar Pre-University - 2 of 3</vt:lpstr>
      <vt:lpstr>Facebook Fans By City Table | Oxford Fajar Pre-University - 3 of 3</vt:lpstr>
      <vt:lpstr>Facebook Own Posts Table | Oxford Fajar Pre-University - 1 of 4</vt:lpstr>
      <vt:lpstr>Facebook Own Posts Table | Oxford Fajar Pre-University - 2 of 4</vt:lpstr>
      <vt:lpstr>Facebook Own Posts Table | Oxford Fajar Pre-University - 3 of 4</vt:lpstr>
      <vt:lpstr>Facebook Own Posts Table | Oxford Fajar Pre-University - 4 of 4</vt:lpstr>
      <vt:lpstr>Facebook Custom Reach (Collumn Chart) | Oxford Fajar Pre-University</vt:lpstr>
      <vt:lpstr>Facebook Total Engagements | Oxford Fajar Pre-University</vt:lpstr>
      <vt:lpstr>Facebook Total Engagements over Time (monthly) | Oxford Fajar Pre-University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2019-12-20T08:53:24Z</dcterms:created>
  <dcterms:modified xsi:type="dcterms:W3CDTF">2019-12-20T08:54:03Z</dcterms:modified>
</cp:coreProperties>
</file>