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2745</c:v>
                </c:pt>
                <c:pt idx="1">
                  <c:v>3612</c:v>
                </c:pt>
                <c:pt idx="2">
                  <c:v>3642</c:v>
                </c:pt>
                <c:pt idx="3">
                  <c:v>3989</c:v>
                </c:pt>
                <c:pt idx="4">
                  <c:v>3072</c:v>
                </c:pt>
                <c:pt idx="5">
                  <c:v>2385</c:v>
                </c:pt>
                <c:pt idx="6">
                  <c:v>3250</c:v>
                </c:pt>
                <c:pt idx="7">
                  <c:v>3063</c:v>
                </c:pt>
                <c:pt idx="8">
                  <c:v>2971</c:v>
                </c:pt>
                <c:pt idx="9">
                  <c:v>2807</c:v>
                </c:pt>
                <c:pt idx="10">
                  <c:v>2875</c:v>
                </c:pt>
                <c:pt idx="11">
                  <c:v>2843</c:v>
                </c:pt>
                <c:pt idx="12">
                  <c:v>3907</c:v>
                </c:pt>
                <c:pt idx="13">
                  <c:v>3815</c:v>
                </c:pt>
                <c:pt idx="14">
                  <c:v>3789</c:v>
                </c:pt>
                <c:pt idx="15">
                  <c:v>3560</c:v>
                </c:pt>
                <c:pt idx="16">
                  <c:v>3566</c:v>
                </c:pt>
                <c:pt idx="17">
                  <c:v>4061</c:v>
                </c:pt>
                <c:pt idx="18">
                  <c:v>3197</c:v>
                </c:pt>
                <c:pt idx="19">
                  <c:v>3201</c:v>
                </c:pt>
                <c:pt idx="20">
                  <c:v>2753</c:v>
                </c:pt>
                <c:pt idx="21">
                  <c:v>16328</c:v>
                </c:pt>
                <c:pt idx="22">
                  <c:v>25987</c:v>
                </c:pt>
                <c:pt idx="23">
                  <c:v>34373</c:v>
                </c:pt>
                <c:pt idx="24">
                  <c:v>37251</c:v>
                </c:pt>
                <c:pt idx="25">
                  <c:v>34665</c:v>
                </c:pt>
                <c:pt idx="26">
                  <c:v>25366</c:v>
                </c:pt>
                <c:pt idx="27">
                  <c:v>25566</c:v>
                </c:pt>
                <c:pt idx="28">
                  <c:v>22396</c:v>
                </c:pt>
                <c:pt idx="29">
                  <c:v>20190</c:v>
                </c:pt>
              </c:numCache>
            </c:numRef>
          </c:val>
          <c:smooth val="0"/>
          <c:extLst>
            <c:ext xmlns:c16="http://schemas.microsoft.com/office/drawing/2014/chart" uri="{C3380CC4-5D6E-409C-BE32-E72D297353CC}">
              <c16:uniqueId val="{00000000-4835-475A-BADA-5C6D3EA96EE2}"/>
            </c:ext>
          </c:extLst>
        </c:ser>
        <c:dLbls>
          <c:showLegendKey val="0"/>
          <c:showVal val="0"/>
          <c:showCatName val="0"/>
          <c:showSerName val="0"/>
          <c:showPercent val="0"/>
          <c:showBubbleSize val="0"/>
        </c:dLbls>
        <c:smooth val="0"/>
        <c:axId val="429414760"/>
        <c:axId val="429413120"/>
      </c:lineChart>
      <c:dateAx>
        <c:axId val="42941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3120"/>
        <c:crosses val="autoZero"/>
        <c:auto val="1"/>
        <c:lblOffset val="100"/>
        <c:baseTimeUnit val="days"/>
      </c:dateAx>
      <c:valAx>
        <c:axId val="42941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68</c:v>
                </c:pt>
                <c:pt idx="1">
                  <c:v>57</c:v>
                </c:pt>
                <c:pt idx="2">
                  <c:v>62</c:v>
                </c:pt>
                <c:pt idx="3">
                  <c:v>62</c:v>
                </c:pt>
                <c:pt idx="4">
                  <c:v>53</c:v>
                </c:pt>
                <c:pt idx="5">
                  <c:v>61</c:v>
                </c:pt>
                <c:pt idx="6">
                  <c:v>52</c:v>
                </c:pt>
                <c:pt idx="7">
                  <c:v>51</c:v>
                </c:pt>
                <c:pt idx="8">
                  <c:v>62</c:v>
                </c:pt>
                <c:pt idx="9">
                  <c:v>47</c:v>
                </c:pt>
                <c:pt idx="10">
                  <c:v>54</c:v>
                </c:pt>
                <c:pt idx="11">
                  <c:v>49</c:v>
                </c:pt>
                <c:pt idx="12">
                  <c:v>63</c:v>
                </c:pt>
                <c:pt idx="13">
                  <c:v>78</c:v>
                </c:pt>
                <c:pt idx="14">
                  <c:v>61</c:v>
                </c:pt>
                <c:pt idx="15">
                  <c:v>74</c:v>
                </c:pt>
                <c:pt idx="16">
                  <c:v>61</c:v>
                </c:pt>
                <c:pt idx="17">
                  <c:v>85</c:v>
                </c:pt>
                <c:pt idx="18">
                  <c:v>73</c:v>
                </c:pt>
                <c:pt idx="19">
                  <c:v>84</c:v>
                </c:pt>
                <c:pt idx="20">
                  <c:v>66</c:v>
                </c:pt>
                <c:pt idx="21">
                  <c:v>98</c:v>
                </c:pt>
                <c:pt idx="22">
                  <c:v>158</c:v>
                </c:pt>
                <c:pt idx="23">
                  <c:v>187</c:v>
                </c:pt>
                <c:pt idx="24">
                  <c:v>206</c:v>
                </c:pt>
                <c:pt idx="25">
                  <c:v>169</c:v>
                </c:pt>
                <c:pt idx="26">
                  <c:v>158</c:v>
                </c:pt>
                <c:pt idx="27">
                  <c:v>169</c:v>
                </c:pt>
                <c:pt idx="28">
                  <c:v>142</c:v>
                </c:pt>
                <c:pt idx="29">
                  <c:v>135</c:v>
                </c:pt>
              </c:numCache>
            </c:numRef>
          </c:val>
          <c:smooth val="0"/>
          <c:extLst>
            <c:ext xmlns:c16="http://schemas.microsoft.com/office/drawing/2014/chart" uri="{C3380CC4-5D6E-409C-BE32-E72D297353CC}">
              <c16:uniqueId val="{00000000-A683-4D21-92F2-04C02B1B3BCE}"/>
            </c:ext>
          </c:extLst>
        </c:ser>
        <c:dLbls>
          <c:showLegendKey val="0"/>
          <c:showVal val="0"/>
          <c:showCatName val="0"/>
          <c:showSerName val="0"/>
          <c:showPercent val="0"/>
          <c:showBubbleSize val="0"/>
        </c:dLbls>
        <c:smooth val="0"/>
        <c:axId val="429429520"/>
        <c:axId val="429424272"/>
      </c:lineChart>
      <c:dateAx>
        <c:axId val="42942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24272"/>
        <c:crosses val="autoZero"/>
        <c:auto val="1"/>
        <c:lblOffset val="100"/>
        <c:baseTimeUnit val="days"/>
      </c:dateAx>
      <c:valAx>
        <c:axId val="42942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2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13</c:v>
                </c:pt>
                <c:pt idx="18">
                  <c:v>22</c:v>
                </c:pt>
                <c:pt idx="19">
                  <c:v>23</c:v>
                </c:pt>
                <c:pt idx="20">
                  <c:v>24</c:v>
                </c:pt>
                <c:pt idx="21">
                  <c:v>30</c:v>
                </c:pt>
                <c:pt idx="22">
                  <c:v>19</c:v>
                </c:pt>
                <c:pt idx="23">
                  <c:v>30</c:v>
                </c:pt>
                <c:pt idx="24">
                  <c:v>18</c:v>
                </c:pt>
                <c:pt idx="25">
                  <c:v>67</c:v>
                </c:pt>
                <c:pt idx="26">
                  <c:v>28</c:v>
                </c:pt>
                <c:pt idx="27">
                  <c:v>0</c:v>
                </c:pt>
                <c:pt idx="28">
                  <c:v>33</c:v>
                </c:pt>
                <c:pt idx="29">
                  <c:v>34</c:v>
                </c:pt>
              </c:numCache>
            </c:numRef>
          </c:val>
          <c:smooth val="0"/>
          <c:extLst>
            <c:ext xmlns:c16="http://schemas.microsoft.com/office/drawing/2014/chart" uri="{C3380CC4-5D6E-409C-BE32-E72D297353CC}">
              <c16:uniqueId val="{00000000-0453-4644-B7D8-493E59D5B616}"/>
            </c:ext>
          </c:extLst>
        </c:ser>
        <c:dLbls>
          <c:showLegendKey val="0"/>
          <c:showVal val="0"/>
          <c:showCatName val="0"/>
          <c:showSerName val="0"/>
          <c:showPercent val="0"/>
          <c:showBubbleSize val="0"/>
        </c:dLbls>
        <c:smooth val="0"/>
        <c:axId val="429423616"/>
        <c:axId val="429423288"/>
      </c:lineChart>
      <c:dateAx>
        <c:axId val="42942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23288"/>
        <c:crosses val="autoZero"/>
        <c:auto val="1"/>
        <c:lblOffset val="100"/>
        <c:baseTimeUnit val="days"/>
      </c:dateAx>
      <c:valAx>
        <c:axId val="42942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2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374</c:v>
                </c:pt>
              </c:numCache>
            </c:numRef>
          </c:val>
          <c:extLst>
            <c:ext xmlns:c16="http://schemas.microsoft.com/office/drawing/2014/chart" uri="{C3380CC4-5D6E-409C-BE32-E72D297353CC}">
              <c16:uniqueId val="{00000000-75B5-4BF7-ADC6-75A51F22353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28</c:v>
                </c:pt>
              </c:numCache>
            </c:numRef>
          </c:val>
          <c:extLst>
            <c:ext xmlns:c16="http://schemas.microsoft.com/office/drawing/2014/chart" uri="{C3380CC4-5D6E-409C-BE32-E72D297353CC}">
              <c16:uniqueId val="{00000001-75B5-4BF7-ADC6-75A51F22353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75B5-4BF7-ADC6-75A51F22353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75B5-4BF7-ADC6-75A51F22353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75B5-4BF7-ADC6-75A51F22353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75B5-4BF7-ADC6-75A51F22353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2</c:v>
                </c:pt>
              </c:numCache>
            </c:numRef>
          </c:val>
          <c:extLst>
            <c:ext xmlns:c16="http://schemas.microsoft.com/office/drawing/2014/chart" uri="{C3380CC4-5D6E-409C-BE32-E72D297353CC}">
              <c16:uniqueId val="{00000006-75B5-4BF7-ADC6-75A51F22353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23</c:v>
                </c:pt>
              </c:numCache>
            </c:numRef>
          </c:val>
          <c:extLst>
            <c:ext xmlns:c16="http://schemas.microsoft.com/office/drawing/2014/chart" uri="{C3380CC4-5D6E-409C-BE32-E72D297353CC}">
              <c16:uniqueId val="{00000007-75B5-4BF7-ADC6-75A51F22353A}"/>
            </c:ext>
          </c:extLst>
        </c:ser>
        <c:dLbls>
          <c:showLegendKey val="0"/>
          <c:showVal val="0"/>
          <c:showCatName val="0"/>
          <c:showSerName val="0"/>
          <c:showPercent val="0"/>
          <c:showBubbleSize val="0"/>
        </c:dLbls>
        <c:gapWidth val="150"/>
        <c:overlap val="100"/>
        <c:axId val="429425584"/>
        <c:axId val="429438048"/>
      </c:barChart>
      <c:catAx>
        <c:axId val="42942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38048"/>
        <c:crosses val="autoZero"/>
        <c:auto val="1"/>
        <c:lblAlgn val="ctr"/>
        <c:lblOffset val="100"/>
        <c:noMultiLvlLbl val="0"/>
      </c:catAx>
      <c:valAx>
        <c:axId val="429438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2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1.40197696498607E-2</c:v>
                </c:pt>
                <c:pt idx="1">
                  <c:v>4.0373387282826703E-2</c:v>
                </c:pt>
                <c:pt idx="2">
                  <c:v>2.3514170615272698E-2</c:v>
                </c:pt>
                <c:pt idx="3">
                  <c:v>2.1739516229214401E-2</c:v>
                </c:pt>
                <c:pt idx="4">
                  <c:v>2.97254609664768E-2</c:v>
                </c:pt>
                <c:pt idx="5">
                  <c:v>2.48451614048164E-2</c:v>
                </c:pt>
                <c:pt idx="6">
                  <c:v>3.1056451756020498E-2</c:v>
                </c:pt>
              </c:numCache>
            </c:numRef>
          </c:val>
          <c:extLst>
            <c:ext xmlns:c16="http://schemas.microsoft.com/office/drawing/2014/chart" uri="{C3380CC4-5D6E-409C-BE32-E72D297353CC}">
              <c16:uniqueId val="{00000000-ACE8-40DB-92D8-AC709414FA80}"/>
            </c:ext>
          </c:extLst>
        </c:ser>
        <c:dLbls>
          <c:showLegendKey val="0"/>
          <c:showVal val="0"/>
          <c:showCatName val="0"/>
          <c:showSerName val="0"/>
          <c:showPercent val="0"/>
          <c:showBubbleSize val="0"/>
        </c:dLbls>
        <c:gapWidth val="219"/>
        <c:overlap val="-27"/>
        <c:axId val="429433128"/>
        <c:axId val="429433784"/>
      </c:barChart>
      <c:catAx>
        <c:axId val="42943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33784"/>
        <c:crosses val="autoZero"/>
        <c:auto val="1"/>
        <c:lblAlgn val="ctr"/>
        <c:lblOffset val="100"/>
        <c:noMultiLvlLbl val="0"/>
      </c:catAx>
      <c:valAx>
        <c:axId val="4294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3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11384</c:v>
                </c:pt>
                <c:pt idx="1">
                  <c:v>17368</c:v>
                </c:pt>
                <c:pt idx="2">
                  <c:v>7207</c:v>
                </c:pt>
                <c:pt idx="3">
                  <c:v>6840</c:v>
                </c:pt>
                <c:pt idx="4">
                  <c:v>2906</c:v>
                </c:pt>
                <c:pt idx="5">
                  <c:v>1194</c:v>
                </c:pt>
                <c:pt idx="6">
                  <c:v>123</c:v>
                </c:pt>
              </c:numCache>
            </c:numRef>
          </c:val>
          <c:extLst>
            <c:ext xmlns:c16="http://schemas.microsoft.com/office/drawing/2014/chart" uri="{C3380CC4-5D6E-409C-BE32-E72D297353CC}">
              <c16:uniqueId val="{00000000-8319-45A2-9202-CD4FE5CD096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21396</c:v>
                </c:pt>
                <c:pt idx="1">
                  <c:v>26902</c:v>
                </c:pt>
                <c:pt idx="2">
                  <c:v>5449</c:v>
                </c:pt>
                <c:pt idx="3">
                  <c:v>7925</c:v>
                </c:pt>
                <c:pt idx="4">
                  <c:v>3284</c:v>
                </c:pt>
                <c:pt idx="5">
                  <c:v>914</c:v>
                </c:pt>
                <c:pt idx="6">
                  <c:v>134</c:v>
                </c:pt>
              </c:numCache>
            </c:numRef>
          </c:val>
          <c:extLst>
            <c:ext xmlns:c16="http://schemas.microsoft.com/office/drawing/2014/chart" uri="{C3380CC4-5D6E-409C-BE32-E72D297353CC}">
              <c16:uniqueId val="{00000001-8319-45A2-9202-CD4FE5CD0967}"/>
            </c:ext>
          </c:extLst>
        </c:ser>
        <c:dLbls>
          <c:showLegendKey val="0"/>
          <c:showVal val="0"/>
          <c:showCatName val="0"/>
          <c:showSerName val="0"/>
          <c:showPercent val="0"/>
          <c:showBubbleSize val="0"/>
        </c:dLbls>
        <c:gapWidth val="219"/>
        <c:overlap val="-27"/>
        <c:axId val="306251584"/>
        <c:axId val="306250600"/>
      </c:barChart>
      <c:catAx>
        <c:axId val="30625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0600"/>
        <c:crosses val="autoZero"/>
        <c:auto val="1"/>
        <c:lblAlgn val="ctr"/>
        <c:lblOffset val="100"/>
        <c:noMultiLvlLbl val="0"/>
      </c:catAx>
      <c:valAx>
        <c:axId val="30625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1.33012919988295E-2</c:v>
                </c:pt>
                <c:pt idx="18">
                  <c:v>2.0390251686628402E-2</c:v>
                </c:pt>
                <c:pt idx="19">
                  <c:v>2.12701845188507E-2</c:v>
                </c:pt>
                <c:pt idx="20">
                  <c:v>2.1706964834716999E-2</c:v>
                </c:pt>
                <c:pt idx="21">
                  <c:v>2.7460116395461101E-2</c:v>
                </c:pt>
                <c:pt idx="22">
                  <c:v>1.7711497418549299E-2</c:v>
                </c:pt>
                <c:pt idx="23">
                  <c:v>3.09852421717999E-2</c:v>
                </c:pt>
                <c:pt idx="24">
                  <c:v>1.6815796227951402E-2</c:v>
                </c:pt>
                <c:pt idx="25">
                  <c:v>6.0169004114498097E-2</c:v>
                </c:pt>
                <c:pt idx="26">
                  <c:v>2.5654181631606002E-2</c:v>
                </c:pt>
                <c:pt idx="27">
                  <c:v>0</c:v>
                </c:pt>
                <c:pt idx="28">
                  <c:v>3.1830801605687097E-2</c:v>
                </c:pt>
                <c:pt idx="29">
                  <c:v>3.1823767050025202E-2</c:v>
                </c:pt>
              </c:numCache>
            </c:numRef>
          </c:val>
          <c:smooth val="0"/>
          <c:extLst>
            <c:ext xmlns:c16="http://schemas.microsoft.com/office/drawing/2014/chart" uri="{C3380CC4-5D6E-409C-BE32-E72D297353CC}">
              <c16:uniqueId val="{00000000-49E5-463B-86D7-88CDD7438DE4}"/>
            </c:ext>
          </c:extLst>
        </c:ser>
        <c:dLbls>
          <c:showLegendKey val="0"/>
          <c:showVal val="0"/>
          <c:showCatName val="0"/>
          <c:showSerName val="0"/>
          <c:showPercent val="0"/>
          <c:showBubbleSize val="0"/>
        </c:dLbls>
        <c:smooth val="0"/>
        <c:axId val="306256176"/>
        <c:axId val="306247976"/>
      </c:lineChart>
      <c:dateAx>
        <c:axId val="30625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47976"/>
        <c:crosses val="autoZero"/>
        <c:auto val="1"/>
        <c:lblOffset val="100"/>
        <c:baseTimeUnit val="days"/>
      </c:dateAx>
      <c:valAx>
        <c:axId val="30624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112256</c:v>
                </c:pt>
                <c:pt idx="1">
                  <c:v>112289</c:v>
                </c:pt>
                <c:pt idx="2">
                  <c:v>112325</c:v>
                </c:pt>
                <c:pt idx="3">
                  <c:v>112367</c:v>
                </c:pt>
                <c:pt idx="4">
                  <c:v>112394</c:v>
                </c:pt>
                <c:pt idx="5">
                  <c:v>112436</c:v>
                </c:pt>
                <c:pt idx="6">
                  <c:v>112469</c:v>
                </c:pt>
                <c:pt idx="7">
                  <c:v>112494</c:v>
                </c:pt>
                <c:pt idx="8">
                  <c:v>112519</c:v>
                </c:pt>
                <c:pt idx="9">
                  <c:v>112541</c:v>
                </c:pt>
                <c:pt idx="10">
                  <c:v>112558</c:v>
                </c:pt>
                <c:pt idx="11">
                  <c:v>112578</c:v>
                </c:pt>
                <c:pt idx="12">
                  <c:v>112625</c:v>
                </c:pt>
                <c:pt idx="13">
                  <c:v>112655</c:v>
                </c:pt>
                <c:pt idx="14">
                  <c:v>112691</c:v>
                </c:pt>
                <c:pt idx="15">
                  <c:v>112728</c:v>
                </c:pt>
                <c:pt idx="16">
                  <c:v>112756</c:v>
                </c:pt>
                <c:pt idx="17">
                  <c:v>112786</c:v>
                </c:pt>
                <c:pt idx="18">
                  <c:v>112813</c:v>
                </c:pt>
                <c:pt idx="19">
                  <c:v>112856</c:v>
                </c:pt>
                <c:pt idx="20">
                  <c:v>112878</c:v>
                </c:pt>
                <c:pt idx="21">
                  <c:v>112905</c:v>
                </c:pt>
                <c:pt idx="22">
                  <c:v>112937</c:v>
                </c:pt>
                <c:pt idx="23">
                  <c:v>112977</c:v>
                </c:pt>
                <c:pt idx="24">
                  <c:v>113001</c:v>
                </c:pt>
                <c:pt idx="25">
                  <c:v>113030</c:v>
                </c:pt>
                <c:pt idx="26">
                  <c:v>113054</c:v>
                </c:pt>
                <c:pt idx="27">
                  <c:v>113091</c:v>
                </c:pt>
                <c:pt idx="28">
                  <c:v>113106</c:v>
                </c:pt>
                <c:pt idx="29">
                  <c:v>113141</c:v>
                </c:pt>
              </c:numCache>
            </c:numRef>
          </c:val>
          <c:smooth val="0"/>
          <c:extLst>
            <c:ext xmlns:c16="http://schemas.microsoft.com/office/drawing/2014/chart" uri="{C3380CC4-5D6E-409C-BE32-E72D297353CC}">
              <c16:uniqueId val="{00000000-225D-4432-84D7-8512AFDCC9FC}"/>
            </c:ext>
          </c:extLst>
        </c:ser>
        <c:dLbls>
          <c:showLegendKey val="0"/>
          <c:showVal val="0"/>
          <c:showCatName val="0"/>
          <c:showSerName val="0"/>
          <c:showPercent val="0"/>
          <c:showBubbleSize val="0"/>
        </c:dLbls>
        <c:smooth val="0"/>
        <c:axId val="306262408"/>
        <c:axId val="306259456"/>
      </c:lineChart>
      <c:dateAx>
        <c:axId val="30626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9456"/>
        <c:crosses val="autoZero"/>
        <c:auto val="1"/>
        <c:lblOffset val="100"/>
        <c:baseTimeUnit val="days"/>
      </c:dateAx>
      <c:valAx>
        <c:axId val="30625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6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28</c:v>
                </c:pt>
                <c:pt idx="1">
                  <c:v>31</c:v>
                </c:pt>
                <c:pt idx="2">
                  <c:v>36</c:v>
                </c:pt>
                <c:pt idx="3">
                  <c:v>25</c:v>
                </c:pt>
                <c:pt idx="4">
                  <c:v>61</c:v>
                </c:pt>
                <c:pt idx="5">
                  <c:v>55</c:v>
                </c:pt>
                <c:pt idx="6">
                  <c:v>28</c:v>
                </c:pt>
                <c:pt idx="7">
                  <c:v>31</c:v>
                </c:pt>
                <c:pt idx="8">
                  <c:v>45</c:v>
                </c:pt>
                <c:pt idx="9">
                  <c:v>46</c:v>
                </c:pt>
                <c:pt idx="10">
                  <c:v>32</c:v>
                </c:pt>
                <c:pt idx="11">
                  <c:v>23</c:v>
                </c:pt>
                <c:pt idx="12">
                  <c:v>40</c:v>
                </c:pt>
                <c:pt idx="13">
                  <c:v>43</c:v>
                </c:pt>
                <c:pt idx="14">
                  <c:v>36</c:v>
                </c:pt>
                <c:pt idx="15">
                  <c:v>44</c:v>
                </c:pt>
                <c:pt idx="16">
                  <c:v>36</c:v>
                </c:pt>
                <c:pt idx="17">
                  <c:v>48</c:v>
                </c:pt>
                <c:pt idx="18">
                  <c:v>37</c:v>
                </c:pt>
                <c:pt idx="19">
                  <c:v>49</c:v>
                </c:pt>
                <c:pt idx="20">
                  <c:v>32</c:v>
                </c:pt>
                <c:pt idx="21">
                  <c:v>37</c:v>
                </c:pt>
                <c:pt idx="22">
                  <c:v>39</c:v>
                </c:pt>
                <c:pt idx="23">
                  <c:v>42</c:v>
                </c:pt>
                <c:pt idx="24">
                  <c:v>55</c:v>
                </c:pt>
                <c:pt idx="25">
                  <c:v>28</c:v>
                </c:pt>
                <c:pt idx="26">
                  <c:v>37</c:v>
                </c:pt>
                <c:pt idx="27">
                  <c:v>43</c:v>
                </c:pt>
                <c:pt idx="28">
                  <c:v>37</c:v>
                </c:pt>
                <c:pt idx="29">
                  <c:v>39</c:v>
                </c:pt>
              </c:numCache>
            </c:numRef>
          </c:val>
          <c:smooth val="0"/>
          <c:extLst>
            <c:ext xmlns:c16="http://schemas.microsoft.com/office/drawing/2014/chart" uri="{C3380CC4-5D6E-409C-BE32-E72D297353CC}">
              <c16:uniqueId val="{00000000-7C5B-45C0-ADDC-1F6347F72E0C}"/>
            </c:ext>
          </c:extLst>
        </c:ser>
        <c:dLbls>
          <c:showLegendKey val="0"/>
          <c:showVal val="0"/>
          <c:showCatName val="0"/>
          <c:showSerName val="0"/>
          <c:showPercent val="0"/>
          <c:showBubbleSize val="0"/>
        </c:dLbls>
        <c:smooth val="0"/>
        <c:axId val="306263392"/>
        <c:axId val="306263720"/>
      </c:lineChart>
      <c:dateAx>
        <c:axId val="30626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63720"/>
        <c:crosses val="autoZero"/>
        <c:auto val="1"/>
        <c:lblOffset val="100"/>
        <c:baseTimeUnit val="days"/>
      </c:dateAx>
      <c:valAx>
        <c:axId val="30626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6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2745</c:v>
                </c:pt>
                <c:pt idx="1">
                  <c:v>3612</c:v>
                </c:pt>
                <c:pt idx="2">
                  <c:v>3642</c:v>
                </c:pt>
                <c:pt idx="3">
                  <c:v>3989</c:v>
                </c:pt>
                <c:pt idx="4">
                  <c:v>3072</c:v>
                </c:pt>
                <c:pt idx="5">
                  <c:v>2385</c:v>
                </c:pt>
                <c:pt idx="6">
                  <c:v>3250</c:v>
                </c:pt>
                <c:pt idx="7">
                  <c:v>3063</c:v>
                </c:pt>
                <c:pt idx="8">
                  <c:v>2971</c:v>
                </c:pt>
                <c:pt idx="9">
                  <c:v>2807</c:v>
                </c:pt>
                <c:pt idx="10">
                  <c:v>2875</c:v>
                </c:pt>
                <c:pt idx="11">
                  <c:v>2843</c:v>
                </c:pt>
                <c:pt idx="12">
                  <c:v>3907</c:v>
                </c:pt>
                <c:pt idx="13">
                  <c:v>3815</c:v>
                </c:pt>
                <c:pt idx="14">
                  <c:v>3789</c:v>
                </c:pt>
                <c:pt idx="15">
                  <c:v>3560</c:v>
                </c:pt>
                <c:pt idx="16">
                  <c:v>3566</c:v>
                </c:pt>
                <c:pt idx="17">
                  <c:v>4061</c:v>
                </c:pt>
                <c:pt idx="18">
                  <c:v>3197</c:v>
                </c:pt>
                <c:pt idx="19">
                  <c:v>3201</c:v>
                </c:pt>
                <c:pt idx="20">
                  <c:v>2753</c:v>
                </c:pt>
                <c:pt idx="21">
                  <c:v>16328</c:v>
                </c:pt>
                <c:pt idx="22">
                  <c:v>25987</c:v>
                </c:pt>
                <c:pt idx="23">
                  <c:v>34373</c:v>
                </c:pt>
                <c:pt idx="24">
                  <c:v>37251</c:v>
                </c:pt>
                <c:pt idx="25">
                  <c:v>34665</c:v>
                </c:pt>
                <c:pt idx="26">
                  <c:v>25366</c:v>
                </c:pt>
                <c:pt idx="27">
                  <c:v>25566</c:v>
                </c:pt>
                <c:pt idx="28">
                  <c:v>22396</c:v>
                </c:pt>
                <c:pt idx="29">
                  <c:v>20190</c:v>
                </c:pt>
              </c:numCache>
            </c:numRef>
          </c:val>
          <c:extLst>
            <c:ext xmlns:c16="http://schemas.microsoft.com/office/drawing/2014/chart" uri="{C3380CC4-5D6E-409C-BE32-E72D297353CC}">
              <c16:uniqueId val="{00000000-D012-43BB-AD59-199E6136A3BB}"/>
            </c:ext>
          </c:extLst>
        </c:ser>
        <c:dLbls>
          <c:showLegendKey val="0"/>
          <c:showVal val="0"/>
          <c:showCatName val="0"/>
          <c:showSerName val="0"/>
          <c:showPercent val="0"/>
          <c:showBubbleSize val="0"/>
        </c:dLbls>
        <c:gapWidth val="219"/>
        <c:overlap val="-27"/>
        <c:axId val="409497888"/>
        <c:axId val="409504448"/>
      </c:barChart>
      <c:dateAx>
        <c:axId val="40949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4448"/>
        <c:crosses val="autoZero"/>
        <c:auto val="1"/>
        <c:lblOffset val="100"/>
        <c:baseTimeUnit val="days"/>
      </c:dateAx>
      <c:valAx>
        <c:axId val="40950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1830</c:v>
                </c:pt>
              </c:numCache>
            </c:numRef>
          </c:val>
          <c:extLst>
            <c:ext xmlns:c16="http://schemas.microsoft.com/office/drawing/2014/chart" uri="{C3380CC4-5D6E-409C-BE32-E72D297353CC}">
              <c16:uniqueId val="{00000000-E176-4A60-97F9-FC122DBDD3D9}"/>
            </c:ext>
          </c:extLst>
        </c:ser>
        <c:dLbls>
          <c:showLegendKey val="0"/>
          <c:showVal val="0"/>
          <c:showCatName val="0"/>
          <c:showSerName val="0"/>
          <c:showPercent val="0"/>
          <c:showBubbleSize val="0"/>
        </c:dLbls>
        <c:gapWidth val="219"/>
        <c:overlap val="-27"/>
        <c:axId val="409497560"/>
        <c:axId val="409498544"/>
      </c:barChart>
      <c:catAx>
        <c:axId val="40949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8544"/>
        <c:crosses val="autoZero"/>
        <c:auto val="1"/>
        <c:lblAlgn val="ctr"/>
        <c:lblOffset val="100"/>
        <c:noMultiLvlLbl val="0"/>
      </c:catAx>
      <c:valAx>
        <c:axId val="40949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2019-11</c:v>
                </c:pt>
              </c:strCache>
            </c:strRef>
          </c:cat>
          <c:val>
            <c:numRef>
              <c:f>Sheet1!$B$2</c:f>
              <c:numCache>
                <c:formatCode>General</c:formatCode>
                <c:ptCount val="1"/>
                <c:pt idx="0">
                  <c:v>1830</c:v>
                </c:pt>
              </c:numCache>
            </c:numRef>
          </c:val>
          <c:extLst>
            <c:ext xmlns:c16="http://schemas.microsoft.com/office/drawing/2014/chart" uri="{C3380CC4-5D6E-409C-BE32-E72D297353CC}">
              <c16:uniqueId val="{00000000-6CEE-40FD-9FD9-A8601C68A9AD}"/>
            </c:ext>
          </c:extLst>
        </c:ser>
        <c:dLbls>
          <c:showLegendKey val="0"/>
          <c:showVal val="0"/>
          <c:showCatName val="0"/>
          <c:showSerName val="0"/>
          <c:showPercent val="0"/>
          <c:showBubbleSize val="0"/>
        </c:dLbls>
        <c:gapWidth val="219"/>
        <c:overlap val="-27"/>
        <c:axId val="409503792"/>
        <c:axId val="409500512"/>
      </c:barChart>
      <c:catAx>
        <c:axId val="40950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0512"/>
        <c:crosses val="autoZero"/>
        <c:auto val="1"/>
        <c:lblAlgn val="ctr"/>
        <c:lblOffset val="100"/>
        <c:noMultiLvlLbl val="0"/>
      </c:catAx>
      <c:valAx>
        <c:axId val="40950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D0EE9-8195-4D6D-AAE1-94CB937FD92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D9EF435-7093-41D8-935D-E4CCBA663AFE}"/>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47366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F2CF-7C4E-45D0-B178-99FFB3DAEE20}"/>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E9BBAE9B-F2F4-4324-B8E5-E5ECD8169CF0}"/>
              </a:ext>
            </a:extLst>
          </p:cNvPr>
          <p:cNvGraphicFramePr>
            <a:graphicFrameLocks noGrp="1"/>
          </p:cNvGraphicFramePr>
          <p:nvPr>
            <p:ph type="tbl" sz="quarter" idx="13"/>
            <p:extLst>
              <p:ext uri="{D42A27DB-BD31-4B8C-83A1-F6EECF244321}">
                <p14:modId xmlns:p14="http://schemas.microsoft.com/office/powerpoint/2010/main" val="115067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5884996"/>
                    </a:ext>
                  </a:extLst>
                </a:gridCol>
                <a:gridCol w="740664">
                  <a:extLst>
                    <a:ext uri="{9D8B030D-6E8A-4147-A177-3AD203B41FA5}">
                      <a16:colId xmlns:a16="http://schemas.microsoft.com/office/drawing/2014/main" val="997734659"/>
                    </a:ext>
                  </a:extLst>
                </a:gridCol>
                <a:gridCol w="740664">
                  <a:extLst>
                    <a:ext uri="{9D8B030D-6E8A-4147-A177-3AD203B41FA5}">
                      <a16:colId xmlns:a16="http://schemas.microsoft.com/office/drawing/2014/main" val="330908621"/>
                    </a:ext>
                  </a:extLst>
                </a:gridCol>
                <a:gridCol w="740664">
                  <a:extLst>
                    <a:ext uri="{9D8B030D-6E8A-4147-A177-3AD203B41FA5}">
                      <a16:colId xmlns:a16="http://schemas.microsoft.com/office/drawing/2014/main" val="1946810264"/>
                    </a:ext>
                  </a:extLst>
                </a:gridCol>
                <a:gridCol w="740664">
                  <a:extLst>
                    <a:ext uri="{9D8B030D-6E8A-4147-A177-3AD203B41FA5}">
                      <a16:colId xmlns:a16="http://schemas.microsoft.com/office/drawing/2014/main" val="353407081"/>
                    </a:ext>
                  </a:extLst>
                </a:gridCol>
                <a:gridCol w="740664">
                  <a:extLst>
                    <a:ext uri="{9D8B030D-6E8A-4147-A177-3AD203B41FA5}">
                      <a16:colId xmlns:a16="http://schemas.microsoft.com/office/drawing/2014/main" val="3068126873"/>
                    </a:ext>
                  </a:extLst>
                </a:gridCol>
                <a:gridCol w="740664">
                  <a:extLst>
                    <a:ext uri="{9D8B030D-6E8A-4147-A177-3AD203B41FA5}">
                      <a16:colId xmlns:a16="http://schemas.microsoft.com/office/drawing/2014/main" val="653166870"/>
                    </a:ext>
                  </a:extLst>
                </a:gridCol>
                <a:gridCol w="740664">
                  <a:extLst>
                    <a:ext uri="{9D8B030D-6E8A-4147-A177-3AD203B41FA5}">
                      <a16:colId xmlns:a16="http://schemas.microsoft.com/office/drawing/2014/main" val="2417814352"/>
                    </a:ext>
                  </a:extLst>
                </a:gridCol>
                <a:gridCol w="740664">
                  <a:extLst>
                    <a:ext uri="{9D8B030D-6E8A-4147-A177-3AD203B41FA5}">
                      <a16:colId xmlns:a16="http://schemas.microsoft.com/office/drawing/2014/main" val="2008989471"/>
                    </a:ext>
                  </a:extLst>
                </a:gridCol>
                <a:gridCol w="740664">
                  <a:extLst>
                    <a:ext uri="{9D8B030D-6E8A-4147-A177-3AD203B41FA5}">
                      <a16:colId xmlns:a16="http://schemas.microsoft.com/office/drawing/2014/main" val="10823581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0354870"/>
                  </a:ext>
                </a:extLst>
              </a:tr>
              <a:tr h="370840">
                <a:tc>
                  <a:txBody>
                    <a:bodyPr/>
                    <a:lstStyle/>
                    <a:p>
                      <a:r>
                        <a:rPr lang="en-US" sz="1000"/>
                        <a:t>Oxford Fajar</a:t>
                      </a:r>
                    </a:p>
                  </a:txBody>
                  <a:tcPr/>
                </a:tc>
                <a:tc>
                  <a:txBody>
                    <a:bodyPr/>
                    <a:lstStyle/>
                    <a:p>
                      <a:r>
                        <a:rPr lang="en-US" sz="1000"/>
                        <a:t>113141</a:t>
                      </a:r>
                    </a:p>
                  </a:txBody>
                  <a:tcPr/>
                </a:tc>
                <a:tc>
                  <a:txBody>
                    <a:bodyPr/>
                    <a:lstStyle/>
                    <a:p>
                      <a:r>
                        <a:rPr lang="en-US" sz="1000"/>
                        <a:t>920</a:t>
                      </a:r>
                    </a:p>
                  </a:txBody>
                  <a:tcPr/>
                </a:tc>
                <a:tc>
                  <a:txBody>
                    <a:bodyPr/>
                    <a:lstStyle/>
                    <a:p>
                      <a:r>
                        <a:rPr lang="en-US" sz="1000"/>
                        <a:t>16</a:t>
                      </a:r>
                    </a:p>
                  </a:txBody>
                  <a:tcPr/>
                </a:tc>
                <a:tc>
                  <a:txBody>
                    <a:bodyPr/>
                    <a:lstStyle/>
                    <a:p>
                      <a:r>
                        <a:rPr lang="en-US" sz="1000"/>
                        <a:t>405</a:t>
                      </a:r>
                    </a:p>
                  </a:txBody>
                  <a:tcPr/>
                </a:tc>
                <a:tc>
                  <a:txBody>
                    <a:bodyPr/>
                    <a:lstStyle/>
                    <a:p>
                      <a:r>
                        <a:rPr lang="en-US" sz="1000"/>
                        <a:t>2</a:t>
                      </a:r>
                    </a:p>
                  </a:txBody>
                  <a:tcPr/>
                </a:tc>
                <a:tc>
                  <a:txBody>
                    <a:bodyPr/>
                    <a:lstStyle/>
                    <a:p>
                      <a:r>
                        <a:rPr lang="en-US" sz="1000"/>
                        <a:t>23</a:t>
                      </a:r>
                    </a:p>
                  </a:txBody>
                  <a:tcPr/>
                </a:tc>
                <a:tc>
                  <a:txBody>
                    <a:bodyPr/>
                    <a:lstStyle/>
                    <a:p>
                      <a:r>
                        <a:rPr lang="en-US" sz="1000"/>
                        <a:t>1</a:t>
                      </a:r>
                    </a:p>
                  </a:txBody>
                  <a:tcPr/>
                </a:tc>
                <a:tc>
                  <a:txBody>
                    <a:bodyPr/>
                    <a:lstStyle/>
                    <a:p>
                      <a:r>
                        <a:rPr lang="en-US" sz="1000"/>
                        <a:t>0.0239 %</a:t>
                      </a:r>
                    </a:p>
                  </a:txBody>
                  <a:tcPr/>
                </a:tc>
                <a:tc>
                  <a:txBody>
                    <a:bodyPr/>
                    <a:lstStyle/>
                    <a:p>
                      <a:r>
                        <a:rPr lang="en-US" sz="1000"/>
                        <a:t>0.0 %</a:t>
                      </a:r>
                    </a:p>
                  </a:txBody>
                  <a:tcPr/>
                </a:tc>
                <a:extLst>
                  <a:ext uri="{0D108BD9-81ED-4DB2-BD59-A6C34878D82A}">
                    <a16:rowId xmlns:a16="http://schemas.microsoft.com/office/drawing/2014/main" val="586758296"/>
                  </a:ext>
                </a:extLst>
              </a:tr>
            </a:tbl>
          </a:graphicData>
        </a:graphic>
      </p:graphicFrame>
      <p:sp>
        <p:nvSpPr>
          <p:cNvPr id="4" name="Text Placeholder 3">
            <a:extLst>
              <a:ext uri="{FF2B5EF4-FFF2-40B4-BE49-F238E27FC236}">
                <a16:creationId xmlns:a16="http://schemas.microsoft.com/office/drawing/2014/main" id="{9EFB3EB9-FD36-4522-A38C-D45C63AAEC8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62245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3AB9-0AF4-4CF3-951A-B038C14BFBFB}"/>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6C1A4B0C-E09B-4531-86EA-54248B57B3AB}"/>
              </a:ext>
            </a:extLst>
          </p:cNvPr>
          <p:cNvGraphicFramePr>
            <a:graphicFrameLocks noGrp="1"/>
          </p:cNvGraphicFramePr>
          <p:nvPr>
            <p:ph type="chart" sz="quarter" idx="13"/>
            <p:extLst>
              <p:ext uri="{D42A27DB-BD31-4B8C-83A1-F6EECF244321}">
                <p14:modId xmlns:p14="http://schemas.microsoft.com/office/powerpoint/2010/main" val="4167537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A6461-1BCC-4EF6-8282-E0B203580102}"/>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C5D7358-5541-4A9C-B0B2-6E1291319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241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ADA5-BAC9-4DCE-AE2F-31CA25558559}"/>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FD1B4C1B-2BA3-43AD-AEB2-5E3734ED4834}"/>
              </a:ext>
            </a:extLst>
          </p:cNvPr>
          <p:cNvGraphicFramePr>
            <a:graphicFrameLocks noGrp="1"/>
          </p:cNvGraphicFramePr>
          <p:nvPr>
            <p:ph type="chart" sz="quarter" idx="13"/>
            <p:extLst>
              <p:ext uri="{D42A27DB-BD31-4B8C-83A1-F6EECF244321}">
                <p14:modId xmlns:p14="http://schemas.microsoft.com/office/powerpoint/2010/main" val="156934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2D615-0FC2-4FCF-813B-C23BC9BE074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DAF3F02-EB9E-4685-BE84-268F6EF761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198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3A0F-3691-4C72-A4CB-5B8BBE96D58C}"/>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4617CADC-E549-4090-904D-F2BC00ADDBBE}"/>
              </a:ext>
            </a:extLst>
          </p:cNvPr>
          <p:cNvGraphicFramePr>
            <a:graphicFrameLocks noGrp="1"/>
          </p:cNvGraphicFramePr>
          <p:nvPr>
            <p:ph type="chart" sz="quarter" idx="13"/>
            <p:extLst>
              <p:ext uri="{D42A27DB-BD31-4B8C-83A1-F6EECF244321}">
                <p14:modId xmlns:p14="http://schemas.microsoft.com/office/powerpoint/2010/main" val="811178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4DF00-0D55-468B-8D15-0958758F5E8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4549DF26-1D44-4C78-AC81-33457FB8A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10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F5546-61D6-494E-9DA3-138B2B50982C}"/>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F7062299-E450-40E6-8F22-6DE69270F032}"/>
              </a:ext>
            </a:extLst>
          </p:cNvPr>
          <p:cNvGraphicFramePr>
            <a:graphicFrameLocks noGrp="1"/>
          </p:cNvGraphicFramePr>
          <p:nvPr>
            <p:ph type="chart" sz="quarter" idx="13"/>
            <p:extLst>
              <p:ext uri="{D42A27DB-BD31-4B8C-83A1-F6EECF244321}">
                <p14:modId xmlns:p14="http://schemas.microsoft.com/office/powerpoint/2010/main" val="4126939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1D81A-6E39-41AE-9061-8C4974135D5E}"/>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1751AFC-A26E-4B7A-A3DC-54189AEC3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482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679A-9F7B-4C39-99E3-E2806D7B8D2F}"/>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935CDE29-1F7C-4B05-B724-F447930A07F0}"/>
              </a:ext>
            </a:extLst>
          </p:cNvPr>
          <p:cNvGraphicFramePr>
            <a:graphicFrameLocks noGrp="1"/>
          </p:cNvGraphicFramePr>
          <p:nvPr>
            <p:ph type="chart" sz="quarter" idx="13"/>
            <p:extLst>
              <p:ext uri="{D42A27DB-BD31-4B8C-83A1-F6EECF244321}">
                <p14:modId xmlns:p14="http://schemas.microsoft.com/office/powerpoint/2010/main" val="938371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ADB669-9092-4CFD-9CDD-7CD7894194BF}"/>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A6BDD3A-ED5B-46AE-A0F6-5011E73172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729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5E52-CC45-4C34-B759-05AB7574ED28}"/>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931DBA82-05A0-4AAB-A41D-E77DF13F7A63}"/>
              </a:ext>
            </a:extLst>
          </p:cNvPr>
          <p:cNvGraphicFramePr>
            <a:graphicFrameLocks noGrp="1"/>
          </p:cNvGraphicFramePr>
          <p:nvPr>
            <p:ph type="tbl" sz="quarter" idx="13"/>
            <p:extLst>
              <p:ext uri="{D42A27DB-BD31-4B8C-83A1-F6EECF244321}">
                <p14:modId xmlns:p14="http://schemas.microsoft.com/office/powerpoint/2010/main" val="324232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64754922"/>
                    </a:ext>
                  </a:extLst>
                </a:gridCol>
                <a:gridCol w="822960">
                  <a:extLst>
                    <a:ext uri="{9D8B030D-6E8A-4147-A177-3AD203B41FA5}">
                      <a16:colId xmlns:a16="http://schemas.microsoft.com/office/drawing/2014/main" val="2248687605"/>
                    </a:ext>
                  </a:extLst>
                </a:gridCol>
                <a:gridCol w="822960">
                  <a:extLst>
                    <a:ext uri="{9D8B030D-6E8A-4147-A177-3AD203B41FA5}">
                      <a16:colId xmlns:a16="http://schemas.microsoft.com/office/drawing/2014/main" val="2596780537"/>
                    </a:ext>
                  </a:extLst>
                </a:gridCol>
                <a:gridCol w="822960">
                  <a:extLst>
                    <a:ext uri="{9D8B030D-6E8A-4147-A177-3AD203B41FA5}">
                      <a16:colId xmlns:a16="http://schemas.microsoft.com/office/drawing/2014/main" val="2675909661"/>
                    </a:ext>
                  </a:extLst>
                </a:gridCol>
                <a:gridCol w="822960">
                  <a:extLst>
                    <a:ext uri="{9D8B030D-6E8A-4147-A177-3AD203B41FA5}">
                      <a16:colId xmlns:a16="http://schemas.microsoft.com/office/drawing/2014/main" val="3912438442"/>
                    </a:ext>
                  </a:extLst>
                </a:gridCol>
                <a:gridCol w="822960">
                  <a:extLst>
                    <a:ext uri="{9D8B030D-6E8A-4147-A177-3AD203B41FA5}">
                      <a16:colId xmlns:a16="http://schemas.microsoft.com/office/drawing/2014/main" val="119778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437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- 2019-11-26 18:11:19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594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- 2019-11-29 11:34:41</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 good time to give back. Find a practical way to serve and contribute by joining volunteer activities such as cleaning up the beach, helping out at a nursing home or animal shelter, or deliver meals to the elderly.
Your kind gestures will certainly brighten up someone's day!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1700961"/>
                  </a:ext>
                </a:extLst>
              </a:tr>
            </a:tbl>
          </a:graphicData>
        </a:graphic>
      </p:graphicFrame>
      <p:sp>
        <p:nvSpPr>
          <p:cNvPr id="4" name="Text Placeholder 3">
            <a:extLst>
              <a:ext uri="{FF2B5EF4-FFF2-40B4-BE49-F238E27FC236}">
                <a16:creationId xmlns:a16="http://schemas.microsoft.com/office/drawing/2014/main" id="{94089B3B-B511-4BC7-8166-E5A73B181FA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379017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871B0-033E-4E1F-9472-7B8402C846BF}"/>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6A8445C3-9E94-4859-A6FF-7097369E9970}"/>
              </a:ext>
            </a:extLst>
          </p:cNvPr>
          <p:cNvGraphicFramePr>
            <a:graphicFrameLocks noGrp="1"/>
          </p:cNvGraphicFramePr>
          <p:nvPr>
            <p:ph type="tbl" sz="quarter" idx="13"/>
            <p:extLst>
              <p:ext uri="{D42A27DB-BD31-4B8C-83A1-F6EECF244321}">
                <p14:modId xmlns:p14="http://schemas.microsoft.com/office/powerpoint/2010/main" val="513230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92099576"/>
                    </a:ext>
                  </a:extLst>
                </a:gridCol>
                <a:gridCol w="822960">
                  <a:extLst>
                    <a:ext uri="{9D8B030D-6E8A-4147-A177-3AD203B41FA5}">
                      <a16:colId xmlns:a16="http://schemas.microsoft.com/office/drawing/2014/main" val="822489081"/>
                    </a:ext>
                  </a:extLst>
                </a:gridCol>
                <a:gridCol w="822960">
                  <a:extLst>
                    <a:ext uri="{9D8B030D-6E8A-4147-A177-3AD203B41FA5}">
                      <a16:colId xmlns:a16="http://schemas.microsoft.com/office/drawing/2014/main" val="3918783340"/>
                    </a:ext>
                  </a:extLst>
                </a:gridCol>
                <a:gridCol w="822960">
                  <a:extLst>
                    <a:ext uri="{9D8B030D-6E8A-4147-A177-3AD203B41FA5}">
                      <a16:colId xmlns:a16="http://schemas.microsoft.com/office/drawing/2014/main" val="2595671796"/>
                    </a:ext>
                  </a:extLst>
                </a:gridCol>
                <a:gridCol w="822960">
                  <a:extLst>
                    <a:ext uri="{9D8B030D-6E8A-4147-A177-3AD203B41FA5}">
                      <a16:colId xmlns:a16="http://schemas.microsoft.com/office/drawing/2014/main" val="1659691354"/>
                    </a:ext>
                  </a:extLst>
                </a:gridCol>
                <a:gridCol w="822960">
                  <a:extLst>
                    <a:ext uri="{9D8B030D-6E8A-4147-A177-3AD203B41FA5}">
                      <a16:colId xmlns:a16="http://schemas.microsoft.com/office/drawing/2014/main" val="190552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561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- 2019-11-30 11:44:40</a:t>
                      </a:r>
                      <a:r>
                        <a:rPr kumimoji="0" lang="en-US" sz="1000" b="0" i="0" u="none" strike="noStrike" kern="1200" cap="none" spc="0" normalizeH="0" baseline="0" noProof="0">
                          <a:ln>
                            <a:noFill/>
                          </a:ln>
                          <a:solidFill>
                            <a:prstClr val="black"/>
                          </a:solidFill>
                          <a:effectLst/>
                          <a:uLnTx/>
                          <a:uFillTx/>
                          <a:latin typeface="+mn-lt"/>
                          <a:ea typeface="+mn-ea"/>
                          <a:cs typeface="+mn-cs"/>
                        </a:rPr>
                        <a:t>
 Grizzly bears have one of the more fearsome set of choppers in the wild.
They have a bite-force of over 8,000,000 pascals, enough to crush a bowling ball.
Source: http://bit.ly/2PhHQLn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091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- 2019-11-24 11:29:17</a:t>
                      </a:r>
                      <a:r>
                        <a:rPr kumimoji="0" lang="en-US" sz="1000" b="0" i="0" u="none" strike="noStrike" kern="1200" cap="none" spc="0" normalizeH="0" baseline="0" noProof="0">
                          <a:ln>
                            <a:noFill/>
                          </a:ln>
                          <a:solidFill>
                            <a:prstClr val="black"/>
                          </a:solidFill>
                          <a:effectLst/>
                          <a:uLnTx/>
                          <a:uFillTx/>
                          <a:latin typeface="+mn-lt"/>
                          <a:ea typeface="+mn-ea"/>
                          <a:cs typeface="+mn-cs"/>
                        </a:rPr>
                        <a:t>
 The past is in your head. The future is in your hands.
Our future is ready to be made and will be moulded by our own hands. Choosing positivity today will create a brighter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199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11:28:38</a:t>
                      </a:r>
                      <a:r>
                        <a:rPr kumimoji="0" lang="en-US" sz="1000" b="0" i="0" u="none" strike="noStrike" kern="1200" cap="none" spc="0" normalizeH="0" baseline="0" noProof="0">
                          <a:ln>
                            <a:noFill/>
                          </a:ln>
                          <a:solidFill>
                            <a:prstClr val="black"/>
                          </a:solidFill>
                          <a:effectLst/>
                          <a:uLnTx/>
                          <a:uFillTx/>
                          <a:latin typeface="+mn-lt"/>
                          <a:ea typeface="+mn-ea"/>
                          <a:cs typeface="+mn-cs"/>
                        </a:rPr>
                        <a:t>
 All anemonefish, including clownfish, are all born male. They have the ability to turn themselves into a female, but once the change is made, they can’t go back to being a male. 
Sometimes the change is made when mating where two males will become mates and the larger, dominant fish will become the female.
Source: http://bit.ly/2Pi7O1u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7871921"/>
                  </a:ext>
                </a:extLst>
              </a:tr>
            </a:tbl>
          </a:graphicData>
        </a:graphic>
      </p:graphicFrame>
      <p:sp>
        <p:nvSpPr>
          <p:cNvPr id="4" name="Text Placeholder 3">
            <a:extLst>
              <a:ext uri="{FF2B5EF4-FFF2-40B4-BE49-F238E27FC236}">
                <a16:creationId xmlns:a16="http://schemas.microsoft.com/office/drawing/2014/main" id="{3BE5F565-7EFB-4257-B6F7-23A7C7AD2EC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63487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478C-F939-4F30-B189-6276106781C5}"/>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A96044C5-6ED5-4104-970C-DDB423D6D9BA}"/>
              </a:ext>
            </a:extLst>
          </p:cNvPr>
          <p:cNvGraphicFramePr>
            <a:graphicFrameLocks noGrp="1"/>
          </p:cNvGraphicFramePr>
          <p:nvPr>
            <p:ph type="chart" sz="quarter" idx="13"/>
            <p:extLst>
              <p:ext uri="{D42A27DB-BD31-4B8C-83A1-F6EECF244321}">
                <p14:modId xmlns:p14="http://schemas.microsoft.com/office/powerpoint/2010/main" val="3889633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566E0-CC9D-4B32-BF70-35BEEFBDB2B7}"/>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B542B631-27FC-4C9F-ABE8-F723CAB241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126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7EE3-EE26-4BFF-B33E-ED98BF1B793C}"/>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2AD9D9A8-090C-4BAC-A02A-1D34D59D308B}"/>
              </a:ext>
            </a:extLst>
          </p:cNvPr>
          <p:cNvGraphicFramePr>
            <a:graphicFrameLocks noGrp="1"/>
          </p:cNvGraphicFramePr>
          <p:nvPr>
            <p:ph type="chart" sz="quarter" idx="13"/>
            <p:extLst>
              <p:ext uri="{D42A27DB-BD31-4B8C-83A1-F6EECF244321}">
                <p14:modId xmlns:p14="http://schemas.microsoft.com/office/powerpoint/2010/main" val="2125300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D36601-596B-4FA6-A001-2A3C4BA4C9E1}"/>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8D752AC4-9544-43EB-97DE-00040A687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6307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F74FD-7AF6-4147-9DF8-362B31179712}"/>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A6BB1F0-D0FD-4BCA-AF55-88B059915216}"/>
              </a:ext>
            </a:extLst>
          </p:cNvPr>
          <p:cNvGraphicFramePr>
            <a:graphicFrameLocks noGrp="1"/>
          </p:cNvGraphicFramePr>
          <p:nvPr>
            <p:ph type="chart" sz="quarter" idx="13"/>
            <p:extLst>
              <p:ext uri="{D42A27DB-BD31-4B8C-83A1-F6EECF244321}">
                <p14:modId xmlns:p14="http://schemas.microsoft.com/office/powerpoint/2010/main" val="2603658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8F5509-E696-4CE2-AA64-2FB5745476E5}"/>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A449316-91CC-48CB-8751-9B1747EBE9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8220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F0841-3F2B-4E7F-A4D2-1EE1A9B4F006}"/>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9A50FBE9-4307-407B-9020-BF8A66D87024}"/>
              </a:ext>
            </a:extLst>
          </p:cNvPr>
          <p:cNvGraphicFramePr>
            <a:graphicFrameLocks noGrp="1"/>
          </p:cNvGraphicFramePr>
          <p:nvPr>
            <p:ph type="chart" sz="quarter" idx="13"/>
            <p:extLst>
              <p:ext uri="{D42A27DB-BD31-4B8C-83A1-F6EECF244321}">
                <p14:modId xmlns:p14="http://schemas.microsoft.com/office/powerpoint/2010/main" val="3335094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7157E-1E7D-4286-B9A1-FCB45742BDDD}"/>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D3C1E8AE-B86E-4845-BD0F-F09D01458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761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1E463-3FD1-4D67-9A38-F8D9E65935EC}"/>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716FAF1F-E148-43F8-ABC6-CDC0C05E2A18}"/>
              </a:ext>
            </a:extLst>
          </p:cNvPr>
          <p:cNvGraphicFramePr>
            <a:graphicFrameLocks noGrp="1"/>
          </p:cNvGraphicFramePr>
          <p:nvPr>
            <p:ph type="tbl" sz="quarter" idx="13"/>
            <p:extLst>
              <p:ext uri="{D42A27DB-BD31-4B8C-83A1-F6EECF244321}">
                <p14:modId xmlns:p14="http://schemas.microsoft.com/office/powerpoint/2010/main" val="267540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37158506"/>
                    </a:ext>
                  </a:extLst>
                </a:gridCol>
                <a:gridCol w="1645920">
                  <a:extLst>
                    <a:ext uri="{9D8B030D-6E8A-4147-A177-3AD203B41FA5}">
                      <a16:colId xmlns:a16="http://schemas.microsoft.com/office/drawing/2014/main" val="2643002456"/>
                    </a:ext>
                  </a:extLst>
                </a:gridCol>
                <a:gridCol w="1645920">
                  <a:extLst>
                    <a:ext uri="{9D8B030D-6E8A-4147-A177-3AD203B41FA5}">
                      <a16:colId xmlns:a16="http://schemas.microsoft.com/office/drawing/2014/main" val="809358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2657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extLst>
                  <a:ext uri="{0D108BD9-81ED-4DB2-BD59-A6C34878D82A}">
                    <a16:rowId xmlns:a16="http://schemas.microsoft.com/office/drawing/2014/main" val="211088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375117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87645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27232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97334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86644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12823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15313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3093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116472241"/>
                  </a:ext>
                </a:extLst>
              </a:tr>
            </a:tbl>
          </a:graphicData>
        </a:graphic>
      </p:graphicFrame>
      <p:sp>
        <p:nvSpPr>
          <p:cNvPr id="4" name="Text Placeholder 3">
            <a:extLst>
              <a:ext uri="{FF2B5EF4-FFF2-40B4-BE49-F238E27FC236}">
                <a16:creationId xmlns:a16="http://schemas.microsoft.com/office/drawing/2014/main" id="{4A3E233E-EA28-41B1-ABDF-FA79042A523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92571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9967-7DDD-4DD4-9637-656AA91DC19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AFE8EDC0-532A-4C5B-80A9-016AA602A2D2}"/>
              </a:ext>
            </a:extLst>
          </p:cNvPr>
          <p:cNvGraphicFramePr>
            <a:graphicFrameLocks noGrp="1"/>
          </p:cNvGraphicFramePr>
          <p:nvPr>
            <p:ph type="tbl" sz="quarter" idx="13"/>
            <p:extLst>
              <p:ext uri="{D42A27DB-BD31-4B8C-83A1-F6EECF244321}">
                <p14:modId xmlns:p14="http://schemas.microsoft.com/office/powerpoint/2010/main" val="206912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784851"/>
                    </a:ext>
                  </a:extLst>
                </a:gridCol>
                <a:gridCol w="1645920">
                  <a:extLst>
                    <a:ext uri="{9D8B030D-6E8A-4147-A177-3AD203B41FA5}">
                      <a16:colId xmlns:a16="http://schemas.microsoft.com/office/drawing/2014/main" val="1133761769"/>
                    </a:ext>
                  </a:extLst>
                </a:gridCol>
                <a:gridCol w="1645920">
                  <a:extLst>
                    <a:ext uri="{9D8B030D-6E8A-4147-A177-3AD203B41FA5}">
                      <a16:colId xmlns:a16="http://schemas.microsoft.com/office/drawing/2014/main" val="383092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8256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8044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15913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0499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9539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6473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62955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5696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7529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1567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581470957"/>
                  </a:ext>
                </a:extLst>
              </a:tr>
            </a:tbl>
          </a:graphicData>
        </a:graphic>
      </p:graphicFrame>
      <p:sp>
        <p:nvSpPr>
          <p:cNvPr id="4" name="Text Placeholder 3">
            <a:extLst>
              <a:ext uri="{FF2B5EF4-FFF2-40B4-BE49-F238E27FC236}">
                <a16:creationId xmlns:a16="http://schemas.microsoft.com/office/drawing/2014/main" id="{952F94D5-D6CA-447F-86F0-553C5721FCB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72397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2390C-319A-42B0-9796-F000D79F52F3}"/>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7156F672-3B79-4AFE-8656-91EB3691A4CF}"/>
              </a:ext>
            </a:extLst>
          </p:cNvPr>
          <p:cNvGraphicFramePr>
            <a:graphicFrameLocks noGrp="1"/>
          </p:cNvGraphicFramePr>
          <p:nvPr>
            <p:ph type="tbl" sz="quarter" idx="13"/>
            <p:extLst>
              <p:ext uri="{D42A27DB-BD31-4B8C-83A1-F6EECF244321}">
                <p14:modId xmlns:p14="http://schemas.microsoft.com/office/powerpoint/2010/main" val="321872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0578425"/>
                    </a:ext>
                  </a:extLst>
                </a:gridCol>
                <a:gridCol w="1645920">
                  <a:extLst>
                    <a:ext uri="{9D8B030D-6E8A-4147-A177-3AD203B41FA5}">
                      <a16:colId xmlns:a16="http://schemas.microsoft.com/office/drawing/2014/main" val="1117382527"/>
                    </a:ext>
                  </a:extLst>
                </a:gridCol>
                <a:gridCol w="1645920">
                  <a:extLst>
                    <a:ext uri="{9D8B030D-6E8A-4147-A177-3AD203B41FA5}">
                      <a16:colId xmlns:a16="http://schemas.microsoft.com/office/drawing/2014/main" val="1219870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7901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60062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07677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5969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54545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Bandau Kota Marudu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39235839"/>
                  </a:ext>
                </a:extLst>
              </a:tr>
            </a:tbl>
          </a:graphicData>
        </a:graphic>
      </p:graphicFrame>
      <p:sp>
        <p:nvSpPr>
          <p:cNvPr id="4" name="Text Placeholder 3">
            <a:extLst>
              <a:ext uri="{FF2B5EF4-FFF2-40B4-BE49-F238E27FC236}">
                <a16:creationId xmlns:a16="http://schemas.microsoft.com/office/drawing/2014/main" id="{0629CFAD-F9D9-4B48-BBB7-D0424468A95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046956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F5BDE-6BA7-4695-A6C0-E096B5A43420}"/>
              </a:ext>
            </a:extLst>
          </p:cNvPr>
          <p:cNvSpPr>
            <a:spLocks noGrp="1"/>
          </p:cNvSpPr>
          <p:nvPr>
            <p:ph type="title"/>
          </p:nvPr>
        </p:nvSpPr>
        <p:spPr/>
        <p:txBody>
          <a:bodyPr/>
          <a:lstStyle/>
          <a:p>
            <a:r>
              <a:rPr lang="en-US"/>
              <a:t>Facebook Own Posts Table | Oxford Fajar - 1 of 8</a:t>
            </a:r>
          </a:p>
        </p:txBody>
      </p:sp>
      <p:graphicFrame>
        <p:nvGraphicFramePr>
          <p:cNvPr id="5" name="Table Placeholder 4">
            <a:extLst>
              <a:ext uri="{FF2B5EF4-FFF2-40B4-BE49-F238E27FC236}">
                <a16:creationId xmlns:a16="http://schemas.microsoft.com/office/drawing/2014/main" id="{2ED21C24-6FD4-465E-8E18-E047BD7F8996}"/>
              </a:ext>
            </a:extLst>
          </p:cNvPr>
          <p:cNvGraphicFramePr>
            <a:graphicFrameLocks noGrp="1"/>
          </p:cNvGraphicFramePr>
          <p:nvPr>
            <p:ph type="tbl" sz="quarter" idx="13"/>
            <p:extLst>
              <p:ext uri="{D42A27DB-BD31-4B8C-83A1-F6EECF244321}">
                <p14:modId xmlns:p14="http://schemas.microsoft.com/office/powerpoint/2010/main" val="40788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8333326"/>
                    </a:ext>
                  </a:extLst>
                </a:gridCol>
                <a:gridCol w="658368">
                  <a:extLst>
                    <a:ext uri="{9D8B030D-6E8A-4147-A177-3AD203B41FA5}">
                      <a16:colId xmlns:a16="http://schemas.microsoft.com/office/drawing/2014/main" val="3827618199"/>
                    </a:ext>
                  </a:extLst>
                </a:gridCol>
                <a:gridCol w="658368">
                  <a:extLst>
                    <a:ext uri="{9D8B030D-6E8A-4147-A177-3AD203B41FA5}">
                      <a16:colId xmlns:a16="http://schemas.microsoft.com/office/drawing/2014/main" val="2899519124"/>
                    </a:ext>
                  </a:extLst>
                </a:gridCol>
                <a:gridCol w="658368">
                  <a:extLst>
                    <a:ext uri="{9D8B030D-6E8A-4147-A177-3AD203B41FA5}">
                      <a16:colId xmlns:a16="http://schemas.microsoft.com/office/drawing/2014/main" val="3478635375"/>
                    </a:ext>
                  </a:extLst>
                </a:gridCol>
                <a:gridCol w="658368">
                  <a:extLst>
                    <a:ext uri="{9D8B030D-6E8A-4147-A177-3AD203B41FA5}">
                      <a16:colId xmlns:a16="http://schemas.microsoft.com/office/drawing/2014/main" val="71256502"/>
                    </a:ext>
                  </a:extLst>
                </a:gridCol>
                <a:gridCol w="658368">
                  <a:extLst>
                    <a:ext uri="{9D8B030D-6E8A-4147-A177-3AD203B41FA5}">
                      <a16:colId xmlns:a16="http://schemas.microsoft.com/office/drawing/2014/main" val="1976155696"/>
                    </a:ext>
                  </a:extLst>
                </a:gridCol>
                <a:gridCol w="658368">
                  <a:extLst>
                    <a:ext uri="{9D8B030D-6E8A-4147-A177-3AD203B41FA5}">
                      <a16:colId xmlns:a16="http://schemas.microsoft.com/office/drawing/2014/main" val="285912670"/>
                    </a:ext>
                  </a:extLst>
                </a:gridCol>
                <a:gridCol w="658368">
                  <a:extLst>
                    <a:ext uri="{9D8B030D-6E8A-4147-A177-3AD203B41FA5}">
                      <a16:colId xmlns:a16="http://schemas.microsoft.com/office/drawing/2014/main" val="57214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898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- 2019-11-30 11:44:40</a:t>
                      </a:r>
                      <a:r>
                        <a:rPr kumimoji="0" lang="en-US" sz="1000" b="0" i="0" u="none" strike="noStrike" kern="1200" cap="none" spc="0" normalizeH="0" baseline="0" noProof="0">
                          <a:ln>
                            <a:noFill/>
                          </a:ln>
                          <a:solidFill>
                            <a:prstClr val="black"/>
                          </a:solidFill>
                          <a:effectLst/>
                          <a:uLnTx/>
                          <a:uFillTx/>
                          <a:latin typeface="+mn-lt"/>
                          <a:ea typeface="+mn-ea"/>
                          <a:cs typeface="+mn-cs"/>
                        </a:rPr>
                        <a:t>
 Grizzly bears have one of the more fearsome set of choppers in the wild.
They have a bite-force of over 8,000,000 pascals, enough to crush a bowling ball.
Source: http://bit.ly/2PhHQLn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90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- 2019-11-29 11:34:41</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 good time to give back. Find a practical way to serve and contribute by joining volunteer activities such as cleaning up the beach, helping out at a nursing home or animal shelter, or deliver meals to the elderly.
Your kind gestures will certainly brighten up someone's day!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2103556"/>
                  </a:ext>
                </a:extLst>
              </a:tr>
            </a:tbl>
          </a:graphicData>
        </a:graphic>
      </p:graphicFrame>
      <p:sp>
        <p:nvSpPr>
          <p:cNvPr id="4" name="Text Placeholder 3">
            <a:extLst>
              <a:ext uri="{FF2B5EF4-FFF2-40B4-BE49-F238E27FC236}">
                <a16:creationId xmlns:a16="http://schemas.microsoft.com/office/drawing/2014/main" id="{C3C90730-3679-47CD-BC96-1F0BC2285C1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569539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CF5B-398B-4FF4-8F0D-2DA97F47B30F}"/>
              </a:ext>
            </a:extLst>
          </p:cNvPr>
          <p:cNvSpPr>
            <a:spLocks noGrp="1"/>
          </p:cNvSpPr>
          <p:nvPr>
            <p:ph type="title"/>
          </p:nvPr>
        </p:nvSpPr>
        <p:spPr/>
        <p:txBody>
          <a:bodyPr/>
          <a:lstStyle/>
          <a:p>
            <a:r>
              <a:rPr lang="en-US"/>
              <a:t>Facebook Own Posts Table | Oxford Fajar - 2 of 8</a:t>
            </a:r>
          </a:p>
        </p:txBody>
      </p:sp>
      <p:graphicFrame>
        <p:nvGraphicFramePr>
          <p:cNvPr id="5" name="Table Placeholder 4">
            <a:extLst>
              <a:ext uri="{FF2B5EF4-FFF2-40B4-BE49-F238E27FC236}">
                <a16:creationId xmlns:a16="http://schemas.microsoft.com/office/drawing/2014/main" id="{CA26B0DE-3805-4C98-951F-1B3D30C0F2B7}"/>
              </a:ext>
            </a:extLst>
          </p:cNvPr>
          <p:cNvGraphicFramePr>
            <a:graphicFrameLocks noGrp="1"/>
          </p:cNvGraphicFramePr>
          <p:nvPr>
            <p:ph type="tbl" sz="quarter" idx="13"/>
            <p:extLst>
              <p:ext uri="{D42A27DB-BD31-4B8C-83A1-F6EECF244321}">
                <p14:modId xmlns:p14="http://schemas.microsoft.com/office/powerpoint/2010/main" val="636713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4923992"/>
                    </a:ext>
                  </a:extLst>
                </a:gridCol>
                <a:gridCol w="658368">
                  <a:extLst>
                    <a:ext uri="{9D8B030D-6E8A-4147-A177-3AD203B41FA5}">
                      <a16:colId xmlns:a16="http://schemas.microsoft.com/office/drawing/2014/main" val="2569462442"/>
                    </a:ext>
                  </a:extLst>
                </a:gridCol>
                <a:gridCol w="658368">
                  <a:extLst>
                    <a:ext uri="{9D8B030D-6E8A-4147-A177-3AD203B41FA5}">
                      <a16:colId xmlns:a16="http://schemas.microsoft.com/office/drawing/2014/main" val="587304622"/>
                    </a:ext>
                  </a:extLst>
                </a:gridCol>
                <a:gridCol w="658368">
                  <a:extLst>
                    <a:ext uri="{9D8B030D-6E8A-4147-A177-3AD203B41FA5}">
                      <a16:colId xmlns:a16="http://schemas.microsoft.com/office/drawing/2014/main" val="3033628852"/>
                    </a:ext>
                  </a:extLst>
                </a:gridCol>
                <a:gridCol w="658368">
                  <a:extLst>
                    <a:ext uri="{9D8B030D-6E8A-4147-A177-3AD203B41FA5}">
                      <a16:colId xmlns:a16="http://schemas.microsoft.com/office/drawing/2014/main" val="1862937843"/>
                    </a:ext>
                  </a:extLst>
                </a:gridCol>
                <a:gridCol w="658368">
                  <a:extLst>
                    <a:ext uri="{9D8B030D-6E8A-4147-A177-3AD203B41FA5}">
                      <a16:colId xmlns:a16="http://schemas.microsoft.com/office/drawing/2014/main" val="197681882"/>
                    </a:ext>
                  </a:extLst>
                </a:gridCol>
                <a:gridCol w="658368">
                  <a:extLst>
                    <a:ext uri="{9D8B030D-6E8A-4147-A177-3AD203B41FA5}">
                      <a16:colId xmlns:a16="http://schemas.microsoft.com/office/drawing/2014/main" val="3381066849"/>
                    </a:ext>
                  </a:extLst>
                </a:gridCol>
                <a:gridCol w="658368">
                  <a:extLst>
                    <a:ext uri="{9D8B030D-6E8A-4147-A177-3AD203B41FA5}">
                      <a16:colId xmlns:a16="http://schemas.microsoft.com/office/drawing/2014/main" val="404964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425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- 2019-11-27 11:33:51</a:t>
                      </a:r>
                      <a:r>
                        <a:rPr kumimoji="0" lang="en-US" sz="1000" b="0" i="0" u="none" strike="noStrike" kern="1200" cap="none" spc="0" normalizeH="0" baseline="0" noProof="0">
                          <a:ln>
                            <a:noFill/>
                          </a:ln>
                          <a:solidFill>
                            <a:prstClr val="black"/>
                          </a:solidFill>
                          <a:effectLst/>
                          <a:uLnTx/>
                          <a:uFillTx/>
                          <a:latin typeface="+mn-lt"/>
                          <a:ea typeface="+mn-ea"/>
                          <a:cs typeface="+mn-cs"/>
                        </a:rPr>
                        <a:t>
 It’s riddle time! What’s your guess?
.
.
.
.
.
.
.
Answer:
A doorbell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5505882"/>
                  </a:ext>
                </a:extLst>
              </a:tr>
            </a:tbl>
          </a:graphicData>
        </a:graphic>
      </p:graphicFrame>
      <p:sp>
        <p:nvSpPr>
          <p:cNvPr id="4" name="Text Placeholder 3">
            <a:extLst>
              <a:ext uri="{FF2B5EF4-FFF2-40B4-BE49-F238E27FC236}">
                <a16:creationId xmlns:a16="http://schemas.microsoft.com/office/drawing/2014/main" id="{F28430B4-22A8-4C41-89A1-0504A008DD7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94933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5D81C-9FED-4DE8-85F8-6732244B2DB3}"/>
              </a:ext>
            </a:extLst>
          </p:cNvPr>
          <p:cNvSpPr>
            <a:spLocks noGrp="1"/>
          </p:cNvSpPr>
          <p:nvPr>
            <p:ph type="title"/>
          </p:nvPr>
        </p:nvSpPr>
        <p:spPr/>
        <p:txBody>
          <a:bodyPr/>
          <a:lstStyle/>
          <a:p>
            <a:r>
              <a:rPr lang="en-US"/>
              <a:t>Facebook Own Posts Table | Oxford Fajar - 3 of 8</a:t>
            </a:r>
          </a:p>
        </p:txBody>
      </p:sp>
      <p:graphicFrame>
        <p:nvGraphicFramePr>
          <p:cNvPr id="5" name="Table Placeholder 4">
            <a:extLst>
              <a:ext uri="{FF2B5EF4-FFF2-40B4-BE49-F238E27FC236}">
                <a16:creationId xmlns:a16="http://schemas.microsoft.com/office/drawing/2014/main" id="{D281B162-DF51-4209-B129-4626E2E98645}"/>
              </a:ext>
            </a:extLst>
          </p:cNvPr>
          <p:cNvGraphicFramePr>
            <a:graphicFrameLocks noGrp="1"/>
          </p:cNvGraphicFramePr>
          <p:nvPr>
            <p:ph type="tbl" sz="quarter" idx="13"/>
            <p:extLst>
              <p:ext uri="{D42A27DB-BD31-4B8C-83A1-F6EECF244321}">
                <p14:modId xmlns:p14="http://schemas.microsoft.com/office/powerpoint/2010/main" val="106540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7718738"/>
                    </a:ext>
                  </a:extLst>
                </a:gridCol>
                <a:gridCol w="658368">
                  <a:extLst>
                    <a:ext uri="{9D8B030D-6E8A-4147-A177-3AD203B41FA5}">
                      <a16:colId xmlns:a16="http://schemas.microsoft.com/office/drawing/2014/main" val="2799534783"/>
                    </a:ext>
                  </a:extLst>
                </a:gridCol>
                <a:gridCol w="658368">
                  <a:extLst>
                    <a:ext uri="{9D8B030D-6E8A-4147-A177-3AD203B41FA5}">
                      <a16:colId xmlns:a16="http://schemas.microsoft.com/office/drawing/2014/main" val="710934631"/>
                    </a:ext>
                  </a:extLst>
                </a:gridCol>
                <a:gridCol w="658368">
                  <a:extLst>
                    <a:ext uri="{9D8B030D-6E8A-4147-A177-3AD203B41FA5}">
                      <a16:colId xmlns:a16="http://schemas.microsoft.com/office/drawing/2014/main" val="1515390197"/>
                    </a:ext>
                  </a:extLst>
                </a:gridCol>
                <a:gridCol w="658368">
                  <a:extLst>
                    <a:ext uri="{9D8B030D-6E8A-4147-A177-3AD203B41FA5}">
                      <a16:colId xmlns:a16="http://schemas.microsoft.com/office/drawing/2014/main" val="75792522"/>
                    </a:ext>
                  </a:extLst>
                </a:gridCol>
                <a:gridCol w="658368">
                  <a:extLst>
                    <a:ext uri="{9D8B030D-6E8A-4147-A177-3AD203B41FA5}">
                      <a16:colId xmlns:a16="http://schemas.microsoft.com/office/drawing/2014/main" val="3152696648"/>
                    </a:ext>
                  </a:extLst>
                </a:gridCol>
                <a:gridCol w="658368">
                  <a:extLst>
                    <a:ext uri="{9D8B030D-6E8A-4147-A177-3AD203B41FA5}">
                      <a16:colId xmlns:a16="http://schemas.microsoft.com/office/drawing/2014/main" val="315829981"/>
                    </a:ext>
                  </a:extLst>
                </a:gridCol>
                <a:gridCol w="658368">
                  <a:extLst>
                    <a:ext uri="{9D8B030D-6E8A-4147-A177-3AD203B41FA5}">
                      <a16:colId xmlns:a16="http://schemas.microsoft.com/office/drawing/2014/main" val="3728058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8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- 2019-11-26 18:11:19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21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- 2019-11-25 13:32:51</a:t>
                      </a:r>
                      <a:r>
                        <a:rPr kumimoji="0" lang="en-US" sz="1000" b="0" i="0" u="none" strike="noStrike" kern="1200" cap="none" spc="0" normalizeH="0" baseline="0" noProof="0">
                          <a:ln>
                            <a:noFill/>
                          </a:ln>
                          <a:solidFill>
                            <a:prstClr val="black"/>
                          </a:solidFill>
                          <a:effectLst/>
                          <a:uLnTx/>
                          <a:uFillTx/>
                          <a:latin typeface="+mn-lt"/>
                          <a:ea typeface="+mn-ea"/>
                          <a:cs typeface="+mn-cs"/>
                        </a:rPr>
                        <a:t>
 School break is the perfect time to declutter and get organised!
Time to clear your desk and give away books and notes you no longer need.
This way, you’ll set yourself up for a fruitful upcoming school year.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092813"/>
                  </a:ext>
                </a:extLst>
              </a:tr>
            </a:tbl>
          </a:graphicData>
        </a:graphic>
      </p:graphicFrame>
      <p:sp>
        <p:nvSpPr>
          <p:cNvPr id="4" name="Text Placeholder 3">
            <a:extLst>
              <a:ext uri="{FF2B5EF4-FFF2-40B4-BE49-F238E27FC236}">
                <a16:creationId xmlns:a16="http://schemas.microsoft.com/office/drawing/2014/main" id="{8B0FECF0-658B-49A8-B718-EE02FA8EF7F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16036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BE4C-F295-4303-93AE-1FDF1BE451F1}"/>
              </a:ext>
            </a:extLst>
          </p:cNvPr>
          <p:cNvSpPr>
            <a:spLocks noGrp="1"/>
          </p:cNvSpPr>
          <p:nvPr>
            <p:ph type="title"/>
          </p:nvPr>
        </p:nvSpPr>
        <p:spPr/>
        <p:txBody>
          <a:bodyPr/>
          <a:lstStyle/>
          <a:p>
            <a:r>
              <a:rPr lang="en-US"/>
              <a:t>Facebook Own Posts Table | Oxford Fajar - 4 of 8</a:t>
            </a:r>
          </a:p>
        </p:txBody>
      </p:sp>
      <p:graphicFrame>
        <p:nvGraphicFramePr>
          <p:cNvPr id="5" name="Table Placeholder 4">
            <a:extLst>
              <a:ext uri="{FF2B5EF4-FFF2-40B4-BE49-F238E27FC236}">
                <a16:creationId xmlns:a16="http://schemas.microsoft.com/office/drawing/2014/main" id="{1C40F4B0-A0B9-4DAE-8BB0-3608CD77E3B0}"/>
              </a:ext>
            </a:extLst>
          </p:cNvPr>
          <p:cNvGraphicFramePr>
            <a:graphicFrameLocks noGrp="1"/>
          </p:cNvGraphicFramePr>
          <p:nvPr>
            <p:ph type="tbl" sz="quarter" idx="13"/>
            <p:extLst>
              <p:ext uri="{D42A27DB-BD31-4B8C-83A1-F6EECF244321}">
                <p14:modId xmlns:p14="http://schemas.microsoft.com/office/powerpoint/2010/main" val="263349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2316557"/>
                    </a:ext>
                  </a:extLst>
                </a:gridCol>
                <a:gridCol w="658368">
                  <a:extLst>
                    <a:ext uri="{9D8B030D-6E8A-4147-A177-3AD203B41FA5}">
                      <a16:colId xmlns:a16="http://schemas.microsoft.com/office/drawing/2014/main" val="2625883960"/>
                    </a:ext>
                  </a:extLst>
                </a:gridCol>
                <a:gridCol w="658368">
                  <a:extLst>
                    <a:ext uri="{9D8B030D-6E8A-4147-A177-3AD203B41FA5}">
                      <a16:colId xmlns:a16="http://schemas.microsoft.com/office/drawing/2014/main" val="3519384166"/>
                    </a:ext>
                  </a:extLst>
                </a:gridCol>
                <a:gridCol w="658368">
                  <a:extLst>
                    <a:ext uri="{9D8B030D-6E8A-4147-A177-3AD203B41FA5}">
                      <a16:colId xmlns:a16="http://schemas.microsoft.com/office/drawing/2014/main" val="3150552875"/>
                    </a:ext>
                  </a:extLst>
                </a:gridCol>
                <a:gridCol w="658368">
                  <a:extLst>
                    <a:ext uri="{9D8B030D-6E8A-4147-A177-3AD203B41FA5}">
                      <a16:colId xmlns:a16="http://schemas.microsoft.com/office/drawing/2014/main" val="1401164782"/>
                    </a:ext>
                  </a:extLst>
                </a:gridCol>
                <a:gridCol w="658368">
                  <a:extLst>
                    <a:ext uri="{9D8B030D-6E8A-4147-A177-3AD203B41FA5}">
                      <a16:colId xmlns:a16="http://schemas.microsoft.com/office/drawing/2014/main" val="1657971646"/>
                    </a:ext>
                  </a:extLst>
                </a:gridCol>
                <a:gridCol w="658368">
                  <a:extLst>
                    <a:ext uri="{9D8B030D-6E8A-4147-A177-3AD203B41FA5}">
                      <a16:colId xmlns:a16="http://schemas.microsoft.com/office/drawing/2014/main" val="240293877"/>
                    </a:ext>
                  </a:extLst>
                </a:gridCol>
                <a:gridCol w="658368">
                  <a:extLst>
                    <a:ext uri="{9D8B030D-6E8A-4147-A177-3AD203B41FA5}">
                      <a16:colId xmlns:a16="http://schemas.microsoft.com/office/drawing/2014/main" val="57340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583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- 2019-11-24 11:29:17</a:t>
                      </a:r>
                      <a:r>
                        <a:rPr kumimoji="0" lang="en-US" sz="1000" b="0" i="0" u="none" strike="noStrike" kern="1200" cap="none" spc="0" normalizeH="0" baseline="0" noProof="0">
                          <a:ln>
                            <a:noFill/>
                          </a:ln>
                          <a:solidFill>
                            <a:prstClr val="black"/>
                          </a:solidFill>
                          <a:effectLst/>
                          <a:uLnTx/>
                          <a:uFillTx/>
                          <a:latin typeface="+mn-lt"/>
                          <a:ea typeface="+mn-ea"/>
                          <a:cs typeface="+mn-cs"/>
                        </a:rPr>
                        <a:t>
 The past is in your head. The future is in your hands.
Our future is ready to be made and will be moulded by our own hands. Choosing positivity today will create a brighter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403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- 2019-11-23 11:30:13</a:t>
                      </a:r>
                      <a:r>
                        <a:rPr kumimoji="0" lang="en-US" sz="1000" b="0" i="0" u="none" strike="noStrike" kern="1200" cap="none" spc="0" normalizeH="0" baseline="0" noProof="0">
                          <a:ln>
                            <a:noFill/>
                          </a:ln>
                          <a:solidFill>
                            <a:prstClr val="black"/>
                          </a:solidFill>
                          <a:effectLst/>
                          <a:uLnTx/>
                          <a:uFillTx/>
                          <a:latin typeface="+mn-lt"/>
                          <a:ea typeface="+mn-ea"/>
                          <a:cs typeface="+mn-cs"/>
                        </a:rPr>
                        <a:t>
 It is the time of the year we've all been waiting for!
Wishing all students a fun and fulfilling holiday break!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52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- 2019-11-22 12:26:16</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all Malay collective nouns and have them at your fingertips?
Our Kamus Penjodoh Bilangan is exactly what you need!
This dictionary is specially designed for primary school students. It offers over 1,500 entries with definitions and samples of sentences.
Find out more at http://bit.ly/2BIPiHz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666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22:31:22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UPSR achievers for the effort you put in, and for doing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662138"/>
                  </a:ext>
                </a:extLst>
              </a:tr>
            </a:tbl>
          </a:graphicData>
        </a:graphic>
      </p:graphicFrame>
      <p:sp>
        <p:nvSpPr>
          <p:cNvPr id="4" name="Text Placeholder 3">
            <a:extLst>
              <a:ext uri="{FF2B5EF4-FFF2-40B4-BE49-F238E27FC236}">
                <a16:creationId xmlns:a16="http://schemas.microsoft.com/office/drawing/2014/main" id="{B6D0E0FC-C9D3-4995-A2B2-849FD34B7BC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44823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60B4-2C99-4142-90A2-E3DE42328943}"/>
              </a:ext>
            </a:extLst>
          </p:cNvPr>
          <p:cNvSpPr>
            <a:spLocks noGrp="1"/>
          </p:cNvSpPr>
          <p:nvPr>
            <p:ph type="title"/>
          </p:nvPr>
        </p:nvSpPr>
        <p:spPr/>
        <p:txBody>
          <a:bodyPr/>
          <a:lstStyle/>
          <a:p>
            <a:r>
              <a:rPr lang="en-US"/>
              <a:t>Facebook Own Posts Table | Oxford Fajar - 5 of 8</a:t>
            </a:r>
          </a:p>
        </p:txBody>
      </p:sp>
      <p:graphicFrame>
        <p:nvGraphicFramePr>
          <p:cNvPr id="5" name="Table Placeholder 4">
            <a:extLst>
              <a:ext uri="{FF2B5EF4-FFF2-40B4-BE49-F238E27FC236}">
                <a16:creationId xmlns:a16="http://schemas.microsoft.com/office/drawing/2014/main" id="{A13C112D-74B6-41E4-B116-CA460BE038A3}"/>
              </a:ext>
            </a:extLst>
          </p:cNvPr>
          <p:cNvGraphicFramePr>
            <a:graphicFrameLocks noGrp="1"/>
          </p:cNvGraphicFramePr>
          <p:nvPr>
            <p:ph type="tbl" sz="quarter" idx="13"/>
            <p:extLst>
              <p:ext uri="{D42A27DB-BD31-4B8C-83A1-F6EECF244321}">
                <p14:modId xmlns:p14="http://schemas.microsoft.com/office/powerpoint/2010/main" val="87331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7453599"/>
                    </a:ext>
                  </a:extLst>
                </a:gridCol>
                <a:gridCol w="658368">
                  <a:extLst>
                    <a:ext uri="{9D8B030D-6E8A-4147-A177-3AD203B41FA5}">
                      <a16:colId xmlns:a16="http://schemas.microsoft.com/office/drawing/2014/main" val="2178991417"/>
                    </a:ext>
                  </a:extLst>
                </a:gridCol>
                <a:gridCol w="658368">
                  <a:extLst>
                    <a:ext uri="{9D8B030D-6E8A-4147-A177-3AD203B41FA5}">
                      <a16:colId xmlns:a16="http://schemas.microsoft.com/office/drawing/2014/main" val="676343847"/>
                    </a:ext>
                  </a:extLst>
                </a:gridCol>
                <a:gridCol w="658368">
                  <a:extLst>
                    <a:ext uri="{9D8B030D-6E8A-4147-A177-3AD203B41FA5}">
                      <a16:colId xmlns:a16="http://schemas.microsoft.com/office/drawing/2014/main" val="1521947965"/>
                    </a:ext>
                  </a:extLst>
                </a:gridCol>
                <a:gridCol w="658368">
                  <a:extLst>
                    <a:ext uri="{9D8B030D-6E8A-4147-A177-3AD203B41FA5}">
                      <a16:colId xmlns:a16="http://schemas.microsoft.com/office/drawing/2014/main" val="4083872801"/>
                    </a:ext>
                  </a:extLst>
                </a:gridCol>
                <a:gridCol w="658368">
                  <a:extLst>
                    <a:ext uri="{9D8B030D-6E8A-4147-A177-3AD203B41FA5}">
                      <a16:colId xmlns:a16="http://schemas.microsoft.com/office/drawing/2014/main" val="620212070"/>
                    </a:ext>
                  </a:extLst>
                </a:gridCol>
                <a:gridCol w="658368">
                  <a:extLst>
                    <a:ext uri="{9D8B030D-6E8A-4147-A177-3AD203B41FA5}">
                      <a16:colId xmlns:a16="http://schemas.microsoft.com/office/drawing/2014/main" val="1298412599"/>
                    </a:ext>
                  </a:extLst>
                </a:gridCol>
                <a:gridCol w="658368">
                  <a:extLst>
                    <a:ext uri="{9D8B030D-6E8A-4147-A177-3AD203B41FA5}">
                      <a16:colId xmlns:a16="http://schemas.microsoft.com/office/drawing/2014/main" val="2773108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239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11:28:38</a:t>
                      </a:r>
                      <a:r>
                        <a:rPr kumimoji="0" lang="en-US" sz="1000" b="0" i="0" u="none" strike="noStrike" kern="1200" cap="none" spc="0" normalizeH="0" baseline="0" noProof="0">
                          <a:ln>
                            <a:noFill/>
                          </a:ln>
                          <a:solidFill>
                            <a:prstClr val="black"/>
                          </a:solidFill>
                          <a:effectLst/>
                          <a:uLnTx/>
                          <a:uFillTx/>
                          <a:latin typeface="+mn-lt"/>
                          <a:ea typeface="+mn-ea"/>
                          <a:cs typeface="+mn-cs"/>
                        </a:rPr>
                        <a:t>
 All anemonefish, including clownfish, are all born male. They have the ability to turn themselves into a female, but once the change is made, they can’t go back to being a male. 
Sometimes the change is made when mating where two males will become mates and the larger, dominant fish will become the female.
Source: http://bit.ly/2Pi7O1u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27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- 2019-11-20 11:28:05</a:t>
                      </a:r>
                      <a:r>
                        <a:rPr kumimoji="0" lang="en-US" sz="1000" b="0" i="0" u="none" strike="noStrike" kern="1200" cap="none" spc="0" normalizeH="0" baseline="0" noProof="0">
                          <a:ln>
                            <a:noFill/>
                          </a:ln>
                          <a:solidFill>
                            <a:prstClr val="black"/>
                          </a:solidFill>
                          <a:effectLst/>
                          <a:uLnTx/>
                          <a:uFillTx/>
                          <a:latin typeface="+mn-lt"/>
                          <a:ea typeface="+mn-ea"/>
                          <a:cs typeface="+mn-cs"/>
                        </a:rPr>
                        <a:t>
 A study shows that music with quicker tempos made people breathe faster which increased their heart rate and blood pressure. 
Whereas, slow and soft music brought opposite results. It lowered the heart rate and blood pressure. 
Do you listen to music while reading?
Source: http://bit.ly/31NPsI6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1944802"/>
                  </a:ext>
                </a:extLst>
              </a:tr>
            </a:tbl>
          </a:graphicData>
        </a:graphic>
      </p:graphicFrame>
      <p:sp>
        <p:nvSpPr>
          <p:cNvPr id="4" name="Text Placeholder 3">
            <a:extLst>
              <a:ext uri="{FF2B5EF4-FFF2-40B4-BE49-F238E27FC236}">
                <a16:creationId xmlns:a16="http://schemas.microsoft.com/office/drawing/2014/main" id="{5B1D3D37-AAAD-46EB-BA62-87356A212F8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145720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A86E9-B236-4EEB-A26D-43ACD66DE0D7}"/>
              </a:ext>
            </a:extLst>
          </p:cNvPr>
          <p:cNvSpPr>
            <a:spLocks noGrp="1"/>
          </p:cNvSpPr>
          <p:nvPr>
            <p:ph type="title"/>
          </p:nvPr>
        </p:nvSpPr>
        <p:spPr/>
        <p:txBody>
          <a:bodyPr/>
          <a:lstStyle/>
          <a:p>
            <a:r>
              <a:rPr lang="en-US"/>
              <a:t>Facebook Own Posts Table | Oxford Fajar - 6 of 8</a:t>
            </a:r>
          </a:p>
        </p:txBody>
      </p:sp>
      <p:graphicFrame>
        <p:nvGraphicFramePr>
          <p:cNvPr id="5" name="Table Placeholder 4">
            <a:extLst>
              <a:ext uri="{FF2B5EF4-FFF2-40B4-BE49-F238E27FC236}">
                <a16:creationId xmlns:a16="http://schemas.microsoft.com/office/drawing/2014/main" id="{F6C9DDBC-B4AE-48CD-9591-0ED703D03318}"/>
              </a:ext>
            </a:extLst>
          </p:cNvPr>
          <p:cNvGraphicFramePr>
            <a:graphicFrameLocks noGrp="1"/>
          </p:cNvGraphicFramePr>
          <p:nvPr>
            <p:ph type="tbl" sz="quarter" idx="13"/>
            <p:extLst>
              <p:ext uri="{D42A27DB-BD31-4B8C-83A1-F6EECF244321}">
                <p14:modId xmlns:p14="http://schemas.microsoft.com/office/powerpoint/2010/main" val="183506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9551022"/>
                    </a:ext>
                  </a:extLst>
                </a:gridCol>
                <a:gridCol w="658368">
                  <a:extLst>
                    <a:ext uri="{9D8B030D-6E8A-4147-A177-3AD203B41FA5}">
                      <a16:colId xmlns:a16="http://schemas.microsoft.com/office/drawing/2014/main" val="3282554374"/>
                    </a:ext>
                  </a:extLst>
                </a:gridCol>
                <a:gridCol w="658368">
                  <a:extLst>
                    <a:ext uri="{9D8B030D-6E8A-4147-A177-3AD203B41FA5}">
                      <a16:colId xmlns:a16="http://schemas.microsoft.com/office/drawing/2014/main" val="4058161989"/>
                    </a:ext>
                  </a:extLst>
                </a:gridCol>
                <a:gridCol w="658368">
                  <a:extLst>
                    <a:ext uri="{9D8B030D-6E8A-4147-A177-3AD203B41FA5}">
                      <a16:colId xmlns:a16="http://schemas.microsoft.com/office/drawing/2014/main" val="3020151033"/>
                    </a:ext>
                  </a:extLst>
                </a:gridCol>
                <a:gridCol w="658368">
                  <a:extLst>
                    <a:ext uri="{9D8B030D-6E8A-4147-A177-3AD203B41FA5}">
                      <a16:colId xmlns:a16="http://schemas.microsoft.com/office/drawing/2014/main" val="2433420849"/>
                    </a:ext>
                  </a:extLst>
                </a:gridCol>
                <a:gridCol w="658368">
                  <a:extLst>
                    <a:ext uri="{9D8B030D-6E8A-4147-A177-3AD203B41FA5}">
                      <a16:colId xmlns:a16="http://schemas.microsoft.com/office/drawing/2014/main" val="875027303"/>
                    </a:ext>
                  </a:extLst>
                </a:gridCol>
                <a:gridCol w="658368">
                  <a:extLst>
                    <a:ext uri="{9D8B030D-6E8A-4147-A177-3AD203B41FA5}">
                      <a16:colId xmlns:a16="http://schemas.microsoft.com/office/drawing/2014/main" val="4079030081"/>
                    </a:ext>
                  </a:extLst>
                </a:gridCol>
                <a:gridCol w="658368">
                  <a:extLst>
                    <a:ext uri="{9D8B030D-6E8A-4147-A177-3AD203B41FA5}">
                      <a16:colId xmlns:a16="http://schemas.microsoft.com/office/drawing/2014/main" val="543263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936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- 2019-11-19 11:27:05</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about to begin. Let’s keep our mind jogging with a math question!
Which is the correct answer for the equation below?
12m2 - 9mn + 2n2
18m2 - 9mn + 2n2
18m2 - 15mn + 2n2
36m2 - 21mn + 4n2    
.
.
.
.
.
.
Answer:
B. 18m2 - 9mn + 2n2 
Source:
Ace Analysis Mathematics SPM,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903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11:32:58</a:t>
                      </a:r>
                      <a:r>
                        <a:rPr kumimoji="0" lang="en-US" sz="1000" b="0" i="0" u="none" strike="noStrike" kern="1200" cap="none" spc="0" normalizeH="0" baseline="0" noProof="0">
                          <a:ln>
                            <a:noFill/>
                          </a:ln>
                          <a:solidFill>
                            <a:prstClr val="black"/>
                          </a:solidFill>
                          <a:effectLst/>
                          <a:uLnTx/>
                          <a:uFillTx/>
                          <a:latin typeface="+mn-lt"/>
                          <a:ea typeface="+mn-ea"/>
                          <a:cs typeface="+mn-cs"/>
                        </a:rPr>
                        <a:t>
 Wishing all SPM candidates good luck for your examinations. Stay calm and give it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9566154"/>
                  </a:ext>
                </a:extLst>
              </a:tr>
            </a:tbl>
          </a:graphicData>
        </a:graphic>
      </p:graphicFrame>
      <p:sp>
        <p:nvSpPr>
          <p:cNvPr id="4" name="Text Placeholder 3">
            <a:extLst>
              <a:ext uri="{FF2B5EF4-FFF2-40B4-BE49-F238E27FC236}">
                <a16:creationId xmlns:a16="http://schemas.microsoft.com/office/drawing/2014/main" id="{B0322900-9A84-48FB-B436-6E20A3D0DB1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499477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D8C1-7133-4DF6-BEF2-CDFFB4F06DAC}"/>
              </a:ext>
            </a:extLst>
          </p:cNvPr>
          <p:cNvSpPr>
            <a:spLocks noGrp="1"/>
          </p:cNvSpPr>
          <p:nvPr>
            <p:ph type="title"/>
          </p:nvPr>
        </p:nvSpPr>
        <p:spPr/>
        <p:txBody>
          <a:bodyPr/>
          <a:lstStyle/>
          <a:p>
            <a:r>
              <a:rPr lang="en-US"/>
              <a:t>Facebook Own Posts Table | Oxford Fajar - 7 of 8</a:t>
            </a:r>
          </a:p>
        </p:txBody>
      </p:sp>
      <p:graphicFrame>
        <p:nvGraphicFramePr>
          <p:cNvPr id="5" name="Table Placeholder 4">
            <a:extLst>
              <a:ext uri="{FF2B5EF4-FFF2-40B4-BE49-F238E27FC236}">
                <a16:creationId xmlns:a16="http://schemas.microsoft.com/office/drawing/2014/main" id="{D1156BA5-7BA5-44B2-81FB-9630FDDE4211}"/>
              </a:ext>
            </a:extLst>
          </p:cNvPr>
          <p:cNvGraphicFramePr>
            <a:graphicFrameLocks noGrp="1"/>
          </p:cNvGraphicFramePr>
          <p:nvPr>
            <p:ph type="tbl" sz="quarter" idx="13"/>
            <p:extLst>
              <p:ext uri="{D42A27DB-BD31-4B8C-83A1-F6EECF244321}">
                <p14:modId xmlns:p14="http://schemas.microsoft.com/office/powerpoint/2010/main" val="1324715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5661495"/>
                    </a:ext>
                  </a:extLst>
                </a:gridCol>
                <a:gridCol w="658368">
                  <a:extLst>
                    <a:ext uri="{9D8B030D-6E8A-4147-A177-3AD203B41FA5}">
                      <a16:colId xmlns:a16="http://schemas.microsoft.com/office/drawing/2014/main" val="3216026118"/>
                    </a:ext>
                  </a:extLst>
                </a:gridCol>
                <a:gridCol w="658368">
                  <a:extLst>
                    <a:ext uri="{9D8B030D-6E8A-4147-A177-3AD203B41FA5}">
                      <a16:colId xmlns:a16="http://schemas.microsoft.com/office/drawing/2014/main" val="4273541953"/>
                    </a:ext>
                  </a:extLst>
                </a:gridCol>
                <a:gridCol w="658368">
                  <a:extLst>
                    <a:ext uri="{9D8B030D-6E8A-4147-A177-3AD203B41FA5}">
                      <a16:colId xmlns:a16="http://schemas.microsoft.com/office/drawing/2014/main" val="530461580"/>
                    </a:ext>
                  </a:extLst>
                </a:gridCol>
                <a:gridCol w="658368">
                  <a:extLst>
                    <a:ext uri="{9D8B030D-6E8A-4147-A177-3AD203B41FA5}">
                      <a16:colId xmlns:a16="http://schemas.microsoft.com/office/drawing/2014/main" val="3883825369"/>
                    </a:ext>
                  </a:extLst>
                </a:gridCol>
                <a:gridCol w="658368">
                  <a:extLst>
                    <a:ext uri="{9D8B030D-6E8A-4147-A177-3AD203B41FA5}">
                      <a16:colId xmlns:a16="http://schemas.microsoft.com/office/drawing/2014/main" val="2946692339"/>
                    </a:ext>
                  </a:extLst>
                </a:gridCol>
                <a:gridCol w="658368">
                  <a:extLst>
                    <a:ext uri="{9D8B030D-6E8A-4147-A177-3AD203B41FA5}">
                      <a16:colId xmlns:a16="http://schemas.microsoft.com/office/drawing/2014/main" val="4209009004"/>
                    </a:ext>
                  </a:extLst>
                </a:gridCol>
                <a:gridCol w="658368">
                  <a:extLst>
                    <a:ext uri="{9D8B030D-6E8A-4147-A177-3AD203B41FA5}">
                      <a16:colId xmlns:a16="http://schemas.microsoft.com/office/drawing/2014/main" val="3173642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976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11:26:47</a:t>
                      </a:r>
                      <a:r>
                        <a:rPr kumimoji="0" lang="en-US" sz="1000" b="0" i="0" u="none" strike="noStrike" kern="1200" cap="none" spc="0" normalizeH="0" baseline="0" noProof="0">
                          <a:ln>
                            <a:noFill/>
                          </a:ln>
                          <a:solidFill>
                            <a:prstClr val="black"/>
                          </a:solidFill>
                          <a:effectLst/>
                          <a:uLnTx/>
                          <a:uFillTx/>
                          <a:latin typeface="+mn-lt"/>
                          <a:ea typeface="+mn-ea"/>
                          <a:cs typeface="+mn-cs"/>
                        </a:rPr>
                        <a:t>
 To all SPM candidates, tomorrow is your big day! Say your piece and tell us how you feel below!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659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11:25:48</a:t>
                      </a:r>
                      <a:r>
                        <a:rPr kumimoji="0" lang="en-US" sz="1000" b="0" i="0" u="none" strike="noStrike" kern="1200" cap="none" spc="0" normalizeH="0" baseline="0" noProof="0">
                          <a:ln>
                            <a:noFill/>
                          </a:ln>
                          <a:solidFill>
                            <a:prstClr val="black"/>
                          </a:solidFill>
                          <a:effectLst/>
                          <a:uLnTx/>
                          <a:uFillTx/>
                          <a:latin typeface="+mn-lt"/>
                          <a:ea typeface="+mn-ea"/>
                          <a:cs typeface="+mn-cs"/>
                        </a:rPr>
                        <a:t>
 It’s only 3 days away from SPM. To ease the mental chaos, we’ve got you a packing list to survive SPM 2019. 
These include, but are not limited to:
- 3-4 pens in blue and black 
- 2 correction tapes
- 2 of each: pencils, rulers, sharpeners, and erasers 
- 1 non-programmable calculator 
- 1 geometric kit 
- Necessary identifications (SPM exam slip and IC)
- SPM 2019 exam schedule 
- A watch
Gear up with this SPM packing list, SPM warriors! You are now ready to ace your exams!
Source: https://eduadvisor.my/articles/spm-survival-tips-maximising-your-time-with-2-weeks-to-go/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7333964"/>
                  </a:ext>
                </a:extLst>
              </a:tr>
            </a:tbl>
          </a:graphicData>
        </a:graphic>
      </p:graphicFrame>
      <p:sp>
        <p:nvSpPr>
          <p:cNvPr id="4" name="Text Placeholder 3">
            <a:extLst>
              <a:ext uri="{FF2B5EF4-FFF2-40B4-BE49-F238E27FC236}">
                <a16:creationId xmlns:a16="http://schemas.microsoft.com/office/drawing/2014/main" id="{CE6A62C1-FA15-4BC7-8CE2-5A0219C1E80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416588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5D9B-9BDE-4C6D-8DA3-52F92AA5B3A2}"/>
              </a:ext>
            </a:extLst>
          </p:cNvPr>
          <p:cNvSpPr>
            <a:spLocks noGrp="1"/>
          </p:cNvSpPr>
          <p:nvPr>
            <p:ph type="title"/>
          </p:nvPr>
        </p:nvSpPr>
        <p:spPr/>
        <p:txBody>
          <a:bodyPr/>
          <a:lstStyle/>
          <a:p>
            <a:r>
              <a:rPr lang="en-US"/>
              <a:t>Facebook Own Posts Table | Oxford Fajar - 8 of 8</a:t>
            </a:r>
          </a:p>
        </p:txBody>
      </p:sp>
      <p:graphicFrame>
        <p:nvGraphicFramePr>
          <p:cNvPr id="5" name="Table Placeholder 4">
            <a:extLst>
              <a:ext uri="{FF2B5EF4-FFF2-40B4-BE49-F238E27FC236}">
                <a16:creationId xmlns:a16="http://schemas.microsoft.com/office/drawing/2014/main" id="{AAE61F9F-77B6-4111-B5D9-B8EC1C182205}"/>
              </a:ext>
            </a:extLst>
          </p:cNvPr>
          <p:cNvGraphicFramePr>
            <a:graphicFrameLocks noGrp="1"/>
          </p:cNvGraphicFramePr>
          <p:nvPr>
            <p:ph type="tbl" sz="quarter" idx="13"/>
            <p:extLst>
              <p:ext uri="{D42A27DB-BD31-4B8C-83A1-F6EECF244321}">
                <p14:modId xmlns:p14="http://schemas.microsoft.com/office/powerpoint/2010/main" val="418180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1580538"/>
                    </a:ext>
                  </a:extLst>
                </a:gridCol>
                <a:gridCol w="658368">
                  <a:extLst>
                    <a:ext uri="{9D8B030D-6E8A-4147-A177-3AD203B41FA5}">
                      <a16:colId xmlns:a16="http://schemas.microsoft.com/office/drawing/2014/main" val="1794261889"/>
                    </a:ext>
                  </a:extLst>
                </a:gridCol>
                <a:gridCol w="658368">
                  <a:extLst>
                    <a:ext uri="{9D8B030D-6E8A-4147-A177-3AD203B41FA5}">
                      <a16:colId xmlns:a16="http://schemas.microsoft.com/office/drawing/2014/main" val="551168255"/>
                    </a:ext>
                  </a:extLst>
                </a:gridCol>
                <a:gridCol w="658368">
                  <a:extLst>
                    <a:ext uri="{9D8B030D-6E8A-4147-A177-3AD203B41FA5}">
                      <a16:colId xmlns:a16="http://schemas.microsoft.com/office/drawing/2014/main" val="4206897436"/>
                    </a:ext>
                  </a:extLst>
                </a:gridCol>
                <a:gridCol w="658368">
                  <a:extLst>
                    <a:ext uri="{9D8B030D-6E8A-4147-A177-3AD203B41FA5}">
                      <a16:colId xmlns:a16="http://schemas.microsoft.com/office/drawing/2014/main" val="1445828152"/>
                    </a:ext>
                  </a:extLst>
                </a:gridCol>
                <a:gridCol w="658368">
                  <a:extLst>
                    <a:ext uri="{9D8B030D-6E8A-4147-A177-3AD203B41FA5}">
                      <a16:colId xmlns:a16="http://schemas.microsoft.com/office/drawing/2014/main" val="401072550"/>
                    </a:ext>
                  </a:extLst>
                </a:gridCol>
                <a:gridCol w="658368">
                  <a:extLst>
                    <a:ext uri="{9D8B030D-6E8A-4147-A177-3AD203B41FA5}">
                      <a16:colId xmlns:a16="http://schemas.microsoft.com/office/drawing/2014/main" val="3458525455"/>
                    </a:ext>
                  </a:extLst>
                </a:gridCol>
                <a:gridCol w="658368">
                  <a:extLst>
                    <a:ext uri="{9D8B030D-6E8A-4147-A177-3AD203B41FA5}">
                      <a16:colId xmlns:a16="http://schemas.microsoft.com/office/drawing/2014/main" val="1059031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744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11:20:18</a:t>
                      </a:r>
                      <a:r>
                        <a:rPr kumimoji="0" lang="en-US" sz="1000" b="0" i="0" u="none" strike="noStrike" kern="1200" cap="none" spc="0" normalizeH="0" baseline="0" noProof="0">
                          <a:ln>
                            <a:noFill/>
                          </a:ln>
                          <a:solidFill>
                            <a:prstClr val="black"/>
                          </a:solidFill>
                          <a:effectLst/>
                          <a:uLnTx/>
                          <a:uFillTx/>
                          <a:latin typeface="+mn-lt"/>
                          <a:ea typeface="+mn-ea"/>
                          <a:cs typeface="+mn-cs"/>
                        </a:rPr>
                        <a:t>
 Soar with pride with Success eBook's interactive digital materials!
Your perfect companion to complete your SPM preparation anytime and anywhere! 
Available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8264519"/>
                  </a:ext>
                </a:extLst>
              </a:tr>
            </a:tbl>
          </a:graphicData>
        </a:graphic>
      </p:graphicFrame>
      <p:sp>
        <p:nvSpPr>
          <p:cNvPr id="4" name="Text Placeholder 3">
            <a:extLst>
              <a:ext uri="{FF2B5EF4-FFF2-40B4-BE49-F238E27FC236}">
                <a16:creationId xmlns:a16="http://schemas.microsoft.com/office/drawing/2014/main" id="{37DDC626-A679-4BA1-9EA7-962D8D6CD5B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60640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B60B6-83CB-47D3-A66F-D1C2521F8D84}"/>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5A61BF19-A66A-4265-91AD-0A1A7C713762}"/>
              </a:ext>
            </a:extLst>
          </p:cNvPr>
          <p:cNvGraphicFramePr>
            <a:graphicFrameLocks noGrp="1"/>
          </p:cNvGraphicFramePr>
          <p:nvPr>
            <p:ph type="chart" sz="quarter" idx="13"/>
            <p:extLst>
              <p:ext uri="{D42A27DB-BD31-4B8C-83A1-F6EECF244321}">
                <p14:modId xmlns:p14="http://schemas.microsoft.com/office/powerpoint/2010/main" val="1215198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43D5A-DE3B-4E02-AAAF-9EEB76B277D6}"/>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0FBC337-8924-4A02-B30B-D2329BFF21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979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78B21-DD80-490B-9BB4-DFC3788CD624}"/>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9656207F-517F-4C12-9B15-317DB383FBAC}"/>
              </a:ext>
            </a:extLst>
          </p:cNvPr>
          <p:cNvGraphicFramePr>
            <a:graphicFrameLocks noGrp="1"/>
          </p:cNvGraphicFramePr>
          <p:nvPr>
            <p:ph type="chart" sz="quarter" idx="13"/>
            <p:extLst>
              <p:ext uri="{D42A27DB-BD31-4B8C-83A1-F6EECF244321}">
                <p14:modId xmlns:p14="http://schemas.microsoft.com/office/powerpoint/2010/main" val="3205913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CEFE1-696E-4B6A-BF94-2C04ED8028C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9327579D-E912-47C4-8521-A90C591FDF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69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23B4-E370-447C-A90A-57DFC8B7A385}"/>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2D5FA949-72B4-4B11-A934-E85E1B44606F}"/>
              </a:ext>
            </a:extLst>
          </p:cNvPr>
          <p:cNvGraphicFramePr>
            <a:graphicFrameLocks noGrp="1"/>
          </p:cNvGraphicFramePr>
          <p:nvPr>
            <p:ph type="chart" sz="quarter" idx="13"/>
            <p:extLst>
              <p:ext uri="{D42A27DB-BD31-4B8C-83A1-F6EECF244321}">
                <p14:modId xmlns:p14="http://schemas.microsoft.com/office/powerpoint/2010/main" val="989351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D56E30-E3FE-4866-93D3-F8A5B1D1A661}"/>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E8FA6F9-8B9F-464B-8B76-FA808AED4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18739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887</Words>
  <Application>Microsoft Office PowerPoint</Application>
  <PresentationFormat>On-screen Show (4:3)</PresentationFormat>
  <Paragraphs>404</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8</vt:lpstr>
      <vt:lpstr>Facebook Own Posts Table | Oxford Fajar - 2 of 8</vt:lpstr>
      <vt:lpstr>Facebook Own Posts Table | Oxford Fajar - 3 of 8</vt:lpstr>
      <vt:lpstr>Facebook Own Posts Table | Oxford Fajar - 4 of 8</vt:lpstr>
      <vt:lpstr>Facebook Own Posts Table | Oxford Fajar - 5 of 8</vt:lpstr>
      <vt:lpstr>Facebook Own Posts Table | Oxford Fajar - 6 of 8</vt:lpstr>
      <vt:lpstr>Facebook Own Posts Table | Oxford Fajar - 7 of 8</vt:lpstr>
      <vt:lpstr>Facebook Own Posts Table | Oxford Fajar - 8 of 8</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2019-12-20T08:49:22Z</dcterms:created>
  <dcterms:modified xsi:type="dcterms:W3CDTF">2019-12-20T08:50:12Z</dcterms:modified>
</cp:coreProperties>
</file>