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5073</c:v>
                </c:pt>
                <c:pt idx="1">
                  <c:v>3745</c:v>
                </c:pt>
                <c:pt idx="2">
                  <c:v>3549</c:v>
                </c:pt>
                <c:pt idx="3">
                  <c:v>2761</c:v>
                </c:pt>
                <c:pt idx="4">
                  <c:v>3019</c:v>
                </c:pt>
                <c:pt idx="5">
                  <c:v>2904</c:v>
                </c:pt>
                <c:pt idx="6">
                  <c:v>4460</c:v>
                </c:pt>
                <c:pt idx="7">
                  <c:v>3982</c:v>
                </c:pt>
                <c:pt idx="8">
                  <c:v>2170</c:v>
                </c:pt>
                <c:pt idx="9">
                  <c:v>2641</c:v>
                </c:pt>
                <c:pt idx="10">
                  <c:v>3927</c:v>
                </c:pt>
                <c:pt idx="11">
                  <c:v>2535</c:v>
                </c:pt>
                <c:pt idx="12">
                  <c:v>5801</c:v>
                </c:pt>
                <c:pt idx="13">
                  <c:v>4408</c:v>
                </c:pt>
                <c:pt idx="14">
                  <c:v>3178</c:v>
                </c:pt>
                <c:pt idx="15">
                  <c:v>2107</c:v>
                </c:pt>
                <c:pt idx="16">
                  <c:v>4340</c:v>
                </c:pt>
                <c:pt idx="17">
                  <c:v>5172</c:v>
                </c:pt>
                <c:pt idx="18">
                  <c:v>6984</c:v>
                </c:pt>
                <c:pt idx="19">
                  <c:v>4112</c:v>
                </c:pt>
                <c:pt idx="20">
                  <c:v>3197</c:v>
                </c:pt>
                <c:pt idx="21">
                  <c:v>2641</c:v>
                </c:pt>
                <c:pt idx="22">
                  <c:v>4357</c:v>
                </c:pt>
                <c:pt idx="23">
                  <c:v>2839</c:v>
                </c:pt>
                <c:pt idx="24">
                  <c:v>3221</c:v>
                </c:pt>
                <c:pt idx="25">
                  <c:v>2761</c:v>
                </c:pt>
                <c:pt idx="26">
                  <c:v>7186</c:v>
                </c:pt>
                <c:pt idx="27">
                  <c:v>3583</c:v>
                </c:pt>
                <c:pt idx="28">
                  <c:v>2980</c:v>
                </c:pt>
                <c:pt idx="29">
                  <c:v>3690</c:v>
                </c:pt>
              </c:numCache>
            </c:numRef>
          </c:val>
          <c:smooth val="0"/>
          <c:extLst>
            <c:ext xmlns:c16="http://schemas.microsoft.com/office/drawing/2014/chart" uri="{C3380CC4-5D6E-409C-BE32-E72D297353CC}">
              <c16:uniqueId val="{00000000-5F6A-4A21-B505-8206B3BA6657}"/>
            </c:ext>
          </c:extLst>
        </c:ser>
        <c:dLbls>
          <c:showLegendKey val="0"/>
          <c:showVal val="0"/>
          <c:showCatName val="0"/>
          <c:showSerName val="0"/>
          <c:showPercent val="0"/>
          <c:showBubbleSize val="0"/>
        </c:dLbls>
        <c:smooth val="0"/>
        <c:axId val="303390080"/>
        <c:axId val="303396968"/>
      </c:lineChart>
      <c:dateAx>
        <c:axId val="303390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6968"/>
        <c:crosses val="autoZero"/>
        <c:auto val="1"/>
        <c:lblOffset val="100"/>
        <c:baseTimeUnit val="days"/>
      </c:dateAx>
      <c:valAx>
        <c:axId val="30339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277</c:v>
                </c:pt>
                <c:pt idx="1">
                  <c:v>132</c:v>
                </c:pt>
                <c:pt idx="2">
                  <c:v>147</c:v>
                </c:pt>
                <c:pt idx="3">
                  <c:v>81</c:v>
                </c:pt>
                <c:pt idx="4">
                  <c:v>82</c:v>
                </c:pt>
                <c:pt idx="5">
                  <c:v>84</c:v>
                </c:pt>
                <c:pt idx="6">
                  <c:v>98</c:v>
                </c:pt>
                <c:pt idx="7">
                  <c:v>140</c:v>
                </c:pt>
                <c:pt idx="8">
                  <c:v>100</c:v>
                </c:pt>
                <c:pt idx="9">
                  <c:v>75</c:v>
                </c:pt>
                <c:pt idx="10">
                  <c:v>188</c:v>
                </c:pt>
                <c:pt idx="11">
                  <c:v>158</c:v>
                </c:pt>
                <c:pt idx="12">
                  <c:v>179</c:v>
                </c:pt>
                <c:pt idx="13">
                  <c:v>133</c:v>
                </c:pt>
                <c:pt idx="14">
                  <c:v>90</c:v>
                </c:pt>
                <c:pt idx="15">
                  <c:v>55</c:v>
                </c:pt>
                <c:pt idx="16">
                  <c:v>118</c:v>
                </c:pt>
                <c:pt idx="17">
                  <c:v>154</c:v>
                </c:pt>
                <c:pt idx="18">
                  <c:v>288</c:v>
                </c:pt>
                <c:pt idx="19">
                  <c:v>127</c:v>
                </c:pt>
                <c:pt idx="20">
                  <c:v>101</c:v>
                </c:pt>
                <c:pt idx="21">
                  <c:v>123</c:v>
                </c:pt>
                <c:pt idx="22">
                  <c:v>169</c:v>
                </c:pt>
                <c:pt idx="23">
                  <c:v>67</c:v>
                </c:pt>
                <c:pt idx="24">
                  <c:v>95</c:v>
                </c:pt>
                <c:pt idx="25">
                  <c:v>83</c:v>
                </c:pt>
                <c:pt idx="26">
                  <c:v>229</c:v>
                </c:pt>
                <c:pt idx="27">
                  <c:v>101</c:v>
                </c:pt>
                <c:pt idx="28">
                  <c:v>98</c:v>
                </c:pt>
                <c:pt idx="29">
                  <c:v>85</c:v>
                </c:pt>
              </c:numCache>
            </c:numRef>
          </c:val>
          <c:smooth val="0"/>
          <c:extLst>
            <c:ext xmlns:c16="http://schemas.microsoft.com/office/drawing/2014/chart" uri="{C3380CC4-5D6E-409C-BE32-E72D297353CC}">
              <c16:uniqueId val="{00000000-0C06-478D-8BE0-03A0E79B2773}"/>
            </c:ext>
          </c:extLst>
        </c:ser>
        <c:dLbls>
          <c:showLegendKey val="0"/>
          <c:showVal val="0"/>
          <c:showCatName val="0"/>
          <c:showSerName val="0"/>
          <c:showPercent val="0"/>
          <c:showBubbleSize val="0"/>
        </c:dLbls>
        <c:smooth val="0"/>
        <c:axId val="302226432"/>
        <c:axId val="302227416"/>
      </c:lineChart>
      <c:dateAx>
        <c:axId val="302226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27416"/>
        <c:crosses val="autoZero"/>
        <c:auto val="1"/>
        <c:lblOffset val="100"/>
        <c:baseTimeUnit val="days"/>
      </c:dateAx>
      <c:valAx>
        <c:axId val="30222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22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123</c:v>
                </c:pt>
                <c:pt idx="2">
                  <c:v>0</c:v>
                </c:pt>
                <c:pt idx="3">
                  <c:v>108</c:v>
                </c:pt>
                <c:pt idx="4">
                  <c:v>0</c:v>
                </c:pt>
                <c:pt idx="5">
                  <c:v>139</c:v>
                </c:pt>
                <c:pt idx="6">
                  <c:v>0</c:v>
                </c:pt>
                <c:pt idx="7">
                  <c:v>98</c:v>
                </c:pt>
                <c:pt idx="8">
                  <c:v>0</c:v>
                </c:pt>
                <c:pt idx="9">
                  <c:v>113</c:v>
                </c:pt>
                <c:pt idx="10">
                  <c:v>0</c:v>
                </c:pt>
                <c:pt idx="11">
                  <c:v>39</c:v>
                </c:pt>
                <c:pt idx="12">
                  <c:v>0</c:v>
                </c:pt>
                <c:pt idx="13">
                  <c:v>78</c:v>
                </c:pt>
                <c:pt idx="14">
                  <c:v>0</c:v>
                </c:pt>
                <c:pt idx="15">
                  <c:v>51</c:v>
                </c:pt>
                <c:pt idx="16">
                  <c:v>0</c:v>
                </c:pt>
                <c:pt idx="17">
                  <c:v>243</c:v>
                </c:pt>
                <c:pt idx="18">
                  <c:v>0</c:v>
                </c:pt>
                <c:pt idx="19">
                  <c:v>88</c:v>
                </c:pt>
                <c:pt idx="20">
                  <c:v>0</c:v>
                </c:pt>
                <c:pt idx="21">
                  <c:v>45</c:v>
                </c:pt>
                <c:pt idx="22">
                  <c:v>0</c:v>
                </c:pt>
                <c:pt idx="23">
                  <c:v>46</c:v>
                </c:pt>
                <c:pt idx="24">
                  <c:v>0</c:v>
                </c:pt>
                <c:pt idx="25">
                  <c:v>107</c:v>
                </c:pt>
                <c:pt idx="26">
                  <c:v>0</c:v>
                </c:pt>
                <c:pt idx="27">
                  <c:v>61</c:v>
                </c:pt>
                <c:pt idx="28">
                  <c:v>0</c:v>
                </c:pt>
                <c:pt idx="29">
                  <c:v>36</c:v>
                </c:pt>
              </c:numCache>
            </c:numRef>
          </c:val>
          <c:smooth val="0"/>
          <c:extLst>
            <c:ext xmlns:c16="http://schemas.microsoft.com/office/drawing/2014/chart" uri="{C3380CC4-5D6E-409C-BE32-E72D297353CC}">
              <c16:uniqueId val="{00000000-A72F-47B2-A8B9-816CE9E984E6}"/>
            </c:ext>
          </c:extLst>
        </c:ser>
        <c:dLbls>
          <c:showLegendKey val="0"/>
          <c:showVal val="0"/>
          <c:showCatName val="0"/>
          <c:showSerName val="0"/>
          <c:showPercent val="0"/>
          <c:showBubbleSize val="0"/>
        </c:dLbls>
        <c:smooth val="0"/>
        <c:axId val="303395984"/>
        <c:axId val="300903640"/>
      </c:lineChart>
      <c:dateAx>
        <c:axId val="303395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03640"/>
        <c:crosses val="autoZero"/>
        <c:auto val="1"/>
        <c:lblOffset val="100"/>
        <c:baseTimeUnit val="days"/>
      </c:dateAx>
      <c:valAx>
        <c:axId val="30090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5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1340</c:v>
                </c:pt>
              </c:numCache>
            </c:numRef>
          </c:val>
          <c:extLst>
            <c:ext xmlns:c16="http://schemas.microsoft.com/office/drawing/2014/chart" uri="{C3380CC4-5D6E-409C-BE32-E72D297353CC}">
              <c16:uniqueId val="{00000000-1F93-4FD6-AFCD-6AC217F8AF28}"/>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32</c:v>
                </c:pt>
              </c:numCache>
            </c:numRef>
          </c:val>
          <c:extLst>
            <c:ext xmlns:c16="http://schemas.microsoft.com/office/drawing/2014/chart" uri="{C3380CC4-5D6E-409C-BE32-E72D297353CC}">
              <c16:uniqueId val="{00000001-1F93-4FD6-AFCD-6AC217F8AF28}"/>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1F93-4FD6-AFCD-6AC217F8AF28}"/>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3</c:v>
                </c:pt>
              </c:numCache>
            </c:numRef>
          </c:val>
          <c:extLst>
            <c:ext xmlns:c16="http://schemas.microsoft.com/office/drawing/2014/chart" uri="{C3380CC4-5D6E-409C-BE32-E72D297353CC}">
              <c16:uniqueId val="{00000003-1F93-4FD6-AFCD-6AC217F8AF28}"/>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1F93-4FD6-AFCD-6AC217F8AF28}"/>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1F93-4FD6-AFCD-6AC217F8AF2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38</c:v>
                </c:pt>
              </c:numCache>
            </c:numRef>
          </c:val>
          <c:extLst>
            <c:ext xmlns:c16="http://schemas.microsoft.com/office/drawing/2014/chart" uri="{C3380CC4-5D6E-409C-BE32-E72D297353CC}">
              <c16:uniqueId val="{00000006-1F93-4FD6-AFCD-6AC217F8AF2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215</c:v>
                </c:pt>
              </c:numCache>
            </c:numRef>
          </c:val>
          <c:extLst>
            <c:ext xmlns:c16="http://schemas.microsoft.com/office/drawing/2014/chart" uri="{C3380CC4-5D6E-409C-BE32-E72D297353CC}">
              <c16:uniqueId val="{00000007-1F93-4FD6-AFCD-6AC217F8AF28}"/>
            </c:ext>
          </c:extLst>
        </c:ser>
        <c:dLbls>
          <c:showLegendKey val="0"/>
          <c:showVal val="0"/>
          <c:showCatName val="0"/>
          <c:showSerName val="0"/>
          <c:showPercent val="0"/>
          <c:showBubbleSize val="0"/>
        </c:dLbls>
        <c:gapWidth val="150"/>
        <c:overlap val="100"/>
        <c:axId val="305860064"/>
        <c:axId val="305860392"/>
      </c:barChart>
      <c:catAx>
        <c:axId val="30586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60392"/>
        <c:crosses val="autoZero"/>
        <c:auto val="1"/>
        <c:lblAlgn val="ctr"/>
        <c:lblOffset val="100"/>
        <c:noMultiLvlLbl val="0"/>
      </c:catAx>
      <c:valAx>
        <c:axId val="305860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6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0.21014739504791599</c:v>
                </c:pt>
                <c:pt idx="1">
                  <c:v>9.1939485333463106E-2</c:v>
                </c:pt>
                <c:pt idx="2">
                  <c:v>0.116748552804398</c:v>
                </c:pt>
                <c:pt idx="3">
                  <c:v>7.3940750109451794E-2</c:v>
                </c:pt>
                <c:pt idx="4">
                  <c:v>8.0751082356375001E-2</c:v>
                </c:pt>
                <c:pt idx="5">
                  <c:v>8.6588509996594801E-2</c:v>
                </c:pt>
                <c:pt idx="6">
                  <c:v>8.8534319210001503E-2</c:v>
                </c:pt>
              </c:numCache>
            </c:numRef>
          </c:val>
          <c:extLst>
            <c:ext xmlns:c16="http://schemas.microsoft.com/office/drawing/2014/chart" uri="{C3380CC4-5D6E-409C-BE32-E72D297353CC}">
              <c16:uniqueId val="{00000000-E915-483C-BD0A-1BA5D9D95AFD}"/>
            </c:ext>
          </c:extLst>
        </c:ser>
        <c:dLbls>
          <c:showLegendKey val="0"/>
          <c:showVal val="0"/>
          <c:showCatName val="0"/>
          <c:showSerName val="0"/>
          <c:showPercent val="0"/>
          <c:showBubbleSize val="0"/>
        </c:dLbls>
        <c:gapWidth val="219"/>
        <c:overlap val="-27"/>
        <c:axId val="305864328"/>
        <c:axId val="303393032"/>
      </c:barChart>
      <c:catAx>
        <c:axId val="305864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393032"/>
        <c:crosses val="autoZero"/>
        <c:auto val="1"/>
        <c:lblAlgn val="ctr"/>
        <c:lblOffset val="100"/>
        <c:noMultiLvlLbl val="0"/>
      </c:catAx>
      <c:valAx>
        <c:axId val="30339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864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6017</c:v>
                </c:pt>
                <c:pt idx="2">
                  <c:v>3612</c:v>
                </c:pt>
                <c:pt idx="3">
                  <c:v>2239</c:v>
                </c:pt>
                <c:pt idx="4">
                  <c:v>1134</c:v>
                </c:pt>
                <c:pt idx="5">
                  <c:v>872</c:v>
                </c:pt>
                <c:pt idx="6">
                  <c:v>617</c:v>
                </c:pt>
              </c:numCache>
            </c:numRef>
          </c:val>
          <c:extLst>
            <c:ext xmlns:c16="http://schemas.microsoft.com/office/drawing/2014/chart" uri="{C3380CC4-5D6E-409C-BE32-E72D297353CC}">
              <c16:uniqueId val="{00000000-DB0E-48BE-A3FE-2C07096FE1A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216</c:v>
                </c:pt>
                <c:pt idx="1">
                  <c:v>11155</c:v>
                </c:pt>
                <c:pt idx="2">
                  <c:v>21438</c:v>
                </c:pt>
                <c:pt idx="3">
                  <c:v>27621</c:v>
                </c:pt>
                <c:pt idx="4">
                  <c:v>14910</c:v>
                </c:pt>
                <c:pt idx="5">
                  <c:v>9239</c:v>
                </c:pt>
                <c:pt idx="6">
                  <c:v>3193</c:v>
                </c:pt>
              </c:numCache>
            </c:numRef>
          </c:val>
          <c:extLst>
            <c:ext xmlns:c16="http://schemas.microsoft.com/office/drawing/2014/chart" uri="{C3380CC4-5D6E-409C-BE32-E72D297353CC}">
              <c16:uniqueId val="{00000001-DB0E-48BE-A3FE-2C07096FE1A7}"/>
            </c:ext>
          </c:extLst>
        </c:ser>
        <c:dLbls>
          <c:showLegendKey val="0"/>
          <c:showVal val="0"/>
          <c:showCatName val="0"/>
          <c:showSerName val="0"/>
          <c:showPercent val="0"/>
          <c:showBubbleSize val="0"/>
        </c:dLbls>
        <c:gapWidth val="219"/>
        <c:overlap val="-27"/>
        <c:axId val="315685296"/>
        <c:axId val="315686280"/>
      </c:barChart>
      <c:catAx>
        <c:axId val="31568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86280"/>
        <c:crosses val="autoZero"/>
        <c:auto val="1"/>
        <c:lblAlgn val="ctr"/>
        <c:lblOffset val="100"/>
        <c:noMultiLvlLbl val="0"/>
      </c:catAx>
      <c:valAx>
        <c:axId val="31568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8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0.15811665495432201</c:v>
                </c:pt>
                <c:pt idx="2">
                  <c:v>0</c:v>
                </c:pt>
                <c:pt idx="3">
                  <c:v>0.112210448256347</c:v>
                </c:pt>
                <c:pt idx="4">
                  <c:v>0</c:v>
                </c:pt>
                <c:pt idx="5">
                  <c:v>0.14336987477080301</c:v>
                </c:pt>
                <c:pt idx="6">
                  <c:v>0</c:v>
                </c:pt>
                <c:pt idx="7">
                  <c:v>0.110168665301745</c:v>
                </c:pt>
                <c:pt idx="8">
                  <c:v>0</c:v>
                </c:pt>
                <c:pt idx="9">
                  <c:v>0.12864870133034501</c:v>
                </c:pt>
                <c:pt idx="10">
                  <c:v>0</c:v>
                </c:pt>
                <c:pt idx="11">
                  <c:v>4.4813779262910802E-2</c:v>
                </c:pt>
                <c:pt idx="12">
                  <c:v>0</c:v>
                </c:pt>
                <c:pt idx="13">
                  <c:v>7.8864353312302807E-2</c:v>
                </c:pt>
                <c:pt idx="14">
                  <c:v>0</c:v>
                </c:pt>
                <c:pt idx="15">
                  <c:v>5.2551164397559302E-2</c:v>
                </c:pt>
                <c:pt idx="16">
                  <c:v>0</c:v>
                </c:pt>
                <c:pt idx="17">
                  <c:v>0.30835376055406399</c:v>
                </c:pt>
                <c:pt idx="18">
                  <c:v>0</c:v>
                </c:pt>
                <c:pt idx="19">
                  <c:v>9.0408002566420703E-2</c:v>
                </c:pt>
                <c:pt idx="20">
                  <c:v>0</c:v>
                </c:pt>
                <c:pt idx="21">
                  <c:v>5.1498309300788997E-2</c:v>
                </c:pt>
                <c:pt idx="22">
                  <c:v>0</c:v>
                </c:pt>
                <c:pt idx="23">
                  <c:v>4.8562076902905003E-2</c:v>
                </c:pt>
                <c:pt idx="24">
                  <c:v>0</c:v>
                </c:pt>
                <c:pt idx="25">
                  <c:v>0.13883090783763599</c:v>
                </c:pt>
                <c:pt idx="26">
                  <c:v>0</c:v>
                </c:pt>
                <c:pt idx="27">
                  <c:v>6.8901267395143906E-2</c:v>
                </c:pt>
                <c:pt idx="28">
                  <c:v>0</c:v>
                </c:pt>
                <c:pt idx="29">
                  <c:v>4.9462219592858001E-2</c:v>
                </c:pt>
              </c:numCache>
            </c:numRef>
          </c:val>
          <c:smooth val="0"/>
          <c:extLst>
            <c:ext xmlns:c16="http://schemas.microsoft.com/office/drawing/2014/chart" uri="{C3380CC4-5D6E-409C-BE32-E72D297353CC}">
              <c16:uniqueId val="{00000000-E69A-4A8B-A469-735F0C6DBE15}"/>
            </c:ext>
          </c:extLst>
        </c:ser>
        <c:dLbls>
          <c:showLegendKey val="0"/>
          <c:showVal val="0"/>
          <c:showCatName val="0"/>
          <c:showSerName val="0"/>
          <c:showPercent val="0"/>
          <c:showBubbleSize val="0"/>
        </c:dLbls>
        <c:smooth val="0"/>
        <c:axId val="315679064"/>
        <c:axId val="315677752"/>
      </c:lineChart>
      <c:dateAx>
        <c:axId val="31567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77752"/>
        <c:crosses val="autoZero"/>
        <c:auto val="1"/>
        <c:lblOffset val="100"/>
        <c:baseTimeUnit val="days"/>
      </c:dateAx>
      <c:valAx>
        <c:axId val="31567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67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102445</c:v>
                </c:pt>
                <c:pt idx="1">
                  <c:v>102467</c:v>
                </c:pt>
                <c:pt idx="2">
                  <c:v>102477</c:v>
                </c:pt>
                <c:pt idx="3">
                  <c:v>102496</c:v>
                </c:pt>
                <c:pt idx="4">
                  <c:v>102522</c:v>
                </c:pt>
                <c:pt idx="5">
                  <c:v>102542</c:v>
                </c:pt>
                <c:pt idx="6">
                  <c:v>102565</c:v>
                </c:pt>
                <c:pt idx="7">
                  <c:v>102575</c:v>
                </c:pt>
                <c:pt idx="8">
                  <c:v>102596</c:v>
                </c:pt>
                <c:pt idx="9">
                  <c:v>102615</c:v>
                </c:pt>
                <c:pt idx="10">
                  <c:v>102636</c:v>
                </c:pt>
                <c:pt idx="11">
                  <c:v>102659</c:v>
                </c:pt>
                <c:pt idx="12">
                  <c:v>102695</c:v>
                </c:pt>
                <c:pt idx="13">
                  <c:v>102722</c:v>
                </c:pt>
                <c:pt idx="14">
                  <c:v>102747</c:v>
                </c:pt>
                <c:pt idx="15">
                  <c:v>102767</c:v>
                </c:pt>
                <c:pt idx="16">
                  <c:v>102789</c:v>
                </c:pt>
                <c:pt idx="17">
                  <c:v>102819</c:v>
                </c:pt>
                <c:pt idx="18">
                  <c:v>102854</c:v>
                </c:pt>
                <c:pt idx="19">
                  <c:v>102880</c:v>
                </c:pt>
                <c:pt idx="20">
                  <c:v>102905</c:v>
                </c:pt>
                <c:pt idx="21">
                  <c:v>102928</c:v>
                </c:pt>
                <c:pt idx="22">
                  <c:v>102949</c:v>
                </c:pt>
                <c:pt idx="23">
                  <c:v>102974</c:v>
                </c:pt>
                <c:pt idx="24">
                  <c:v>102992</c:v>
                </c:pt>
                <c:pt idx="25">
                  <c:v>103015</c:v>
                </c:pt>
                <c:pt idx="26">
                  <c:v>103034</c:v>
                </c:pt>
                <c:pt idx="27">
                  <c:v>103059</c:v>
                </c:pt>
                <c:pt idx="28">
                  <c:v>103092</c:v>
                </c:pt>
                <c:pt idx="29">
                  <c:v>103126</c:v>
                </c:pt>
              </c:numCache>
            </c:numRef>
          </c:val>
          <c:smooth val="0"/>
          <c:extLst>
            <c:ext xmlns:c16="http://schemas.microsoft.com/office/drawing/2014/chart" uri="{C3380CC4-5D6E-409C-BE32-E72D297353CC}">
              <c16:uniqueId val="{00000000-B5B4-48BF-B1EC-6858D13EFDEF}"/>
            </c:ext>
          </c:extLst>
        </c:ser>
        <c:dLbls>
          <c:showLegendKey val="0"/>
          <c:showVal val="0"/>
          <c:showCatName val="0"/>
          <c:showSerName val="0"/>
          <c:showPercent val="0"/>
          <c:showBubbleSize val="0"/>
        </c:dLbls>
        <c:smooth val="0"/>
        <c:axId val="365766400"/>
        <c:axId val="365768040"/>
      </c:lineChart>
      <c:dateAx>
        <c:axId val="365766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68040"/>
        <c:crosses val="autoZero"/>
        <c:auto val="1"/>
        <c:lblOffset val="100"/>
        <c:baseTimeUnit val="days"/>
      </c:dateAx>
      <c:valAx>
        <c:axId val="36576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6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53</c:v>
                </c:pt>
                <c:pt idx="1">
                  <c:v>45</c:v>
                </c:pt>
                <c:pt idx="2">
                  <c:v>35</c:v>
                </c:pt>
                <c:pt idx="3">
                  <c:v>49</c:v>
                </c:pt>
                <c:pt idx="4">
                  <c:v>29</c:v>
                </c:pt>
                <c:pt idx="5">
                  <c:v>47</c:v>
                </c:pt>
                <c:pt idx="6">
                  <c:v>39</c:v>
                </c:pt>
                <c:pt idx="7">
                  <c:v>54</c:v>
                </c:pt>
                <c:pt idx="8">
                  <c:v>43</c:v>
                </c:pt>
                <c:pt idx="9">
                  <c:v>36</c:v>
                </c:pt>
                <c:pt idx="10">
                  <c:v>38</c:v>
                </c:pt>
                <c:pt idx="11">
                  <c:v>43</c:v>
                </c:pt>
                <c:pt idx="12">
                  <c:v>54</c:v>
                </c:pt>
                <c:pt idx="13">
                  <c:v>61</c:v>
                </c:pt>
                <c:pt idx="14">
                  <c:v>51</c:v>
                </c:pt>
                <c:pt idx="15">
                  <c:v>49</c:v>
                </c:pt>
                <c:pt idx="16">
                  <c:v>52</c:v>
                </c:pt>
                <c:pt idx="17">
                  <c:v>53</c:v>
                </c:pt>
                <c:pt idx="18">
                  <c:v>65</c:v>
                </c:pt>
                <c:pt idx="19">
                  <c:v>59</c:v>
                </c:pt>
                <c:pt idx="20">
                  <c:v>63</c:v>
                </c:pt>
                <c:pt idx="21">
                  <c:v>61</c:v>
                </c:pt>
                <c:pt idx="22">
                  <c:v>39</c:v>
                </c:pt>
                <c:pt idx="23">
                  <c:v>27</c:v>
                </c:pt>
                <c:pt idx="24">
                  <c:v>40</c:v>
                </c:pt>
                <c:pt idx="25">
                  <c:v>42</c:v>
                </c:pt>
                <c:pt idx="26">
                  <c:v>58</c:v>
                </c:pt>
                <c:pt idx="27">
                  <c:v>58</c:v>
                </c:pt>
                <c:pt idx="28">
                  <c:v>49</c:v>
                </c:pt>
                <c:pt idx="29">
                  <c:v>46</c:v>
                </c:pt>
              </c:numCache>
            </c:numRef>
          </c:val>
          <c:smooth val="0"/>
          <c:extLst>
            <c:ext xmlns:c16="http://schemas.microsoft.com/office/drawing/2014/chart" uri="{C3380CC4-5D6E-409C-BE32-E72D297353CC}">
              <c16:uniqueId val="{00000000-464E-4E4F-BC5E-04D39F2D04E9}"/>
            </c:ext>
          </c:extLst>
        </c:ser>
        <c:dLbls>
          <c:showLegendKey val="0"/>
          <c:showVal val="0"/>
          <c:showCatName val="0"/>
          <c:showSerName val="0"/>
          <c:showPercent val="0"/>
          <c:showBubbleSize val="0"/>
        </c:dLbls>
        <c:smooth val="0"/>
        <c:axId val="365776240"/>
        <c:axId val="365770008"/>
      </c:lineChart>
      <c:dateAx>
        <c:axId val="36577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70008"/>
        <c:crosses val="autoZero"/>
        <c:auto val="1"/>
        <c:lblOffset val="100"/>
        <c:baseTimeUnit val="days"/>
      </c:dateAx>
      <c:valAx>
        <c:axId val="36577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7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5073</c:v>
                </c:pt>
                <c:pt idx="1">
                  <c:v>3745</c:v>
                </c:pt>
                <c:pt idx="2">
                  <c:v>3549</c:v>
                </c:pt>
                <c:pt idx="3">
                  <c:v>2761</c:v>
                </c:pt>
                <c:pt idx="4">
                  <c:v>3019</c:v>
                </c:pt>
                <c:pt idx="5">
                  <c:v>2904</c:v>
                </c:pt>
                <c:pt idx="6">
                  <c:v>4460</c:v>
                </c:pt>
                <c:pt idx="7">
                  <c:v>3982</c:v>
                </c:pt>
                <c:pt idx="8">
                  <c:v>2170</c:v>
                </c:pt>
                <c:pt idx="9">
                  <c:v>2641</c:v>
                </c:pt>
                <c:pt idx="10">
                  <c:v>3927</c:v>
                </c:pt>
                <c:pt idx="11">
                  <c:v>2535</c:v>
                </c:pt>
                <c:pt idx="12">
                  <c:v>5801</c:v>
                </c:pt>
                <c:pt idx="13">
                  <c:v>4408</c:v>
                </c:pt>
                <c:pt idx="14">
                  <c:v>3178</c:v>
                </c:pt>
                <c:pt idx="15">
                  <c:v>2107</c:v>
                </c:pt>
                <c:pt idx="16">
                  <c:v>4340</c:v>
                </c:pt>
                <c:pt idx="17">
                  <c:v>5172</c:v>
                </c:pt>
                <c:pt idx="18">
                  <c:v>6984</c:v>
                </c:pt>
                <c:pt idx="19">
                  <c:v>4112</c:v>
                </c:pt>
                <c:pt idx="20">
                  <c:v>3197</c:v>
                </c:pt>
                <c:pt idx="21">
                  <c:v>2641</c:v>
                </c:pt>
                <c:pt idx="22">
                  <c:v>4357</c:v>
                </c:pt>
                <c:pt idx="23">
                  <c:v>2839</c:v>
                </c:pt>
                <c:pt idx="24">
                  <c:v>3221</c:v>
                </c:pt>
                <c:pt idx="25">
                  <c:v>2761</c:v>
                </c:pt>
                <c:pt idx="26">
                  <c:v>7186</c:v>
                </c:pt>
                <c:pt idx="27">
                  <c:v>3583</c:v>
                </c:pt>
                <c:pt idx="28">
                  <c:v>2980</c:v>
                </c:pt>
                <c:pt idx="29">
                  <c:v>3690</c:v>
                </c:pt>
              </c:numCache>
            </c:numRef>
          </c:val>
          <c:extLst>
            <c:ext xmlns:c16="http://schemas.microsoft.com/office/drawing/2014/chart" uri="{C3380CC4-5D6E-409C-BE32-E72D297353CC}">
              <c16:uniqueId val="{00000000-6A48-47A0-9851-F62E6DC42166}"/>
            </c:ext>
          </c:extLst>
        </c:ser>
        <c:dLbls>
          <c:showLegendKey val="0"/>
          <c:showVal val="0"/>
          <c:showCatName val="0"/>
          <c:showSerName val="0"/>
          <c:showPercent val="0"/>
          <c:showBubbleSize val="0"/>
        </c:dLbls>
        <c:gapWidth val="219"/>
        <c:overlap val="-27"/>
        <c:axId val="429396392"/>
        <c:axId val="429396064"/>
      </c:barChart>
      <c:dateAx>
        <c:axId val="429396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96064"/>
        <c:crosses val="autoZero"/>
        <c:auto val="1"/>
        <c:lblOffset val="100"/>
        <c:baseTimeUnit val="days"/>
      </c:dateAx>
      <c:valAx>
        <c:axId val="42939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9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3760</c:v>
                </c:pt>
              </c:numCache>
            </c:numRef>
          </c:val>
          <c:extLst>
            <c:ext xmlns:c16="http://schemas.microsoft.com/office/drawing/2014/chart" uri="{C3380CC4-5D6E-409C-BE32-E72D297353CC}">
              <c16:uniqueId val="{00000000-0B10-4A00-AB97-4222F97B8E0A}"/>
            </c:ext>
          </c:extLst>
        </c:ser>
        <c:dLbls>
          <c:showLegendKey val="0"/>
          <c:showVal val="0"/>
          <c:showCatName val="0"/>
          <c:showSerName val="0"/>
          <c:showPercent val="0"/>
          <c:showBubbleSize val="0"/>
        </c:dLbls>
        <c:gapWidth val="219"/>
        <c:overlap val="-27"/>
        <c:axId val="429401968"/>
        <c:axId val="429404592"/>
      </c:barChart>
      <c:catAx>
        <c:axId val="42940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4592"/>
        <c:crosses val="autoZero"/>
        <c:auto val="1"/>
        <c:lblAlgn val="ctr"/>
        <c:lblOffset val="100"/>
        <c:noMultiLvlLbl val="0"/>
      </c:catAx>
      <c:valAx>
        <c:axId val="42940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2019-11</c:v>
                </c:pt>
              </c:strCache>
            </c:strRef>
          </c:cat>
          <c:val>
            <c:numRef>
              <c:f>Sheet1!$B$2</c:f>
              <c:numCache>
                <c:formatCode>General</c:formatCode>
                <c:ptCount val="1"/>
                <c:pt idx="0">
                  <c:v>3760</c:v>
                </c:pt>
              </c:numCache>
            </c:numRef>
          </c:val>
          <c:extLst>
            <c:ext xmlns:c16="http://schemas.microsoft.com/office/drawing/2014/chart" uri="{C3380CC4-5D6E-409C-BE32-E72D297353CC}">
              <c16:uniqueId val="{00000000-ECA5-4E4A-90D5-13FB3D8514B9}"/>
            </c:ext>
          </c:extLst>
        </c:ser>
        <c:dLbls>
          <c:showLegendKey val="0"/>
          <c:showVal val="0"/>
          <c:showCatName val="0"/>
          <c:showSerName val="0"/>
          <c:showPercent val="0"/>
          <c:showBubbleSize val="0"/>
        </c:dLbls>
        <c:gapWidth val="219"/>
        <c:overlap val="-27"/>
        <c:axId val="429407544"/>
        <c:axId val="429409512"/>
      </c:barChart>
      <c:catAx>
        <c:axId val="42940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9512"/>
        <c:crosses val="autoZero"/>
        <c:auto val="1"/>
        <c:lblAlgn val="ctr"/>
        <c:lblOffset val="100"/>
        <c:noMultiLvlLbl val="0"/>
      </c:catAx>
      <c:valAx>
        <c:axId val="42940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9250A-A21E-497D-9361-7FC9DAA10F0E}"/>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35BB7F2-3170-4AEF-BDA4-251695854B25}"/>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67600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3FE98-A307-4C23-9FAE-E222B144622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1384EE3B-2C3D-46F8-9C06-96557C467AFD}"/>
              </a:ext>
            </a:extLst>
          </p:cNvPr>
          <p:cNvGraphicFramePr>
            <a:graphicFrameLocks noGrp="1"/>
          </p:cNvGraphicFramePr>
          <p:nvPr>
            <p:ph type="tbl" sz="quarter" idx="13"/>
            <p:extLst>
              <p:ext uri="{D42A27DB-BD31-4B8C-83A1-F6EECF244321}">
                <p14:modId xmlns:p14="http://schemas.microsoft.com/office/powerpoint/2010/main" val="4113536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780958"/>
                    </a:ext>
                  </a:extLst>
                </a:gridCol>
                <a:gridCol w="740664">
                  <a:extLst>
                    <a:ext uri="{9D8B030D-6E8A-4147-A177-3AD203B41FA5}">
                      <a16:colId xmlns:a16="http://schemas.microsoft.com/office/drawing/2014/main" val="2293928681"/>
                    </a:ext>
                  </a:extLst>
                </a:gridCol>
                <a:gridCol w="740664">
                  <a:extLst>
                    <a:ext uri="{9D8B030D-6E8A-4147-A177-3AD203B41FA5}">
                      <a16:colId xmlns:a16="http://schemas.microsoft.com/office/drawing/2014/main" val="2883236047"/>
                    </a:ext>
                  </a:extLst>
                </a:gridCol>
                <a:gridCol w="740664">
                  <a:extLst>
                    <a:ext uri="{9D8B030D-6E8A-4147-A177-3AD203B41FA5}">
                      <a16:colId xmlns:a16="http://schemas.microsoft.com/office/drawing/2014/main" val="472329868"/>
                    </a:ext>
                  </a:extLst>
                </a:gridCol>
                <a:gridCol w="740664">
                  <a:extLst>
                    <a:ext uri="{9D8B030D-6E8A-4147-A177-3AD203B41FA5}">
                      <a16:colId xmlns:a16="http://schemas.microsoft.com/office/drawing/2014/main" val="2305556228"/>
                    </a:ext>
                  </a:extLst>
                </a:gridCol>
                <a:gridCol w="740664">
                  <a:extLst>
                    <a:ext uri="{9D8B030D-6E8A-4147-A177-3AD203B41FA5}">
                      <a16:colId xmlns:a16="http://schemas.microsoft.com/office/drawing/2014/main" val="921025744"/>
                    </a:ext>
                  </a:extLst>
                </a:gridCol>
                <a:gridCol w="740664">
                  <a:extLst>
                    <a:ext uri="{9D8B030D-6E8A-4147-A177-3AD203B41FA5}">
                      <a16:colId xmlns:a16="http://schemas.microsoft.com/office/drawing/2014/main" val="2254452455"/>
                    </a:ext>
                  </a:extLst>
                </a:gridCol>
                <a:gridCol w="740664">
                  <a:extLst>
                    <a:ext uri="{9D8B030D-6E8A-4147-A177-3AD203B41FA5}">
                      <a16:colId xmlns:a16="http://schemas.microsoft.com/office/drawing/2014/main" val="1915254124"/>
                    </a:ext>
                  </a:extLst>
                </a:gridCol>
                <a:gridCol w="740664">
                  <a:extLst>
                    <a:ext uri="{9D8B030D-6E8A-4147-A177-3AD203B41FA5}">
                      <a16:colId xmlns:a16="http://schemas.microsoft.com/office/drawing/2014/main" val="565186183"/>
                    </a:ext>
                  </a:extLst>
                </a:gridCol>
                <a:gridCol w="740664">
                  <a:extLst>
                    <a:ext uri="{9D8B030D-6E8A-4147-A177-3AD203B41FA5}">
                      <a16:colId xmlns:a16="http://schemas.microsoft.com/office/drawing/2014/main" val="40347359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39904671"/>
                  </a:ext>
                </a:extLst>
              </a:tr>
              <a:tr h="370840">
                <a:tc>
                  <a:txBody>
                    <a:bodyPr/>
                    <a:lstStyle/>
                    <a:p>
                      <a:r>
                        <a:rPr lang="en-US" sz="1000"/>
                        <a:t>SCS Dairy MY</a:t>
                      </a:r>
                    </a:p>
                  </a:txBody>
                  <a:tcPr/>
                </a:tc>
                <a:tc>
                  <a:txBody>
                    <a:bodyPr/>
                    <a:lstStyle/>
                    <a:p>
                      <a:r>
                        <a:rPr lang="en-US" sz="1000"/>
                        <a:t>103126</a:t>
                      </a:r>
                    </a:p>
                  </a:txBody>
                  <a:tcPr/>
                </a:tc>
                <a:tc>
                  <a:txBody>
                    <a:bodyPr/>
                    <a:lstStyle/>
                    <a:p>
                      <a:r>
                        <a:rPr lang="en-US" sz="1000"/>
                        <a:t>701</a:t>
                      </a:r>
                    </a:p>
                  </a:txBody>
                  <a:tcPr/>
                </a:tc>
                <a:tc>
                  <a:txBody>
                    <a:bodyPr/>
                    <a:lstStyle/>
                    <a:p>
                      <a:r>
                        <a:rPr lang="en-US" sz="1000"/>
                        <a:t>15</a:t>
                      </a:r>
                    </a:p>
                  </a:txBody>
                  <a:tcPr/>
                </a:tc>
                <a:tc>
                  <a:txBody>
                    <a:bodyPr/>
                    <a:lstStyle/>
                    <a:p>
                      <a:r>
                        <a:rPr lang="en-US" sz="1000"/>
                        <a:t>1375</a:t>
                      </a:r>
                    </a:p>
                  </a:txBody>
                  <a:tcPr/>
                </a:tc>
                <a:tc>
                  <a:txBody>
                    <a:bodyPr/>
                    <a:lstStyle/>
                    <a:p>
                      <a:r>
                        <a:rPr lang="en-US" sz="1000"/>
                        <a:t>38</a:t>
                      </a:r>
                    </a:p>
                  </a:txBody>
                  <a:tcPr/>
                </a:tc>
                <a:tc>
                  <a:txBody>
                    <a:bodyPr/>
                    <a:lstStyle/>
                    <a:p>
                      <a:r>
                        <a:rPr lang="en-US" sz="1000"/>
                        <a:t>215</a:t>
                      </a:r>
                    </a:p>
                  </a:txBody>
                  <a:tcPr/>
                </a:tc>
                <a:tc>
                  <a:txBody>
                    <a:bodyPr/>
                    <a:lstStyle/>
                    <a:p>
                      <a:r>
                        <a:rPr lang="en-US" sz="1000"/>
                        <a:t>0</a:t>
                      </a:r>
                    </a:p>
                  </a:txBody>
                  <a:tcPr/>
                </a:tc>
                <a:tc>
                  <a:txBody>
                    <a:bodyPr/>
                    <a:lstStyle/>
                    <a:p>
                      <a:r>
                        <a:rPr lang="en-US" sz="1000"/>
                        <a:t>0.1056 %</a:t>
                      </a:r>
                    </a:p>
                  </a:txBody>
                  <a:tcPr/>
                </a:tc>
                <a:tc>
                  <a:txBody>
                    <a:bodyPr/>
                    <a:lstStyle/>
                    <a:p>
                      <a:r>
                        <a:rPr lang="en-US" sz="1000"/>
                        <a:t>0.0 %</a:t>
                      </a:r>
                    </a:p>
                  </a:txBody>
                  <a:tcPr/>
                </a:tc>
                <a:extLst>
                  <a:ext uri="{0D108BD9-81ED-4DB2-BD59-A6C34878D82A}">
                    <a16:rowId xmlns:a16="http://schemas.microsoft.com/office/drawing/2014/main" val="3237519030"/>
                  </a:ext>
                </a:extLst>
              </a:tr>
            </a:tbl>
          </a:graphicData>
        </a:graphic>
      </p:graphicFrame>
      <p:sp>
        <p:nvSpPr>
          <p:cNvPr id="4" name="Text Placeholder 3">
            <a:extLst>
              <a:ext uri="{FF2B5EF4-FFF2-40B4-BE49-F238E27FC236}">
                <a16:creationId xmlns:a16="http://schemas.microsoft.com/office/drawing/2014/main" id="{2484D709-4DED-4D1B-9D0D-3E198DACEFA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60785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E0556-6954-4840-A4B3-BA39C7C60BB8}"/>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3B87246B-DAE1-43C7-9D68-8C4FCD5DF094}"/>
              </a:ext>
            </a:extLst>
          </p:cNvPr>
          <p:cNvGraphicFramePr>
            <a:graphicFrameLocks noGrp="1"/>
          </p:cNvGraphicFramePr>
          <p:nvPr>
            <p:ph type="chart" sz="quarter" idx="13"/>
            <p:extLst>
              <p:ext uri="{D42A27DB-BD31-4B8C-83A1-F6EECF244321}">
                <p14:modId xmlns:p14="http://schemas.microsoft.com/office/powerpoint/2010/main" val="3273055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9E0416-0268-46BA-AFE0-16805581CC71}"/>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CE06B1E-B157-42B6-B6BB-EE53C404DA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05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48EE9-3709-48BE-86B0-A18E462B9E7E}"/>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1F65CF3-7A23-43B4-8E19-3A1F2F85B488}"/>
              </a:ext>
            </a:extLst>
          </p:cNvPr>
          <p:cNvGraphicFramePr>
            <a:graphicFrameLocks noGrp="1"/>
          </p:cNvGraphicFramePr>
          <p:nvPr>
            <p:ph type="chart" sz="quarter" idx="13"/>
            <p:extLst>
              <p:ext uri="{D42A27DB-BD31-4B8C-83A1-F6EECF244321}">
                <p14:modId xmlns:p14="http://schemas.microsoft.com/office/powerpoint/2010/main" val="3135529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BCDEAE-612D-47B8-AD90-A75C7F875A4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A83265A-D247-443B-8A24-1597157DD5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298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EBE8-82A6-4FF5-BB02-1B445A85E2D6}"/>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3BE9FD8D-3F5E-46AC-A8A8-94534610B22A}"/>
              </a:ext>
            </a:extLst>
          </p:cNvPr>
          <p:cNvGraphicFramePr>
            <a:graphicFrameLocks noGrp="1"/>
          </p:cNvGraphicFramePr>
          <p:nvPr>
            <p:ph type="chart" sz="quarter" idx="13"/>
            <p:extLst>
              <p:ext uri="{D42A27DB-BD31-4B8C-83A1-F6EECF244321}">
                <p14:modId xmlns:p14="http://schemas.microsoft.com/office/powerpoint/2010/main" val="113910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3D362-B4EE-480B-8671-26584528A4EC}"/>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093391FE-37D9-4999-8E75-18DAC5C7F3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2370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CE360-F3D2-4CA2-A7F5-AA80F2B2EBE0}"/>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EE3EFA7D-E419-4DC8-89F5-4D839B27814F}"/>
              </a:ext>
            </a:extLst>
          </p:cNvPr>
          <p:cNvGraphicFramePr>
            <a:graphicFrameLocks noGrp="1"/>
          </p:cNvGraphicFramePr>
          <p:nvPr>
            <p:ph type="chart" sz="quarter" idx="13"/>
            <p:extLst>
              <p:ext uri="{D42A27DB-BD31-4B8C-83A1-F6EECF244321}">
                <p14:modId xmlns:p14="http://schemas.microsoft.com/office/powerpoint/2010/main" val="154628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E1272E-512E-4ABE-9A97-947A14D7DB3F}"/>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B871DDD0-0041-41E2-9B54-57A06680B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062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EA169-39FB-4A3A-B992-061EA70A10AD}"/>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020DEB15-20A0-4B70-B542-BDF67BB83729}"/>
              </a:ext>
            </a:extLst>
          </p:cNvPr>
          <p:cNvGraphicFramePr>
            <a:graphicFrameLocks noGrp="1"/>
          </p:cNvGraphicFramePr>
          <p:nvPr>
            <p:ph type="chart" sz="quarter" idx="13"/>
            <p:extLst>
              <p:ext uri="{D42A27DB-BD31-4B8C-83A1-F6EECF244321}">
                <p14:modId xmlns:p14="http://schemas.microsoft.com/office/powerpoint/2010/main" val="1700356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57B96-73FD-4DEF-B93B-B6AE9BE5AE5B}"/>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8C0B823-C2F9-41AF-BCD8-C91A26B7BC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8521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441D-A9F1-46A0-8A4C-BADF66F36A19}"/>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55CD2455-383E-4C0A-8D58-A0514FA7B3D0}"/>
              </a:ext>
            </a:extLst>
          </p:cNvPr>
          <p:cNvGraphicFramePr>
            <a:graphicFrameLocks noGrp="1"/>
          </p:cNvGraphicFramePr>
          <p:nvPr>
            <p:ph type="tbl" sz="quarter" idx="13"/>
            <p:extLst>
              <p:ext uri="{D42A27DB-BD31-4B8C-83A1-F6EECF244321}">
                <p14:modId xmlns:p14="http://schemas.microsoft.com/office/powerpoint/2010/main" val="148822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73628367"/>
                    </a:ext>
                  </a:extLst>
                </a:gridCol>
                <a:gridCol w="822960">
                  <a:extLst>
                    <a:ext uri="{9D8B030D-6E8A-4147-A177-3AD203B41FA5}">
                      <a16:colId xmlns:a16="http://schemas.microsoft.com/office/drawing/2014/main" val="3511527515"/>
                    </a:ext>
                  </a:extLst>
                </a:gridCol>
                <a:gridCol w="822960">
                  <a:extLst>
                    <a:ext uri="{9D8B030D-6E8A-4147-A177-3AD203B41FA5}">
                      <a16:colId xmlns:a16="http://schemas.microsoft.com/office/drawing/2014/main" val="3320204332"/>
                    </a:ext>
                  </a:extLst>
                </a:gridCol>
                <a:gridCol w="822960">
                  <a:extLst>
                    <a:ext uri="{9D8B030D-6E8A-4147-A177-3AD203B41FA5}">
                      <a16:colId xmlns:a16="http://schemas.microsoft.com/office/drawing/2014/main" val="2878573950"/>
                    </a:ext>
                  </a:extLst>
                </a:gridCol>
                <a:gridCol w="822960">
                  <a:extLst>
                    <a:ext uri="{9D8B030D-6E8A-4147-A177-3AD203B41FA5}">
                      <a16:colId xmlns:a16="http://schemas.microsoft.com/office/drawing/2014/main" val="3337890971"/>
                    </a:ext>
                  </a:extLst>
                </a:gridCol>
                <a:gridCol w="822960">
                  <a:extLst>
                    <a:ext uri="{9D8B030D-6E8A-4147-A177-3AD203B41FA5}">
                      <a16:colId xmlns:a16="http://schemas.microsoft.com/office/drawing/2014/main" val="425922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731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- 2019-11-18 14:34:55</a:t>
                      </a:r>
                      <a:r>
                        <a:rPr kumimoji="0" lang="en-US" sz="1000" b="0" i="0" u="none" strike="noStrike" kern="1200" cap="none" spc="0" normalizeH="0" baseline="0" noProof="0">
                          <a:ln>
                            <a:noFill/>
                          </a:ln>
                          <a:solidFill>
                            <a:prstClr val="black"/>
                          </a:solidFill>
                          <a:effectLst/>
                          <a:uLnTx/>
                          <a:uFillTx/>
                          <a:latin typeface="+mn-lt"/>
                          <a:ea typeface="+mn-ea"/>
                          <a:cs typeface="+mn-cs"/>
                        </a:rPr>
                        <a:t>
 A good pie crust is what makes the pie even more delicious! Try this flaky and buttery pie crust recipe which turns out perfect every time!
Flaky Butter Pie Crust
Ingredients:
113g SCS butter, chilled and diced
150 grams all-purpose flour
¼ tsp salt
69 ml ice water + 2 tsp
Instructions:
1. In a large bowl, combine flour and salt.
2. Using a pasty blender or forks, cut in cold butter until mixture resembles pea sized crumbs.
3. Stir in water, a tablespoon at a time (4 tablespoons total), until mixture forms a ball. May be slightly sticky. If dough is dry, add 1 teaspoon of cold water and a second teaspoon if needed.
4. Wrap in plastic wrap and refrigerate for 4 hours or overnight.
5. On a floured surface, roll dough out to fit a 9 inch pie plate.
6. Place crust in pie plate. Press the dough evenly into the bottom and sides of the pie plate.
7. Cook it according to the fillings directions.
Source: https://numstheword.com/flaky-butter-pie-crust/?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464731"/>
                  </a:ext>
                </a:extLst>
              </a:tr>
            </a:tbl>
          </a:graphicData>
        </a:graphic>
      </p:graphicFrame>
      <p:sp>
        <p:nvSpPr>
          <p:cNvPr id="4" name="Text Placeholder 3">
            <a:extLst>
              <a:ext uri="{FF2B5EF4-FFF2-40B4-BE49-F238E27FC236}">
                <a16:creationId xmlns:a16="http://schemas.microsoft.com/office/drawing/2014/main" id="{63FD9FC5-E389-4DE2-8783-D2AE625B955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082878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AA1B0-F7B7-46B0-B8F1-4BBC5ACA0981}"/>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622F0B06-C9CC-4818-AF44-30785B9D556F}"/>
              </a:ext>
            </a:extLst>
          </p:cNvPr>
          <p:cNvGraphicFramePr>
            <a:graphicFrameLocks noGrp="1"/>
          </p:cNvGraphicFramePr>
          <p:nvPr>
            <p:ph type="tbl" sz="quarter" idx="13"/>
            <p:extLst>
              <p:ext uri="{D42A27DB-BD31-4B8C-83A1-F6EECF244321}">
                <p14:modId xmlns:p14="http://schemas.microsoft.com/office/powerpoint/2010/main" val="528589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7185277"/>
                    </a:ext>
                  </a:extLst>
                </a:gridCol>
                <a:gridCol w="822960">
                  <a:extLst>
                    <a:ext uri="{9D8B030D-6E8A-4147-A177-3AD203B41FA5}">
                      <a16:colId xmlns:a16="http://schemas.microsoft.com/office/drawing/2014/main" val="1452926027"/>
                    </a:ext>
                  </a:extLst>
                </a:gridCol>
                <a:gridCol w="822960">
                  <a:extLst>
                    <a:ext uri="{9D8B030D-6E8A-4147-A177-3AD203B41FA5}">
                      <a16:colId xmlns:a16="http://schemas.microsoft.com/office/drawing/2014/main" val="2692416856"/>
                    </a:ext>
                  </a:extLst>
                </a:gridCol>
                <a:gridCol w="822960">
                  <a:extLst>
                    <a:ext uri="{9D8B030D-6E8A-4147-A177-3AD203B41FA5}">
                      <a16:colId xmlns:a16="http://schemas.microsoft.com/office/drawing/2014/main" val="2066140935"/>
                    </a:ext>
                  </a:extLst>
                </a:gridCol>
                <a:gridCol w="822960">
                  <a:extLst>
                    <a:ext uri="{9D8B030D-6E8A-4147-A177-3AD203B41FA5}">
                      <a16:colId xmlns:a16="http://schemas.microsoft.com/office/drawing/2014/main" val="3028346181"/>
                    </a:ext>
                  </a:extLst>
                </a:gridCol>
                <a:gridCol w="822960">
                  <a:extLst>
                    <a:ext uri="{9D8B030D-6E8A-4147-A177-3AD203B41FA5}">
                      <a16:colId xmlns:a16="http://schemas.microsoft.com/office/drawing/2014/main" val="3285102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636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- 2019-11-02 11:11:45</a:t>
                      </a:r>
                      <a:r>
                        <a:rPr kumimoji="0" lang="en-US" sz="1000" b="0" i="0" u="none" strike="noStrike" kern="1200" cap="none" spc="0" normalizeH="0" baseline="0" noProof="0">
                          <a:ln>
                            <a:noFill/>
                          </a:ln>
                          <a:solidFill>
                            <a:prstClr val="black"/>
                          </a:solidFill>
                          <a:effectLst/>
                          <a:uLnTx/>
                          <a:uFillTx/>
                          <a:latin typeface="+mn-lt"/>
                          <a:ea typeface="+mn-ea"/>
                          <a:cs typeface="+mn-cs"/>
                        </a:rPr>
                        <a:t>
 This easy to make Key Lime Pie is light, crisp and delicious.
Key Lime Pie
Ingredients:
Crust:
4 tbsp SCS butter melted
150–200g graham cracker crumbs
50g sugar
Filling:
918g sweetened condensed milk
113g sour cream
177ml key lime juice
2 egg yolks
Zest from 1 lime (or key lime)
Whipped cream:
227g heavy cream
1 tbsp vanilla
3 - 4 tbsp powdered sugar
Instructions:
1. Preheat oven to 176°C. 
2. Pulse graham crackers in your food processor until they become crumbs.
3. Add in sugar butter and pulse until combined.
4. Press crumbs onto your pie plate, across the bottom and up the sides.
5. Bake for 6-8 minutes or until golden brown.
6. Allow crust to cool completely.
For Filling:
7. Preheat oven to 176°C.
8. Combine all ingredients in your mixing bowl and allow them to beat on med-high for 2 minutes.
9. Scrape filling into your prepared (and cooled) pie crust)
10. Bake for 15-20 minutes or until filling only wiggles a bit in the center when you gently shake the pan back &amp; forth a bit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7246385"/>
                  </a:ext>
                </a:extLst>
              </a:tr>
            </a:tbl>
          </a:graphicData>
        </a:graphic>
      </p:graphicFrame>
      <p:sp>
        <p:nvSpPr>
          <p:cNvPr id="4" name="Text Placeholder 3">
            <a:extLst>
              <a:ext uri="{FF2B5EF4-FFF2-40B4-BE49-F238E27FC236}">
                <a16:creationId xmlns:a16="http://schemas.microsoft.com/office/drawing/2014/main" id="{5D39222D-7117-4AB9-80C1-0D92BAE1AB7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19103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C1D6C-F0A6-4945-8F33-97EC52B88BC8}"/>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2932AA50-DD0B-4AC2-81A9-A7098849059F}"/>
              </a:ext>
            </a:extLst>
          </p:cNvPr>
          <p:cNvGraphicFramePr>
            <a:graphicFrameLocks noGrp="1"/>
          </p:cNvGraphicFramePr>
          <p:nvPr>
            <p:ph type="tbl" sz="quarter" idx="13"/>
            <p:extLst>
              <p:ext uri="{D42A27DB-BD31-4B8C-83A1-F6EECF244321}">
                <p14:modId xmlns:p14="http://schemas.microsoft.com/office/powerpoint/2010/main" val="329448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1658371"/>
                    </a:ext>
                  </a:extLst>
                </a:gridCol>
                <a:gridCol w="822960">
                  <a:extLst>
                    <a:ext uri="{9D8B030D-6E8A-4147-A177-3AD203B41FA5}">
                      <a16:colId xmlns:a16="http://schemas.microsoft.com/office/drawing/2014/main" val="864070186"/>
                    </a:ext>
                  </a:extLst>
                </a:gridCol>
                <a:gridCol w="822960">
                  <a:extLst>
                    <a:ext uri="{9D8B030D-6E8A-4147-A177-3AD203B41FA5}">
                      <a16:colId xmlns:a16="http://schemas.microsoft.com/office/drawing/2014/main" val="2653180475"/>
                    </a:ext>
                  </a:extLst>
                </a:gridCol>
                <a:gridCol w="822960">
                  <a:extLst>
                    <a:ext uri="{9D8B030D-6E8A-4147-A177-3AD203B41FA5}">
                      <a16:colId xmlns:a16="http://schemas.microsoft.com/office/drawing/2014/main" val="296658806"/>
                    </a:ext>
                  </a:extLst>
                </a:gridCol>
                <a:gridCol w="822960">
                  <a:extLst>
                    <a:ext uri="{9D8B030D-6E8A-4147-A177-3AD203B41FA5}">
                      <a16:colId xmlns:a16="http://schemas.microsoft.com/office/drawing/2014/main" val="4022020960"/>
                    </a:ext>
                  </a:extLst>
                </a:gridCol>
                <a:gridCol w="822960">
                  <a:extLst>
                    <a:ext uri="{9D8B030D-6E8A-4147-A177-3AD203B41FA5}">
                      <a16:colId xmlns:a16="http://schemas.microsoft.com/office/drawing/2014/main" val="769206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399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- 2019-11-06 13:43:02</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has a melting temperature of 98.6°F, exactly the same temperature inside our mouth (at least for 99.7% of us). This is what gives butter its rich, creamy feel in the mouth.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8015637"/>
                  </a:ext>
                </a:extLst>
              </a:tr>
            </a:tbl>
          </a:graphicData>
        </a:graphic>
      </p:graphicFrame>
      <p:sp>
        <p:nvSpPr>
          <p:cNvPr id="4" name="Text Placeholder 3">
            <a:extLst>
              <a:ext uri="{FF2B5EF4-FFF2-40B4-BE49-F238E27FC236}">
                <a16:creationId xmlns:a16="http://schemas.microsoft.com/office/drawing/2014/main" id="{626648B6-115F-4906-AC54-F74E752EDB1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45709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125B7-E5CA-40AD-A1C3-7766E2631F08}"/>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C766F6F8-11BB-4F19-BD22-51FDB8617A52}"/>
              </a:ext>
            </a:extLst>
          </p:cNvPr>
          <p:cNvGraphicFramePr>
            <a:graphicFrameLocks noGrp="1"/>
          </p:cNvGraphicFramePr>
          <p:nvPr>
            <p:ph type="tbl" sz="quarter" idx="13"/>
            <p:extLst>
              <p:ext uri="{D42A27DB-BD31-4B8C-83A1-F6EECF244321}">
                <p14:modId xmlns:p14="http://schemas.microsoft.com/office/powerpoint/2010/main" val="344776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22837396"/>
                    </a:ext>
                  </a:extLst>
                </a:gridCol>
                <a:gridCol w="822960">
                  <a:extLst>
                    <a:ext uri="{9D8B030D-6E8A-4147-A177-3AD203B41FA5}">
                      <a16:colId xmlns:a16="http://schemas.microsoft.com/office/drawing/2014/main" val="2260724514"/>
                    </a:ext>
                  </a:extLst>
                </a:gridCol>
                <a:gridCol w="822960">
                  <a:extLst>
                    <a:ext uri="{9D8B030D-6E8A-4147-A177-3AD203B41FA5}">
                      <a16:colId xmlns:a16="http://schemas.microsoft.com/office/drawing/2014/main" val="1626923263"/>
                    </a:ext>
                  </a:extLst>
                </a:gridCol>
                <a:gridCol w="822960">
                  <a:extLst>
                    <a:ext uri="{9D8B030D-6E8A-4147-A177-3AD203B41FA5}">
                      <a16:colId xmlns:a16="http://schemas.microsoft.com/office/drawing/2014/main" val="1370097386"/>
                    </a:ext>
                  </a:extLst>
                </a:gridCol>
                <a:gridCol w="822960">
                  <a:extLst>
                    <a:ext uri="{9D8B030D-6E8A-4147-A177-3AD203B41FA5}">
                      <a16:colId xmlns:a16="http://schemas.microsoft.com/office/drawing/2014/main" val="1275202129"/>
                    </a:ext>
                  </a:extLst>
                </a:gridCol>
                <a:gridCol w="822960">
                  <a:extLst>
                    <a:ext uri="{9D8B030D-6E8A-4147-A177-3AD203B41FA5}">
                      <a16:colId xmlns:a16="http://schemas.microsoft.com/office/drawing/2014/main" val="3666912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526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- 2019-11-26 17:02:09</a:t>
                      </a:r>
                      <a:r>
                        <a:rPr kumimoji="0" lang="en-US" sz="1000" b="0" i="0" u="none" strike="noStrike" kern="1200" cap="none" spc="0" normalizeH="0" baseline="0" noProof="0">
                          <a:ln>
                            <a:noFill/>
                          </a:ln>
                          <a:solidFill>
                            <a:prstClr val="black"/>
                          </a:solidFill>
                          <a:effectLst/>
                          <a:uLnTx/>
                          <a:uFillTx/>
                          <a:latin typeface="+mn-lt"/>
                          <a:ea typeface="+mn-ea"/>
                          <a:cs typeface="+mn-cs"/>
                        </a:rPr>
                        <a:t>
 This pie is refreshing, super delicious and full of lemony flavour.
Cream Cheese Lemonade Pie
Ingredients:
For the creamy pie:
227g SCS cream cheese
142g evaporated milk
96g box of instant lemon pudding mix
177ml frozen lemonade concentrate
For the pie crust:
152g SCS butter
250g graham cracker crumbs
66g sugar
Instructions:
1. Preheat oven to 176°C.
For the Pie Crust:
2. In a medium mixing bowl, combine all ingredients and whisk together until well combined.
3. Press graham cracker crumbs into deep dish pie dish and make sure to go up the sides.
4. Bake for 10-12 minutes. Remove from oven and let cool.
For the Creamy Pie:
5. In a small mixing bowl, combine evaporated milk and pudding mix.
6. Beat on medium speed for 2 minutes (mixture will be thick).
7. In a medium mixing bowl, beat cream cheese until light and fluffy, about 3 minutes.
8. Gradually beat in lemonade concentrate.
9. Now slowly  beat in pudding mixture.
10. Pour mixture into cooled graham cracker crust, or into a 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7327281"/>
                  </a:ext>
                </a:extLst>
              </a:tr>
            </a:tbl>
          </a:graphicData>
        </a:graphic>
      </p:graphicFrame>
      <p:sp>
        <p:nvSpPr>
          <p:cNvPr id="4" name="Text Placeholder 3">
            <a:extLst>
              <a:ext uri="{FF2B5EF4-FFF2-40B4-BE49-F238E27FC236}">
                <a16:creationId xmlns:a16="http://schemas.microsoft.com/office/drawing/2014/main" id="{B5058748-753B-46AA-8A7C-32DF3144C7C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583785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FC947-790D-4D85-B6D0-8868718E831D}"/>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51485D8B-9C99-4366-921A-D139CCB78F4B}"/>
              </a:ext>
            </a:extLst>
          </p:cNvPr>
          <p:cNvGraphicFramePr>
            <a:graphicFrameLocks noGrp="1"/>
          </p:cNvGraphicFramePr>
          <p:nvPr>
            <p:ph type="tbl" sz="quarter" idx="13"/>
            <p:extLst>
              <p:ext uri="{D42A27DB-BD31-4B8C-83A1-F6EECF244321}">
                <p14:modId xmlns:p14="http://schemas.microsoft.com/office/powerpoint/2010/main" val="4054249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89293858"/>
                    </a:ext>
                  </a:extLst>
                </a:gridCol>
                <a:gridCol w="822960">
                  <a:extLst>
                    <a:ext uri="{9D8B030D-6E8A-4147-A177-3AD203B41FA5}">
                      <a16:colId xmlns:a16="http://schemas.microsoft.com/office/drawing/2014/main" val="399405246"/>
                    </a:ext>
                  </a:extLst>
                </a:gridCol>
                <a:gridCol w="822960">
                  <a:extLst>
                    <a:ext uri="{9D8B030D-6E8A-4147-A177-3AD203B41FA5}">
                      <a16:colId xmlns:a16="http://schemas.microsoft.com/office/drawing/2014/main" val="742444415"/>
                    </a:ext>
                  </a:extLst>
                </a:gridCol>
                <a:gridCol w="822960">
                  <a:extLst>
                    <a:ext uri="{9D8B030D-6E8A-4147-A177-3AD203B41FA5}">
                      <a16:colId xmlns:a16="http://schemas.microsoft.com/office/drawing/2014/main" val="1666702339"/>
                    </a:ext>
                  </a:extLst>
                </a:gridCol>
                <a:gridCol w="822960">
                  <a:extLst>
                    <a:ext uri="{9D8B030D-6E8A-4147-A177-3AD203B41FA5}">
                      <a16:colId xmlns:a16="http://schemas.microsoft.com/office/drawing/2014/main" val="2794604331"/>
                    </a:ext>
                  </a:extLst>
                </a:gridCol>
                <a:gridCol w="822960">
                  <a:extLst>
                    <a:ext uri="{9D8B030D-6E8A-4147-A177-3AD203B41FA5}">
                      <a16:colId xmlns:a16="http://schemas.microsoft.com/office/drawing/2014/main" val="3252389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049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- 2019-11-10 14:33:10</a:t>
                      </a:r>
                      <a:r>
                        <a:rPr kumimoji="0" lang="en-US" sz="1000" b="0" i="0" u="none" strike="noStrike" kern="1200" cap="none" spc="0" normalizeH="0" baseline="0" noProof="0">
                          <a:ln>
                            <a:noFill/>
                          </a:ln>
                          <a:solidFill>
                            <a:prstClr val="black"/>
                          </a:solidFill>
                          <a:effectLst/>
                          <a:uLnTx/>
                          <a:uFillTx/>
                          <a:latin typeface="+mn-lt"/>
                          <a:ea typeface="+mn-ea"/>
                          <a:cs typeface="+mn-cs"/>
                        </a:rPr>
                        <a:t>
 Fresh, creamy and delicious, this Strawberry Cream Cheese Pie is a flavorful mixture of strawberries and cheesecake all rolled into one!
Strawberry Cream Cheese Pie
Ingredients:
1 9" pie crust (store bought)
Cream Cheese Layer:
113g SCS cream cheese, soft
60g powdered sugar
1½ tsp vanilla extract
Strawberry layer:
85g strawberry jello
237ml boiling water
237ml cold water
400g sliced strawberries
Whipped topping
Instructions:
1. Preheat oven to 232°C.
2. Gently roll out your pie crust slightly and place in a deep dish pie plate, prick crust with fork and crimp edges.
3. Bake in oven for 10-15 minutes until golden, remove from oven and let cool completely.
4. Meanwhile beat together your cream cheese, powdered sugar and vanilla.
5. In another bowl beat your heavy cream until stiff peaks form, fold into cream cheese mixture.
6. Spread mixture into bottom of pie crust and refrigerate while preparing strawberry layer.
7. In medium bowl add your jello then pour boiling water over the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3988667"/>
                  </a:ext>
                </a:extLst>
              </a:tr>
            </a:tbl>
          </a:graphicData>
        </a:graphic>
      </p:graphicFrame>
      <p:sp>
        <p:nvSpPr>
          <p:cNvPr id="4" name="Text Placeholder 3">
            <a:extLst>
              <a:ext uri="{FF2B5EF4-FFF2-40B4-BE49-F238E27FC236}">
                <a16:creationId xmlns:a16="http://schemas.microsoft.com/office/drawing/2014/main" id="{1B331363-4860-4495-AFAB-7BC0C9FE9B9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752218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F525-82DF-4214-A6F0-39FEA432EA69}"/>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55416A27-8B9F-4FB0-961D-A9F783FE0437}"/>
              </a:ext>
            </a:extLst>
          </p:cNvPr>
          <p:cNvGraphicFramePr>
            <a:graphicFrameLocks noGrp="1"/>
          </p:cNvGraphicFramePr>
          <p:nvPr>
            <p:ph type="chart" sz="quarter" idx="13"/>
            <p:extLst>
              <p:ext uri="{D42A27DB-BD31-4B8C-83A1-F6EECF244321}">
                <p14:modId xmlns:p14="http://schemas.microsoft.com/office/powerpoint/2010/main" val="2997790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EF6D94-FB12-4426-A08B-AC577E69D15D}"/>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988E416D-B45A-4A7C-980E-36F626EC04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1108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DAF73-5643-4B1F-BC62-A3D808818F76}"/>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4781B37F-6BD4-485A-8996-E8594B7E38FD}"/>
              </a:ext>
            </a:extLst>
          </p:cNvPr>
          <p:cNvGraphicFramePr>
            <a:graphicFrameLocks noGrp="1"/>
          </p:cNvGraphicFramePr>
          <p:nvPr>
            <p:ph type="chart" sz="quarter" idx="13"/>
            <p:extLst>
              <p:ext uri="{D42A27DB-BD31-4B8C-83A1-F6EECF244321}">
                <p14:modId xmlns:p14="http://schemas.microsoft.com/office/powerpoint/2010/main" val="2974779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2228CC-9CDD-4088-9087-57F8F21B9AED}"/>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FB1B3378-442B-4C9E-8306-CD5F007FB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7281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2C881-44EB-4E2E-A99C-8445C8962307}"/>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03DE8B66-27A4-44AB-9799-670AC6BC898D}"/>
              </a:ext>
            </a:extLst>
          </p:cNvPr>
          <p:cNvGraphicFramePr>
            <a:graphicFrameLocks noGrp="1"/>
          </p:cNvGraphicFramePr>
          <p:nvPr>
            <p:ph type="chart" sz="quarter" idx="13"/>
            <p:extLst>
              <p:ext uri="{D42A27DB-BD31-4B8C-83A1-F6EECF244321}">
                <p14:modId xmlns:p14="http://schemas.microsoft.com/office/powerpoint/2010/main" val="2851754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021C8-59EA-454A-A845-4803E05CA65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F481D32-A5D6-4B6E-9084-D57E606D2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7377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574A-0134-4BBB-8675-C499A852C5B7}"/>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A8D7EA8B-2961-4AA9-AB20-D4E6953D0A1E}"/>
              </a:ext>
            </a:extLst>
          </p:cNvPr>
          <p:cNvGraphicFramePr>
            <a:graphicFrameLocks noGrp="1"/>
          </p:cNvGraphicFramePr>
          <p:nvPr>
            <p:ph type="chart" sz="quarter" idx="13"/>
            <p:extLst>
              <p:ext uri="{D42A27DB-BD31-4B8C-83A1-F6EECF244321}">
                <p14:modId xmlns:p14="http://schemas.microsoft.com/office/powerpoint/2010/main" val="3127199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E548E7-99AA-4227-9265-EA64996249CE}"/>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E8846445-5BC0-4F17-9F4B-443CDA4342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319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97F50-14D7-48FC-8A1F-46D130C1DA9B}"/>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FD45810F-38F9-4640-AD64-49AE51D6E9E5}"/>
              </a:ext>
            </a:extLst>
          </p:cNvPr>
          <p:cNvGraphicFramePr>
            <a:graphicFrameLocks noGrp="1"/>
          </p:cNvGraphicFramePr>
          <p:nvPr>
            <p:ph type="tbl" sz="quarter" idx="13"/>
            <p:extLst>
              <p:ext uri="{D42A27DB-BD31-4B8C-83A1-F6EECF244321}">
                <p14:modId xmlns:p14="http://schemas.microsoft.com/office/powerpoint/2010/main" val="3873500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60495569"/>
                    </a:ext>
                  </a:extLst>
                </a:gridCol>
                <a:gridCol w="1645920">
                  <a:extLst>
                    <a:ext uri="{9D8B030D-6E8A-4147-A177-3AD203B41FA5}">
                      <a16:colId xmlns:a16="http://schemas.microsoft.com/office/drawing/2014/main" val="388692547"/>
                    </a:ext>
                  </a:extLst>
                </a:gridCol>
                <a:gridCol w="1645920">
                  <a:extLst>
                    <a:ext uri="{9D8B030D-6E8A-4147-A177-3AD203B41FA5}">
                      <a16:colId xmlns:a16="http://schemas.microsoft.com/office/drawing/2014/main" val="192618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5115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extLst>
                  <a:ext uri="{0D108BD9-81ED-4DB2-BD59-A6C34878D82A}">
                    <a16:rowId xmlns:a16="http://schemas.microsoft.com/office/drawing/2014/main" val="289677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extLst>
                  <a:ext uri="{0D108BD9-81ED-4DB2-BD59-A6C34878D82A}">
                    <a16:rowId xmlns:a16="http://schemas.microsoft.com/office/drawing/2014/main" val="70295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372587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41520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781238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527883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35532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700881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10434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526448350"/>
                  </a:ext>
                </a:extLst>
              </a:tr>
            </a:tbl>
          </a:graphicData>
        </a:graphic>
      </p:graphicFrame>
      <p:sp>
        <p:nvSpPr>
          <p:cNvPr id="4" name="Text Placeholder 3">
            <a:extLst>
              <a:ext uri="{FF2B5EF4-FFF2-40B4-BE49-F238E27FC236}">
                <a16:creationId xmlns:a16="http://schemas.microsoft.com/office/drawing/2014/main" id="{53804CD3-02BF-4878-931D-5818FF79783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19627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21010-401E-499C-8997-E3AD141113BC}"/>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4871BFD4-6C61-4EC2-89D9-D24F4B0D20E7}"/>
              </a:ext>
            </a:extLst>
          </p:cNvPr>
          <p:cNvGraphicFramePr>
            <a:graphicFrameLocks noGrp="1"/>
          </p:cNvGraphicFramePr>
          <p:nvPr>
            <p:ph type="tbl" sz="quarter" idx="13"/>
            <p:extLst>
              <p:ext uri="{D42A27DB-BD31-4B8C-83A1-F6EECF244321}">
                <p14:modId xmlns:p14="http://schemas.microsoft.com/office/powerpoint/2010/main" val="861168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86724980"/>
                    </a:ext>
                  </a:extLst>
                </a:gridCol>
                <a:gridCol w="1645920">
                  <a:extLst>
                    <a:ext uri="{9D8B030D-6E8A-4147-A177-3AD203B41FA5}">
                      <a16:colId xmlns:a16="http://schemas.microsoft.com/office/drawing/2014/main" val="368854079"/>
                    </a:ext>
                  </a:extLst>
                </a:gridCol>
                <a:gridCol w="1645920">
                  <a:extLst>
                    <a:ext uri="{9D8B030D-6E8A-4147-A177-3AD203B41FA5}">
                      <a16:colId xmlns:a16="http://schemas.microsoft.com/office/drawing/2014/main" val="1548422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0563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80281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524048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42437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61994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49703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7365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77494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2537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630914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6474420"/>
                  </a:ext>
                </a:extLst>
              </a:tr>
            </a:tbl>
          </a:graphicData>
        </a:graphic>
      </p:graphicFrame>
      <p:sp>
        <p:nvSpPr>
          <p:cNvPr id="4" name="Text Placeholder 3">
            <a:extLst>
              <a:ext uri="{FF2B5EF4-FFF2-40B4-BE49-F238E27FC236}">
                <a16:creationId xmlns:a16="http://schemas.microsoft.com/office/drawing/2014/main" id="{7E4F6552-3C17-4D76-B3CA-21AB5CE3265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173996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D8126-17A1-4D0B-A9AD-9B3C0248E597}"/>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9A4C1DD5-D7D8-4E22-ACF8-499CE513E7F2}"/>
              </a:ext>
            </a:extLst>
          </p:cNvPr>
          <p:cNvGraphicFramePr>
            <a:graphicFrameLocks noGrp="1"/>
          </p:cNvGraphicFramePr>
          <p:nvPr>
            <p:ph type="tbl" sz="quarter" idx="13"/>
            <p:extLst>
              <p:ext uri="{D42A27DB-BD31-4B8C-83A1-F6EECF244321}">
                <p14:modId xmlns:p14="http://schemas.microsoft.com/office/powerpoint/2010/main" val="669052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57904537"/>
                    </a:ext>
                  </a:extLst>
                </a:gridCol>
                <a:gridCol w="1645920">
                  <a:extLst>
                    <a:ext uri="{9D8B030D-6E8A-4147-A177-3AD203B41FA5}">
                      <a16:colId xmlns:a16="http://schemas.microsoft.com/office/drawing/2014/main" val="2945750506"/>
                    </a:ext>
                  </a:extLst>
                </a:gridCol>
                <a:gridCol w="1645920">
                  <a:extLst>
                    <a:ext uri="{9D8B030D-6E8A-4147-A177-3AD203B41FA5}">
                      <a16:colId xmlns:a16="http://schemas.microsoft.com/office/drawing/2014/main" val="2484934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8108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0618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09325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6343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8626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96243032"/>
                  </a:ext>
                </a:extLst>
              </a:tr>
            </a:tbl>
          </a:graphicData>
        </a:graphic>
      </p:graphicFrame>
      <p:sp>
        <p:nvSpPr>
          <p:cNvPr id="4" name="Text Placeholder 3">
            <a:extLst>
              <a:ext uri="{FF2B5EF4-FFF2-40B4-BE49-F238E27FC236}">
                <a16:creationId xmlns:a16="http://schemas.microsoft.com/office/drawing/2014/main" id="{D622B5AD-F178-4DBE-9453-443EEDDA70D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541811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28C14-FE43-4ED3-8C7E-7EA2346F06BD}"/>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965B5471-EB9C-4615-BADB-A418F49F13C6}"/>
              </a:ext>
            </a:extLst>
          </p:cNvPr>
          <p:cNvGraphicFramePr>
            <a:graphicFrameLocks noGrp="1"/>
          </p:cNvGraphicFramePr>
          <p:nvPr>
            <p:ph type="tbl" sz="quarter" idx="13"/>
            <p:extLst>
              <p:ext uri="{D42A27DB-BD31-4B8C-83A1-F6EECF244321}">
                <p14:modId xmlns:p14="http://schemas.microsoft.com/office/powerpoint/2010/main" val="48945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1668782"/>
                    </a:ext>
                  </a:extLst>
                </a:gridCol>
                <a:gridCol w="658368">
                  <a:extLst>
                    <a:ext uri="{9D8B030D-6E8A-4147-A177-3AD203B41FA5}">
                      <a16:colId xmlns:a16="http://schemas.microsoft.com/office/drawing/2014/main" val="4014685306"/>
                    </a:ext>
                  </a:extLst>
                </a:gridCol>
                <a:gridCol w="658368">
                  <a:extLst>
                    <a:ext uri="{9D8B030D-6E8A-4147-A177-3AD203B41FA5}">
                      <a16:colId xmlns:a16="http://schemas.microsoft.com/office/drawing/2014/main" val="1852525709"/>
                    </a:ext>
                  </a:extLst>
                </a:gridCol>
                <a:gridCol w="658368">
                  <a:extLst>
                    <a:ext uri="{9D8B030D-6E8A-4147-A177-3AD203B41FA5}">
                      <a16:colId xmlns:a16="http://schemas.microsoft.com/office/drawing/2014/main" val="2952136164"/>
                    </a:ext>
                  </a:extLst>
                </a:gridCol>
                <a:gridCol w="658368">
                  <a:extLst>
                    <a:ext uri="{9D8B030D-6E8A-4147-A177-3AD203B41FA5}">
                      <a16:colId xmlns:a16="http://schemas.microsoft.com/office/drawing/2014/main" val="1295993073"/>
                    </a:ext>
                  </a:extLst>
                </a:gridCol>
                <a:gridCol w="658368">
                  <a:extLst>
                    <a:ext uri="{9D8B030D-6E8A-4147-A177-3AD203B41FA5}">
                      <a16:colId xmlns:a16="http://schemas.microsoft.com/office/drawing/2014/main" val="4188921441"/>
                    </a:ext>
                  </a:extLst>
                </a:gridCol>
                <a:gridCol w="658368">
                  <a:extLst>
                    <a:ext uri="{9D8B030D-6E8A-4147-A177-3AD203B41FA5}">
                      <a16:colId xmlns:a16="http://schemas.microsoft.com/office/drawing/2014/main" val="4178629698"/>
                    </a:ext>
                  </a:extLst>
                </a:gridCol>
                <a:gridCol w="658368">
                  <a:extLst>
                    <a:ext uri="{9D8B030D-6E8A-4147-A177-3AD203B41FA5}">
                      <a16:colId xmlns:a16="http://schemas.microsoft.com/office/drawing/2014/main" val="334930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6524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- 2019-11-30 15:55:47</a:t>
                      </a:r>
                      <a:r>
                        <a:rPr kumimoji="0" lang="en-US" sz="1000" b="0" i="0" u="none" strike="noStrike" kern="1200" cap="none" spc="0" normalizeH="0" baseline="0" noProof="0">
                          <a:ln>
                            <a:noFill/>
                          </a:ln>
                          <a:solidFill>
                            <a:prstClr val="black"/>
                          </a:solidFill>
                          <a:effectLst/>
                          <a:uLnTx/>
                          <a:uFillTx/>
                          <a:latin typeface="+mn-lt"/>
                          <a:ea typeface="+mn-ea"/>
                          <a:cs typeface="+mn-cs"/>
                        </a:rPr>
                        <a:t>
 What is the final step of the cheese making process?
Pressing
Ripening and storage
Heating
Salting
Tell us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400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- 2019-11-28 13:15:01</a:t>
                      </a:r>
                      <a:r>
                        <a:rPr kumimoji="0" lang="en-US" sz="1000" b="0" i="0" u="none" strike="noStrike" kern="1200" cap="none" spc="0" normalizeH="0" baseline="0" noProof="0">
                          <a:ln>
                            <a:noFill/>
                          </a:ln>
                          <a:solidFill>
                            <a:prstClr val="black"/>
                          </a:solidFill>
                          <a:effectLst/>
                          <a:uLnTx/>
                          <a:uFillTx/>
                          <a:latin typeface="+mn-lt"/>
                          <a:ea typeface="+mn-ea"/>
                          <a:cs typeface="+mn-cs"/>
                        </a:rPr>
                        <a:t>
 Cut slits in the top crust or use decorative cutters. This allows steam to escape, which is especially important for fruits with high moisture content.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61066060"/>
                  </a:ext>
                </a:extLst>
              </a:tr>
            </a:tbl>
          </a:graphicData>
        </a:graphic>
      </p:graphicFrame>
      <p:sp>
        <p:nvSpPr>
          <p:cNvPr id="4" name="Text Placeholder 3">
            <a:extLst>
              <a:ext uri="{FF2B5EF4-FFF2-40B4-BE49-F238E27FC236}">
                <a16:creationId xmlns:a16="http://schemas.microsoft.com/office/drawing/2014/main" id="{98C25B7A-20D8-452F-BF7C-56D23600B8B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730814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CBB61-926B-4918-B734-ABDDB0B41256}"/>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3FD635E1-7725-4BF8-AABC-EB11CC96793B}"/>
              </a:ext>
            </a:extLst>
          </p:cNvPr>
          <p:cNvGraphicFramePr>
            <a:graphicFrameLocks noGrp="1"/>
          </p:cNvGraphicFramePr>
          <p:nvPr>
            <p:ph type="tbl" sz="quarter" idx="13"/>
            <p:extLst>
              <p:ext uri="{D42A27DB-BD31-4B8C-83A1-F6EECF244321}">
                <p14:modId xmlns:p14="http://schemas.microsoft.com/office/powerpoint/2010/main" val="3978571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3036225"/>
                    </a:ext>
                  </a:extLst>
                </a:gridCol>
                <a:gridCol w="658368">
                  <a:extLst>
                    <a:ext uri="{9D8B030D-6E8A-4147-A177-3AD203B41FA5}">
                      <a16:colId xmlns:a16="http://schemas.microsoft.com/office/drawing/2014/main" val="2735105374"/>
                    </a:ext>
                  </a:extLst>
                </a:gridCol>
                <a:gridCol w="658368">
                  <a:extLst>
                    <a:ext uri="{9D8B030D-6E8A-4147-A177-3AD203B41FA5}">
                      <a16:colId xmlns:a16="http://schemas.microsoft.com/office/drawing/2014/main" val="1298261637"/>
                    </a:ext>
                  </a:extLst>
                </a:gridCol>
                <a:gridCol w="658368">
                  <a:extLst>
                    <a:ext uri="{9D8B030D-6E8A-4147-A177-3AD203B41FA5}">
                      <a16:colId xmlns:a16="http://schemas.microsoft.com/office/drawing/2014/main" val="1529647999"/>
                    </a:ext>
                  </a:extLst>
                </a:gridCol>
                <a:gridCol w="658368">
                  <a:extLst>
                    <a:ext uri="{9D8B030D-6E8A-4147-A177-3AD203B41FA5}">
                      <a16:colId xmlns:a16="http://schemas.microsoft.com/office/drawing/2014/main" val="3972821577"/>
                    </a:ext>
                  </a:extLst>
                </a:gridCol>
                <a:gridCol w="658368">
                  <a:extLst>
                    <a:ext uri="{9D8B030D-6E8A-4147-A177-3AD203B41FA5}">
                      <a16:colId xmlns:a16="http://schemas.microsoft.com/office/drawing/2014/main" val="3873913626"/>
                    </a:ext>
                  </a:extLst>
                </a:gridCol>
                <a:gridCol w="658368">
                  <a:extLst>
                    <a:ext uri="{9D8B030D-6E8A-4147-A177-3AD203B41FA5}">
                      <a16:colId xmlns:a16="http://schemas.microsoft.com/office/drawing/2014/main" val="2665850256"/>
                    </a:ext>
                  </a:extLst>
                </a:gridCol>
                <a:gridCol w="658368">
                  <a:extLst>
                    <a:ext uri="{9D8B030D-6E8A-4147-A177-3AD203B41FA5}">
                      <a16:colId xmlns:a16="http://schemas.microsoft.com/office/drawing/2014/main" val="2604168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71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- 2019-11-26 17:02:09</a:t>
                      </a:r>
                      <a:r>
                        <a:rPr kumimoji="0" lang="en-US" sz="1000" b="0" i="0" u="none" strike="noStrike" kern="1200" cap="none" spc="0" normalizeH="0" baseline="0" noProof="0">
                          <a:ln>
                            <a:noFill/>
                          </a:ln>
                          <a:solidFill>
                            <a:prstClr val="black"/>
                          </a:solidFill>
                          <a:effectLst/>
                          <a:uLnTx/>
                          <a:uFillTx/>
                          <a:latin typeface="+mn-lt"/>
                          <a:ea typeface="+mn-ea"/>
                          <a:cs typeface="+mn-cs"/>
                        </a:rPr>
                        <a:t>
 This pie is refreshing, super delicious and full of lemony flavour.
Cream Cheese Lemonade Pie
Ingredients:
For the creamy pie:
227g SCS cream cheese
142g evaporated milk
96g box of instant lemon pudding mix
177ml frozen lemonade concentrate
For the pie crust:
152g SCS butter
250g graham cracker crumbs
66g sugar
Instructions:
1. Preheat oven to 176°C.
For the Pie Crust:
2. In a medium mixing bowl, combine all ingredients and whisk together until well combined.
3. Press graham cracker crumbs into deep dish pie dish and make sure to go up the sides.
4. Bake for 10-12 minutes. Remove from oven and let cool.
For the Creamy Pie:
5. In a small mixing bowl, combine evaporated milk and pudding mix.
6. Beat on medium speed for 2 minutes (mixture will be thick).
7. In a medium mixing bowl, beat cream cheese until light and fluffy, about 3 minutes.
8. Gradually beat in lemonade concentrate.
9. Now slowly  beat in pudding mixture.
10. Pour mixture into cooled graham cracker crust, or into a 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6947853"/>
                  </a:ext>
                </a:extLst>
              </a:tr>
            </a:tbl>
          </a:graphicData>
        </a:graphic>
      </p:graphicFrame>
      <p:sp>
        <p:nvSpPr>
          <p:cNvPr id="4" name="Text Placeholder 3">
            <a:extLst>
              <a:ext uri="{FF2B5EF4-FFF2-40B4-BE49-F238E27FC236}">
                <a16:creationId xmlns:a16="http://schemas.microsoft.com/office/drawing/2014/main" id="{B932866B-E10E-492F-A465-B60D1E600E6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304107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2BE66-CB93-4859-B9D4-506AAFACB2E1}"/>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648D9426-23A9-4DD4-BB97-C482E26B9597}"/>
              </a:ext>
            </a:extLst>
          </p:cNvPr>
          <p:cNvGraphicFramePr>
            <a:graphicFrameLocks noGrp="1"/>
          </p:cNvGraphicFramePr>
          <p:nvPr>
            <p:ph type="tbl" sz="quarter" idx="13"/>
            <p:extLst>
              <p:ext uri="{D42A27DB-BD31-4B8C-83A1-F6EECF244321}">
                <p14:modId xmlns:p14="http://schemas.microsoft.com/office/powerpoint/2010/main" val="127937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67664912"/>
                    </a:ext>
                  </a:extLst>
                </a:gridCol>
                <a:gridCol w="658368">
                  <a:extLst>
                    <a:ext uri="{9D8B030D-6E8A-4147-A177-3AD203B41FA5}">
                      <a16:colId xmlns:a16="http://schemas.microsoft.com/office/drawing/2014/main" val="2496986902"/>
                    </a:ext>
                  </a:extLst>
                </a:gridCol>
                <a:gridCol w="658368">
                  <a:extLst>
                    <a:ext uri="{9D8B030D-6E8A-4147-A177-3AD203B41FA5}">
                      <a16:colId xmlns:a16="http://schemas.microsoft.com/office/drawing/2014/main" val="1441881527"/>
                    </a:ext>
                  </a:extLst>
                </a:gridCol>
                <a:gridCol w="658368">
                  <a:extLst>
                    <a:ext uri="{9D8B030D-6E8A-4147-A177-3AD203B41FA5}">
                      <a16:colId xmlns:a16="http://schemas.microsoft.com/office/drawing/2014/main" val="4094535399"/>
                    </a:ext>
                  </a:extLst>
                </a:gridCol>
                <a:gridCol w="658368">
                  <a:extLst>
                    <a:ext uri="{9D8B030D-6E8A-4147-A177-3AD203B41FA5}">
                      <a16:colId xmlns:a16="http://schemas.microsoft.com/office/drawing/2014/main" val="348652245"/>
                    </a:ext>
                  </a:extLst>
                </a:gridCol>
                <a:gridCol w="658368">
                  <a:extLst>
                    <a:ext uri="{9D8B030D-6E8A-4147-A177-3AD203B41FA5}">
                      <a16:colId xmlns:a16="http://schemas.microsoft.com/office/drawing/2014/main" val="2617572894"/>
                    </a:ext>
                  </a:extLst>
                </a:gridCol>
                <a:gridCol w="658368">
                  <a:extLst>
                    <a:ext uri="{9D8B030D-6E8A-4147-A177-3AD203B41FA5}">
                      <a16:colId xmlns:a16="http://schemas.microsoft.com/office/drawing/2014/main" val="2090987164"/>
                    </a:ext>
                  </a:extLst>
                </a:gridCol>
                <a:gridCol w="658368">
                  <a:extLst>
                    <a:ext uri="{9D8B030D-6E8A-4147-A177-3AD203B41FA5}">
                      <a16:colId xmlns:a16="http://schemas.microsoft.com/office/drawing/2014/main" val="380006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408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- 2019-11-24 14:23:25</a:t>
                      </a:r>
                      <a:r>
                        <a:rPr kumimoji="0" lang="en-US" sz="1000" b="0" i="0" u="none" strike="noStrike" kern="1200" cap="none" spc="0" normalizeH="0" baseline="0" noProof="0">
                          <a:ln>
                            <a:noFill/>
                          </a:ln>
                          <a:solidFill>
                            <a:prstClr val="black"/>
                          </a:solidFill>
                          <a:effectLst/>
                          <a:uLnTx/>
                          <a:uFillTx/>
                          <a:latin typeface="+mn-lt"/>
                          <a:ea typeface="+mn-ea"/>
                          <a:cs typeface="+mn-cs"/>
                        </a:rPr>
                        <a:t>
 Love appetizers? Then we are sure you cannot miss having these crackers topped with cream cheese and salmon!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975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- 2019-11-22 16:22:19</a:t>
                      </a:r>
                      <a:r>
                        <a:rPr kumimoji="0" lang="en-US" sz="1000" b="0" i="0" u="none" strike="noStrike" kern="1200" cap="none" spc="0" normalizeH="0" baseline="0" noProof="0">
                          <a:ln>
                            <a:noFill/>
                          </a:ln>
                          <a:solidFill>
                            <a:prstClr val="black"/>
                          </a:solidFill>
                          <a:effectLst/>
                          <a:uLnTx/>
                          <a:uFillTx/>
                          <a:latin typeface="+mn-lt"/>
                          <a:ea typeface="+mn-ea"/>
                          <a:cs typeface="+mn-cs"/>
                        </a:rPr>
                        <a:t>
 Butter was not supposed to be eaten during Lent. However, when in 1515 the southern tower of Rouen’s Notre Dame cathedral was completed, it was called the “Butter Tower” because the people who contributed the money for its construction were in return given dispensation to eat butter during the solemn observance.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615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- 2019-11-20 12:43:02</a:t>
                      </a:r>
                      <a:r>
                        <a:rPr kumimoji="0" lang="en-US" sz="1000" b="0" i="0" u="none" strike="noStrike" kern="1200" cap="none" spc="0" normalizeH="0" baseline="0" noProof="0">
                          <a:ln>
                            <a:noFill/>
                          </a:ln>
                          <a:solidFill>
                            <a:prstClr val="black"/>
                          </a:solidFill>
                          <a:effectLst/>
                          <a:uLnTx/>
                          <a:uFillTx/>
                          <a:latin typeface="+mn-lt"/>
                          <a:ea typeface="+mn-ea"/>
                          <a:cs typeface="+mn-cs"/>
                        </a:rPr>
                        <a:t>
 Bake plain crusts or filled pies in a hot oven to set the crust's structure. Most recipes call for a high initial temperature and then a reduced oven temperature for the rest of the baking time. For quiches, custard pies, and cream pies, it's a good idea to pre-bake the crust.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90445806"/>
                  </a:ext>
                </a:extLst>
              </a:tr>
            </a:tbl>
          </a:graphicData>
        </a:graphic>
      </p:graphicFrame>
      <p:sp>
        <p:nvSpPr>
          <p:cNvPr id="4" name="Text Placeholder 3">
            <a:extLst>
              <a:ext uri="{FF2B5EF4-FFF2-40B4-BE49-F238E27FC236}">
                <a16:creationId xmlns:a16="http://schemas.microsoft.com/office/drawing/2014/main" id="{8CC877D9-A769-471F-80C5-ACB7DB6BEAE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667127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35B43-17E6-49C9-B915-264E79217D85}"/>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A09F85B8-529B-45B4-B3D1-E1B9AD5D6DFC}"/>
              </a:ext>
            </a:extLst>
          </p:cNvPr>
          <p:cNvGraphicFramePr>
            <a:graphicFrameLocks noGrp="1"/>
          </p:cNvGraphicFramePr>
          <p:nvPr>
            <p:ph type="tbl" sz="quarter" idx="13"/>
            <p:extLst>
              <p:ext uri="{D42A27DB-BD31-4B8C-83A1-F6EECF244321}">
                <p14:modId xmlns:p14="http://schemas.microsoft.com/office/powerpoint/2010/main" val="302395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6781061"/>
                    </a:ext>
                  </a:extLst>
                </a:gridCol>
                <a:gridCol w="658368">
                  <a:extLst>
                    <a:ext uri="{9D8B030D-6E8A-4147-A177-3AD203B41FA5}">
                      <a16:colId xmlns:a16="http://schemas.microsoft.com/office/drawing/2014/main" val="906311204"/>
                    </a:ext>
                  </a:extLst>
                </a:gridCol>
                <a:gridCol w="658368">
                  <a:extLst>
                    <a:ext uri="{9D8B030D-6E8A-4147-A177-3AD203B41FA5}">
                      <a16:colId xmlns:a16="http://schemas.microsoft.com/office/drawing/2014/main" val="611072759"/>
                    </a:ext>
                  </a:extLst>
                </a:gridCol>
                <a:gridCol w="658368">
                  <a:extLst>
                    <a:ext uri="{9D8B030D-6E8A-4147-A177-3AD203B41FA5}">
                      <a16:colId xmlns:a16="http://schemas.microsoft.com/office/drawing/2014/main" val="2878201833"/>
                    </a:ext>
                  </a:extLst>
                </a:gridCol>
                <a:gridCol w="658368">
                  <a:extLst>
                    <a:ext uri="{9D8B030D-6E8A-4147-A177-3AD203B41FA5}">
                      <a16:colId xmlns:a16="http://schemas.microsoft.com/office/drawing/2014/main" val="3989993135"/>
                    </a:ext>
                  </a:extLst>
                </a:gridCol>
                <a:gridCol w="658368">
                  <a:extLst>
                    <a:ext uri="{9D8B030D-6E8A-4147-A177-3AD203B41FA5}">
                      <a16:colId xmlns:a16="http://schemas.microsoft.com/office/drawing/2014/main" val="1999754916"/>
                    </a:ext>
                  </a:extLst>
                </a:gridCol>
                <a:gridCol w="658368">
                  <a:extLst>
                    <a:ext uri="{9D8B030D-6E8A-4147-A177-3AD203B41FA5}">
                      <a16:colId xmlns:a16="http://schemas.microsoft.com/office/drawing/2014/main" val="2640344651"/>
                    </a:ext>
                  </a:extLst>
                </a:gridCol>
                <a:gridCol w="658368">
                  <a:extLst>
                    <a:ext uri="{9D8B030D-6E8A-4147-A177-3AD203B41FA5}">
                      <a16:colId xmlns:a16="http://schemas.microsoft.com/office/drawing/2014/main" val="507180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723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- 2019-11-18 14:34:55</a:t>
                      </a:r>
                      <a:r>
                        <a:rPr kumimoji="0" lang="en-US" sz="1000" b="0" i="0" u="none" strike="noStrike" kern="1200" cap="none" spc="0" normalizeH="0" baseline="0" noProof="0">
                          <a:ln>
                            <a:noFill/>
                          </a:ln>
                          <a:solidFill>
                            <a:prstClr val="black"/>
                          </a:solidFill>
                          <a:effectLst/>
                          <a:uLnTx/>
                          <a:uFillTx/>
                          <a:latin typeface="+mn-lt"/>
                          <a:ea typeface="+mn-ea"/>
                          <a:cs typeface="+mn-cs"/>
                        </a:rPr>
                        <a:t>
 A good pie crust is what makes the pie even more delicious! Try this flaky and buttery pie crust recipe which turns out perfect every time!
Flaky Butter Pie Crust
Ingredients:
113g SCS butter, chilled and diced
150 grams all-purpose flour
¼ tsp salt
69 ml ice water + 2 tsp
Instructions:
1. In a large bowl, combine flour and salt.
2. Using a pasty blender or forks, cut in cold butter until mixture resembles pea sized crumbs.
3. Stir in water, a tablespoon at a time (4 tablespoons total), until mixture forms a ball. May be slightly sticky. If dough is dry, add 1 teaspoon of cold water and a second teaspoon if needed.
4. Wrap in plastic wrap and refrigerate for 4 hours or overnight.
5. On a floured surface, roll dough out to fit a 9 inch pie plate.
6. Place crust in pie plate. Press the dough evenly into the bottom and sides of the pie plate.
7. Cook it according to the fillings directions.
Source: https://numstheword.com/flaky-butter-pie-crust/?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64082664"/>
                  </a:ext>
                </a:extLst>
              </a:tr>
            </a:tbl>
          </a:graphicData>
        </a:graphic>
      </p:graphicFrame>
      <p:sp>
        <p:nvSpPr>
          <p:cNvPr id="4" name="Text Placeholder 3">
            <a:extLst>
              <a:ext uri="{FF2B5EF4-FFF2-40B4-BE49-F238E27FC236}">
                <a16:creationId xmlns:a16="http://schemas.microsoft.com/office/drawing/2014/main" id="{C2AA913E-EDD0-4493-B62F-B63312A890C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041840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58B12-6C40-4487-A833-42067D1D942C}"/>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DBA208C2-5BE6-4A97-A5F0-C637F5809ED1}"/>
              </a:ext>
            </a:extLst>
          </p:cNvPr>
          <p:cNvGraphicFramePr>
            <a:graphicFrameLocks noGrp="1"/>
          </p:cNvGraphicFramePr>
          <p:nvPr>
            <p:ph type="tbl" sz="quarter" idx="13"/>
            <p:extLst>
              <p:ext uri="{D42A27DB-BD31-4B8C-83A1-F6EECF244321}">
                <p14:modId xmlns:p14="http://schemas.microsoft.com/office/powerpoint/2010/main" val="296398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0019648"/>
                    </a:ext>
                  </a:extLst>
                </a:gridCol>
                <a:gridCol w="658368">
                  <a:extLst>
                    <a:ext uri="{9D8B030D-6E8A-4147-A177-3AD203B41FA5}">
                      <a16:colId xmlns:a16="http://schemas.microsoft.com/office/drawing/2014/main" val="22121970"/>
                    </a:ext>
                  </a:extLst>
                </a:gridCol>
                <a:gridCol w="658368">
                  <a:extLst>
                    <a:ext uri="{9D8B030D-6E8A-4147-A177-3AD203B41FA5}">
                      <a16:colId xmlns:a16="http://schemas.microsoft.com/office/drawing/2014/main" val="2157159174"/>
                    </a:ext>
                  </a:extLst>
                </a:gridCol>
                <a:gridCol w="658368">
                  <a:extLst>
                    <a:ext uri="{9D8B030D-6E8A-4147-A177-3AD203B41FA5}">
                      <a16:colId xmlns:a16="http://schemas.microsoft.com/office/drawing/2014/main" val="1929234205"/>
                    </a:ext>
                  </a:extLst>
                </a:gridCol>
                <a:gridCol w="658368">
                  <a:extLst>
                    <a:ext uri="{9D8B030D-6E8A-4147-A177-3AD203B41FA5}">
                      <a16:colId xmlns:a16="http://schemas.microsoft.com/office/drawing/2014/main" val="86997472"/>
                    </a:ext>
                  </a:extLst>
                </a:gridCol>
                <a:gridCol w="658368">
                  <a:extLst>
                    <a:ext uri="{9D8B030D-6E8A-4147-A177-3AD203B41FA5}">
                      <a16:colId xmlns:a16="http://schemas.microsoft.com/office/drawing/2014/main" val="326716261"/>
                    </a:ext>
                  </a:extLst>
                </a:gridCol>
                <a:gridCol w="658368">
                  <a:extLst>
                    <a:ext uri="{9D8B030D-6E8A-4147-A177-3AD203B41FA5}">
                      <a16:colId xmlns:a16="http://schemas.microsoft.com/office/drawing/2014/main" val="1664097083"/>
                    </a:ext>
                  </a:extLst>
                </a:gridCol>
                <a:gridCol w="658368">
                  <a:extLst>
                    <a:ext uri="{9D8B030D-6E8A-4147-A177-3AD203B41FA5}">
                      <a16:colId xmlns:a16="http://schemas.microsoft.com/office/drawing/2014/main" val="128842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433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- 2019-11-16 16:44:15</a:t>
                      </a:r>
                      <a:r>
                        <a:rPr kumimoji="0" lang="en-US" sz="1000" b="0" i="0" u="none" strike="noStrike" kern="1200" cap="none" spc="0" normalizeH="0" baseline="0" noProof="0">
                          <a:ln>
                            <a:noFill/>
                          </a:ln>
                          <a:solidFill>
                            <a:prstClr val="black"/>
                          </a:solidFill>
                          <a:effectLst/>
                          <a:uLnTx/>
                          <a:uFillTx/>
                          <a:latin typeface="+mn-lt"/>
                          <a:ea typeface="+mn-ea"/>
                          <a:cs typeface="+mn-cs"/>
                        </a:rPr>
                        <a:t>
 A grilled cheese sandwich is all you need to satisfy those untimely hunger pangs! #cheesilicous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7736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- 2019-11-14 12:11:30</a:t>
                      </a:r>
                      <a:r>
                        <a:rPr kumimoji="0" lang="en-US" sz="1000" b="0" i="0" u="none" strike="noStrike" kern="1200" cap="none" spc="0" normalizeH="0" baseline="0" noProof="0">
                          <a:ln>
                            <a:noFill/>
                          </a:ln>
                          <a:solidFill>
                            <a:prstClr val="black"/>
                          </a:solidFill>
                          <a:effectLst/>
                          <a:uLnTx/>
                          <a:uFillTx/>
                          <a:latin typeface="+mn-lt"/>
                          <a:ea typeface="+mn-ea"/>
                          <a:cs typeface="+mn-cs"/>
                        </a:rPr>
                        <a:t>
 A light, slightly sour drink called buttermilk became popular in Britain in the 1660s. It was made from the left over liquid after producing butter from full cream milk by churning. Northern European dairymaids and shepherds had been drinking and using it for baking purposes since centuries before it became popular commercially.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505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- 2019-11-12 17:25:44</a:t>
                      </a:r>
                      <a:r>
                        <a:rPr kumimoji="0" lang="en-US" sz="1000" b="0" i="0" u="none" strike="noStrike" kern="1200" cap="none" spc="0" normalizeH="0" baseline="0" noProof="0">
                          <a:ln>
                            <a:noFill/>
                          </a:ln>
                          <a:solidFill>
                            <a:prstClr val="black"/>
                          </a:solidFill>
                          <a:effectLst/>
                          <a:uLnTx/>
                          <a:uFillTx/>
                          <a:latin typeface="+mn-lt"/>
                          <a:ea typeface="+mn-ea"/>
                          <a:cs typeface="+mn-cs"/>
                        </a:rPr>
                        <a:t>
 Use as little flour as possible when rolling out the dough. The pastry can absorb extra flour, which will also make it tough. After rolling out the dough, brush off loose flour with a pastry brush or gently brush it with the edge of a clean kitchen towel.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6704084"/>
                  </a:ext>
                </a:extLst>
              </a:tr>
            </a:tbl>
          </a:graphicData>
        </a:graphic>
      </p:graphicFrame>
      <p:sp>
        <p:nvSpPr>
          <p:cNvPr id="4" name="Text Placeholder 3">
            <a:extLst>
              <a:ext uri="{FF2B5EF4-FFF2-40B4-BE49-F238E27FC236}">
                <a16:creationId xmlns:a16="http://schemas.microsoft.com/office/drawing/2014/main" id="{7EBEFCB4-C7C0-46AB-B242-4E007957617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70152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FD4AC-C665-4769-98F1-AE4AA4204553}"/>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E0C7B85D-E059-4F8A-99BB-6CE2521DA22D}"/>
              </a:ext>
            </a:extLst>
          </p:cNvPr>
          <p:cNvGraphicFramePr>
            <a:graphicFrameLocks noGrp="1"/>
          </p:cNvGraphicFramePr>
          <p:nvPr>
            <p:ph type="tbl" sz="quarter" idx="13"/>
            <p:extLst>
              <p:ext uri="{D42A27DB-BD31-4B8C-83A1-F6EECF244321}">
                <p14:modId xmlns:p14="http://schemas.microsoft.com/office/powerpoint/2010/main" val="415044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09180623"/>
                    </a:ext>
                  </a:extLst>
                </a:gridCol>
                <a:gridCol w="658368">
                  <a:extLst>
                    <a:ext uri="{9D8B030D-6E8A-4147-A177-3AD203B41FA5}">
                      <a16:colId xmlns:a16="http://schemas.microsoft.com/office/drawing/2014/main" val="3291509448"/>
                    </a:ext>
                  </a:extLst>
                </a:gridCol>
                <a:gridCol w="658368">
                  <a:extLst>
                    <a:ext uri="{9D8B030D-6E8A-4147-A177-3AD203B41FA5}">
                      <a16:colId xmlns:a16="http://schemas.microsoft.com/office/drawing/2014/main" val="839475399"/>
                    </a:ext>
                  </a:extLst>
                </a:gridCol>
                <a:gridCol w="658368">
                  <a:extLst>
                    <a:ext uri="{9D8B030D-6E8A-4147-A177-3AD203B41FA5}">
                      <a16:colId xmlns:a16="http://schemas.microsoft.com/office/drawing/2014/main" val="526567497"/>
                    </a:ext>
                  </a:extLst>
                </a:gridCol>
                <a:gridCol w="658368">
                  <a:extLst>
                    <a:ext uri="{9D8B030D-6E8A-4147-A177-3AD203B41FA5}">
                      <a16:colId xmlns:a16="http://schemas.microsoft.com/office/drawing/2014/main" val="96789844"/>
                    </a:ext>
                  </a:extLst>
                </a:gridCol>
                <a:gridCol w="658368">
                  <a:extLst>
                    <a:ext uri="{9D8B030D-6E8A-4147-A177-3AD203B41FA5}">
                      <a16:colId xmlns:a16="http://schemas.microsoft.com/office/drawing/2014/main" val="4173644947"/>
                    </a:ext>
                  </a:extLst>
                </a:gridCol>
                <a:gridCol w="658368">
                  <a:extLst>
                    <a:ext uri="{9D8B030D-6E8A-4147-A177-3AD203B41FA5}">
                      <a16:colId xmlns:a16="http://schemas.microsoft.com/office/drawing/2014/main" val="3592098798"/>
                    </a:ext>
                  </a:extLst>
                </a:gridCol>
                <a:gridCol w="658368">
                  <a:extLst>
                    <a:ext uri="{9D8B030D-6E8A-4147-A177-3AD203B41FA5}">
                      <a16:colId xmlns:a16="http://schemas.microsoft.com/office/drawing/2014/main" val="3783990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378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- 2019-11-10 14:33:10</a:t>
                      </a:r>
                      <a:r>
                        <a:rPr kumimoji="0" lang="en-US" sz="1000" b="0" i="0" u="none" strike="noStrike" kern="1200" cap="none" spc="0" normalizeH="0" baseline="0" noProof="0">
                          <a:ln>
                            <a:noFill/>
                          </a:ln>
                          <a:solidFill>
                            <a:prstClr val="black"/>
                          </a:solidFill>
                          <a:effectLst/>
                          <a:uLnTx/>
                          <a:uFillTx/>
                          <a:latin typeface="+mn-lt"/>
                          <a:ea typeface="+mn-ea"/>
                          <a:cs typeface="+mn-cs"/>
                        </a:rPr>
                        <a:t>
 Fresh, creamy and delicious, this Strawberry Cream Cheese Pie is a flavorful mixture of strawberries and cheesecake all rolled into one!
Strawberry Cream Cheese Pie
Ingredients:
1 9" pie crust (store bought)
Cream Cheese Layer:
113g SCS cream cheese, soft
60g powdered sugar
1½ tsp vanilla extract
Strawberry layer:
85g strawberry jello
237ml boiling water
237ml cold water
400g sliced strawberries
Whipped topping
Instructions:
1. Preheat oven to 232°C.
2. Gently roll out your pie crust slightly and place in a deep dish pie plate, prick crust with fork and crimp edges.
3. Bake in oven for 10-15 minutes until golden, remove from oven and let cool completely.
4. Meanwhile beat together your cream cheese, powdered sugar and vanilla.
5. In another bowl beat your heavy cream until stiff peaks form, fold into cream cheese mixture.
6. Spread mixture into bottom of pie crust and refrigerate while preparing strawberry layer.
7. In medium bowl add your jello then pour boiling water over the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8429380"/>
                  </a:ext>
                </a:extLst>
              </a:tr>
            </a:tbl>
          </a:graphicData>
        </a:graphic>
      </p:graphicFrame>
      <p:sp>
        <p:nvSpPr>
          <p:cNvPr id="4" name="Text Placeholder 3">
            <a:extLst>
              <a:ext uri="{FF2B5EF4-FFF2-40B4-BE49-F238E27FC236}">
                <a16:creationId xmlns:a16="http://schemas.microsoft.com/office/drawing/2014/main" id="{2B6A31C4-1AE0-4F79-9F07-B505E9C5CF7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9368412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14DC7-2C33-44BB-A0C5-7EA5CB25ADFD}"/>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DFBA4937-CAEB-4D2E-A89E-BF89B71A0346}"/>
              </a:ext>
            </a:extLst>
          </p:cNvPr>
          <p:cNvGraphicFramePr>
            <a:graphicFrameLocks noGrp="1"/>
          </p:cNvGraphicFramePr>
          <p:nvPr>
            <p:ph type="tbl" sz="quarter" idx="13"/>
            <p:extLst>
              <p:ext uri="{D42A27DB-BD31-4B8C-83A1-F6EECF244321}">
                <p14:modId xmlns:p14="http://schemas.microsoft.com/office/powerpoint/2010/main" val="1768813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7021300"/>
                    </a:ext>
                  </a:extLst>
                </a:gridCol>
                <a:gridCol w="658368">
                  <a:extLst>
                    <a:ext uri="{9D8B030D-6E8A-4147-A177-3AD203B41FA5}">
                      <a16:colId xmlns:a16="http://schemas.microsoft.com/office/drawing/2014/main" val="3198692308"/>
                    </a:ext>
                  </a:extLst>
                </a:gridCol>
                <a:gridCol w="658368">
                  <a:extLst>
                    <a:ext uri="{9D8B030D-6E8A-4147-A177-3AD203B41FA5}">
                      <a16:colId xmlns:a16="http://schemas.microsoft.com/office/drawing/2014/main" val="3789049456"/>
                    </a:ext>
                  </a:extLst>
                </a:gridCol>
                <a:gridCol w="658368">
                  <a:extLst>
                    <a:ext uri="{9D8B030D-6E8A-4147-A177-3AD203B41FA5}">
                      <a16:colId xmlns:a16="http://schemas.microsoft.com/office/drawing/2014/main" val="3090225620"/>
                    </a:ext>
                  </a:extLst>
                </a:gridCol>
                <a:gridCol w="658368">
                  <a:extLst>
                    <a:ext uri="{9D8B030D-6E8A-4147-A177-3AD203B41FA5}">
                      <a16:colId xmlns:a16="http://schemas.microsoft.com/office/drawing/2014/main" val="1391273103"/>
                    </a:ext>
                  </a:extLst>
                </a:gridCol>
                <a:gridCol w="658368">
                  <a:extLst>
                    <a:ext uri="{9D8B030D-6E8A-4147-A177-3AD203B41FA5}">
                      <a16:colId xmlns:a16="http://schemas.microsoft.com/office/drawing/2014/main" val="2318303889"/>
                    </a:ext>
                  </a:extLst>
                </a:gridCol>
                <a:gridCol w="658368">
                  <a:extLst>
                    <a:ext uri="{9D8B030D-6E8A-4147-A177-3AD203B41FA5}">
                      <a16:colId xmlns:a16="http://schemas.microsoft.com/office/drawing/2014/main" val="2707160582"/>
                    </a:ext>
                  </a:extLst>
                </a:gridCol>
                <a:gridCol w="658368">
                  <a:extLst>
                    <a:ext uri="{9D8B030D-6E8A-4147-A177-3AD203B41FA5}">
                      <a16:colId xmlns:a16="http://schemas.microsoft.com/office/drawing/2014/main" val="363875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6979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- 2019-11-08 10:16:40</a:t>
                      </a:r>
                      <a:r>
                        <a:rPr kumimoji="0" lang="en-US" sz="1000" b="0" i="0" u="none" strike="noStrike" kern="1200" cap="none" spc="0" normalizeH="0" baseline="0" noProof="0">
                          <a:ln>
                            <a:noFill/>
                          </a:ln>
                          <a:solidFill>
                            <a:prstClr val="black"/>
                          </a:solidFill>
                          <a:effectLst/>
                          <a:uLnTx/>
                          <a:uFillTx/>
                          <a:latin typeface="+mn-lt"/>
                          <a:ea typeface="+mn-ea"/>
                          <a:cs typeface="+mn-cs"/>
                        </a:rPr>
                        <a:t>
 Who can resist these delicious French toasts topped with berries and melted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718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- 2019-11-06 13:43:02</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has a melting temperature of 98.6°F, exactly the same temperature inside our mouth (at least for 99.7% of us). This is what gives butter its rich, creamy feel in the mouth.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424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- 2019-11-04 15:23:02</a:t>
                      </a:r>
                      <a:r>
                        <a:rPr kumimoji="0" lang="en-US" sz="1000" b="0" i="0" u="none" strike="noStrike" kern="1200" cap="none" spc="0" normalizeH="0" baseline="0" noProof="0">
                          <a:ln>
                            <a:noFill/>
                          </a:ln>
                          <a:solidFill>
                            <a:prstClr val="black"/>
                          </a:solidFill>
                          <a:effectLst/>
                          <a:uLnTx/>
                          <a:uFillTx/>
                          <a:latin typeface="+mn-lt"/>
                          <a:ea typeface="+mn-ea"/>
                          <a:cs typeface="+mn-cs"/>
                        </a:rPr>
                        <a:t>
 Try to patch cracks in your dough rather than re-rolling the crust. Over-handling makes the pastry tough.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4078794"/>
                  </a:ext>
                </a:extLst>
              </a:tr>
            </a:tbl>
          </a:graphicData>
        </a:graphic>
      </p:graphicFrame>
      <p:sp>
        <p:nvSpPr>
          <p:cNvPr id="4" name="Text Placeholder 3">
            <a:extLst>
              <a:ext uri="{FF2B5EF4-FFF2-40B4-BE49-F238E27FC236}">
                <a16:creationId xmlns:a16="http://schemas.microsoft.com/office/drawing/2014/main" id="{CE502165-3429-4E4E-8AF5-A16DFC57165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00771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1643-2F67-47D8-BEF4-29EE2AFA8735}"/>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EFAC09CB-A7D0-4894-ACCF-471AA3F2951D}"/>
              </a:ext>
            </a:extLst>
          </p:cNvPr>
          <p:cNvGraphicFramePr>
            <a:graphicFrameLocks noGrp="1"/>
          </p:cNvGraphicFramePr>
          <p:nvPr>
            <p:ph type="tbl" sz="quarter" idx="13"/>
            <p:extLst>
              <p:ext uri="{D42A27DB-BD31-4B8C-83A1-F6EECF244321}">
                <p14:modId xmlns:p14="http://schemas.microsoft.com/office/powerpoint/2010/main" val="3541420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1260191"/>
                    </a:ext>
                  </a:extLst>
                </a:gridCol>
                <a:gridCol w="658368">
                  <a:extLst>
                    <a:ext uri="{9D8B030D-6E8A-4147-A177-3AD203B41FA5}">
                      <a16:colId xmlns:a16="http://schemas.microsoft.com/office/drawing/2014/main" val="4187939828"/>
                    </a:ext>
                  </a:extLst>
                </a:gridCol>
                <a:gridCol w="658368">
                  <a:extLst>
                    <a:ext uri="{9D8B030D-6E8A-4147-A177-3AD203B41FA5}">
                      <a16:colId xmlns:a16="http://schemas.microsoft.com/office/drawing/2014/main" val="903623421"/>
                    </a:ext>
                  </a:extLst>
                </a:gridCol>
                <a:gridCol w="658368">
                  <a:extLst>
                    <a:ext uri="{9D8B030D-6E8A-4147-A177-3AD203B41FA5}">
                      <a16:colId xmlns:a16="http://schemas.microsoft.com/office/drawing/2014/main" val="2140104838"/>
                    </a:ext>
                  </a:extLst>
                </a:gridCol>
                <a:gridCol w="658368">
                  <a:extLst>
                    <a:ext uri="{9D8B030D-6E8A-4147-A177-3AD203B41FA5}">
                      <a16:colId xmlns:a16="http://schemas.microsoft.com/office/drawing/2014/main" val="3657258441"/>
                    </a:ext>
                  </a:extLst>
                </a:gridCol>
                <a:gridCol w="658368">
                  <a:extLst>
                    <a:ext uri="{9D8B030D-6E8A-4147-A177-3AD203B41FA5}">
                      <a16:colId xmlns:a16="http://schemas.microsoft.com/office/drawing/2014/main" val="2889813826"/>
                    </a:ext>
                  </a:extLst>
                </a:gridCol>
                <a:gridCol w="658368">
                  <a:extLst>
                    <a:ext uri="{9D8B030D-6E8A-4147-A177-3AD203B41FA5}">
                      <a16:colId xmlns:a16="http://schemas.microsoft.com/office/drawing/2014/main" val="1375416471"/>
                    </a:ext>
                  </a:extLst>
                </a:gridCol>
                <a:gridCol w="658368">
                  <a:extLst>
                    <a:ext uri="{9D8B030D-6E8A-4147-A177-3AD203B41FA5}">
                      <a16:colId xmlns:a16="http://schemas.microsoft.com/office/drawing/2014/main" val="3903736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081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- 2019-11-02 11:11:45</a:t>
                      </a:r>
                      <a:r>
                        <a:rPr kumimoji="0" lang="en-US" sz="1000" b="0" i="0" u="none" strike="noStrike" kern="1200" cap="none" spc="0" normalizeH="0" baseline="0" noProof="0">
                          <a:ln>
                            <a:noFill/>
                          </a:ln>
                          <a:solidFill>
                            <a:prstClr val="black"/>
                          </a:solidFill>
                          <a:effectLst/>
                          <a:uLnTx/>
                          <a:uFillTx/>
                          <a:latin typeface="+mn-lt"/>
                          <a:ea typeface="+mn-ea"/>
                          <a:cs typeface="+mn-cs"/>
                        </a:rPr>
                        <a:t>
 This easy to make Key Lime Pie is light, crisp and delicious.
Key Lime Pie
Ingredients:
Crust:
4 tbsp SCS butter melted
150–200g graham cracker crumbs
50g sugar
Filling:
918g sweetened condensed milk
113g sour cream
177ml key lime juice
2 egg yolks
Zest from 1 lime (or key lime)
Whipped cream:
227g heavy cream
1 tbsp vanilla
3 - 4 tbsp powdered sugar
Instructions:
1. Preheat oven to 176°C. 
2. Pulse graham crackers in your food processor until they become crumbs.
3. Add in sugar butter and pulse until combined.
4. Press crumbs onto your pie plate, across the bottom and up the sides.
5. Bake for 6-8 minutes or until golden brown.
6. Allow crust to cool completely.
For Filling:
7. Preheat oven to 176°C.
8. Combine all ingredients in your mixing bowl and allow them to beat on med-high for 2 minutes.
9. Scrape filling into your prepared (and cooled) pie crust)
10. Bake for 15-20 minutes or until filling only wiggles a bit in the center when you gently shake the pan back &amp; forth a bit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89144479"/>
                  </a:ext>
                </a:extLst>
              </a:tr>
            </a:tbl>
          </a:graphicData>
        </a:graphic>
      </p:graphicFrame>
      <p:sp>
        <p:nvSpPr>
          <p:cNvPr id="4" name="Text Placeholder 3">
            <a:extLst>
              <a:ext uri="{FF2B5EF4-FFF2-40B4-BE49-F238E27FC236}">
                <a16:creationId xmlns:a16="http://schemas.microsoft.com/office/drawing/2014/main" id="{18302892-8CB6-42C8-9D23-CF59401BDFE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455519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0CD6E-75BC-4A2F-B3D2-3B7764040D7C}"/>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B31D7F99-5395-4E5C-9963-F3AB9E69EB0B}"/>
              </a:ext>
            </a:extLst>
          </p:cNvPr>
          <p:cNvGraphicFramePr>
            <a:graphicFrameLocks noGrp="1"/>
          </p:cNvGraphicFramePr>
          <p:nvPr>
            <p:ph type="chart" sz="quarter" idx="13"/>
            <p:extLst>
              <p:ext uri="{D42A27DB-BD31-4B8C-83A1-F6EECF244321}">
                <p14:modId xmlns:p14="http://schemas.microsoft.com/office/powerpoint/2010/main" val="2689792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76364-9366-48B0-AD3A-093B7051CAB7}"/>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FB1F201A-4CBC-44ED-94CD-FBCB146FF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4897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5C549-FACE-44C8-AD32-04041BC7282C}"/>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E73E22D3-D282-4364-80AD-C33A8BB0D5B1}"/>
              </a:ext>
            </a:extLst>
          </p:cNvPr>
          <p:cNvGraphicFramePr>
            <a:graphicFrameLocks noGrp="1"/>
          </p:cNvGraphicFramePr>
          <p:nvPr>
            <p:ph type="chart" sz="quarter" idx="13"/>
            <p:extLst>
              <p:ext uri="{D42A27DB-BD31-4B8C-83A1-F6EECF244321}">
                <p14:modId xmlns:p14="http://schemas.microsoft.com/office/powerpoint/2010/main" val="2648403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54C326-0622-4D98-8D2C-301D00D19926}"/>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50AF4CD5-CA7E-4E7D-9A72-E7DFC4C47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7677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58EE-C407-42BB-A08B-D0FF31C26E36}"/>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A27F6DF2-A271-462D-A96D-4876534CB7CA}"/>
              </a:ext>
            </a:extLst>
          </p:cNvPr>
          <p:cNvGraphicFramePr>
            <a:graphicFrameLocks noGrp="1"/>
          </p:cNvGraphicFramePr>
          <p:nvPr>
            <p:ph type="chart" sz="quarter" idx="13"/>
            <p:extLst>
              <p:ext uri="{D42A27DB-BD31-4B8C-83A1-F6EECF244321}">
                <p14:modId xmlns:p14="http://schemas.microsoft.com/office/powerpoint/2010/main" val="2911033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657AD8-8C1D-4290-9947-C7A6ACF17569}"/>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8D7191C1-8ACC-42E8-85DF-0FD7C33FFE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66295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1003</Words>
  <Application>Microsoft Office PowerPoint</Application>
  <PresentationFormat>On-screen Show (4:3)</PresentationFormat>
  <Paragraphs>420</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Calibri</vt:lpstr>
      <vt:lpstr>Arial</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lpstr>Facebook Custom Reach (Collumn Chart) | SCS Dairy MY</vt:lpstr>
      <vt:lpstr>Facebook Total Engagements | SCS Dairy MY</vt:lpstr>
      <vt:lpstr>Facebook Total Engagements over Time (monthly)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2019-12-20T08:45:02Z</dcterms:created>
  <dcterms:modified xsi:type="dcterms:W3CDTF">2019-12-20T08:45:52Z</dcterms:modified>
</cp:coreProperties>
</file>