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7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43770</c:v>
                </c:pt>
                <c:pt idx="1">
                  <c:v>43771</c:v>
                </c:pt>
                <c:pt idx="2">
                  <c:v>43772</c:v>
                </c:pt>
                <c:pt idx="3">
                  <c:v>43773</c:v>
                </c:pt>
                <c:pt idx="4">
                  <c:v>43774</c:v>
                </c:pt>
                <c:pt idx="5">
                  <c:v>43775</c:v>
                </c:pt>
                <c:pt idx="6">
                  <c:v>43776</c:v>
                </c:pt>
                <c:pt idx="7">
                  <c:v>43777</c:v>
                </c:pt>
                <c:pt idx="8">
                  <c:v>43778</c:v>
                </c:pt>
                <c:pt idx="9">
                  <c:v>43779</c:v>
                </c:pt>
                <c:pt idx="10">
                  <c:v>43780</c:v>
                </c:pt>
                <c:pt idx="11">
                  <c:v>43781</c:v>
                </c:pt>
                <c:pt idx="12">
                  <c:v>43782</c:v>
                </c:pt>
                <c:pt idx="13">
                  <c:v>43783</c:v>
                </c:pt>
                <c:pt idx="14">
                  <c:v>43784</c:v>
                </c:pt>
                <c:pt idx="15">
                  <c:v>43785</c:v>
                </c:pt>
                <c:pt idx="16">
                  <c:v>43786</c:v>
                </c:pt>
                <c:pt idx="17">
                  <c:v>43787</c:v>
                </c:pt>
                <c:pt idx="18">
                  <c:v>43788</c:v>
                </c:pt>
                <c:pt idx="19">
                  <c:v>43789</c:v>
                </c:pt>
                <c:pt idx="20">
                  <c:v>43790</c:v>
                </c:pt>
                <c:pt idx="21">
                  <c:v>43791</c:v>
                </c:pt>
                <c:pt idx="22">
                  <c:v>43792</c:v>
                </c:pt>
                <c:pt idx="23">
                  <c:v>43793</c:v>
                </c:pt>
                <c:pt idx="24">
                  <c:v>43794</c:v>
                </c:pt>
                <c:pt idx="25">
                  <c:v>43795</c:v>
                </c:pt>
                <c:pt idx="26">
                  <c:v>43796</c:v>
                </c:pt>
                <c:pt idx="27">
                  <c:v>43797</c:v>
                </c:pt>
                <c:pt idx="28">
                  <c:v>43798</c:v>
                </c:pt>
                <c:pt idx="29">
                  <c:v>43799</c:v>
                </c:pt>
              </c:numCache>
            </c:numRef>
          </c:cat>
          <c:val>
            <c:numRef>
              <c:f>Sheet1!$B$2:$B$31</c:f>
              <c:numCache>
                <c:formatCode>General</c:formatCode>
                <c:ptCount val="30"/>
                <c:pt idx="0">
                  <c:v>14465</c:v>
                </c:pt>
                <c:pt idx="1">
                  <c:v>6298</c:v>
                </c:pt>
                <c:pt idx="2">
                  <c:v>3648</c:v>
                </c:pt>
                <c:pt idx="3">
                  <c:v>4332</c:v>
                </c:pt>
                <c:pt idx="4">
                  <c:v>5936</c:v>
                </c:pt>
                <c:pt idx="5">
                  <c:v>4496</c:v>
                </c:pt>
                <c:pt idx="6">
                  <c:v>7635</c:v>
                </c:pt>
                <c:pt idx="7">
                  <c:v>5214</c:v>
                </c:pt>
                <c:pt idx="8">
                  <c:v>3920</c:v>
                </c:pt>
                <c:pt idx="9">
                  <c:v>3334</c:v>
                </c:pt>
                <c:pt idx="10">
                  <c:v>3982</c:v>
                </c:pt>
                <c:pt idx="11">
                  <c:v>2937</c:v>
                </c:pt>
                <c:pt idx="12">
                  <c:v>6007</c:v>
                </c:pt>
                <c:pt idx="13">
                  <c:v>3376</c:v>
                </c:pt>
                <c:pt idx="14">
                  <c:v>4694</c:v>
                </c:pt>
                <c:pt idx="15">
                  <c:v>3314</c:v>
                </c:pt>
                <c:pt idx="16">
                  <c:v>3732</c:v>
                </c:pt>
                <c:pt idx="17">
                  <c:v>3867</c:v>
                </c:pt>
                <c:pt idx="18">
                  <c:v>4003</c:v>
                </c:pt>
                <c:pt idx="19">
                  <c:v>3589</c:v>
                </c:pt>
                <c:pt idx="20">
                  <c:v>3370</c:v>
                </c:pt>
                <c:pt idx="21">
                  <c:v>3028</c:v>
                </c:pt>
                <c:pt idx="22">
                  <c:v>3319</c:v>
                </c:pt>
                <c:pt idx="23">
                  <c:v>2525</c:v>
                </c:pt>
                <c:pt idx="24">
                  <c:v>5396</c:v>
                </c:pt>
                <c:pt idx="25">
                  <c:v>5471</c:v>
                </c:pt>
                <c:pt idx="26">
                  <c:v>5969</c:v>
                </c:pt>
                <c:pt idx="27">
                  <c:v>6394</c:v>
                </c:pt>
                <c:pt idx="28">
                  <c:v>2859</c:v>
                </c:pt>
                <c:pt idx="29">
                  <c:v>5549</c:v>
                </c:pt>
              </c:numCache>
            </c:numRef>
          </c:val>
          <c:smooth val="0"/>
          <c:extLst>
            <c:ext xmlns:c16="http://schemas.microsoft.com/office/drawing/2014/chart" uri="{C3380CC4-5D6E-409C-BE32-E72D297353CC}">
              <c16:uniqueId val="{00000000-EA09-495B-928E-3BA82AA2AE34}"/>
            </c:ext>
          </c:extLst>
        </c:ser>
        <c:dLbls>
          <c:showLegendKey val="0"/>
          <c:showVal val="0"/>
          <c:showCatName val="0"/>
          <c:showSerName val="0"/>
          <c:showPercent val="0"/>
          <c:showBubbleSize val="0"/>
        </c:dLbls>
        <c:smooth val="0"/>
        <c:axId val="295577248"/>
        <c:axId val="295581512"/>
      </c:lineChart>
      <c:dateAx>
        <c:axId val="295577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581512"/>
        <c:crosses val="autoZero"/>
        <c:auto val="1"/>
        <c:lblOffset val="100"/>
        <c:baseTimeUnit val="days"/>
      </c:dateAx>
      <c:valAx>
        <c:axId val="295581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577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43770</c:v>
                </c:pt>
                <c:pt idx="1">
                  <c:v>43771</c:v>
                </c:pt>
                <c:pt idx="2">
                  <c:v>43772</c:v>
                </c:pt>
                <c:pt idx="3">
                  <c:v>43773</c:v>
                </c:pt>
                <c:pt idx="4">
                  <c:v>43774</c:v>
                </c:pt>
                <c:pt idx="5">
                  <c:v>43775</c:v>
                </c:pt>
                <c:pt idx="6">
                  <c:v>43776</c:v>
                </c:pt>
                <c:pt idx="7">
                  <c:v>43777</c:v>
                </c:pt>
                <c:pt idx="8">
                  <c:v>43778</c:v>
                </c:pt>
                <c:pt idx="9">
                  <c:v>43779</c:v>
                </c:pt>
                <c:pt idx="10">
                  <c:v>43780</c:v>
                </c:pt>
                <c:pt idx="11">
                  <c:v>43781</c:v>
                </c:pt>
                <c:pt idx="12">
                  <c:v>43782</c:v>
                </c:pt>
                <c:pt idx="13">
                  <c:v>43783</c:v>
                </c:pt>
                <c:pt idx="14">
                  <c:v>43784</c:v>
                </c:pt>
                <c:pt idx="15">
                  <c:v>43785</c:v>
                </c:pt>
                <c:pt idx="16">
                  <c:v>43786</c:v>
                </c:pt>
                <c:pt idx="17">
                  <c:v>43787</c:v>
                </c:pt>
                <c:pt idx="18">
                  <c:v>43788</c:v>
                </c:pt>
                <c:pt idx="19">
                  <c:v>43789</c:v>
                </c:pt>
                <c:pt idx="20">
                  <c:v>43790</c:v>
                </c:pt>
                <c:pt idx="21">
                  <c:v>43791</c:v>
                </c:pt>
                <c:pt idx="22">
                  <c:v>43792</c:v>
                </c:pt>
                <c:pt idx="23">
                  <c:v>43793</c:v>
                </c:pt>
                <c:pt idx="24">
                  <c:v>43794</c:v>
                </c:pt>
                <c:pt idx="25">
                  <c:v>43795</c:v>
                </c:pt>
                <c:pt idx="26">
                  <c:v>43796</c:v>
                </c:pt>
                <c:pt idx="27">
                  <c:v>43797</c:v>
                </c:pt>
                <c:pt idx="28">
                  <c:v>43798</c:v>
                </c:pt>
                <c:pt idx="29">
                  <c:v>43799</c:v>
                </c:pt>
              </c:numCache>
            </c:numRef>
          </c:cat>
          <c:val>
            <c:numRef>
              <c:f>Sheet1!$B$2:$B$31</c:f>
              <c:numCache>
                <c:formatCode>General</c:formatCode>
                <c:ptCount val="30"/>
                <c:pt idx="0">
                  <c:v>646</c:v>
                </c:pt>
                <c:pt idx="1">
                  <c:v>425</c:v>
                </c:pt>
                <c:pt idx="2">
                  <c:v>145</c:v>
                </c:pt>
                <c:pt idx="3">
                  <c:v>273</c:v>
                </c:pt>
                <c:pt idx="4">
                  <c:v>319</c:v>
                </c:pt>
                <c:pt idx="5">
                  <c:v>262</c:v>
                </c:pt>
                <c:pt idx="6">
                  <c:v>367</c:v>
                </c:pt>
                <c:pt idx="7">
                  <c:v>296</c:v>
                </c:pt>
                <c:pt idx="8">
                  <c:v>172</c:v>
                </c:pt>
                <c:pt idx="9">
                  <c:v>187</c:v>
                </c:pt>
                <c:pt idx="10">
                  <c:v>196</c:v>
                </c:pt>
                <c:pt idx="11">
                  <c:v>241</c:v>
                </c:pt>
                <c:pt idx="12">
                  <c:v>233</c:v>
                </c:pt>
                <c:pt idx="13">
                  <c:v>207</c:v>
                </c:pt>
                <c:pt idx="14">
                  <c:v>199</c:v>
                </c:pt>
                <c:pt idx="15">
                  <c:v>199</c:v>
                </c:pt>
                <c:pt idx="16">
                  <c:v>171</c:v>
                </c:pt>
                <c:pt idx="17">
                  <c:v>268</c:v>
                </c:pt>
                <c:pt idx="18">
                  <c:v>280</c:v>
                </c:pt>
                <c:pt idx="19">
                  <c:v>247</c:v>
                </c:pt>
                <c:pt idx="20">
                  <c:v>198</c:v>
                </c:pt>
                <c:pt idx="21">
                  <c:v>192</c:v>
                </c:pt>
                <c:pt idx="22">
                  <c:v>147</c:v>
                </c:pt>
                <c:pt idx="23">
                  <c:v>182</c:v>
                </c:pt>
                <c:pt idx="24">
                  <c:v>344</c:v>
                </c:pt>
                <c:pt idx="25">
                  <c:v>361</c:v>
                </c:pt>
                <c:pt idx="26">
                  <c:v>383</c:v>
                </c:pt>
                <c:pt idx="27">
                  <c:v>425</c:v>
                </c:pt>
                <c:pt idx="28">
                  <c:v>115</c:v>
                </c:pt>
                <c:pt idx="29">
                  <c:v>272</c:v>
                </c:pt>
              </c:numCache>
            </c:numRef>
          </c:val>
          <c:smooth val="0"/>
          <c:extLst>
            <c:ext xmlns:c16="http://schemas.microsoft.com/office/drawing/2014/chart" uri="{C3380CC4-5D6E-409C-BE32-E72D297353CC}">
              <c16:uniqueId val="{00000000-0DC1-406B-BCA3-14F06697B452}"/>
            </c:ext>
          </c:extLst>
        </c:ser>
        <c:dLbls>
          <c:showLegendKey val="0"/>
          <c:showVal val="0"/>
          <c:showCatName val="0"/>
          <c:showSerName val="0"/>
          <c:showPercent val="0"/>
          <c:showBubbleSize val="0"/>
        </c:dLbls>
        <c:smooth val="0"/>
        <c:axId val="295581840"/>
        <c:axId val="295582168"/>
      </c:lineChart>
      <c:dateAx>
        <c:axId val="295581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582168"/>
        <c:crosses val="autoZero"/>
        <c:auto val="1"/>
        <c:lblOffset val="100"/>
        <c:baseTimeUnit val="days"/>
      </c:dateAx>
      <c:valAx>
        <c:axId val="295582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581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43770</c:v>
                </c:pt>
                <c:pt idx="1">
                  <c:v>43771</c:v>
                </c:pt>
                <c:pt idx="2">
                  <c:v>43772</c:v>
                </c:pt>
                <c:pt idx="3">
                  <c:v>43773</c:v>
                </c:pt>
                <c:pt idx="4">
                  <c:v>43774</c:v>
                </c:pt>
                <c:pt idx="5">
                  <c:v>43775</c:v>
                </c:pt>
                <c:pt idx="6">
                  <c:v>43776</c:v>
                </c:pt>
                <c:pt idx="7">
                  <c:v>43777</c:v>
                </c:pt>
                <c:pt idx="8">
                  <c:v>43778</c:v>
                </c:pt>
                <c:pt idx="9">
                  <c:v>43779</c:v>
                </c:pt>
                <c:pt idx="10">
                  <c:v>43780</c:v>
                </c:pt>
                <c:pt idx="11">
                  <c:v>43781</c:v>
                </c:pt>
                <c:pt idx="12">
                  <c:v>43782</c:v>
                </c:pt>
                <c:pt idx="13">
                  <c:v>43783</c:v>
                </c:pt>
                <c:pt idx="14">
                  <c:v>43784</c:v>
                </c:pt>
                <c:pt idx="15">
                  <c:v>43785</c:v>
                </c:pt>
                <c:pt idx="16">
                  <c:v>43786</c:v>
                </c:pt>
                <c:pt idx="17">
                  <c:v>43787</c:v>
                </c:pt>
                <c:pt idx="18">
                  <c:v>43788</c:v>
                </c:pt>
                <c:pt idx="19">
                  <c:v>43789</c:v>
                </c:pt>
                <c:pt idx="20">
                  <c:v>43790</c:v>
                </c:pt>
                <c:pt idx="21">
                  <c:v>43791</c:v>
                </c:pt>
                <c:pt idx="22">
                  <c:v>43792</c:v>
                </c:pt>
                <c:pt idx="23">
                  <c:v>43793</c:v>
                </c:pt>
                <c:pt idx="24">
                  <c:v>43794</c:v>
                </c:pt>
                <c:pt idx="25">
                  <c:v>43795</c:v>
                </c:pt>
                <c:pt idx="26">
                  <c:v>43796</c:v>
                </c:pt>
                <c:pt idx="27">
                  <c:v>43797</c:v>
                </c:pt>
                <c:pt idx="28">
                  <c:v>43798</c:v>
                </c:pt>
                <c:pt idx="29">
                  <c:v>43799</c:v>
                </c:pt>
              </c:numCache>
            </c:numRef>
          </c:cat>
          <c:val>
            <c:numRef>
              <c:f>Sheet1!$B$2:$B$31</c:f>
              <c:numCache>
                <c:formatCode>General</c:formatCode>
                <c:ptCount val="30"/>
                <c:pt idx="0">
                  <c:v>300</c:v>
                </c:pt>
                <c:pt idx="1">
                  <c:v>0</c:v>
                </c:pt>
                <c:pt idx="2">
                  <c:v>250</c:v>
                </c:pt>
                <c:pt idx="3">
                  <c:v>0</c:v>
                </c:pt>
                <c:pt idx="4">
                  <c:v>344</c:v>
                </c:pt>
                <c:pt idx="5">
                  <c:v>0</c:v>
                </c:pt>
                <c:pt idx="6">
                  <c:v>395</c:v>
                </c:pt>
                <c:pt idx="7">
                  <c:v>0</c:v>
                </c:pt>
                <c:pt idx="8">
                  <c:v>178</c:v>
                </c:pt>
                <c:pt idx="9">
                  <c:v>0</c:v>
                </c:pt>
                <c:pt idx="10">
                  <c:v>217</c:v>
                </c:pt>
                <c:pt idx="11">
                  <c:v>0</c:v>
                </c:pt>
                <c:pt idx="12">
                  <c:v>254</c:v>
                </c:pt>
                <c:pt idx="13">
                  <c:v>0</c:v>
                </c:pt>
                <c:pt idx="14">
                  <c:v>227</c:v>
                </c:pt>
                <c:pt idx="15">
                  <c:v>0</c:v>
                </c:pt>
                <c:pt idx="16">
                  <c:v>275</c:v>
                </c:pt>
                <c:pt idx="17">
                  <c:v>0</c:v>
                </c:pt>
                <c:pt idx="18">
                  <c:v>296</c:v>
                </c:pt>
                <c:pt idx="19">
                  <c:v>0</c:v>
                </c:pt>
                <c:pt idx="20">
                  <c:v>242</c:v>
                </c:pt>
                <c:pt idx="21">
                  <c:v>0</c:v>
                </c:pt>
                <c:pt idx="22">
                  <c:v>168</c:v>
                </c:pt>
                <c:pt idx="23">
                  <c:v>0</c:v>
                </c:pt>
                <c:pt idx="24">
                  <c:v>409</c:v>
                </c:pt>
                <c:pt idx="25">
                  <c:v>0</c:v>
                </c:pt>
                <c:pt idx="26">
                  <c:v>454</c:v>
                </c:pt>
                <c:pt idx="27">
                  <c:v>0</c:v>
                </c:pt>
                <c:pt idx="28">
                  <c:v>6</c:v>
                </c:pt>
                <c:pt idx="29">
                  <c:v>384</c:v>
                </c:pt>
              </c:numCache>
            </c:numRef>
          </c:val>
          <c:smooth val="0"/>
          <c:extLst>
            <c:ext xmlns:c16="http://schemas.microsoft.com/office/drawing/2014/chart" uri="{C3380CC4-5D6E-409C-BE32-E72D297353CC}">
              <c16:uniqueId val="{00000000-70E8-4AC9-BB29-395D81E8DFA0}"/>
            </c:ext>
          </c:extLst>
        </c:ser>
        <c:dLbls>
          <c:showLegendKey val="0"/>
          <c:showVal val="0"/>
          <c:showCatName val="0"/>
          <c:showSerName val="0"/>
          <c:showPercent val="0"/>
          <c:showBubbleSize val="0"/>
        </c:dLbls>
        <c:smooth val="0"/>
        <c:axId val="44938400"/>
        <c:axId val="44936760"/>
      </c:lineChart>
      <c:dateAx>
        <c:axId val="44938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36760"/>
        <c:crosses val="autoZero"/>
        <c:auto val="1"/>
        <c:lblOffset val="100"/>
        <c:baseTimeUnit val="days"/>
      </c:dateAx>
      <c:valAx>
        <c:axId val="44936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38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4288</c:v>
                </c:pt>
              </c:numCache>
            </c:numRef>
          </c:val>
          <c:extLst>
            <c:ext xmlns:c16="http://schemas.microsoft.com/office/drawing/2014/chart" uri="{C3380CC4-5D6E-409C-BE32-E72D297353CC}">
              <c16:uniqueId val="{00000000-E33F-4F30-8F96-4840CDD4D1B9}"/>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Buttercup Malaysia</c:v>
                </c:pt>
              </c:strCache>
            </c:strRef>
          </c:cat>
          <c:val>
            <c:numRef>
              <c:f>Sheet1!$C$2</c:f>
              <c:numCache>
                <c:formatCode>General</c:formatCode>
                <c:ptCount val="1"/>
                <c:pt idx="0">
                  <c:v>100</c:v>
                </c:pt>
              </c:numCache>
            </c:numRef>
          </c:val>
          <c:extLst>
            <c:ext xmlns:c16="http://schemas.microsoft.com/office/drawing/2014/chart" uri="{C3380CC4-5D6E-409C-BE32-E72D297353CC}">
              <c16:uniqueId val="{00000001-E33F-4F30-8F96-4840CDD4D1B9}"/>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Buttercup Malaysia</c:v>
                </c:pt>
              </c:strCache>
            </c:strRef>
          </c:cat>
          <c:val>
            <c:numRef>
              <c:f>Sheet1!$D$2</c:f>
              <c:numCache>
                <c:formatCode>General</c:formatCode>
                <c:ptCount val="1"/>
                <c:pt idx="0">
                  <c:v>1</c:v>
                </c:pt>
              </c:numCache>
            </c:numRef>
          </c:val>
          <c:extLst>
            <c:ext xmlns:c16="http://schemas.microsoft.com/office/drawing/2014/chart" uri="{C3380CC4-5D6E-409C-BE32-E72D297353CC}">
              <c16:uniqueId val="{00000002-E33F-4F30-8F96-4840CDD4D1B9}"/>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Buttercup Malaysia</c:v>
                </c:pt>
              </c:strCache>
            </c:strRef>
          </c:cat>
          <c:val>
            <c:numRef>
              <c:f>Sheet1!$E$2</c:f>
              <c:numCache>
                <c:formatCode>General</c:formatCode>
                <c:ptCount val="1"/>
                <c:pt idx="0">
                  <c:v>10</c:v>
                </c:pt>
              </c:numCache>
            </c:numRef>
          </c:val>
          <c:extLst>
            <c:ext xmlns:c16="http://schemas.microsoft.com/office/drawing/2014/chart" uri="{C3380CC4-5D6E-409C-BE32-E72D297353CC}">
              <c16:uniqueId val="{00000003-E33F-4F30-8F96-4840CDD4D1B9}"/>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Buttercup Malaysia</c:v>
                </c:pt>
              </c:strCache>
            </c:strRef>
          </c:cat>
          <c:val>
            <c:numRef>
              <c:f>Sheet1!$F$2</c:f>
              <c:numCache>
                <c:formatCode>General</c:formatCode>
                <c:ptCount val="1"/>
                <c:pt idx="0">
                  <c:v>0</c:v>
                </c:pt>
              </c:numCache>
            </c:numRef>
          </c:val>
          <c:extLst>
            <c:ext xmlns:c16="http://schemas.microsoft.com/office/drawing/2014/chart" uri="{C3380CC4-5D6E-409C-BE32-E72D297353CC}">
              <c16:uniqueId val="{00000004-E33F-4F30-8F96-4840CDD4D1B9}"/>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Buttercup Malaysia</c:v>
                </c:pt>
              </c:strCache>
            </c:strRef>
          </c:cat>
          <c:val>
            <c:numRef>
              <c:f>Sheet1!$G$2</c:f>
              <c:numCache>
                <c:formatCode>General</c:formatCode>
                <c:ptCount val="1"/>
                <c:pt idx="0">
                  <c:v>0</c:v>
                </c:pt>
              </c:numCache>
            </c:numRef>
          </c:val>
          <c:extLst>
            <c:ext xmlns:c16="http://schemas.microsoft.com/office/drawing/2014/chart" uri="{C3380CC4-5D6E-409C-BE32-E72D297353CC}">
              <c16:uniqueId val="{00000005-E33F-4F30-8F96-4840CDD4D1B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Buttercup Malaysia</c:v>
                </c:pt>
              </c:strCache>
            </c:strRef>
          </c:cat>
          <c:val>
            <c:numRef>
              <c:f>Sheet1!$H$2</c:f>
              <c:numCache>
                <c:formatCode>General</c:formatCode>
                <c:ptCount val="1"/>
                <c:pt idx="0">
                  <c:v>113</c:v>
                </c:pt>
              </c:numCache>
            </c:numRef>
          </c:val>
          <c:extLst>
            <c:ext xmlns:c16="http://schemas.microsoft.com/office/drawing/2014/chart" uri="{C3380CC4-5D6E-409C-BE32-E72D297353CC}">
              <c16:uniqueId val="{00000006-E33F-4F30-8F96-4840CDD4D1B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Buttercup Malaysia</c:v>
                </c:pt>
              </c:strCache>
            </c:strRef>
          </c:cat>
          <c:val>
            <c:numRef>
              <c:f>Sheet1!$I$2</c:f>
              <c:numCache>
                <c:formatCode>General</c:formatCode>
                <c:ptCount val="1"/>
                <c:pt idx="0">
                  <c:v>728</c:v>
                </c:pt>
              </c:numCache>
            </c:numRef>
          </c:val>
          <c:extLst>
            <c:ext xmlns:c16="http://schemas.microsoft.com/office/drawing/2014/chart" uri="{C3380CC4-5D6E-409C-BE32-E72D297353CC}">
              <c16:uniqueId val="{00000007-E33F-4F30-8F96-4840CDD4D1B9}"/>
            </c:ext>
          </c:extLst>
        </c:ser>
        <c:dLbls>
          <c:showLegendKey val="0"/>
          <c:showVal val="0"/>
          <c:showCatName val="0"/>
          <c:showSerName val="0"/>
          <c:showPercent val="0"/>
          <c:showBubbleSize val="0"/>
        </c:dLbls>
        <c:gapWidth val="150"/>
        <c:overlap val="100"/>
        <c:axId val="44936104"/>
        <c:axId val="44936432"/>
      </c:barChart>
      <c:catAx>
        <c:axId val="44936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36432"/>
        <c:crosses val="autoZero"/>
        <c:auto val="1"/>
        <c:lblAlgn val="ctr"/>
        <c:lblOffset val="100"/>
        <c:noMultiLvlLbl val="0"/>
      </c:catAx>
      <c:valAx>
        <c:axId val="449364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36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0.238134019611037</c:v>
                </c:pt>
                <c:pt idx="1">
                  <c:v>0.257354138840929</c:v>
                </c:pt>
                <c:pt idx="2">
                  <c:v>0.301006613024074</c:v>
                </c:pt>
                <c:pt idx="3">
                  <c:v>0.249861549988598</c:v>
                </c:pt>
                <c:pt idx="4">
                  <c:v>0.13312918743416799</c:v>
                </c:pt>
                <c:pt idx="5">
                  <c:v>0.19002942741418799</c:v>
                </c:pt>
                <c:pt idx="6">
                  <c:v>0.17591295566342</c:v>
                </c:pt>
              </c:numCache>
            </c:numRef>
          </c:val>
          <c:extLst>
            <c:ext xmlns:c16="http://schemas.microsoft.com/office/drawing/2014/chart" uri="{C3380CC4-5D6E-409C-BE32-E72D297353CC}">
              <c16:uniqueId val="{00000000-A6AD-4ACB-9C74-EBA0A9F3FAEF}"/>
            </c:ext>
          </c:extLst>
        </c:ser>
        <c:dLbls>
          <c:showLegendKey val="0"/>
          <c:showVal val="0"/>
          <c:showCatName val="0"/>
          <c:showSerName val="0"/>
          <c:showPercent val="0"/>
          <c:showBubbleSize val="0"/>
        </c:dLbls>
        <c:gapWidth val="219"/>
        <c:overlap val="-27"/>
        <c:axId val="178373080"/>
        <c:axId val="178375704"/>
      </c:barChart>
      <c:catAx>
        <c:axId val="178373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8375704"/>
        <c:crosses val="autoZero"/>
        <c:auto val="1"/>
        <c:lblAlgn val="ctr"/>
        <c:lblOffset val="100"/>
        <c:noMultiLvlLbl val="0"/>
      </c:catAx>
      <c:valAx>
        <c:axId val="178375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8373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56</c:v>
                </c:pt>
                <c:pt idx="1">
                  <c:v>2289</c:v>
                </c:pt>
                <c:pt idx="2">
                  <c:v>4997</c:v>
                </c:pt>
                <c:pt idx="3">
                  <c:v>3771</c:v>
                </c:pt>
                <c:pt idx="4">
                  <c:v>1046</c:v>
                </c:pt>
                <c:pt idx="5">
                  <c:v>309</c:v>
                </c:pt>
                <c:pt idx="6">
                  <c:v>175</c:v>
                </c:pt>
              </c:numCache>
            </c:numRef>
          </c:val>
          <c:extLst>
            <c:ext xmlns:c16="http://schemas.microsoft.com/office/drawing/2014/chart" uri="{C3380CC4-5D6E-409C-BE32-E72D297353CC}">
              <c16:uniqueId val="{00000000-03AD-4E14-975B-36B7292AAA18}"/>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206</c:v>
                </c:pt>
                <c:pt idx="1">
                  <c:v>14840</c:v>
                </c:pt>
                <c:pt idx="2">
                  <c:v>49984</c:v>
                </c:pt>
                <c:pt idx="3">
                  <c:v>54157</c:v>
                </c:pt>
                <c:pt idx="4">
                  <c:v>15608</c:v>
                </c:pt>
                <c:pt idx="5">
                  <c:v>4944</c:v>
                </c:pt>
                <c:pt idx="6">
                  <c:v>1180</c:v>
                </c:pt>
              </c:numCache>
            </c:numRef>
          </c:val>
          <c:extLst>
            <c:ext xmlns:c16="http://schemas.microsoft.com/office/drawing/2014/chart" uri="{C3380CC4-5D6E-409C-BE32-E72D297353CC}">
              <c16:uniqueId val="{00000001-03AD-4E14-975B-36B7292AAA18}"/>
            </c:ext>
          </c:extLst>
        </c:ser>
        <c:dLbls>
          <c:showLegendKey val="0"/>
          <c:showVal val="0"/>
          <c:showCatName val="0"/>
          <c:showSerName val="0"/>
          <c:showPercent val="0"/>
          <c:showBubbleSize val="0"/>
        </c:dLbls>
        <c:gapWidth val="219"/>
        <c:overlap val="-27"/>
        <c:axId val="310864832"/>
        <c:axId val="310866800"/>
      </c:barChart>
      <c:catAx>
        <c:axId val="310864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866800"/>
        <c:crosses val="autoZero"/>
        <c:auto val="1"/>
        <c:lblAlgn val="ctr"/>
        <c:lblOffset val="100"/>
        <c:noMultiLvlLbl val="0"/>
      </c:catAx>
      <c:valAx>
        <c:axId val="310866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864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43770</c:v>
                </c:pt>
                <c:pt idx="1">
                  <c:v>43771</c:v>
                </c:pt>
                <c:pt idx="2">
                  <c:v>43772</c:v>
                </c:pt>
                <c:pt idx="3">
                  <c:v>43773</c:v>
                </c:pt>
                <c:pt idx="4">
                  <c:v>43774</c:v>
                </c:pt>
                <c:pt idx="5">
                  <c:v>43775</c:v>
                </c:pt>
                <c:pt idx="6">
                  <c:v>43776</c:v>
                </c:pt>
                <c:pt idx="7">
                  <c:v>43777</c:v>
                </c:pt>
                <c:pt idx="8">
                  <c:v>43778</c:v>
                </c:pt>
                <c:pt idx="9">
                  <c:v>43779</c:v>
                </c:pt>
                <c:pt idx="10">
                  <c:v>43780</c:v>
                </c:pt>
                <c:pt idx="11">
                  <c:v>43781</c:v>
                </c:pt>
                <c:pt idx="12">
                  <c:v>43782</c:v>
                </c:pt>
                <c:pt idx="13">
                  <c:v>43783</c:v>
                </c:pt>
                <c:pt idx="14">
                  <c:v>43784</c:v>
                </c:pt>
                <c:pt idx="15">
                  <c:v>43785</c:v>
                </c:pt>
                <c:pt idx="16">
                  <c:v>43786</c:v>
                </c:pt>
                <c:pt idx="17">
                  <c:v>43787</c:v>
                </c:pt>
                <c:pt idx="18">
                  <c:v>43788</c:v>
                </c:pt>
                <c:pt idx="19">
                  <c:v>43789</c:v>
                </c:pt>
                <c:pt idx="20">
                  <c:v>43790</c:v>
                </c:pt>
                <c:pt idx="21">
                  <c:v>43791</c:v>
                </c:pt>
                <c:pt idx="22">
                  <c:v>43792</c:v>
                </c:pt>
                <c:pt idx="23">
                  <c:v>43793</c:v>
                </c:pt>
                <c:pt idx="24">
                  <c:v>43794</c:v>
                </c:pt>
                <c:pt idx="25">
                  <c:v>43795</c:v>
                </c:pt>
                <c:pt idx="26">
                  <c:v>43796</c:v>
                </c:pt>
                <c:pt idx="27">
                  <c:v>43797</c:v>
                </c:pt>
                <c:pt idx="28">
                  <c:v>43798</c:v>
                </c:pt>
                <c:pt idx="29">
                  <c:v>43799</c:v>
                </c:pt>
              </c:numCache>
            </c:numRef>
          </c:cat>
          <c:val>
            <c:numRef>
              <c:f>Sheet1!$B$2:$B$31</c:f>
              <c:numCache>
                <c:formatCode>General</c:formatCode>
                <c:ptCount val="30"/>
                <c:pt idx="0">
                  <c:v>0.242512190976716</c:v>
                </c:pt>
                <c:pt idx="1">
                  <c:v>0</c:v>
                </c:pt>
                <c:pt idx="2">
                  <c:v>0.16726450660237399</c:v>
                </c:pt>
                <c:pt idx="3">
                  <c:v>0</c:v>
                </c:pt>
                <c:pt idx="4">
                  <c:v>0.29587344715425901</c:v>
                </c:pt>
                <c:pt idx="5">
                  <c:v>0</c:v>
                </c:pt>
                <c:pt idx="6">
                  <c:v>0.33361188729010499</c:v>
                </c:pt>
                <c:pt idx="7">
                  <c:v>0</c:v>
                </c:pt>
                <c:pt idx="8">
                  <c:v>0.118768720756465</c:v>
                </c:pt>
                <c:pt idx="9">
                  <c:v>0</c:v>
                </c:pt>
                <c:pt idx="10">
                  <c:v>0.14351320321469599</c:v>
                </c:pt>
                <c:pt idx="11">
                  <c:v>0</c:v>
                </c:pt>
                <c:pt idx="12">
                  <c:v>0.20019824190729599</c:v>
                </c:pt>
                <c:pt idx="13">
                  <c:v>0</c:v>
                </c:pt>
                <c:pt idx="14">
                  <c:v>0.15383813099707999</c:v>
                </c:pt>
                <c:pt idx="15">
                  <c:v>0</c:v>
                </c:pt>
                <c:pt idx="16">
                  <c:v>0.185037984910283</c:v>
                </c:pt>
                <c:pt idx="17">
                  <c:v>0</c:v>
                </c:pt>
                <c:pt idx="18">
                  <c:v>0.21945533400190201</c:v>
                </c:pt>
                <c:pt idx="19">
                  <c:v>0</c:v>
                </c:pt>
                <c:pt idx="20">
                  <c:v>0.16660484065158099</c:v>
                </c:pt>
                <c:pt idx="21">
                  <c:v>0</c:v>
                </c:pt>
                <c:pt idx="22">
                  <c:v>0.124908920578745</c:v>
                </c:pt>
                <c:pt idx="23">
                  <c:v>0</c:v>
                </c:pt>
                <c:pt idx="24">
                  <c:v>0.33229936856617098</c:v>
                </c:pt>
                <c:pt idx="25">
                  <c:v>0</c:v>
                </c:pt>
                <c:pt idx="26">
                  <c:v>0.40104258071225701</c:v>
                </c:pt>
                <c:pt idx="27">
                  <c:v>0</c:v>
                </c:pt>
                <c:pt idx="28">
                  <c:v>3.8983061859621999E-3</c:v>
                </c:pt>
                <c:pt idx="29">
                  <c:v>0.32543244840823898</c:v>
                </c:pt>
              </c:numCache>
            </c:numRef>
          </c:val>
          <c:smooth val="0"/>
          <c:extLst>
            <c:ext xmlns:c16="http://schemas.microsoft.com/office/drawing/2014/chart" uri="{C3380CC4-5D6E-409C-BE32-E72D297353CC}">
              <c16:uniqueId val="{00000000-8D03-4ACD-B28C-647786345993}"/>
            </c:ext>
          </c:extLst>
        </c:ser>
        <c:dLbls>
          <c:showLegendKey val="0"/>
          <c:showVal val="0"/>
          <c:showCatName val="0"/>
          <c:showSerName val="0"/>
          <c:showPercent val="0"/>
          <c:showBubbleSize val="0"/>
        </c:dLbls>
        <c:smooth val="0"/>
        <c:axId val="310870736"/>
        <c:axId val="310870080"/>
      </c:lineChart>
      <c:dateAx>
        <c:axId val="310870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870080"/>
        <c:crosses val="autoZero"/>
        <c:auto val="1"/>
        <c:lblOffset val="100"/>
        <c:baseTimeUnit val="days"/>
      </c:dateAx>
      <c:valAx>
        <c:axId val="310870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870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43770</c:v>
                </c:pt>
                <c:pt idx="1">
                  <c:v>43771</c:v>
                </c:pt>
                <c:pt idx="2">
                  <c:v>43772</c:v>
                </c:pt>
                <c:pt idx="3">
                  <c:v>43773</c:v>
                </c:pt>
                <c:pt idx="4">
                  <c:v>43774</c:v>
                </c:pt>
                <c:pt idx="5">
                  <c:v>43775</c:v>
                </c:pt>
                <c:pt idx="6">
                  <c:v>43776</c:v>
                </c:pt>
                <c:pt idx="7">
                  <c:v>43777</c:v>
                </c:pt>
                <c:pt idx="8">
                  <c:v>43778</c:v>
                </c:pt>
                <c:pt idx="9">
                  <c:v>43779</c:v>
                </c:pt>
                <c:pt idx="10">
                  <c:v>43780</c:v>
                </c:pt>
                <c:pt idx="11">
                  <c:v>43781</c:v>
                </c:pt>
                <c:pt idx="12">
                  <c:v>43782</c:v>
                </c:pt>
                <c:pt idx="13">
                  <c:v>43783</c:v>
                </c:pt>
                <c:pt idx="14">
                  <c:v>43784</c:v>
                </c:pt>
                <c:pt idx="15">
                  <c:v>43785</c:v>
                </c:pt>
                <c:pt idx="16">
                  <c:v>43786</c:v>
                </c:pt>
                <c:pt idx="17">
                  <c:v>43787</c:v>
                </c:pt>
                <c:pt idx="18">
                  <c:v>43788</c:v>
                </c:pt>
                <c:pt idx="19">
                  <c:v>43789</c:v>
                </c:pt>
                <c:pt idx="20">
                  <c:v>43790</c:v>
                </c:pt>
                <c:pt idx="21">
                  <c:v>43791</c:v>
                </c:pt>
                <c:pt idx="22">
                  <c:v>43792</c:v>
                </c:pt>
                <c:pt idx="23">
                  <c:v>43793</c:v>
                </c:pt>
                <c:pt idx="24">
                  <c:v>43794</c:v>
                </c:pt>
                <c:pt idx="25">
                  <c:v>43795</c:v>
                </c:pt>
                <c:pt idx="26">
                  <c:v>43796</c:v>
                </c:pt>
                <c:pt idx="27">
                  <c:v>43797</c:v>
                </c:pt>
                <c:pt idx="28">
                  <c:v>43798</c:v>
                </c:pt>
                <c:pt idx="29">
                  <c:v>43799</c:v>
                </c:pt>
              </c:numCache>
            </c:numRef>
          </c:cat>
          <c:val>
            <c:numRef>
              <c:f>Sheet1!$B$2:$B$31</c:f>
              <c:numCache>
                <c:formatCode>General</c:formatCode>
                <c:ptCount val="30"/>
                <c:pt idx="0">
                  <c:v>153007</c:v>
                </c:pt>
                <c:pt idx="1">
                  <c:v>153037</c:v>
                </c:pt>
                <c:pt idx="2">
                  <c:v>153066</c:v>
                </c:pt>
                <c:pt idx="3">
                  <c:v>153091</c:v>
                </c:pt>
                <c:pt idx="4">
                  <c:v>153121</c:v>
                </c:pt>
                <c:pt idx="5">
                  <c:v>153156</c:v>
                </c:pt>
                <c:pt idx="6">
                  <c:v>153188</c:v>
                </c:pt>
                <c:pt idx="7">
                  <c:v>153219</c:v>
                </c:pt>
                <c:pt idx="8">
                  <c:v>153260</c:v>
                </c:pt>
                <c:pt idx="9">
                  <c:v>153285</c:v>
                </c:pt>
                <c:pt idx="10">
                  <c:v>153308</c:v>
                </c:pt>
                <c:pt idx="11">
                  <c:v>153332</c:v>
                </c:pt>
                <c:pt idx="12">
                  <c:v>153365</c:v>
                </c:pt>
                <c:pt idx="13">
                  <c:v>153393</c:v>
                </c:pt>
                <c:pt idx="14">
                  <c:v>153423</c:v>
                </c:pt>
                <c:pt idx="15">
                  <c:v>153463</c:v>
                </c:pt>
                <c:pt idx="16">
                  <c:v>153501</c:v>
                </c:pt>
                <c:pt idx="17">
                  <c:v>153540</c:v>
                </c:pt>
                <c:pt idx="18">
                  <c:v>153584</c:v>
                </c:pt>
                <c:pt idx="19">
                  <c:v>153640</c:v>
                </c:pt>
                <c:pt idx="20">
                  <c:v>153675</c:v>
                </c:pt>
                <c:pt idx="21">
                  <c:v>153689</c:v>
                </c:pt>
                <c:pt idx="22">
                  <c:v>153735</c:v>
                </c:pt>
                <c:pt idx="23">
                  <c:v>153753</c:v>
                </c:pt>
                <c:pt idx="24">
                  <c:v>153801</c:v>
                </c:pt>
                <c:pt idx="25">
                  <c:v>153832</c:v>
                </c:pt>
                <c:pt idx="26">
                  <c:v>153866</c:v>
                </c:pt>
                <c:pt idx="27">
                  <c:v>153891</c:v>
                </c:pt>
                <c:pt idx="28">
                  <c:v>153935</c:v>
                </c:pt>
                <c:pt idx="29">
                  <c:v>153963</c:v>
                </c:pt>
              </c:numCache>
            </c:numRef>
          </c:val>
          <c:smooth val="0"/>
          <c:extLst>
            <c:ext xmlns:c16="http://schemas.microsoft.com/office/drawing/2014/chart" uri="{C3380CC4-5D6E-409C-BE32-E72D297353CC}">
              <c16:uniqueId val="{00000000-6C66-4313-88CB-1FC3054CAC1F}"/>
            </c:ext>
          </c:extLst>
        </c:ser>
        <c:dLbls>
          <c:showLegendKey val="0"/>
          <c:showVal val="0"/>
          <c:showCatName val="0"/>
          <c:showSerName val="0"/>
          <c:showPercent val="0"/>
          <c:showBubbleSize val="0"/>
        </c:dLbls>
        <c:smooth val="0"/>
        <c:axId val="310875000"/>
        <c:axId val="310866472"/>
      </c:lineChart>
      <c:dateAx>
        <c:axId val="310875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866472"/>
        <c:crosses val="autoZero"/>
        <c:auto val="1"/>
        <c:lblOffset val="100"/>
        <c:baseTimeUnit val="days"/>
      </c:dateAx>
      <c:valAx>
        <c:axId val="310866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875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43770</c:v>
                </c:pt>
                <c:pt idx="1">
                  <c:v>43771</c:v>
                </c:pt>
                <c:pt idx="2">
                  <c:v>43772</c:v>
                </c:pt>
                <c:pt idx="3">
                  <c:v>43773</c:v>
                </c:pt>
                <c:pt idx="4">
                  <c:v>43774</c:v>
                </c:pt>
                <c:pt idx="5">
                  <c:v>43775</c:v>
                </c:pt>
                <c:pt idx="6">
                  <c:v>43776</c:v>
                </c:pt>
                <c:pt idx="7">
                  <c:v>43777</c:v>
                </c:pt>
                <c:pt idx="8">
                  <c:v>43778</c:v>
                </c:pt>
                <c:pt idx="9">
                  <c:v>43779</c:v>
                </c:pt>
                <c:pt idx="10">
                  <c:v>43780</c:v>
                </c:pt>
                <c:pt idx="11">
                  <c:v>43781</c:v>
                </c:pt>
                <c:pt idx="12">
                  <c:v>43782</c:v>
                </c:pt>
                <c:pt idx="13">
                  <c:v>43783</c:v>
                </c:pt>
                <c:pt idx="14">
                  <c:v>43784</c:v>
                </c:pt>
                <c:pt idx="15">
                  <c:v>43785</c:v>
                </c:pt>
                <c:pt idx="16">
                  <c:v>43786</c:v>
                </c:pt>
                <c:pt idx="17">
                  <c:v>43787</c:v>
                </c:pt>
                <c:pt idx="18">
                  <c:v>43788</c:v>
                </c:pt>
                <c:pt idx="19">
                  <c:v>43789</c:v>
                </c:pt>
                <c:pt idx="20">
                  <c:v>43790</c:v>
                </c:pt>
                <c:pt idx="21">
                  <c:v>43791</c:v>
                </c:pt>
                <c:pt idx="22">
                  <c:v>43792</c:v>
                </c:pt>
                <c:pt idx="23">
                  <c:v>43793</c:v>
                </c:pt>
                <c:pt idx="24">
                  <c:v>43794</c:v>
                </c:pt>
                <c:pt idx="25">
                  <c:v>43795</c:v>
                </c:pt>
                <c:pt idx="26">
                  <c:v>43796</c:v>
                </c:pt>
                <c:pt idx="27">
                  <c:v>43797</c:v>
                </c:pt>
                <c:pt idx="28">
                  <c:v>43798</c:v>
                </c:pt>
                <c:pt idx="29">
                  <c:v>43799</c:v>
                </c:pt>
              </c:numCache>
            </c:numRef>
          </c:cat>
          <c:val>
            <c:numRef>
              <c:f>Sheet1!$B$2:$B$31</c:f>
              <c:numCache>
                <c:formatCode>General</c:formatCode>
                <c:ptCount val="30"/>
                <c:pt idx="0">
                  <c:v>37</c:v>
                </c:pt>
                <c:pt idx="1">
                  <c:v>51</c:v>
                </c:pt>
                <c:pt idx="2">
                  <c:v>31</c:v>
                </c:pt>
                <c:pt idx="3">
                  <c:v>23</c:v>
                </c:pt>
                <c:pt idx="4">
                  <c:v>42</c:v>
                </c:pt>
                <c:pt idx="5">
                  <c:v>46</c:v>
                </c:pt>
                <c:pt idx="6">
                  <c:v>63</c:v>
                </c:pt>
                <c:pt idx="7">
                  <c:v>66</c:v>
                </c:pt>
                <c:pt idx="8">
                  <c:v>49</c:v>
                </c:pt>
                <c:pt idx="9">
                  <c:v>86</c:v>
                </c:pt>
                <c:pt idx="10">
                  <c:v>67</c:v>
                </c:pt>
                <c:pt idx="11">
                  <c:v>44</c:v>
                </c:pt>
                <c:pt idx="12">
                  <c:v>50</c:v>
                </c:pt>
                <c:pt idx="13">
                  <c:v>52</c:v>
                </c:pt>
                <c:pt idx="14">
                  <c:v>56</c:v>
                </c:pt>
                <c:pt idx="15">
                  <c:v>35</c:v>
                </c:pt>
                <c:pt idx="16">
                  <c:v>46</c:v>
                </c:pt>
                <c:pt idx="17">
                  <c:v>67</c:v>
                </c:pt>
                <c:pt idx="18">
                  <c:v>53</c:v>
                </c:pt>
                <c:pt idx="19">
                  <c:v>53</c:v>
                </c:pt>
                <c:pt idx="20">
                  <c:v>39</c:v>
                </c:pt>
                <c:pt idx="21">
                  <c:v>51</c:v>
                </c:pt>
                <c:pt idx="22">
                  <c:v>50</c:v>
                </c:pt>
                <c:pt idx="23">
                  <c:v>45</c:v>
                </c:pt>
                <c:pt idx="24">
                  <c:v>50</c:v>
                </c:pt>
                <c:pt idx="25">
                  <c:v>38</c:v>
                </c:pt>
                <c:pt idx="26">
                  <c:v>43</c:v>
                </c:pt>
                <c:pt idx="27">
                  <c:v>42</c:v>
                </c:pt>
                <c:pt idx="28">
                  <c:v>33</c:v>
                </c:pt>
                <c:pt idx="29">
                  <c:v>43</c:v>
                </c:pt>
              </c:numCache>
            </c:numRef>
          </c:val>
          <c:smooth val="0"/>
          <c:extLst>
            <c:ext xmlns:c16="http://schemas.microsoft.com/office/drawing/2014/chart" uri="{C3380CC4-5D6E-409C-BE32-E72D297353CC}">
              <c16:uniqueId val="{00000000-672E-4DCD-82B1-84427E739A5D}"/>
            </c:ext>
          </c:extLst>
        </c:ser>
        <c:dLbls>
          <c:showLegendKey val="0"/>
          <c:showVal val="0"/>
          <c:showCatName val="0"/>
          <c:showSerName val="0"/>
          <c:showPercent val="0"/>
          <c:showBubbleSize val="0"/>
        </c:dLbls>
        <c:smooth val="0"/>
        <c:axId val="310101824"/>
        <c:axId val="310101168"/>
      </c:lineChart>
      <c:dateAx>
        <c:axId val="310101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101168"/>
        <c:crosses val="autoZero"/>
        <c:auto val="1"/>
        <c:lblOffset val="100"/>
        <c:baseTimeUnit val="days"/>
      </c:dateAx>
      <c:valAx>
        <c:axId val="310101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101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numRef>
              <c:f>Sheet1!$A$2:$A$31</c:f>
              <c:numCache>
                <c:formatCode>m/d/yyyy</c:formatCode>
                <c:ptCount val="30"/>
                <c:pt idx="0">
                  <c:v>43770</c:v>
                </c:pt>
                <c:pt idx="1">
                  <c:v>43771</c:v>
                </c:pt>
                <c:pt idx="2">
                  <c:v>43772</c:v>
                </c:pt>
                <c:pt idx="3">
                  <c:v>43773</c:v>
                </c:pt>
                <c:pt idx="4">
                  <c:v>43774</c:v>
                </c:pt>
                <c:pt idx="5">
                  <c:v>43775</c:v>
                </c:pt>
                <c:pt idx="6">
                  <c:v>43776</c:v>
                </c:pt>
                <c:pt idx="7">
                  <c:v>43777</c:v>
                </c:pt>
                <c:pt idx="8">
                  <c:v>43778</c:v>
                </c:pt>
                <c:pt idx="9">
                  <c:v>43779</c:v>
                </c:pt>
                <c:pt idx="10">
                  <c:v>43780</c:v>
                </c:pt>
                <c:pt idx="11">
                  <c:v>43781</c:v>
                </c:pt>
                <c:pt idx="12">
                  <c:v>43782</c:v>
                </c:pt>
                <c:pt idx="13">
                  <c:v>43783</c:v>
                </c:pt>
                <c:pt idx="14">
                  <c:v>43784</c:v>
                </c:pt>
                <c:pt idx="15">
                  <c:v>43785</c:v>
                </c:pt>
                <c:pt idx="16">
                  <c:v>43786</c:v>
                </c:pt>
                <c:pt idx="17">
                  <c:v>43787</c:v>
                </c:pt>
                <c:pt idx="18">
                  <c:v>43788</c:v>
                </c:pt>
                <c:pt idx="19">
                  <c:v>43789</c:v>
                </c:pt>
                <c:pt idx="20">
                  <c:v>43790</c:v>
                </c:pt>
                <c:pt idx="21">
                  <c:v>43791</c:v>
                </c:pt>
                <c:pt idx="22">
                  <c:v>43792</c:v>
                </c:pt>
                <c:pt idx="23">
                  <c:v>43793</c:v>
                </c:pt>
                <c:pt idx="24">
                  <c:v>43794</c:v>
                </c:pt>
                <c:pt idx="25">
                  <c:v>43795</c:v>
                </c:pt>
                <c:pt idx="26">
                  <c:v>43796</c:v>
                </c:pt>
                <c:pt idx="27">
                  <c:v>43797</c:v>
                </c:pt>
                <c:pt idx="28">
                  <c:v>43798</c:v>
                </c:pt>
                <c:pt idx="29">
                  <c:v>43799</c:v>
                </c:pt>
              </c:numCache>
            </c:numRef>
          </c:cat>
          <c:val>
            <c:numRef>
              <c:f>Sheet1!$B$2:$B$31</c:f>
              <c:numCache>
                <c:formatCode>General</c:formatCode>
                <c:ptCount val="30"/>
                <c:pt idx="0">
                  <c:v>14465</c:v>
                </c:pt>
                <c:pt idx="1">
                  <c:v>6298</c:v>
                </c:pt>
                <c:pt idx="2">
                  <c:v>3648</c:v>
                </c:pt>
                <c:pt idx="3">
                  <c:v>4332</c:v>
                </c:pt>
                <c:pt idx="4">
                  <c:v>5936</c:v>
                </c:pt>
                <c:pt idx="5">
                  <c:v>4496</c:v>
                </c:pt>
                <c:pt idx="6">
                  <c:v>7635</c:v>
                </c:pt>
                <c:pt idx="7">
                  <c:v>5214</c:v>
                </c:pt>
                <c:pt idx="8">
                  <c:v>3920</c:v>
                </c:pt>
                <c:pt idx="9">
                  <c:v>3334</c:v>
                </c:pt>
                <c:pt idx="10">
                  <c:v>3982</c:v>
                </c:pt>
                <c:pt idx="11">
                  <c:v>2937</c:v>
                </c:pt>
                <c:pt idx="12">
                  <c:v>6007</c:v>
                </c:pt>
                <c:pt idx="13">
                  <c:v>3376</c:v>
                </c:pt>
                <c:pt idx="14">
                  <c:v>4694</c:v>
                </c:pt>
                <c:pt idx="15">
                  <c:v>3314</c:v>
                </c:pt>
                <c:pt idx="16">
                  <c:v>3732</c:v>
                </c:pt>
                <c:pt idx="17">
                  <c:v>3867</c:v>
                </c:pt>
                <c:pt idx="18">
                  <c:v>4003</c:v>
                </c:pt>
                <c:pt idx="19">
                  <c:v>3589</c:v>
                </c:pt>
                <c:pt idx="20">
                  <c:v>3370</c:v>
                </c:pt>
                <c:pt idx="21">
                  <c:v>3028</c:v>
                </c:pt>
                <c:pt idx="22">
                  <c:v>3319</c:v>
                </c:pt>
                <c:pt idx="23">
                  <c:v>2525</c:v>
                </c:pt>
                <c:pt idx="24">
                  <c:v>5396</c:v>
                </c:pt>
                <c:pt idx="25">
                  <c:v>5471</c:v>
                </c:pt>
                <c:pt idx="26">
                  <c:v>5969</c:v>
                </c:pt>
                <c:pt idx="27">
                  <c:v>6394</c:v>
                </c:pt>
                <c:pt idx="28">
                  <c:v>2859</c:v>
                </c:pt>
                <c:pt idx="29">
                  <c:v>5549</c:v>
                </c:pt>
              </c:numCache>
            </c:numRef>
          </c:val>
          <c:extLst>
            <c:ext xmlns:c16="http://schemas.microsoft.com/office/drawing/2014/chart" uri="{C3380CC4-5D6E-409C-BE32-E72D297353CC}">
              <c16:uniqueId val="{00000000-3BAF-40E7-BA55-DAC2C5DB6891}"/>
            </c:ext>
          </c:extLst>
        </c:ser>
        <c:dLbls>
          <c:showLegendKey val="0"/>
          <c:showVal val="0"/>
          <c:showCatName val="0"/>
          <c:showSerName val="0"/>
          <c:showPercent val="0"/>
          <c:showBubbleSize val="0"/>
        </c:dLbls>
        <c:gapWidth val="219"/>
        <c:overlap val="-27"/>
        <c:axId val="418877760"/>
        <c:axId val="418883008"/>
      </c:barChart>
      <c:dateAx>
        <c:axId val="418877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883008"/>
        <c:crosses val="autoZero"/>
        <c:auto val="1"/>
        <c:lblOffset val="100"/>
        <c:baseTimeUnit val="days"/>
      </c:dateAx>
      <c:valAx>
        <c:axId val="418883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877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8422</c:v>
                </c:pt>
              </c:numCache>
            </c:numRef>
          </c:val>
          <c:extLst>
            <c:ext xmlns:c16="http://schemas.microsoft.com/office/drawing/2014/chart" uri="{C3380CC4-5D6E-409C-BE32-E72D297353CC}">
              <c16:uniqueId val="{00000000-308B-4176-ADAD-49CB76F48D3C}"/>
            </c:ext>
          </c:extLst>
        </c:ser>
        <c:dLbls>
          <c:showLegendKey val="0"/>
          <c:showVal val="0"/>
          <c:showCatName val="0"/>
          <c:showSerName val="0"/>
          <c:showPercent val="0"/>
          <c:showBubbleSize val="0"/>
        </c:dLbls>
        <c:gapWidth val="219"/>
        <c:overlap val="-27"/>
        <c:axId val="418886288"/>
        <c:axId val="418887272"/>
      </c:barChart>
      <c:catAx>
        <c:axId val="418886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887272"/>
        <c:crosses val="autoZero"/>
        <c:auto val="1"/>
        <c:lblAlgn val="ctr"/>
        <c:lblOffset val="100"/>
        <c:noMultiLvlLbl val="0"/>
      </c:catAx>
      <c:valAx>
        <c:axId val="418887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886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c:f>
              <c:strCache>
                <c:ptCount val="1"/>
                <c:pt idx="0">
                  <c:v>2019-11</c:v>
                </c:pt>
              </c:strCache>
            </c:strRef>
          </c:cat>
          <c:val>
            <c:numRef>
              <c:f>Sheet1!$B$2</c:f>
              <c:numCache>
                <c:formatCode>General</c:formatCode>
                <c:ptCount val="1"/>
                <c:pt idx="0">
                  <c:v>8422</c:v>
                </c:pt>
              </c:numCache>
            </c:numRef>
          </c:val>
          <c:extLst>
            <c:ext xmlns:c16="http://schemas.microsoft.com/office/drawing/2014/chart" uri="{C3380CC4-5D6E-409C-BE32-E72D297353CC}">
              <c16:uniqueId val="{00000000-F581-4B27-A25C-5FC357D3C316}"/>
            </c:ext>
          </c:extLst>
        </c:ser>
        <c:dLbls>
          <c:showLegendKey val="0"/>
          <c:showVal val="0"/>
          <c:showCatName val="0"/>
          <c:showSerName val="0"/>
          <c:showPercent val="0"/>
          <c:showBubbleSize val="0"/>
        </c:dLbls>
        <c:gapWidth val="219"/>
        <c:overlap val="-27"/>
        <c:axId val="418830200"/>
        <c:axId val="418832824"/>
      </c:barChart>
      <c:catAx>
        <c:axId val="418830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832824"/>
        <c:crosses val="autoZero"/>
        <c:auto val="1"/>
        <c:lblAlgn val="ctr"/>
        <c:lblOffset val="100"/>
        <c:noMultiLvlLbl val="0"/>
      </c:catAx>
      <c:valAx>
        <c:axId val="418832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830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62D58-C5C4-41A1-A841-44BA42DC4DFE}"/>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1D832878-31A4-4FFE-A813-E41D71A5C2F1}"/>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4172123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D418E-77AE-49A4-9646-BB827DEDCD2D}"/>
              </a:ext>
            </a:extLst>
          </p:cNvPr>
          <p:cNvSpPr>
            <a:spLocks noGrp="1"/>
          </p:cNvSpPr>
          <p:nvPr>
            <p:ph type="title"/>
          </p:nvPr>
        </p:nvSpPr>
        <p:spPr/>
        <p:txBody>
          <a:bodyPr/>
          <a:lstStyle/>
          <a:p>
            <a:r>
              <a:rPr lang="en-US"/>
              <a:t>Facebook Key Metrics Table | Buttercup Malaysia</a:t>
            </a:r>
          </a:p>
        </p:txBody>
      </p:sp>
      <p:graphicFrame>
        <p:nvGraphicFramePr>
          <p:cNvPr id="5" name="Table Placeholder 4">
            <a:extLst>
              <a:ext uri="{FF2B5EF4-FFF2-40B4-BE49-F238E27FC236}">
                <a16:creationId xmlns:a16="http://schemas.microsoft.com/office/drawing/2014/main" id="{FB9A8EE0-9B60-476E-BA00-7E581BFA1A40}"/>
              </a:ext>
            </a:extLst>
          </p:cNvPr>
          <p:cNvGraphicFramePr>
            <a:graphicFrameLocks noGrp="1"/>
          </p:cNvGraphicFramePr>
          <p:nvPr>
            <p:ph type="tbl" sz="quarter" idx="13"/>
            <p:extLst>
              <p:ext uri="{D42A27DB-BD31-4B8C-83A1-F6EECF244321}">
                <p14:modId xmlns:p14="http://schemas.microsoft.com/office/powerpoint/2010/main" val="1764927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88144881"/>
                    </a:ext>
                  </a:extLst>
                </a:gridCol>
                <a:gridCol w="740664">
                  <a:extLst>
                    <a:ext uri="{9D8B030D-6E8A-4147-A177-3AD203B41FA5}">
                      <a16:colId xmlns:a16="http://schemas.microsoft.com/office/drawing/2014/main" val="3461354334"/>
                    </a:ext>
                  </a:extLst>
                </a:gridCol>
                <a:gridCol w="740664">
                  <a:extLst>
                    <a:ext uri="{9D8B030D-6E8A-4147-A177-3AD203B41FA5}">
                      <a16:colId xmlns:a16="http://schemas.microsoft.com/office/drawing/2014/main" val="11652433"/>
                    </a:ext>
                  </a:extLst>
                </a:gridCol>
                <a:gridCol w="740664">
                  <a:extLst>
                    <a:ext uri="{9D8B030D-6E8A-4147-A177-3AD203B41FA5}">
                      <a16:colId xmlns:a16="http://schemas.microsoft.com/office/drawing/2014/main" val="1908973011"/>
                    </a:ext>
                  </a:extLst>
                </a:gridCol>
                <a:gridCol w="740664">
                  <a:extLst>
                    <a:ext uri="{9D8B030D-6E8A-4147-A177-3AD203B41FA5}">
                      <a16:colId xmlns:a16="http://schemas.microsoft.com/office/drawing/2014/main" val="1881727968"/>
                    </a:ext>
                  </a:extLst>
                </a:gridCol>
                <a:gridCol w="740664">
                  <a:extLst>
                    <a:ext uri="{9D8B030D-6E8A-4147-A177-3AD203B41FA5}">
                      <a16:colId xmlns:a16="http://schemas.microsoft.com/office/drawing/2014/main" val="18423603"/>
                    </a:ext>
                  </a:extLst>
                </a:gridCol>
                <a:gridCol w="740664">
                  <a:extLst>
                    <a:ext uri="{9D8B030D-6E8A-4147-A177-3AD203B41FA5}">
                      <a16:colId xmlns:a16="http://schemas.microsoft.com/office/drawing/2014/main" val="3564499316"/>
                    </a:ext>
                  </a:extLst>
                </a:gridCol>
                <a:gridCol w="740664">
                  <a:extLst>
                    <a:ext uri="{9D8B030D-6E8A-4147-A177-3AD203B41FA5}">
                      <a16:colId xmlns:a16="http://schemas.microsoft.com/office/drawing/2014/main" val="2104275182"/>
                    </a:ext>
                  </a:extLst>
                </a:gridCol>
                <a:gridCol w="740664">
                  <a:extLst>
                    <a:ext uri="{9D8B030D-6E8A-4147-A177-3AD203B41FA5}">
                      <a16:colId xmlns:a16="http://schemas.microsoft.com/office/drawing/2014/main" val="454200420"/>
                    </a:ext>
                  </a:extLst>
                </a:gridCol>
                <a:gridCol w="740664">
                  <a:extLst>
                    <a:ext uri="{9D8B030D-6E8A-4147-A177-3AD203B41FA5}">
                      <a16:colId xmlns:a16="http://schemas.microsoft.com/office/drawing/2014/main" val="337898363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504222675"/>
                  </a:ext>
                </a:extLst>
              </a:tr>
              <a:tr h="370840">
                <a:tc>
                  <a:txBody>
                    <a:bodyPr/>
                    <a:lstStyle/>
                    <a:p>
                      <a:r>
                        <a:rPr lang="en-US" sz="1000"/>
                        <a:t>Buttercup Malaysia</a:t>
                      </a:r>
                    </a:p>
                  </a:txBody>
                  <a:tcPr/>
                </a:tc>
                <a:tc>
                  <a:txBody>
                    <a:bodyPr/>
                    <a:lstStyle/>
                    <a:p>
                      <a:r>
                        <a:rPr lang="en-US" sz="1000"/>
                        <a:t>153963</a:t>
                      </a:r>
                    </a:p>
                  </a:txBody>
                  <a:tcPr/>
                </a:tc>
                <a:tc>
                  <a:txBody>
                    <a:bodyPr/>
                    <a:lstStyle/>
                    <a:p>
                      <a:r>
                        <a:rPr lang="en-US" sz="1000"/>
                        <a:t>1005</a:t>
                      </a:r>
                    </a:p>
                  </a:txBody>
                  <a:tcPr/>
                </a:tc>
                <a:tc>
                  <a:txBody>
                    <a:bodyPr/>
                    <a:lstStyle/>
                    <a:p>
                      <a:r>
                        <a:rPr lang="en-US" sz="1000"/>
                        <a:t>16</a:t>
                      </a:r>
                    </a:p>
                  </a:txBody>
                  <a:tcPr/>
                </a:tc>
                <a:tc>
                  <a:txBody>
                    <a:bodyPr/>
                    <a:lstStyle/>
                    <a:p>
                      <a:r>
                        <a:rPr lang="en-US" sz="1000"/>
                        <a:t>4399</a:t>
                      </a:r>
                    </a:p>
                  </a:txBody>
                  <a:tcPr/>
                </a:tc>
                <a:tc>
                  <a:txBody>
                    <a:bodyPr/>
                    <a:lstStyle/>
                    <a:p>
                      <a:r>
                        <a:rPr lang="en-US" sz="1000"/>
                        <a:t>113</a:t>
                      </a:r>
                    </a:p>
                  </a:txBody>
                  <a:tcPr/>
                </a:tc>
                <a:tc>
                  <a:txBody>
                    <a:bodyPr/>
                    <a:lstStyle/>
                    <a:p>
                      <a:r>
                        <a:rPr lang="en-US" sz="1000"/>
                        <a:t>728</a:t>
                      </a:r>
                    </a:p>
                  </a:txBody>
                  <a:tcPr/>
                </a:tc>
                <a:tc>
                  <a:txBody>
                    <a:bodyPr/>
                    <a:lstStyle/>
                    <a:p>
                      <a:r>
                        <a:rPr lang="en-US" sz="1000"/>
                        <a:t>0</a:t>
                      </a:r>
                    </a:p>
                  </a:txBody>
                  <a:tcPr/>
                </a:tc>
                <a:tc>
                  <a:txBody>
                    <a:bodyPr/>
                    <a:lstStyle/>
                    <a:p>
                      <a:r>
                        <a:rPr lang="en-US" sz="1000"/>
                        <a:t>0.2134 %</a:t>
                      </a:r>
                    </a:p>
                  </a:txBody>
                  <a:tcPr/>
                </a:tc>
                <a:tc>
                  <a:txBody>
                    <a:bodyPr/>
                    <a:lstStyle/>
                    <a:p>
                      <a:r>
                        <a:rPr lang="en-US" sz="1000"/>
                        <a:t>0.0 %</a:t>
                      </a:r>
                    </a:p>
                  </a:txBody>
                  <a:tcPr/>
                </a:tc>
                <a:extLst>
                  <a:ext uri="{0D108BD9-81ED-4DB2-BD59-A6C34878D82A}">
                    <a16:rowId xmlns:a16="http://schemas.microsoft.com/office/drawing/2014/main" val="1345230894"/>
                  </a:ext>
                </a:extLst>
              </a:tr>
            </a:tbl>
          </a:graphicData>
        </a:graphic>
      </p:graphicFrame>
      <p:sp>
        <p:nvSpPr>
          <p:cNvPr id="4" name="Text Placeholder 3">
            <a:extLst>
              <a:ext uri="{FF2B5EF4-FFF2-40B4-BE49-F238E27FC236}">
                <a16:creationId xmlns:a16="http://schemas.microsoft.com/office/drawing/2014/main" id="{7EE2EAB0-50C5-46EF-9A22-15C6A44DF3A4}"/>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7775443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7AE52-5EDA-414A-8C29-23A7EC4EF4FB}"/>
              </a:ext>
            </a:extLst>
          </p:cNvPr>
          <p:cNvSpPr>
            <a:spLocks noGrp="1"/>
          </p:cNvSpPr>
          <p:nvPr>
            <p:ph type="title"/>
          </p:nvPr>
        </p:nvSpPr>
        <p:spPr/>
        <p:txBody>
          <a:bodyPr/>
          <a:lstStyle/>
          <a:p>
            <a:r>
              <a:rPr lang="en-US"/>
              <a:t>Facebook Reach | Buttercup Malaysia</a:t>
            </a:r>
          </a:p>
        </p:txBody>
      </p:sp>
      <p:graphicFrame>
        <p:nvGraphicFramePr>
          <p:cNvPr id="6" name="Chart Placeholder 5">
            <a:extLst>
              <a:ext uri="{FF2B5EF4-FFF2-40B4-BE49-F238E27FC236}">
                <a16:creationId xmlns:a16="http://schemas.microsoft.com/office/drawing/2014/main" id="{C5250C10-5DCD-4AB8-8AF3-C2681DA8C8B6}"/>
              </a:ext>
            </a:extLst>
          </p:cNvPr>
          <p:cNvGraphicFramePr>
            <a:graphicFrameLocks noGrp="1"/>
          </p:cNvGraphicFramePr>
          <p:nvPr>
            <p:ph type="chart" sz="quarter" idx="13"/>
            <p:extLst>
              <p:ext uri="{D42A27DB-BD31-4B8C-83A1-F6EECF244321}">
                <p14:modId xmlns:p14="http://schemas.microsoft.com/office/powerpoint/2010/main" val="35842032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0C76BD-3553-4291-B6CC-E53B9738E25E}"/>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B21E3624-015D-462F-A34A-4D2CE789EA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53117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F9884-52D0-41D3-86C3-A6EDFC8D0A97}"/>
              </a:ext>
            </a:extLst>
          </p:cNvPr>
          <p:cNvSpPr>
            <a:spLocks noGrp="1"/>
          </p:cNvSpPr>
          <p:nvPr>
            <p:ph type="title"/>
          </p:nvPr>
        </p:nvSpPr>
        <p:spPr/>
        <p:txBody>
          <a:bodyPr/>
          <a:lstStyle/>
          <a:p>
            <a:r>
              <a:rPr lang="en-US"/>
              <a:t>Facebook Engaged Users | Buttercup Malaysia</a:t>
            </a:r>
          </a:p>
        </p:txBody>
      </p:sp>
      <p:graphicFrame>
        <p:nvGraphicFramePr>
          <p:cNvPr id="6" name="Chart Placeholder 5">
            <a:extLst>
              <a:ext uri="{FF2B5EF4-FFF2-40B4-BE49-F238E27FC236}">
                <a16:creationId xmlns:a16="http://schemas.microsoft.com/office/drawing/2014/main" id="{B745380B-0ECE-42D1-93CE-30714FE2175A}"/>
              </a:ext>
            </a:extLst>
          </p:cNvPr>
          <p:cNvGraphicFramePr>
            <a:graphicFrameLocks noGrp="1"/>
          </p:cNvGraphicFramePr>
          <p:nvPr>
            <p:ph type="chart" sz="quarter" idx="13"/>
            <p:extLst>
              <p:ext uri="{D42A27DB-BD31-4B8C-83A1-F6EECF244321}">
                <p14:modId xmlns:p14="http://schemas.microsoft.com/office/powerpoint/2010/main" val="13770214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0FFB6C-4E1D-4E17-AEAE-0F0B4C7985FA}"/>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AB865CB4-1B9B-49AF-A372-AF11008A80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248919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923BF-8EBC-4F0B-B38E-1D7AD2DF850A}"/>
              </a:ext>
            </a:extLst>
          </p:cNvPr>
          <p:cNvSpPr>
            <a:spLocks noGrp="1"/>
          </p:cNvSpPr>
          <p:nvPr>
            <p:ph type="title"/>
          </p:nvPr>
        </p:nvSpPr>
        <p:spPr/>
        <p:txBody>
          <a:bodyPr/>
          <a:lstStyle/>
          <a:p>
            <a:r>
              <a:rPr lang="en-US"/>
              <a:t>Facebook Average Reactions Per Post | Buttercup Malaysia</a:t>
            </a:r>
          </a:p>
        </p:txBody>
      </p:sp>
      <p:graphicFrame>
        <p:nvGraphicFramePr>
          <p:cNvPr id="6" name="Chart Placeholder 5">
            <a:extLst>
              <a:ext uri="{FF2B5EF4-FFF2-40B4-BE49-F238E27FC236}">
                <a16:creationId xmlns:a16="http://schemas.microsoft.com/office/drawing/2014/main" id="{971A5BBF-ECDD-4C3E-AFB0-AD10F5C2367F}"/>
              </a:ext>
            </a:extLst>
          </p:cNvPr>
          <p:cNvGraphicFramePr>
            <a:graphicFrameLocks noGrp="1"/>
          </p:cNvGraphicFramePr>
          <p:nvPr>
            <p:ph type="chart" sz="quarter" idx="13"/>
            <p:extLst>
              <p:ext uri="{D42A27DB-BD31-4B8C-83A1-F6EECF244321}">
                <p14:modId xmlns:p14="http://schemas.microsoft.com/office/powerpoint/2010/main" val="13808432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CD7549-F766-4A1E-A2CA-79DAA03CD68A}"/>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4753A735-348F-4605-B907-9E19D09F69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54042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27B52-F239-40DC-8E7A-10E3F6647C90}"/>
              </a:ext>
            </a:extLst>
          </p:cNvPr>
          <p:cNvSpPr>
            <a:spLocks noGrp="1"/>
          </p:cNvSpPr>
          <p:nvPr>
            <p:ph type="title"/>
          </p:nvPr>
        </p:nvSpPr>
        <p:spPr/>
        <p:txBody>
          <a:bodyPr/>
          <a:lstStyle/>
          <a:p>
            <a:r>
              <a:rPr lang="en-US"/>
              <a:t>Facebook Interactions Distribution | Buttercup Malaysia</a:t>
            </a:r>
          </a:p>
        </p:txBody>
      </p:sp>
      <p:graphicFrame>
        <p:nvGraphicFramePr>
          <p:cNvPr id="6" name="Chart Placeholder 5">
            <a:extLst>
              <a:ext uri="{FF2B5EF4-FFF2-40B4-BE49-F238E27FC236}">
                <a16:creationId xmlns:a16="http://schemas.microsoft.com/office/drawing/2014/main" id="{E51FFA30-1813-4931-9622-C8BED97E304B}"/>
              </a:ext>
            </a:extLst>
          </p:cNvPr>
          <p:cNvGraphicFramePr>
            <a:graphicFrameLocks noGrp="1"/>
          </p:cNvGraphicFramePr>
          <p:nvPr>
            <p:ph type="chart" sz="quarter" idx="13"/>
            <p:extLst>
              <p:ext uri="{D42A27DB-BD31-4B8C-83A1-F6EECF244321}">
                <p14:modId xmlns:p14="http://schemas.microsoft.com/office/powerpoint/2010/main" val="1516463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9D23C6-B632-46A9-8FEE-36057E1A78BC}"/>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A39799C4-FE84-464D-970A-50B9B91465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56343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5AFCB-64DF-46CE-8470-049FA0B68458}"/>
              </a:ext>
            </a:extLst>
          </p:cNvPr>
          <p:cNvSpPr>
            <a:spLocks noGrp="1"/>
          </p:cNvSpPr>
          <p:nvPr>
            <p:ph type="title"/>
          </p:nvPr>
        </p:nvSpPr>
        <p:spPr/>
        <p:txBody>
          <a:bodyPr/>
          <a:lstStyle/>
          <a:p>
            <a:r>
              <a:rPr lang="en-US"/>
              <a:t>Facebook Interaction Rate By Weekday | Buttercup Malaysia</a:t>
            </a:r>
          </a:p>
        </p:txBody>
      </p:sp>
      <p:graphicFrame>
        <p:nvGraphicFramePr>
          <p:cNvPr id="6" name="Chart Placeholder 5">
            <a:extLst>
              <a:ext uri="{FF2B5EF4-FFF2-40B4-BE49-F238E27FC236}">
                <a16:creationId xmlns:a16="http://schemas.microsoft.com/office/drawing/2014/main" id="{12C30734-05E2-4020-8FD0-CD298196380F}"/>
              </a:ext>
            </a:extLst>
          </p:cNvPr>
          <p:cNvGraphicFramePr>
            <a:graphicFrameLocks noGrp="1"/>
          </p:cNvGraphicFramePr>
          <p:nvPr>
            <p:ph type="chart" sz="quarter" idx="13"/>
            <p:extLst>
              <p:ext uri="{D42A27DB-BD31-4B8C-83A1-F6EECF244321}">
                <p14:modId xmlns:p14="http://schemas.microsoft.com/office/powerpoint/2010/main" val="13795211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A399BA-4442-4ED2-87EF-A9AFBC96F866}"/>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DD5C8028-2822-40D3-BBB4-32A6BCA827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35771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7FB8E-A466-4AB9-B5C4-344F2B447694}"/>
              </a:ext>
            </a:extLst>
          </p:cNvPr>
          <p:cNvSpPr>
            <a:spLocks noGrp="1"/>
          </p:cNvSpPr>
          <p:nvPr>
            <p:ph type="title"/>
          </p:nvPr>
        </p:nvSpPr>
        <p:spPr/>
        <p:txBody>
          <a:bodyPr/>
          <a:lstStyle/>
          <a:p>
            <a:r>
              <a:rPr lang="en-US"/>
              <a:t>Facebook (FB) Custom Own Posts Table (new) | Buttercup Malaysia - 1 of 6</a:t>
            </a:r>
          </a:p>
        </p:txBody>
      </p:sp>
      <p:graphicFrame>
        <p:nvGraphicFramePr>
          <p:cNvPr id="5" name="Table Placeholder 4">
            <a:extLst>
              <a:ext uri="{FF2B5EF4-FFF2-40B4-BE49-F238E27FC236}">
                <a16:creationId xmlns:a16="http://schemas.microsoft.com/office/drawing/2014/main" id="{62ED2D7C-2065-4E98-B7DC-4D5FD596752B}"/>
              </a:ext>
            </a:extLst>
          </p:cNvPr>
          <p:cNvGraphicFramePr>
            <a:graphicFrameLocks noGrp="1"/>
          </p:cNvGraphicFramePr>
          <p:nvPr>
            <p:ph type="tbl" sz="quarter" idx="13"/>
            <p:extLst>
              <p:ext uri="{D42A27DB-BD31-4B8C-83A1-F6EECF244321}">
                <p14:modId xmlns:p14="http://schemas.microsoft.com/office/powerpoint/2010/main" val="3199019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32652223"/>
                    </a:ext>
                  </a:extLst>
                </a:gridCol>
                <a:gridCol w="822960">
                  <a:extLst>
                    <a:ext uri="{9D8B030D-6E8A-4147-A177-3AD203B41FA5}">
                      <a16:colId xmlns:a16="http://schemas.microsoft.com/office/drawing/2014/main" val="1892596548"/>
                    </a:ext>
                  </a:extLst>
                </a:gridCol>
                <a:gridCol w="822960">
                  <a:extLst>
                    <a:ext uri="{9D8B030D-6E8A-4147-A177-3AD203B41FA5}">
                      <a16:colId xmlns:a16="http://schemas.microsoft.com/office/drawing/2014/main" val="1926917496"/>
                    </a:ext>
                  </a:extLst>
                </a:gridCol>
                <a:gridCol w="822960">
                  <a:extLst>
                    <a:ext uri="{9D8B030D-6E8A-4147-A177-3AD203B41FA5}">
                      <a16:colId xmlns:a16="http://schemas.microsoft.com/office/drawing/2014/main" val="1678384054"/>
                    </a:ext>
                  </a:extLst>
                </a:gridCol>
                <a:gridCol w="822960">
                  <a:extLst>
                    <a:ext uri="{9D8B030D-6E8A-4147-A177-3AD203B41FA5}">
                      <a16:colId xmlns:a16="http://schemas.microsoft.com/office/drawing/2014/main" val="2641001369"/>
                    </a:ext>
                  </a:extLst>
                </a:gridCol>
                <a:gridCol w="822960">
                  <a:extLst>
                    <a:ext uri="{9D8B030D-6E8A-4147-A177-3AD203B41FA5}">
                      <a16:colId xmlns:a16="http://schemas.microsoft.com/office/drawing/2014/main" val="2134403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52493248"/>
                  </a:ext>
                </a:extLst>
              </a:tr>
            </a:tbl>
          </a:graphicData>
        </a:graphic>
      </p:graphicFrame>
      <p:sp>
        <p:nvSpPr>
          <p:cNvPr id="4" name="Text Placeholder 3">
            <a:extLst>
              <a:ext uri="{FF2B5EF4-FFF2-40B4-BE49-F238E27FC236}">
                <a16:creationId xmlns:a16="http://schemas.microsoft.com/office/drawing/2014/main" id="{364119CA-0397-40DF-A873-70D809E9A1D1}"/>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18608392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92E7A-C226-419C-AE4C-AA21B00F9830}"/>
              </a:ext>
            </a:extLst>
          </p:cNvPr>
          <p:cNvSpPr>
            <a:spLocks noGrp="1"/>
          </p:cNvSpPr>
          <p:nvPr>
            <p:ph type="title"/>
          </p:nvPr>
        </p:nvSpPr>
        <p:spPr/>
        <p:txBody>
          <a:bodyPr/>
          <a:lstStyle/>
          <a:p>
            <a:r>
              <a:rPr lang="en-US"/>
              <a:t>Facebook (FB) Custom Own Posts Table (new) | Buttercup Malaysia - 2 of 6</a:t>
            </a:r>
          </a:p>
        </p:txBody>
      </p:sp>
      <p:graphicFrame>
        <p:nvGraphicFramePr>
          <p:cNvPr id="5" name="Table Placeholder 4">
            <a:extLst>
              <a:ext uri="{FF2B5EF4-FFF2-40B4-BE49-F238E27FC236}">
                <a16:creationId xmlns:a16="http://schemas.microsoft.com/office/drawing/2014/main" id="{FC45FB91-4386-439D-91BD-1AEA1B3E3231}"/>
              </a:ext>
            </a:extLst>
          </p:cNvPr>
          <p:cNvGraphicFramePr>
            <a:graphicFrameLocks noGrp="1"/>
          </p:cNvGraphicFramePr>
          <p:nvPr>
            <p:ph type="tbl" sz="quarter" idx="13"/>
            <p:extLst>
              <p:ext uri="{D42A27DB-BD31-4B8C-83A1-F6EECF244321}">
                <p14:modId xmlns:p14="http://schemas.microsoft.com/office/powerpoint/2010/main" val="3420553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093327120"/>
                    </a:ext>
                  </a:extLst>
                </a:gridCol>
                <a:gridCol w="822960">
                  <a:extLst>
                    <a:ext uri="{9D8B030D-6E8A-4147-A177-3AD203B41FA5}">
                      <a16:colId xmlns:a16="http://schemas.microsoft.com/office/drawing/2014/main" val="1477449646"/>
                    </a:ext>
                  </a:extLst>
                </a:gridCol>
                <a:gridCol w="822960">
                  <a:extLst>
                    <a:ext uri="{9D8B030D-6E8A-4147-A177-3AD203B41FA5}">
                      <a16:colId xmlns:a16="http://schemas.microsoft.com/office/drawing/2014/main" val="3132035459"/>
                    </a:ext>
                  </a:extLst>
                </a:gridCol>
                <a:gridCol w="822960">
                  <a:extLst>
                    <a:ext uri="{9D8B030D-6E8A-4147-A177-3AD203B41FA5}">
                      <a16:colId xmlns:a16="http://schemas.microsoft.com/office/drawing/2014/main" val="4118750064"/>
                    </a:ext>
                  </a:extLst>
                </a:gridCol>
                <a:gridCol w="822960">
                  <a:extLst>
                    <a:ext uri="{9D8B030D-6E8A-4147-A177-3AD203B41FA5}">
                      <a16:colId xmlns:a16="http://schemas.microsoft.com/office/drawing/2014/main" val="1228481661"/>
                    </a:ext>
                  </a:extLst>
                </a:gridCol>
                <a:gridCol w="822960">
                  <a:extLst>
                    <a:ext uri="{9D8B030D-6E8A-4147-A177-3AD203B41FA5}">
                      <a16:colId xmlns:a16="http://schemas.microsoft.com/office/drawing/2014/main" val="34923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97644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- 2019-11-27 09:45:51</a:t>
                      </a:r>
                      <a:r>
                        <a:rPr kumimoji="0" lang="en-US" sz="1000" b="0" i="0" u="none" strike="noStrike" kern="1200" cap="none" spc="0" normalizeH="0" baseline="0" noProof="0">
                          <a:ln>
                            <a:noFill/>
                          </a:ln>
                          <a:solidFill>
                            <a:prstClr val="black"/>
                          </a:solidFill>
                          <a:effectLst/>
                          <a:uLnTx/>
                          <a:uFillTx/>
                          <a:latin typeface="+mn-lt"/>
                          <a:ea typeface="+mn-ea"/>
                          <a:cs typeface="+mn-cs"/>
                        </a:rPr>
                        <a:t>
 Jika anda gemar kuih lapis, cuba resipi kuih lapis kismis ini dan beritahu Admin anda suka atau tidak.
#ResipiButtercup
Kuih Lapis Kismis
Bahan-bahan:
500 gram Buttercup
5 putih telur
25 kuning telur
180 gram tepung serba guna
220 gram gula kastor
4 sudu makan susu pekat
2 sudu besar ovalette
1 sudu makan esen vanila
Kismis secukupnya, dicincang kasar
1 tin kek 9" x 9" x 3" , digris dengan Buttercup dan dialas dengan kertas
Arahan:
1. Pukul Buttercup, susu dan vanila sehingga kembang.
2. Masukkan 100 gram gula. Pukul lagi sehingga gulanya larut. Ketepikan.
3. Pukul putih telur sehingga kembang.
4. Masukkan 120 gram gula dan ovalette.
5. Pukul lagi sehingga rata, masukkan kuning telur satu persatu dan pukul sehingga adunannya kembang.
6. Masukkan adunan Buttercup ke dalam adunan telur dan pukul pada kelajuan perlahan sehingga sebati.
7. Masukkan tepung dan gaul rata.
8. Gunakan api grill, panaskan tin kuih sehingga kertasnya bertukar warna.
9. Keluarkan dan tuangkan 1 sendu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90625919"/>
                  </a:ext>
                </a:extLst>
              </a:tr>
            </a:tbl>
          </a:graphicData>
        </a:graphic>
      </p:graphicFrame>
      <p:sp>
        <p:nvSpPr>
          <p:cNvPr id="4" name="Text Placeholder 3">
            <a:extLst>
              <a:ext uri="{FF2B5EF4-FFF2-40B4-BE49-F238E27FC236}">
                <a16:creationId xmlns:a16="http://schemas.microsoft.com/office/drawing/2014/main" id="{641487E0-45BA-4B91-9013-B269A4F4707B}"/>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36512154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A59EB-781D-41B6-A1AE-A0155A8D0CD1}"/>
              </a:ext>
            </a:extLst>
          </p:cNvPr>
          <p:cNvSpPr>
            <a:spLocks noGrp="1"/>
          </p:cNvSpPr>
          <p:nvPr>
            <p:ph type="title"/>
          </p:nvPr>
        </p:nvSpPr>
        <p:spPr/>
        <p:txBody>
          <a:bodyPr/>
          <a:lstStyle/>
          <a:p>
            <a:r>
              <a:rPr lang="en-US"/>
              <a:t>Facebook (FB) Custom Own Posts Table (new) | Buttercup Malaysia - 3 of 6</a:t>
            </a:r>
          </a:p>
        </p:txBody>
      </p:sp>
      <p:graphicFrame>
        <p:nvGraphicFramePr>
          <p:cNvPr id="5" name="Table Placeholder 4">
            <a:extLst>
              <a:ext uri="{FF2B5EF4-FFF2-40B4-BE49-F238E27FC236}">
                <a16:creationId xmlns:a16="http://schemas.microsoft.com/office/drawing/2014/main" id="{1FDBA9F2-F6BD-4DB1-978D-860DB9CE4A7C}"/>
              </a:ext>
            </a:extLst>
          </p:cNvPr>
          <p:cNvGraphicFramePr>
            <a:graphicFrameLocks noGrp="1"/>
          </p:cNvGraphicFramePr>
          <p:nvPr>
            <p:ph type="tbl" sz="quarter" idx="13"/>
            <p:extLst>
              <p:ext uri="{D42A27DB-BD31-4B8C-83A1-F6EECF244321}">
                <p14:modId xmlns:p14="http://schemas.microsoft.com/office/powerpoint/2010/main" val="64537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50359776"/>
                    </a:ext>
                  </a:extLst>
                </a:gridCol>
                <a:gridCol w="822960">
                  <a:extLst>
                    <a:ext uri="{9D8B030D-6E8A-4147-A177-3AD203B41FA5}">
                      <a16:colId xmlns:a16="http://schemas.microsoft.com/office/drawing/2014/main" val="1618709402"/>
                    </a:ext>
                  </a:extLst>
                </a:gridCol>
                <a:gridCol w="822960">
                  <a:extLst>
                    <a:ext uri="{9D8B030D-6E8A-4147-A177-3AD203B41FA5}">
                      <a16:colId xmlns:a16="http://schemas.microsoft.com/office/drawing/2014/main" val="345528506"/>
                    </a:ext>
                  </a:extLst>
                </a:gridCol>
                <a:gridCol w="822960">
                  <a:extLst>
                    <a:ext uri="{9D8B030D-6E8A-4147-A177-3AD203B41FA5}">
                      <a16:colId xmlns:a16="http://schemas.microsoft.com/office/drawing/2014/main" val="3047683753"/>
                    </a:ext>
                  </a:extLst>
                </a:gridCol>
                <a:gridCol w="822960">
                  <a:extLst>
                    <a:ext uri="{9D8B030D-6E8A-4147-A177-3AD203B41FA5}">
                      <a16:colId xmlns:a16="http://schemas.microsoft.com/office/drawing/2014/main" val="2129829248"/>
                    </a:ext>
                  </a:extLst>
                </a:gridCol>
                <a:gridCol w="822960">
                  <a:extLst>
                    <a:ext uri="{9D8B030D-6E8A-4147-A177-3AD203B41FA5}">
                      <a16:colId xmlns:a16="http://schemas.microsoft.com/office/drawing/2014/main" val="3378608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84529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- 2019-11-07 09:00:56</a:t>
                      </a:r>
                      <a:r>
                        <a:rPr kumimoji="0" lang="en-US" sz="1000" b="0" i="0" u="none" strike="noStrike" kern="1200" cap="none" spc="0" normalizeH="0" baseline="0" noProof="0">
                          <a:ln>
                            <a:noFill/>
                          </a:ln>
                          <a:solidFill>
                            <a:prstClr val="black"/>
                          </a:solidFill>
                          <a:effectLst/>
                          <a:uLnTx/>
                          <a:uFillTx/>
                          <a:latin typeface="+mn-lt"/>
                          <a:ea typeface="+mn-ea"/>
                          <a:cs typeface="+mn-cs"/>
                        </a:rPr>
                        <a:t>
 Tambahkan kismis ke dalam adunan kek anda untuk menjadikkannya lebih sihat.​
​#ResipiButtercup​
​Kek Buttercup Kismis​
Bahan-bahan:​
250 gram Buttercup​
5 biji telur​
180 gram gula kastor​
200 gram tepung naik sendiri​
1/2 sudu teh esen vanila​
80 gram kismis, rendam untuk melembutkannya dan keringkan​
Arahan:​
​1. Panaskan ketuhar pada suhu 170°C. Sesuaikan mengikut ketuhar anda.​
​2. Griskan loyang.​
​3. Pukul Buttercup dan gula sehingga kembang dan ringan.​
4. Masukkan telur satu persatu dan kacau rata.​
​5. Masukkan tepung dan kaup balik secara perlahan.​
​6. Masukkan esen vanila dan kacau rata.​
​7. Masukkan kismis dan kacau rata.​
​8. Letak adunan ke dalam loyang.​
9. Bakar selama 45 -50 minit atau sehingga kek masak.​
​Sumber: http://sweetiesaqi.blogspot.com/2016/09/butter-cake-kismis-yang-simple-sedap.html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15265177"/>
                  </a:ext>
                </a:extLst>
              </a:tr>
            </a:tbl>
          </a:graphicData>
        </a:graphic>
      </p:graphicFrame>
      <p:sp>
        <p:nvSpPr>
          <p:cNvPr id="4" name="Text Placeholder 3">
            <a:extLst>
              <a:ext uri="{FF2B5EF4-FFF2-40B4-BE49-F238E27FC236}">
                <a16:creationId xmlns:a16="http://schemas.microsoft.com/office/drawing/2014/main" id="{54F97F24-250A-4FCC-8BD6-EB23A7E0ACBE}"/>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4434743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FFF55-1792-4809-AA0A-4F76EB840189}"/>
              </a:ext>
            </a:extLst>
          </p:cNvPr>
          <p:cNvSpPr>
            <a:spLocks noGrp="1"/>
          </p:cNvSpPr>
          <p:nvPr>
            <p:ph type="title"/>
          </p:nvPr>
        </p:nvSpPr>
        <p:spPr/>
        <p:txBody>
          <a:bodyPr/>
          <a:lstStyle/>
          <a:p>
            <a:r>
              <a:rPr lang="en-US"/>
              <a:t>Facebook (FB) Custom Own Posts Table (new) | Buttercup Malaysia - 4 of 6</a:t>
            </a:r>
          </a:p>
        </p:txBody>
      </p:sp>
      <p:graphicFrame>
        <p:nvGraphicFramePr>
          <p:cNvPr id="5" name="Table Placeholder 4">
            <a:extLst>
              <a:ext uri="{FF2B5EF4-FFF2-40B4-BE49-F238E27FC236}">
                <a16:creationId xmlns:a16="http://schemas.microsoft.com/office/drawing/2014/main" id="{7C8B26D0-B586-4090-8302-8CCC11045A6A}"/>
              </a:ext>
            </a:extLst>
          </p:cNvPr>
          <p:cNvGraphicFramePr>
            <a:graphicFrameLocks noGrp="1"/>
          </p:cNvGraphicFramePr>
          <p:nvPr>
            <p:ph type="tbl" sz="quarter" idx="13"/>
            <p:extLst>
              <p:ext uri="{D42A27DB-BD31-4B8C-83A1-F6EECF244321}">
                <p14:modId xmlns:p14="http://schemas.microsoft.com/office/powerpoint/2010/main" val="1534995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315762794"/>
                    </a:ext>
                  </a:extLst>
                </a:gridCol>
                <a:gridCol w="822960">
                  <a:extLst>
                    <a:ext uri="{9D8B030D-6E8A-4147-A177-3AD203B41FA5}">
                      <a16:colId xmlns:a16="http://schemas.microsoft.com/office/drawing/2014/main" val="1451976795"/>
                    </a:ext>
                  </a:extLst>
                </a:gridCol>
                <a:gridCol w="822960">
                  <a:extLst>
                    <a:ext uri="{9D8B030D-6E8A-4147-A177-3AD203B41FA5}">
                      <a16:colId xmlns:a16="http://schemas.microsoft.com/office/drawing/2014/main" val="3084654107"/>
                    </a:ext>
                  </a:extLst>
                </a:gridCol>
                <a:gridCol w="822960">
                  <a:extLst>
                    <a:ext uri="{9D8B030D-6E8A-4147-A177-3AD203B41FA5}">
                      <a16:colId xmlns:a16="http://schemas.microsoft.com/office/drawing/2014/main" val="333095570"/>
                    </a:ext>
                  </a:extLst>
                </a:gridCol>
                <a:gridCol w="822960">
                  <a:extLst>
                    <a:ext uri="{9D8B030D-6E8A-4147-A177-3AD203B41FA5}">
                      <a16:colId xmlns:a16="http://schemas.microsoft.com/office/drawing/2014/main" val="18111493"/>
                    </a:ext>
                  </a:extLst>
                </a:gridCol>
                <a:gridCol w="822960">
                  <a:extLst>
                    <a:ext uri="{9D8B030D-6E8A-4147-A177-3AD203B41FA5}">
                      <a16:colId xmlns:a16="http://schemas.microsoft.com/office/drawing/2014/main" val="29269883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15175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- 2019-11-25 09:42:55</a:t>
                      </a:r>
                      <a:r>
                        <a:rPr kumimoji="0" lang="en-US" sz="1000" b="0" i="0" u="none" strike="noStrike" kern="1200" cap="none" spc="0" normalizeH="0" baseline="0" noProof="0">
                          <a:ln>
                            <a:noFill/>
                          </a:ln>
                          <a:solidFill>
                            <a:prstClr val="black"/>
                          </a:solidFill>
                          <a:effectLst/>
                          <a:uLnTx/>
                          <a:uFillTx/>
                          <a:latin typeface="+mn-lt"/>
                          <a:ea typeface="+mn-ea"/>
                          <a:cs typeface="+mn-cs"/>
                        </a:rPr>
                        <a:t>
 Kalau bosan makan nasi putih, apa kata cuba nasi Buttercup kismis pula? Boleh juga dimasak untuk majlis istimewa seperti kenduri.​
#ResipiButtercup​
​Nasi Buttercup Kismis​
Bahan-bahan: ​
2 sudu makan Buttercup​
4 cawan beras basmathi, rendam dan toskan​
5 cawan air  ​
1 cawan susu sejat  ​
1/3 cawan kismis ​
​
Bahan tumis:​
1 biji bawang besar, dadu  ​
2 ulas bawang putih, hiris  
1 batang serai, dititik  ​
1 helai daun pandan, simpul  ​
1 inci halia, hiris nipis  ​
1 kulit kayu manis  ​
1 kuntum bunga lawang  ​
5 kuntum bunga cengkih  ​
2 biji buah pelaga ​
Bahan hiasan: ​
Hirisan daun bawang ​
Hirisan daun sup ​
Bawang goreng
Arahan:​
1. Cairkan Buttercup di dalam kuali, masukkan bahan tumis dan tumis hingga harum, masukkan beras dan kacau hingga mesra, masak 1-2 minit. ​
​2. Alih beras ke dalam rice cooker, tuang air dan susu, kacau rata dan tanak nasi seperti biasa. ​
​3. Setelah nasi kering, taburkan kismis. Gaul rata dan biar seketika. ​
​4. Tabur bahan hiasan sebelum 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66979683"/>
                  </a:ext>
                </a:extLst>
              </a:tr>
            </a:tbl>
          </a:graphicData>
        </a:graphic>
      </p:graphicFrame>
      <p:sp>
        <p:nvSpPr>
          <p:cNvPr id="4" name="Text Placeholder 3">
            <a:extLst>
              <a:ext uri="{FF2B5EF4-FFF2-40B4-BE49-F238E27FC236}">
                <a16:creationId xmlns:a16="http://schemas.microsoft.com/office/drawing/2014/main" id="{EB27AD7C-9F45-4445-875C-3B795DE23ECC}"/>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1163109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E59C7-7D62-4874-BEC4-98A905A095CB}"/>
              </a:ext>
            </a:extLst>
          </p:cNvPr>
          <p:cNvSpPr>
            <a:spLocks noGrp="1"/>
          </p:cNvSpPr>
          <p:nvPr>
            <p:ph type="title"/>
          </p:nvPr>
        </p:nvSpPr>
        <p:spPr/>
        <p:txBody>
          <a:bodyPr/>
          <a:lstStyle/>
          <a:p>
            <a:r>
              <a:rPr lang="en-US"/>
              <a:t>Facebook (FB) Custom Own Posts Table (new) | Buttercup Malaysia - 5 of 6</a:t>
            </a:r>
          </a:p>
        </p:txBody>
      </p:sp>
      <p:graphicFrame>
        <p:nvGraphicFramePr>
          <p:cNvPr id="5" name="Table Placeholder 4">
            <a:extLst>
              <a:ext uri="{FF2B5EF4-FFF2-40B4-BE49-F238E27FC236}">
                <a16:creationId xmlns:a16="http://schemas.microsoft.com/office/drawing/2014/main" id="{29C19F2B-34CD-432E-823D-6AE157B9A25E}"/>
              </a:ext>
            </a:extLst>
          </p:cNvPr>
          <p:cNvGraphicFramePr>
            <a:graphicFrameLocks noGrp="1"/>
          </p:cNvGraphicFramePr>
          <p:nvPr>
            <p:ph type="tbl" sz="quarter" idx="13"/>
            <p:extLst>
              <p:ext uri="{D42A27DB-BD31-4B8C-83A1-F6EECF244321}">
                <p14:modId xmlns:p14="http://schemas.microsoft.com/office/powerpoint/2010/main" val="3342712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473155960"/>
                    </a:ext>
                  </a:extLst>
                </a:gridCol>
                <a:gridCol w="822960">
                  <a:extLst>
                    <a:ext uri="{9D8B030D-6E8A-4147-A177-3AD203B41FA5}">
                      <a16:colId xmlns:a16="http://schemas.microsoft.com/office/drawing/2014/main" val="2733524576"/>
                    </a:ext>
                  </a:extLst>
                </a:gridCol>
                <a:gridCol w="822960">
                  <a:extLst>
                    <a:ext uri="{9D8B030D-6E8A-4147-A177-3AD203B41FA5}">
                      <a16:colId xmlns:a16="http://schemas.microsoft.com/office/drawing/2014/main" val="1128190002"/>
                    </a:ext>
                  </a:extLst>
                </a:gridCol>
                <a:gridCol w="822960">
                  <a:extLst>
                    <a:ext uri="{9D8B030D-6E8A-4147-A177-3AD203B41FA5}">
                      <a16:colId xmlns:a16="http://schemas.microsoft.com/office/drawing/2014/main" val="1091527806"/>
                    </a:ext>
                  </a:extLst>
                </a:gridCol>
                <a:gridCol w="822960">
                  <a:extLst>
                    <a:ext uri="{9D8B030D-6E8A-4147-A177-3AD203B41FA5}">
                      <a16:colId xmlns:a16="http://schemas.microsoft.com/office/drawing/2014/main" val="2789971464"/>
                    </a:ext>
                  </a:extLst>
                </a:gridCol>
                <a:gridCol w="822960">
                  <a:extLst>
                    <a:ext uri="{9D8B030D-6E8A-4147-A177-3AD203B41FA5}">
                      <a16:colId xmlns:a16="http://schemas.microsoft.com/office/drawing/2014/main" val="816697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00795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- 2019-11-30 11:54:19</a:t>
                      </a:r>
                      <a:r>
                        <a:rPr kumimoji="0" lang="en-US" sz="1000" b="0" i="0" u="none" strike="noStrike" kern="1200" cap="none" spc="0" normalizeH="0" baseline="0" noProof="0">
                          <a:ln>
                            <a:noFill/>
                          </a:ln>
                          <a:solidFill>
                            <a:prstClr val="black"/>
                          </a:solidFill>
                          <a:effectLst/>
                          <a:uLnTx/>
                          <a:uFillTx/>
                          <a:latin typeface="+mn-lt"/>
                          <a:ea typeface="+mn-ea"/>
                          <a:cs typeface="+mn-cs"/>
                        </a:rPr>
                        <a:t>
 Cuba resipi biskut ini. Sangat lembut dipegang dan sangat cair di mulut!​
​#ResipiButtercup​
Biskut Kurabia Kismis​
Bahan-bahan:​
Inti:​
200 gram kismis​
20 gram gula perang lembut​
Pastri:​
100 gram Buttercup ​
100 gram minyak sapi​
1 oren, parut kulitnya​
120 gram gula aising, ayak​
280 gram tepung
Arahan:​
​1. Untuk membuat inti, masukkan kismis dalam mangkuk kecil bersama 1 cawan air mendidih. ​
2. Tutup dan ketepikan selama 10 minit sehingga kismis kembang. ​
3. Buang air dan letak kismis dalam mesin pengisar, kisar sehingga menjadi pes. ​
4. Masukkan ke dalam kuali kecil, tambah gula dan masak sehingga pekat dan melekit. ​
5. Sejukkan dalam pinggan dan bentukkan seperti bebola anggaran 6 gram setiap satu.​
6. Untuk membuat pastri, pukul Buttercup, minyak sapi dan parutan kulit oren dalam pemukul elektrik sehingga berkrim. ​
7. Tambah gula aising sesudu demi sesudu sehingga habis. ​
8. Pukul dengan kadar kelajuan sederhana sehingga adunan menjadi ringan dan gebu. ​
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91488269"/>
                  </a:ext>
                </a:extLst>
              </a:tr>
            </a:tbl>
          </a:graphicData>
        </a:graphic>
      </p:graphicFrame>
      <p:sp>
        <p:nvSpPr>
          <p:cNvPr id="4" name="Text Placeholder 3">
            <a:extLst>
              <a:ext uri="{FF2B5EF4-FFF2-40B4-BE49-F238E27FC236}">
                <a16:creationId xmlns:a16="http://schemas.microsoft.com/office/drawing/2014/main" id="{FAE6AAB2-0FA0-408F-80BA-0A9F22CD1140}"/>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37825541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490C8-BE74-47D5-8185-561D05E4F6D0}"/>
              </a:ext>
            </a:extLst>
          </p:cNvPr>
          <p:cNvSpPr>
            <a:spLocks noGrp="1"/>
          </p:cNvSpPr>
          <p:nvPr>
            <p:ph type="title"/>
          </p:nvPr>
        </p:nvSpPr>
        <p:spPr/>
        <p:txBody>
          <a:bodyPr/>
          <a:lstStyle/>
          <a:p>
            <a:r>
              <a:rPr lang="en-US"/>
              <a:t>Facebook (FB) Custom Own Posts Table (new) | Buttercup Malaysia - 6 of 6</a:t>
            </a:r>
          </a:p>
        </p:txBody>
      </p:sp>
      <p:graphicFrame>
        <p:nvGraphicFramePr>
          <p:cNvPr id="5" name="Table Placeholder 4">
            <a:extLst>
              <a:ext uri="{FF2B5EF4-FFF2-40B4-BE49-F238E27FC236}">
                <a16:creationId xmlns:a16="http://schemas.microsoft.com/office/drawing/2014/main" id="{672F4F8F-FF19-4DE0-9059-05682BE89100}"/>
              </a:ext>
            </a:extLst>
          </p:cNvPr>
          <p:cNvGraphicFramePr>
            <a:graphicFrameLocks noGrp="1"/>
          </p:cNvGraphicFramePr>
          <p:nvPr>
            <p:ph type="tbl" sz="quarter" idx="13"/>
            <p:extLst>
              <p:ext uri="{D42A27DB-BD31-4B8C-83A1-F6EECF244321}">
                <p14:modId xmlns:p14="http://schemas.microsoft.com/office/powerpoint/2010/main" val="1021080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351780327"/>
                    </a:ext>
                  </a:extLst>
                </a:gridCol>
                <a:gridCol w="822960">
                  <a:extLst>
                    <a:ext uri="{9D8B030D-6E8A-4147-A177-3AD203B41FA5}">
                      <a16:colId xmlns:a16="http://schemas.microsoft.com/office/drawing/2014/main" val="1745926947"/>
                    </a:ext>
                  </a:extLst>
                </a:gridCol>
                <a:gridCol w="822960">
                  <a:extLst>
                    <a:ext uri="{9D8B030D-6E8A-4147-A177-3AD203B41FA5}">
                      <a16:colId xmlns:a16="http://schemas.microsoft.com/office/drawing/2014/main" val="4109968016"/>
                    </a:ext>
                  </a:extLst>
                </a:gridCol>
                <a:gridCol w="822960">
                  <a:extLst>
                    <a:ext uri="{9D8B030D-6E8A-4147-A177-3AD203B41FA5}">
                      <a16:colId xmlns:a16="http://schemas.microsoft.com/office/drawing/2014/main" val="1346742916"/>
                    </a:ext>
                  </a:extLst>
                </a:gridCol>
                <a:gridCol w="822960">
                  <a:extLst>
                    <a:ext uri="{9D8B030D-6E8A-4147-A177-3AD203B41FA5}">
                      <a16:colId xmlns:a16="http://schemas.microsoft.com/office/drawing/2014/main" val="627991330"/>
                    </a:ext>
                  </a:extLst>
                </a:gridCol>
                <a:gridCol w="822960">
                  <a:extLst>
                    <a:ext uri="{9D8B030D-6E8A-4147-A177-3AD203B41FA5}">
                      <a16:colId xmlns:a16="http://schemas.microsoft.com/office/drawing/2014/main" val="2546013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14601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- 2019-11-05 09:56:01</a:t>
                      </a:r>
                      <a:r>
                        <a:rPr kumimoji="0" lang="en-US" sz="1000" b="0" i="0" u="none" strike="noStrike" kern="1200" cap="none" spc="0" normalizeH="0" baseline="0" noProof="0">
                          <a:ln>
                            <a:noFill/>
                          </a:ln>
                          <a:solidFill>
                            <a:prstClr val="black"/>
                          </a:solidFill>
                          <a:effectLst/>
                          <a:uLnTx/>
                          <a:uFillTx/>
                          <a:latin typeface="+mn-lt"/>
                          <a:ea typeface="+mn-ea"/>
                          <a:cs typeface="+mn-cs"/>
                        </a:rPr>
                        <a:t>
 Cuba resipi roti kismis ini dan kongsikannya dengan jiran atau rakan.​
​#ResipiButtercup​
​Roti Manis Kismis​
​Bahan-bahan:​
4 sudu besar Buttercup, dilembutkan​
1/2 cawan kismis,​
3/4 cawan susu panas, dibahagikan kepada 1/2 cawan dan 1/4 cawan ​
1/2 cawan gula putih + 1/2 sudu teh gula​
1/2 sudu teh garam​
3/4 sudu makan yis kering aktif​
2 biji telur dipukul dengan baik​
3 1/2 cawan tepung serba guna​
1/4 sudu teh kayu manis​
1/8 sudu teh (secubit) buah pala​
​Untuk sapuan telur: ​
1 biji telur, dipukul dengan 1 sudu teh​
​Untuk menghias roti:​
1/2 cawan gula aising + 2 1/2 sudu teh susu
Arahan:​
1. Rendamkan 1/2 cawan kismis dengan 1 cawan air panas mendidih selama 10 minit kemudian tapis.​
​2. Campurkan 1/4 cawan susu panas dengan 1/2 sudu kecil gula dan taburkan 3/4 yis. Kacau dan biarkan 10 minit sehingga​ mengembang.​
3. Campurkan 1/2 cawan susu panas dengan 1/2 cawan gula, 4 sudu Buttercup dan ½ sudu teh garam. Kacau sehingga Buttercup cair. Masukkan 2 biji telur dan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61788077"/>
                  </a:ext>
                </a:extLst>
              </a:tr>
            </a:tbl>
          </a:graphicData>
        </a:graphic>
      </p:graphicFrame>
      <p:sp>
        <p:nvSpPr>
          <p:cNvPr id="4" name="Text Placeholder 3">
            <a:extLst>
              <a:ext uri="{FF2B5EF4-FFF2-40B4-BE49-F238E27FC236}">
                <a16:creationId xmlns:a16="http://schemas.microsoft.com/office/drawing/2014/main" id="{C71D7749-75A4-4A80-ACBE-085655099958}"/>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9599890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996E9-47A9-4E3F-91D0-46547F013E15}"/>
              </a:ext>
            </a:extLst>
          </p:cNvPr>
          <p:cNvSpPr>
            <a:spLocks noGrp="1"/>
          </p:cNvSpPr>
          <p:nvPr>
            <p:ph type="title"/>
          </p:nvPr>
        </p:nvSpPr>
        <p:spPr/>
        <p:txBody>
          <a:bodyPr/>
          <a:lstStyle/>
          <a:p>
            <a:r>
              <a:rPr lang="en-US"/>
              <a:t>Facebook Fan Demographics | Buttercup Malaysia</a:t>
            </a:r>
          </a:p>
        </p:txBody>
      </p:sp>
      <p:graphicFrame>
        <p:nvGraphicFramePr>
          <p:cNvPr id="6" name="Chart Placeholder 5">
            <a:extLst>
              <a:ext uri="{FF2B5EF4-FFF2-40B4-BE49-F238E27FC236}">
                <a16:creationId xmlns:a16="http://schemas.microsoft.com/office/drawing/2014/main" id="{97BEF9D9-7DC3-4DBA-A90D-3701BF7A5127}"/>
              </a:ext>
            </a:extLst>
          </p:cNvPr>
          <p:cNvGraphicFramePr>
            <a:graphicFrameLocks noGrp="1"/>
          </p:cNvGraphicFramePr>
          <p:nvPr>
            <p:ph type="chart" sz="quarter" idx="13"/>
            <p:extLst>
              <p:ext uri="{D42A27DB-BD31-4B8C-83A1-F6EECF244321}">
                <p14:modId xmlns:p14="http://schemas.microsoft.com/office/powerpoint/2010/main" val="32217503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954AF8-845D-4144-9322-99B4EA974A80}"/>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3DE9E2A5-E629-4A64-B8B4-E925C71ED9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08149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090BE-4711-4D95-ABFD-B2D0F45E8425}"/>
              </a:ext>
            </a:extLst>
          </p:cNvPr>
          <p:cNvSpPr>
            <a:spLocks noGrp="1"/>
          </p:cNvSpPr>
          <p:nvPr>
            <p:ph type="title"/>
          </p:nvPr>
        </p:nvSpPr>
        <p:spPr/>
        <p:txBody>
          <a:bodyPr/>
          <a:lstStyle/>
          <a:p>
            <a:r>
              <a:rPr lang="en-US"/>
              <a:t>Facebook Interaction Rate | Buttercup Malaysia</a:t>
            </a:r>
          </a:p>
        </p:txBody>
      </p:sp>
      <p:graphicFrame>
        <p:nvGraphicFramePr>
          <p:cNvPr id="6" name="Chart Placeholder 5">
            <a:extLst>
              <a:ext uri="{FF2B5EF4-FFF2-40B4-BE49-F238E27FC236}">
                <a16:creationId xmlns:a16="http://schemas.microsoft.com/office/drawing/2014/main" id="{4BA1D972-C630-44AA-8120-FEF373723250}"/>
              </a:ext>
            </a:extLst>
          </p:cNvPr>
          <p:cNvGraphicFramePr>
            <a:graphicFrameLocks noGrp="1"/>
          </p:cNvGraphicFramePr>
          <p:nvPr>
            <p:ph type="chart" sz="quarter" idx="13"/>
            <p:extLst>
              <p:ext uri="{D42A27DB-BD31-4B8C-83A1-F6EECF244321}">
                <p14:modId xmlns:p14="http://schemas.microsoft.com/office/powerpoint/2010/main" val="24459976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EC7F2B-ED80-4280-9142-5B7D20BDC5CB}"/>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C1F8AD06-5B5F-4F17-9A7B-252CA44EC7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001137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0969F-C955-4221-992C-8CD2495B1843}"/>
              </a:ext>
            </a:extLst>
          </p:cNvPr>
          <p:cNvSpPr>
            <a:spLocks noGrp="1"/>
          </p:cNvSpPr>
          <p:nvPr>
            <p:ph type="title"/>
          </p:nvPr>
        </p:nvSpPr>
        <p:spPr/>
        <p:txBody>
          <a:bodyPr/>
          <a:lstStyle/>
          <a:p>
            <a:r>
              <a:rPr lang="en-US"/>
              <a:t>Facebook Fans Total | Buttercup Malaysia</a:t>
            </a:r>
          </a:p>
        </p:txBody>
      </p:sp>
      <p:graphicFrame>
        <p:nvGraphicFramePr>
          <p:cNvPr id="6" name="Chart Placeholder 5">
            <a:extLst>
              <a:ext uri="{FF2B5EF4-FFF2-40B4-BE49-F238E27FC236}">
                <a16:creationId xmlns:a16="http://schemas.microsoft.com/office/drawing/2014/main" id="{0837B308-94FF-4C93-A75C-159CB259D77B}"/>
              </a:ext>
            </a:extLst>
          </p:cNvPr>
          <p:cNvGraphicFramePr>
            <a:graphicFrameLocks noGrp="1"/>
          </p:cNvGraphicFramePr>
          <p:nvPr>
            <p:ph type="chart" sz="quarter" idx="13"/>
            <p:extLst>
              <p:ext uri="{D42A27DB-BD31-4B8C-83A1-F6EECF244321}">
                <p14:modId xmlns:p14="http://schemas.microsoft.com/office/powerpoint/2010/main" val="25443189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3DD4E2-F077-4437-A9C5-0B005C9E9B5A}"/>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A4D0C0C1-6588-4776-9263-2439D41938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187892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57DFC-4EFE-4DD8-B05B-D14BE42C61D7}"/>
              </a:ext>
            </a:extLst>
          </p:cNvPr>
          <p:cNvSpPr>
            <a:spLocks noGrp="1"/>
          </p:cNvSpPr>
          <p:nvPr>
            <p:ph type="title"/>
          </p:nvPr>
        </p:nvSpPr>
        <p:spPr/>
        <p:txBody>
          <a:bodyPr/>
          <a:lstStyle/>
          <a:p>
            <a:r>
              <a:rPr lang="en-US"/>
              <a:t>Facebook Page Views | Buttercup Malaysia</a:t>
            </a:r>
          </a:p>
        </p:txBody>
      </p:sp>
      <p:graphicFrame>
        <p:nvGraphicFramePr>
          <p:cNvPr id="6" name="Chart Placeholder 5">
            <a:extLst>
              <a:ext uri="{FF2B5EF4-FFF2-40B4-BE49-F238E27FC236}">
                <a16:creationId xmlns:a16="http://schemas.microsoft.com/office/drawing/2014/main" id="{35A52E8D-5EBD-4FC7-B7DD-07DADFB18822}"/>
              </a:ext>
            </a:extLst>
          </p:cNvPr>
          <p:cNvGraphicFramePr>
            <a:graphicFrameLocks noGrp="1"/>
          </p:cNvGraphicFramePr>
          <p:nvPr>
            <p:ph type="chart" sz="quarter" idx="13"/>
            <p:extLst>
              <p:ext uri="{D42A27DB-BD31-4B8C-83A1-F6EECF244321}">
                <p14:modId xmlns:p14="http://schemas.microsoft.com/office/powerpoint/2010/main" val="40682355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B7A4E8-36A4-40FC-AC20-5A65406007EB}"/>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D9E110F2-3B6B-478F-BFEE-A02B9767DF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01138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8E903-3FDA-41CB-B952-1DCF4309B686}"/>
              </a:ext>
            </a:extLst>
          </p:cNvPr>
          <p:cNvSpPr>
            <a:spLocks noGrp="1"/>
          </p:cNvSpPr>
          <p:nvPr>
            <p:ph type="title"/>
          </p:nvPr>
        </p:nvSpPr>
        <p:spPr/>
        <p:txBody>
          <a:bodyPr/>
          <a:lstStyle/>
          <a:p>
            <a:r>
              <a:rPr lang="en-US"/>
              <a:t>Facebook Fans By City Table | Buttercup Malaysia - 1 of 3</a:t>
            </a:r>
          </a:p>
        </p:txBody>
      </p:sp>
      <p:graphicFrame>
        <p:nvGraphicFramePr>
          <p:cNvPr id="5" name="Table Placeholder 4">
            <a:extLst>
              <a:ext uri="{FF2B5EF4-FFF2-40B4-BE49-F238E27FC236}">
                <a16:creationId xmlns:a16="http://schemas.microsoft.com/office/drawing/2014/main" id="{11754BD1-8A64-4A74-ADF3-A4194263C1BB}"/>
              </a:ext>
            </a:extLst>
          </p:cNvPr>
          <p:cNvGraphicFramePr>
            <a:graphicFrameLocks noGrp="1"/>
          </p:cNvGraphicFramePr>
          <p:nvPr>
            <p:ph type="tbl" sz="quarter" idx="13"/>
            <p:extLst>
              <p:ext uri="{D42A27DB-BD31-4B8C-83A1-F6EECF244321}">
                <p14:modId xmlns:p14="http://schemas.microsoft.com/office/powerpoint/2010/main" val="508790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545637625"/>
                    </a:ext>
                  </a:extLst>
                </a:gridCol>
                <a:gridCol w="1645920">
                  <a:extLst>
                    <a:ext uri="{9D8B030D-6E8A-4147-A177-3AD203B41FA5}">
                      <a16:colId xmlns:a16="http://schemas.microsoft.com/office/drawing/2014/main" val="2766688012"/>
                    </a:ext>
                  </a:extLst>
                </a:gridCol>
                <a:gridCol w="1645920">
                  <a:extLst>
                    <a:ext uri="{9D8B030D-6E8A-4147-A177-3AD203B41FA5}">
                      <a16:colId xmlns:a16="http://schemas.microsoft.com/office/drawing/2014/main" val="10920684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593390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9.0 %</a:t>
                      </a:r>
                    </a:p>
                  </a:txBody>
                  <a:tcPr/>
                </a:tc>
                <a:extLst>
                  <a:ext uri="{0D108BD9-81ED-4DB2-BD59-A6C34878D82A}">
                    <a16:rowId xmlns:a16="http://schemas.microsoft.com/office/drawing/2014/main" val="4044264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extLst>
                  <a:ext uri="{0D108BD9-81ED-4DB2-BD59-A6C34878D82A}">
                    <a16:rowId xmlns:a16="http://schemas.microsoft.com/office/drawing/2014/main" val="4283958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extLst>
                  <a:ext uri="{0D108BD9-81ED-4DB2-BD59-A6C34878D82A}">
                    <a16:rowId xmlns:a16="http://schemas.microsoft.com/office/drawing/2014/main" val="2399307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extLst>
                  <a:ext uri="{0D108BD9-81ED-4DB2-BD59-A6C34878D82A}">
                    <a16:rowId xmlns:a16="http://schemas.microsoft.com/office/drawing/2014/main" val="2804738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extLst>
                  <a:ext uri="{0D108BD9-81ED-4DB2-BD59-A6C34878D82A}">
                    <a16:rowId xmlns:a16="http://schemas.microsoft.com/office/drawing/2014/main" val="397741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3450480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4106684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4213692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1818319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1014146029"/>
                  </a:ext>
                </a:extLst>
              </a:tr>
            </a:tbl>
          </a:graphicData>
        </a:graphic>
      </p:graphicFrame>
      <p:sp>
        <p:nvSpPr>
          <p:cNvPr id="4" name="Text Placeholder 3">
            <a:extLst>
              <a:ext uri="{FF2B5EF4-FFF2-40B4-BE49-F238E27FC236}">
                <a16:creationId xmlns:a16="http://schemas.microsoft.com/office/drawing/2014/main" id="{46845660-9503-46A6-B79F-26772AB6B182}"/>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19648782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B626C-A160-4A6B-8F9E-074FAF3E5B5D}"/>
              </a:ext>
            </a:extLst>
          </p:cNvPr>
          <p:cNvSpPr>
            <a:spLocks noGrp="1"/>
          </p:cNvSpPr>
          <p:nvPr>
            <p:ph type="title"/>
          </p:nvPr>
        </p:nvSpPr>
        <p:spPr/>
        <p:txBody>
          <a:bodyPr/>
          <a:lstStyle/>
          <a:p>
            <a:r>
              <a:rPr lang="en-US"/>
              <a:t>Facebook Fans By City Table | Buttercup Malaysia - 2 of 3</a:t>
            </a:r>
          </a:p>
        </p:txBody>
      </p:sp>
      <p:graphicFrame>
        <p:nvGraphicFramePr>
          <p:cNvPr id="5" name="Table Placeholder 4">
            <a:extLst>
              <a:ext uri="{FF2B5EF4-FFF2-40B4-BE49-F238E27FC236}">
                <a16:creationId xmlns:a16="http://schemas.microsoft.com/office/drawing/2014/main" id="{1635FEFA-FB79-4B21-9DFF-2DA80040D02E}"/>
              </a:ext>
            </a:extLst>
          </p:cNvPr>
          <p:cNvGraphicFramePr>
            <a:graphicFrameLocks noGrp="1"/>
          </p:cNvGraphicFramePr>
          <p:nvPr>
            <p:ph type="tbl" sz="quarter" idx="13"/>
            <p:extLst>
              <p:ext uri="{D42A27DB-BD31-4B8C-83A1-F6EECF244321}">
                <p14:modId xmlns:p14="http://schemas.microsoft.com/office/powerpoint/2010/main" val="2173452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403811482"/>
                    </a:ext>
                  </a:extLst>
                </a:gridCol>
                <a:gridCol w="1645920">
                  <a:extLst>
                    <a:ext uri="{9D8B030D-6E8A-4147-A177-3AD203B41FA5}">
                      <a16:colId xmlns:a16="http://schemas.microsoft.com/office/drawing/2014/main" val="4273087823"/>
                    </a:ext>
                  </a:extLst>
                </a:gridCol>
                <a:gridCol w="1645920">
                  <a:extLst>
                    <a:ext uri="{9D8B030D-6E8A-4147-A177-3AD203B41FA5}">
                      <a16:colId xmlns:a16="http://schemas.microsoft.com/office/drawing/2014/main" val="15553486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688298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1592978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3515298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1234742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2498242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1893130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1156594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2166234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3295011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046722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36177577"/>
                  </a:ext>
                </a:extLst>
              </a:tr>
            </a:tbl>
          </a:graphicData>
        </a:graphic>
      </p:graphicFrame>
      <p:sp>
        <p:nvSpPr>
          <p:cNvPr id="4" name="Text Placeholder 3">
            <a:extLst>
              <a:ext uri="{FF2B5EF4-FFF2-40B4-BE49-F238E27FC236}">
                <a16:creationId xmlns:a16="http://schemas.microsoft.com/office/drawing/2014/main" id="{8BE5D452-EDFF-447C-AEF5-8FBFF195F31C}"/>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37180425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DD4F0-6BE5-4A71-9EE7-414B63306FC0}"/>
              </a:ext>
            </a:extLst>
          </p:cNvPr>
          <p:cNvSpPr>
            <a:spLocks noGrp="1"/>
          </p:cNvSpPr>
          <p:nvPr>
            <p:ph type="title"/>
          </p:nvPr>
        </p:nvSpPr>
        <p:spPr/>
        <p:txBody>
          <a:bodyPr/>
          <a:lstStyle/>
          <a:p>
            <a:r>
              <a:rPr lang="en-US"/>
              <a:t>Facebook Fans By City Table | Buttercup Malaysia - 3 of 3</a:t>
            </a:r>
          </a:p>
        </p:txBody>
      </p:sp>
      <p:graphicFrame>
        <p:nvGraphicFramePr>
          <p:cNvPr id="5" name="Table Placeholder 4">
            <a:extLst>
              <a:ext uri="{FF2B5EF4-FFF2-40B4-BE49-F238E27FC236}">
                <a16:creationId xmlns:a16="http://schemas.microsoft.com/office/drawing/2014/main" id="{3D831713-202F-424C-88C6-A51F2A9E82BD}"/>
              </a:ext>
            </a:extLst>
          </p:cNvPr>
          <p:cNvGraphicFramePr>
            <a:graphicFrameLocks noGrp="1"/>
          </p:cNvGraphicFramePr>
          <p:nvPr>
            <p:ph type="tbl" sz="quarter" idx="13"/>
            <p:extLst>
              <p:ext uri="{D42A27DB-BD31-4B8C-83A1-F6EECF244321}">
                <p14:modId xmlns:p14="http://schemas.microsoft.com/office/powerpoint/2010/main" val="4250604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774460063"/>
                    </a:ext>
                  </a:extLst>
                </a:gridCol>
                <a:gridCol w="1645920">
                  <a:extLst>
                    <a:ext uri="{9D8B030D-6E8A-4147-A177-3AD203B41FA5}">
                      <a16:colId xmlns:a16="http://schemas.microsoft.com/office/drawing/2014/main" val="1293241092"/>
                    </a:ext>
                  </a:extLst>
                </a:gridCol>
                <a:gridCol w="1645920">
                  <a:extLst>
                    <a:ext uri="{9D8B030D-6E8A-4147-A177-3AD203B41FA5}">
                      <a16:colId xmlns:a16="http://schemas.microsoft.com/office/drawing/2014/main" val="2876520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981198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3317326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815661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239422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Kulim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4044377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Kangar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566044859"/>
                  </a:ext>
                </a:extLst>
              </a:tr>
            </a:tbl>
          </a:graphicData>
        </a:graphic>
      </p:graphicFrame>
      <p:sp>
        <p:nvSpPr>
          <p:cNvPr id="4" name="Text Placeholder 3">
            <a:extLst>
              <a:ext uri="{FF2B5EF4-FFF2-40B4-BE49-F238E27FC236}">
                <a16:creationId xmlns:a16="http://schemas.microsoft.com/office/drawing/2014/main" id="{A12FA090-13E3-421B-8939-E451E303640C}"/>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38818010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F112F-26A5-4C6D-8E84-B33CC097A1B9}"/>
              </a:ext>
            </a:extLst>
          </p:cNvPr>
          <p:cNvSpPr>
            <a:spLocks noGrp="1"/>
          </p:cNvSpPr>
          <p:nvPr>
            <p:ph type="title"/>
          </p:nvPr>
        </p:nvSpPr>
        <p:spPr/>
        <p:txBody>
          <a:bodyPr/>
          <a:lstStyle/>
          <a:p>
            <a:r>
              <a:rPr lang="en-US"/>
              <a:t>Facebook Own Posts Table | Buttercup Malaysia - 1 of 14</a:t>
            </a:r>
          </a:p>
        </p:txBody>
      </p:sp>
      <p:graphicFrame>
        <p:nvGraphicFramePr>
          <p:cNvPr id="5" name="Table Placeholder 4">
            <a:extLst>
              <a:ext uri="{FF2B5EF4-FFF2-40B4-BE49-F238E27FC236}">
                <a16:creationId xmlns:a16="http://schemas.microsoft.com/office/drawing/2014/main" id="{1F00A248-F84B-4CCB-AA4E-963795B43BBE}"/>
              </a:ext>
            </a:extLst>
          </p:cNvPr>
          <p:cNvGraphicFramePr>
            <a:graphicFrameLocks noGrp="1"/>
          </p:cNvGraphicFramePr>
          <p:nvPr>
            <p:ph type="tbl" sz="quarter" idx="13"/>
            <p:extLst>
              <p:ext uri="{D42A27DB-BD31-4B8C-83A1-F6EECF244321}">
                <p14:modId xmlns:p14="http://schemas.microsoft.com/office/powerpoint/2010/main" val="2152111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17365825"/>
                    </a:ext>
                  </a:extLst>
                </a:gridCol>
                <a:gridCol w="658368">
                  <a:extLst>
                    <a:ext uri="{9D8B030D-6E8A-4147-A177-3AD203B41FA5}">
                      <a16:colId xmlns:a16="http://schemas.microsoft.com/office/drawing/2014/main" val="217813020"/>
                    </a:ext>
                  </a:extLst>
                </a:gridCol>
                <a:gridCol w="658368">
                  <a:extLst>
                    <a:ext uri="{9D8B030D-6E8A-4147-A177-3AD203B41FA5}">
                      <a16:colId xmlns:a16="http://schemas.microsoft.com/office/drawing/2014/main" val="3084279938"/>
                    </a:ext>
                  </a:extLst>
                </a:gridCol>
                <a:gridCol w="658368">
                  <a:extLst>
                    <a:ext uri="{9D8B030D-6E8A-4147-A177-3AD203B41FA5}">
                      <a16:colId xmlns:a16="http://schemas.microsoft.com/office/drawing/2014/main" val="637885630"/>
                    </a:ext>
                  </a:extLst>
                </a:gridCol>
                <a:gridCol w="658368">
                  <a:extLst>
                    <a:ext uri="{9D8B030D-6E8A-4147-A177-3AD203B41FA5}">
                      <a16:colId xmlns:a16="http://schemas.microsoft.com/office/drawing/2014/main" val="1671514698"/>
                    </a:ext>
                  </a:extLst>
                </a:gridCol>
                <a:gridCol w="658368">
                  <a:extLst>
                    <a:ext uri="{9D8B030D-6E8A-4147-A177-3AD203B41FA5}">
                      <a16:colId xmlns:a16="http://schemas.microsoft.com/office/drawing/2014/main" val="1653223254"/>
                    </a:ext>
                  </a:extLst>
                </a:gridCol>
                <a:gridCol w="658368">
                  <a:extLst>
                    <a:ext uri="{9D8B030D-6E8A-4147-A177-3AD203B41FA5}">
                      <a16:colId xmlns:a16="http://schemas.microsoft.com/office/drawing/2014/main" val="3133189893"/>
                    </a:ext>
                  </a:extLst>
                </a:gridCol>
                <a:gridCol w="658368">
                  <a:extLst>
                    <a:ext uri="{9D8B030D-6E8A-4147-A177-3AD203B41FA5}">
                      <a16:colId xmlns:a16="http://schemas.microsoft.com/office/drawing/2014/main" val="33446775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4193439"/>
                  </a:ext>
                </a:extLst>
              </a:tr>
            </a:tbl>
          </a:graphicData>
        </a:graphic>
      </p:graphicFrame>
      <p:sp>
        <p:nvSpPr>
          <p:cNvPr id="4" name="Text Placeholder 3">
            <a:extLst>
              <a:ext uri="{FF2B5EF4-FFF2-40B4-BE49-F238E27FC236}">
                <a16:creationId xmlns:a16="http://schemas.microsoft.com/office/drawing/2014/main" id="{E8A873F4-3C55-477F-8358-3830929EB39B}"/>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084274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33474-90C6-499C-966D-6990EB9B3716}"/>
              </a:ext>
            </a:extLst>
          </p:cNvPr>
          <p:cNvSpPr>
            <a:spLocks noGrp="1"/>
          </p:cNvSpPr>
          <p:nvPr>
            <p:ph type="title"/>
          </p:nvPr>
        </p:nvSpPr>
        <p:spPr/>
        <p:txBody>
          <a:bodyPr/>
          <a:lstStyle/>
          <a:p>
            <a:r>
              <a:rPr lang="en-US"/>
              <a:t>Facebook Own Posts Table | Buttercup Malaysia - 2 of 14</a:t>
            </a:r>
          </a:p>
        </p:txBody>
      </p:sp>
      <p:graphicFrame>
        <p:nvGraphicFramePr>
          <p:cNvPr id="5" name="Table Placeholder 4">
            <a:extLst>
              <a:ext uri="{FF2B5EF4-FFF2-40B4-BE49-F238E27FC236}">
                <a16:creationId xmlns:a16="http://schemas.microsoft.com/office/drawing/2014/main" id="{B5C029AE-595F-4D50-AEF8-99294D4C211F}"/>
              </a:ext>
            </a:extLst>
          </p:cNvPr>
          <p:cNvGraphicFramePr>
            <a:graphicFrameLocks noGrp="1"/>
          </p:cNvGraphicFramePr>
          <p:nvPr>
            <p:ph type="tbl" sz="quarter" idx="13"/>
            <p:extLst>
              <p:ext uri="{D42A27DB-BD31-4B8C-83A1-F6EECF244321}">
                <p14:modId xmlns:p14="http://schemas.microsoft.com/office/powerpoint/2010/main" val="4051858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2823938"/>
                    </a:ext>
                  </a:extLst>
                </a:gridCol>
                <a:gridCol w="658368">
                  <a:extLst>
                    <a:ext uri="{9D8B030D-6E8A-4147-A177-3AD203B41FA5}">
                      <a16:colId xmlns:a16="http://schemas.microsoft.com/office/drawing/2014/main" val="4225018824"/>
                    </a:ext>
                  </a:extLst>
                </a:gridCol>
                <a:gridCol w="658368">
                  <a:extLst>
                    <a:ext uri="{9D8B030D-6E8A-4147-A177-3AD203B41FA5}">
                      <a16:colId xmlns:a16="http://schemas.microsoft.com/office/drawing/2014/main" val="1578221842"/>
                    </a:ext>
                  </a:extLst>
                </a:gridCol>
                <a:gridCol w="658368">
                  <a:extLst>
                    <a:ext uri="{9D8B030D-6E8A-4147-A177-3AD203B41FA5}">
                      <a16:colId xmlns:a16="http://schemas.microsoft.com/office/drawing/2014/main" val="1882533516"/>
                    </a:ext>
                  </a:extLst>
                </a:gridCol>
                <a:gridCol w="658368">
                  <a:extLst>
                    <a:ext uri="{9D8B030D-6E8A-4147-A177-3AD203B41FA5}">
                      <a16:colId xmlns:a16="http://schemas.microsoft.com/office/drawing/2014/main" val="3170427749"/>
                    </a:ext>
                  </a:extLst>
                </a:gridCol>
                <a:gridCol w="658368">
                  <a:extLst>
                    <a:ext uri="{9D8B030D-6E8A-4147-A177-3AD203B41FA5}">
                      <a16:colId xmlns:a16="http://schemas.microsoft.com/office/drawing/2014/main" val="2596997469"/>
                    </a:ext>
                  </a:extLst>
                </a:gridCol>
                <a:gridCol w="658368">
                  <a:extLst>
                    <a:ext uri="{9D8B030D-6E8A-4147-A177-3AD203B41FA5}">
                      <a16:colId xmlns:a16="http://schemas.microsoft.com/office/drawing/2014/main" val="918935166"/>
                    </a:ext>
                  </a:extLst>
                </a:gridCol>
                <a:gridCol w="658368">
                  <a:extLst>
                    <a:ext uri="{9D8B030D-6E8A-4147-A177-3AD203B41FA5}">
                      <a16:colId xmlns:a16="http://schemas.microsoft.com/office/drawing/2014/main" val="1171933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20852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- 2019-11-30 11:54:19</a:t>
                      </a:r>
                      <a:r>
                        <a:rPr kumimoji="0" lang="en-US" sz="1000" b="0" i="0" u="none" strike="noStrike" kern="1200" cap="none" spc="0" normalizeH="0" baseline="0" noProof="0">
                          <a:ln>
                            <a:noFill/>
                          </a:ln>
                          <a:solidFill>
                            <a:prstClr val="black"/>
                          </a:solidFill>
                          <a:effectLst/>
                          <a:uLnTx/>
                          <a:uFillTx/>
                          <a:latin typeface="+mn-lt"/>
                          <a:ea typeface="+mn-ea"/>
                          <a:cs typeface="+mn-cs"/>
                        </a:rPr>
                        <a:t>
 Cuba resipi biskut ini. Sangat lembut dipegang dan sangat cair di mulut!​
​#ResipiButtercup​
Biskut Kurabia Kismis​
Bahan-bahan:​
Inti:​
200 gram kismis​
20 gram gula perang lembut​
Pastri:​
100 gram Buttercup ​
100 gram minyak sapi​
1 oren, parut kulitnya​
120 gram gula aising, ayak​
280 gram tepung
Arahan:​
​1. Untuk membuat inti, masukkan kismis dalam mangkuk kecil bersama 1 cawan air mendidih. ​
2. Tutup dan ketepikan selama 10 minit sehingga kismis kembang. ​
3. Buang air dan letak kismis dalam mesin pengisar, kisar sehingga menjadi pes. ​
4. Masukkan ke dalam kuali kecil, tambah gula dan masak sehingga pekat dan melekit. ​
5. Sejukkan dalam pinggan dan bentukkan seperti bebola anggaran 6 gram setiap satu.​
6. Untuk membuat pastri, pukul Buttercup, minyak sapi dan parutan kulit oren dalam pemukul elektrik sehingga berkrim. ​
7. Tambah gula aising sesudu demi sesudu sehingga habis. ​
8. Pukul dengan kadar kelajuan sederhana sehingga adunan menjadi ringan dan gebu. ​
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43704568"/>
                  </a:ext>
                </a:extLst>
              </a:tr>
            </a:tbl>
          </a:graphicData>
        </a:graphic>
      </p:graphicFrame>
      <p:sp>
        <p:nvSpPr>
          <p:cNvPr id="4" name="Text Placeholder 3">
            <a:extLst>
              <a:ext uri="{FF2B5EF4-FFF2-40B4-BE49-F238E27FC236}">
                <a16:creationId xmlns:a16="http://schemas.microsoft.com/office/drawing/2014/main" id="{72DD094E-5AD4-4F0F-B451-E53D43189A6F}"/>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828362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D182E-0701-429D-BD9B-2740A7C80841}"/>
              </a:ext>
            </a:extLst>
          </p:cNvPr>
          <p:cNvSpPr>
            <a:spLocks noGrp="1"/>
          </p:cNvSpPr>
          <p:nvPr>
            <p:ph type="title"/>
          </p:nvPr>
        </p:nvSpPr>
        <p:spPr/>
        <p:txBody>
          <a:bodyPr/>
          <a:lstStyle/>
          <a:p>
            <a:r>
              <a:rPr lang="en-US"/>
              <a:t>Facebook Own Posts Table | Buttercup Malaysia - 3 of 14</a:t>
            </a:r>
          </a:p>
        </p:txBody>
      </p:sp>
      <p:graphicFrame>
        <p:nvGraphicFramePr>
          <p:cNvPr id="5" name="Table Placeholder 4">
            <a:extLst>
              <a:ext uri="{FF2B5EF4-FFF2-40B4-BE49-F238E27FC236}">
                <a16:creationId xmlns:a16="http://schemas.microsoft.com/office/drawing/2014/main" id="{1CF97116-FCE9-448B-9A62-516A96F99A88}"/>
              </a:ext>
            </a:extLst>
          </p:cNvPr>
          <p:cNvGraphicFramePr>
            <a:graphicFrameLocks noGrp="1"/>
          </p:cNvGraphicFramePr>
          <p:nvPr>
            <p:ph type="tbl" sz="quarter" idx="13"/>
            <p:extLst>
              <p:ext uri="{D42A27DB-BD31-4B8C-83A1-F6EECF244321}">
                <p14:modId xmlns:p14="http://schemas.microsoft.com/office/powerpoint/2010/main" val="10171679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42841036"/>
                    </a:ext>
                  </a:extLst>
                </a:gridCol>
                <a:gridCol w="658368">
                  <a:extLst>
                    <a:ext uri="{9D8B030D-6E8A-4147-A177-3AD203B41FA5}">
                      <a16:colId xmlns:a16="http://schemas.microsoft.com/office/drawing/2014/main" val="178044347"/>
                    </a:ext>
                  </a:extLst>
                </a:gridCol>
                <a:gridCol w="658368">
                  <a:extLst>
                    <a:ext uri="{9D8B030D-6E8A-4147-A177-3AD203B41FA5}">
                      <a16:colId xmlns:a16="http://schemas.microsoft.com/office/drawing/2014/main" val="1850269938"/>
                    </a:ext>
                  </a:extLst>
                </a:gridCol>
                <a:gridCol w="658368">
                  <a:extLst>
                    <a:ext uri="{9D8B030D-6E8A-4147-A177-3AD203B41FA5}">
                      <a16:colId xmlns:a16="http://schemas.microsoft.com/office/drawing/2014/main" val="2654147341"/>
                    </a:ext>
                  </a:extLst>
                </a:gridCol>
                <a:gridCol w="658368">
                  <a:extLst>
                    <a:ext uri="{9D8B030D-6E8A-4147-A177-3AD203B41FA5}">
                      <a16:colId xmlns:a16="http://schemas.microsoft.com/office/drawing/2014/main" val="221051861"/>
                    </a:ext>
                  </a:extLst>
                </a:gridCol>
                <a:gridCol w="658368">
                  <a:extLst>
                    <a:ext uri="{9D8B030D-6E8A-4147-A177-3AD203B41FA5}">
                      <a16:colId xmlns:a16="http://schemas.microsoft.com/office/drawing/2014/main" val="2817254780"/>
                    </a:ext>
                  </a:extLst>
                </a:gridCol>
                <a:gridCol w="658368">
                  <a:extLst>
                    <a:ext uri="{9D8B030D-6E8A-4147-A177-3AD203B41FA5}">
                      <a16:colId xmlns:a16="http://schemas.microsoft.com/office/drawing/2014/main" val="1817808413"/>
                    </a:ext>
                  </a:extLst>
                </a:gridCol>
                <a:gridCol w="658368">
                  <a:extLst>
                    <a:ext uri="{9D8B030D-6E8A-4147-A177-3AD203B41FA5}">
                      <a16:colId xmlns:a16="http://schemas.microsoft.com/office/drawing/2014/main" val="232388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37657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- 2019-11-29 09:38:00</a:t>
                      </a:r>
                      <a:r>
                        <a:rPr kumimoji="0" lang="en-US" sz="1000" b="0" i="0" u="none" strike="noStrike" kern="1200" cap="none" spc="0" normalizeH="0" baseline="0" noProof="0">
                          <a:ln>
                            <a:noFill/>
                          </a:ln>
                          <a:solidFill>
                            <a:prstClr val="black"/>
                          </a:solidFill>
                          <a:effectLst/>
                          <a:uLnTx/>
                          <a:uFillTx/>
                          <a:latin typeface="+mn-lt"/>
                          <a:ea typeface="+mn-ea"/>
                          <a:cs typeface="+mn-cs"/>
                        </a:rPr>
                        <a:t>
 Jangan risau kerana Buttercup selamat dan halal untuk digunakan dalam masakan! Terima kasih kerana percaya dengan Buttercup​
#ReviewButtercup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46701242"/>
                  </a:ext>
                </a:extLst>
              </a:tr>
            </a:tbl>
          </a:graphicData>
        </a:graphic>
      </p:graphicFrame>
      <p:sp>
        <p:nvSpPr>
          <p:cNvPr id="4" name="Text Placeholder 3">
            <a:extLst>
              <a:ext uri="{FF2B5EF4-FFF2-40B4-BE49-F238E27FC236}">
                <a16:creationId xmlns:a16="http://schemas.microsoft.com/office/drawing/2014/main" id="{B8F1DE07-B2EE-495A-B625-DAFF65DB028A}"/>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6389175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EB1E1-CD20-4190-9A91-E03EF6BB2B15}"/>
              </a:ext>
            </a:extLst>
          </p:cNvPr>
          <p:cNvSpPr>
            <a:spLocks noGrp="1"/>
          </p:cNvSpPr>
          <p:nvPr>
            <p:ph type="title"/>
          </p:nvPr>
        </p:nvSpPr>
        <p:spPr/>
        <p:txBody>
          <a:bodyPr/>
          <a:lstStyle/>
          <a:p>
            <a:r>
              <a:rPr lang="en-US"/>
              <a:t>Facebook Own Posts Table | Buttercup Malaysia - 4 of 14</a:t>
            </a:r>
          </a:p>
        </p:txBody>
      </p:sp>
      <p:graphicFrame>
        <p:nvGraphicFramePr>
          <p:cNvPr id="5" name="Table Placeholder 4">
            <a:extLst>
              <a:ext uri="{FF2B5EF4-FFF2-40B4-BE49-F238E27FC236}">
                <a16:creationId xmlns:a16="http://schemas.microsoft.com/office/drawing/2014/main" id="{33726775-8635-4D4A-8544-EFEFE0DE43C0}"/>
              </a:ext>
            </a:extLst>
          </p:cNvPr>
          <p:cNvGraphicFramePr>
            <a:graphicFrameLocks noGrp="1"/>
          </p:cNvGraphicFramePr>
          <p:nvPr>
            <p:ph type="tbl" sz="quarter" idx="13"/>
            <p:extLst>
              <p:ext uri="{D42A27DB-BD31-4B8C-83A1-F6EECF244321}">
                <p14:modId xmlns:p14="http://schemas.microsoft.com/office/powerpoint/2010/main" val="1765860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17548522"/>
                    </a:ext>
                  </a:extLst>
                </a:gridCol>
                <a:gridCol w="658368">
                  <a:extLst>
                    <a:ext uri="{9D8B030D-6E8A-4147-A177-3AD203B41FA5}">
                      <a16:colId xmlns:a16="http://schemas.microsoft.com/office/drawing/2014/main" val="2825129413"/>
                    </a:ext>
                  </a:extLst>
                </a:gridCol>
                <a:gridCol w="658368">
                  <a:extLst>
                    <a:ext uri="{9D8B030D-6E8A-4147-A177-3AD203B41FA5}">
                      <a16:colId xmlns:a16="http://schemas.microsoft.com/office/drawing/2014/main" val="699429416"/>
                    </a:ext>
                  </a:extLst>
                </a:gridCol>
                <a:gridCol w="658368">
                  <a:extLst>
                    <a:ext uri="{9D8B030D-6E8A-4147-A177-3AD203B41FA5}">
                      <a16:colId xmlns:a16="http://schemas.microsoft.com/office/drawing/2014/main" val="3504290461"/>
                    </a:ext>
                  </a:extLst>
                </a:gridCol>
                <a:gridCol w="658368">
                  <a:extLst>
                    <a:ext uri="{9D8B030D-6E8A-4147-A177-3AD203B41FA5}">
                      <a16:colId xmlns:a16="http://schemas.microsoft.com/office/drawing/2014/main" val="1444400715"/>
                    </a:ext>
                  </a:extLst>
                </a:gridCol>
                <a:gridCol w="658368">
                  <a:extLst>
                    <a:ext uri="{9D8B030D-6E8A-4147-A177-3AD203B41FA5}">
                      <a16:colId xmlns:a16="http://schemas.microsoft.com/office/drawing/2014/main" val="3116815035"/>
                    </a:ext>
                  </a:extLst>
                </a:gridCol>
                <a:gridCol w="658368">
                  <a:extLst>
                    <a:ext uri="{9D8B030D-6E8A-4147-A177-3AD203B41FA5}">
                      <a16:colId xmlns:a16="http://schemas.microsoft.com/office/drawing/2014/main" val="1994009567"/>
                    </a:ext>
                  </a:extLst>
                </a:gridCol>
                <a:gridCol w="658368">
                  <a:extLst>
                    <a:ext uri="{9D8B030D-6E8A-4147-A177-3AD203B41FA5}">
                      <a16:colId xmlns:a16="http://schemas.microsoft.com/office/drawing/2014/main" val="1236542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45077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- 2019-11-27 09:45:51</a:t>
                      </a:r>
                      <a:r>
                        <a:rPr kumimoji="0" lang="en-US" sz="1000" b="0" i="0" u="none" strike="noStrike" kern="1200" cap="none" spc="0" normalizeH="0" baseline="0" noProof="0">
                          <a:ln>
                            <a:noFill/>
                          </a:ln>
                          <a:solidFill>
                            <a:prstClr val="black"/>
                          </a:solidFill>
                          <a:effectLst/>
                          <a:uLnTx/>
                          <a:uFillTx/>
                          <a:latin typeface="+mn-lt"/>
                          <a:ea typeface="+mn-ea"/>
                          <a:cs typeface="+mn-cs"/>
                        </a:rPr>
                        <a:t>
 Jika anda gemar kuih lapis, cuba resipi kuih lapis kismis ini dan beritahu Admin anda suka atau tidak.
#ResipiButtercup
Kuih Lapis Kismis
Bahan-bahan:
500 gram Buttercup
5 putih telur
25 kuning telur
180 gram tepung serba guna
220 gram gula kastor
4 sudu makan susu pekat
2 sudu besar ovalette
1 sudu makan esen vanila
Kismis secukupnya, dicincang kasar
1 tin kek 9" x 9" x 3" , digris dengan Buttercup dan dialas dengan kertas
Arahan:
1. Pukul Buttercup, susu dan vanila sehingga kembang.
2. Masukkan 100 gram gula. Pukul lagi sehingga gulanya larut. Ketepikan.
3. Pukul putih telur sehingga kembang.
4. Masukkan 120 gram gula dan ovalette.
5. Pukul lagi sehingga rata, masukkan kuning telur satu persatu dan pukul sehingga adunannya kembang.
6. Masukkan adunan Buttercup ke dalam adunan telur dan pukul pada kelajuan perlahan sehingga sebati.
7. Masukkan tepung dan gaul rata.
8. Gunakan api grill, panaskan tin kuih sehingga kertasnya bertukar warna.
9. Keluarkan dan tuangkan 1 sendu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62657429"/>
                  </a:ext>
                </a:extLst>
              </a:tr>
            </a:tbl>
          </a:graphicData>
        </a:graphic>
      </p:graphicFrame>
      <p:sp>
        <p:nvSpPr>
          <p:cNvPr id="4" name="Text Placeholder 3">
            <a:extLst>
              <a:ext uri="{FF2B5EF4-FFF2-40B4-BE49-F238E27FC236}">
                <a16:creationId xmlns:a16="http://schemas.microsoft.com/office/drawing/2014/main" id="{94418B4C-CC12-43C8-B19B-F750B08A9425}"/>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35153221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C292A-E0D8-4911-BB9B-192975351245}"/>
              </a:ext>
            </a:extLst>
          </p:cNvPr>
          <p:cNvSpPr>
            <a:spLocks noGrp="1"/>
          </p:cNvSpPr>
          <p:nvPr>
            <p:ph type="title"/>
          </p:nvPr>
        </p:nvSpPr>
        <p:spPr/>
        <p:txBody>
          <a:bodyPr/>
          <a:lstStyle/>
          <a:p>
            <a:r>
              <a:rPr lang="en-US"/>
              <a:t>Facebook Own Posts Table | Buttercup Malaysia - 5 of 14</a:t>
            </a:r>
          </a:p>
        </p:txBody>
      </p:sp>
      <p:graphicFrame>
        <p:nvGraphicFramePr>
          <p:cNvPr id="5" name="Table Placeholder 4">
            <a:extLst>
              <a:ext uri="{FF2B5EF4-FFF2-40B4-BE49-F238E27FC236}">
                <a16:creationId xmlns:a16="http://schemas.microsoft.com/office/drawing/2014/main" id="{E922A7CD-9777-44B4-AAB8-F7CD0BFA4BFE}"/>
              </a:ext>
            </a:extLst>
          </p:cNvPr>
          <p:cNvGraphicFramePr>
            <a:graphicFrameLocks noGrp="1"/>
          </p:cNvGraphicFramePr>
          <p:nvPr>
            <p:ph type="tbl" sz="quarter" idx="13"/>
            <p:extLst>
              <p:ext uri="{D42A27DB-BD31-4B8C-83A1-F6EECF244321}">
                <p14:modId xmlns:p14="http://schemas.microsoft.com/office/powerpoint/2010/main" val="676307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80364956"/>
                    </a:ext>
                  </a:extLst>
                </a:gridCol>
                <a:gridCol w="658368">
                  <a:extLst>
                    <a:ext uri="{9D8B030D-6E8A-4147-A177-3AD203B41FA5}">
                      <a16:colId xmlns:a16="http://schemas.microsoft.com/office/drawing/2014/main" val="2750434620"/>
                    </a:ext>
                  </a:extLst>
                </a:gridCol>
                <a:gridCol w="658368">
                  <a:extLst>
                    <a:ext uri="{9D8B030D-6E8A-4147-A177-3AD203B41FA5}">
                      <a16:colId xmlns:a16="http://schemas.microsoft.com/office/drawing/2014/main" val="1750855096"/>
                    </a:ext>
                  </a:extLst>
                </a:gridCol>
                <a:gridCol w="658368">
                  <a:extLst>
                    <a:ext uri="{9D8B030D-6E8A-4147-A177-3AD203B41FA5}">
                      <a16:colId xmlns:a16="http://schemas.microsoft.com/office/drawing/2014/main" val="4108730715"/>
                    </a:ext>
                  </a:extLst>
                </a:gridCol>
                <a:gridCol w="658368">
                  <a:extLst>
                    <a:ext uri="{9D8B030D-6E8A-4147-A177-3AD203B41FA5}">
                      <a16:colId xmlns:a16="http://schemas.microsoft.com/office/drawing/2014/main" val="4023436682"/>
                    </a:ext>
                  </a:extLst>
                </a:gridCol>
                <a:gridCol w="658368">
                  <a:extLst>
                    <a:ext uri="{9D8B030D-6E8A-4147-A177-3AD203B41FA5}">
                      <a16:colId xmlns:a16="http://schemas.microsoft.com/office/drawing/2014/main" val="547839995"/>
                    </a:ext>
                  </a:extLst>
                </a:gridCol>
                <a:gridCol w="658368">
                  <a:extLst>
                    <a:ext uri="{9D8B030D-6E8A-4147-A177-3AD203B41FA5}">
                      <a16:colId xmlns:a16="http://schemas.microsoft.com/office/drawing/2014/main" val="3566029665"/>
                    </a:ext>
                  </a:extLst>
                </a:gridCol>
                <a:gridCol w="658368">
                  <a:extLst>
                    <a:ext uri="{9D8B030D-6E8A-4147-A177-3AD203B41FA5}">
                      <a16:colId xmlns:a16="http://schemas.microsoft.com/office/drawing/2014/main" val="26521304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52367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- 2019-11-25 09:42:55</a:t>
                      </a:r>
                      <a:r>
                        <a:rPr kumimoji="0" lang="en-US" sz="1000" b="0" i="0" u="none" strike="noStrike" kern="1200" cap="none" spc="0" normalizeH="0" baseline="0" noProof="0">
                          <a:ln>
                            <a:noFill/>
                          </a:ln>
                          <a:solidFill>
                            <a:prstClr val="black"/>
                          </a:solidFill>
                          <a:effectLst/>
                          <a:uLnTx/>
                          <a:uFillTx/>
                          <a:latin typeface="+mn-lt"/>
                          <a:ea typeface="+mn-ea"/>
                          <a:cs typeface="+mn-cs"/>
                        </a:rPr>
                        <a:t>
 Kalau bosan makan nasi putih, apa kata cuba nasi Buttercup kismis pula? Boleh juga dimasak untuk majlis istimewa seperti kenduri.​
#ResipiButtercup​
​Nasi Buttercup Kismis​
Bahan-bahan: ​
2 sudu makan Buttercup​
4 cawan beras basmathi, rendam dan toskan​
5 cawan air  ​
1 cawan susu sejat  ​
1/3 cawan kismis ​
​
Bahan tumis:​
1 biji bawang besar, dadu  ​
2 ulas bawang putih, hiris  
1 batang serai, dititik  ​
1 helai daun pandan, simpul  ​
1 inci halia, hiris nipis  ​
1 kulit kayu manis  ​
1 kuntum bunga lawang  ​
5 kuntum bunga cengkih  ​
2 biji buah pelaga ​
Bahan hiasan: ​
Hirisan daun bawang ​
Hirisan daun sup ​
Bawang goreng
Arahan:​
1. Cairkan Buttercup di dalam kuali, masukkan bahan tumis dan tumis hingga harum, masukkan beras dan kacau hingga mesra, masak 1-2 minit. ​
​2. Alih beras ke dalam rice cooker, tuang air dan susu, kacau rata dan tanak nasi seperti biasa. ​
​3. Setelah nasi kering, taburkan kismis. Gaul rata dan biar seketika. ​
​4. Tabur bahan hiasan sebelum 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27447936"/>
                  </a:ext>
                </a:extLst>
              </a:tr>
            </a:tbl>
          </a:graphicData>
        </a:graphic>
      </p:graphicFrame>
      <p:sp>
        <p:nvSpPr>
          <p:cNvPr id="4" name="Text Placeholder 3">
            <a:extLst>
              <a:ext uri="{FF2B5EF4-FFF2-40B4-BE49-F238E27FC236}">
                <a16:creationId xmlns:a16="http://schemas.microsoft.com/office/drawing/2014/main" id="{30AF252F-F293-46F7-9767-5A9591D01BE3}"/>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6648547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D27F2-9EFE-4A7B-A3A9-A9BE77F67D44}"/>
              </a:ext>
            </a:extLst>
          </p:cNvPr>
          <p:cNvSpPr>
            <a:spLocks noGrp="1"/>
          </p:cNvSpPr>
          <p:nvPr>
            <p:ph type="title"/>
          </p:nvPr>
        </p:nvSpPr>
        <p:spPr/>
        <p:txBody>
          <a:bodyPr/>
          <a:lstStyle/>
          <a:p>
            <a:r>
              <a:rPr lang="en-US"/>
              <a:t>Facebook Own Posts Table | Buttercup Malaysia - 6 of 14</a:t>
            </a:r>
          </a:p>
        </p:txBody>
      </p:sp>
      <p:graphicFrame>
        <p:nvGraphicFramePr>
          <p:cNvPr id="5" name="Table Placeholder 4">
            <a:extLst>
              <a:ext uri="{FF2B5EF4-FFF2-40B4-BE49-F238E27FC236}">
                <a16:creationId xmlns:a16="http://schemas.microsoft.com/office/drawing/2014/main" id="{15E65B2C-A679-42DB-856C-26E6C26E8B05}"/>
              </a:ext>
            </a:extLst>
          </p:cNvPr>
          <p:cNvGraphicFramePr>
            <a:graphicFrameLocks noGrp="1"/>
          </p:cNvGraphicFramePr>
          <p:nvPr>
            <p:ph type="tbl" sz="quarter" idx="13"/>
            <p:extLst>
              <p:ext uri="{D42A27DB-BD31-4B8C-83A1-F6EECF244321}">
                <p14:modId xmlns:p14="http://schemas.microsoft.com/office/powerpoint/2010/main" val="3271907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41128522"/>
                    </a:ext>
                  </a:extLst>
                </a:gridCol>
                <a:gridCol w="658368">
                  <a:extLst>
                    <a:ext uri="{9D8B030D-6E8A-4147-A177-3AD203B41FA5}">
                      <a16:colId xmlns:a16="http://schemas.microsoft.com/office/drawing/2014/main" val="2804506900"/>
                    </a:ext>
                  </a:extLst>
                </a:gridCol>
                <a:gridCol w="658368">
                  <a:extLst>
                    <a:ext uri="{9D8B030D-6E8A-4147-A177-3AD203B41FA5}">
                      <a16:colId xmlns:a16="http://schemas.microsoft.com/office/drawing/2014/main" val="2167628207"/>
                    </a:ext>
                  </a:extLst>
                </a:gridCol>
                <a:gridCol w="658368">
                  <a:extLst>
                    <a:ext uri="{9D8B030D-6E8A-4147-A177-3AD203B41FA5}">
                      <a16:colId xmlns:a16="http://schemas.microsoft.com/office/drawing/2014/main" val="2825709781"/>
                    </a:ext>
                  </a:extLst>
                </a:gridCol>
                <a:gridCol w="658368">
                  <a:extLst>
                    <a:ext uri="{9D8B030D-6E8A-4147-A177-3AD203B41FA5}">
                      <a16:colId xmlns:a16="http://schemas.microsoft.com/office/drawing/2014/main" val="815614355"/>
                    </a:ext>
                  </a:extLst>
                </a:gridCol>
                <a:gridCol w="658368">
                  <a:extLst>
                    <a:ext uri="{9D8B030D-6E8A-4147-A177-3AD203B41FA5}">
                      <a16:colId xmlns:a16="http://schemas.microsoft.com/office/drawing/2014/main" val="2961794534"/>
                    </a:ext>
                  </a:extLst>
                </a:gridCol>
                <a:gridCol w="658368">
                  <a:extLst>
                    <a:ext uri="{9D8B030D-6E8A-4147-A177-3AD203B41FA5}">
                      <a16:colId xmlns:a16="http://schemas.microsoft.com/office/drawing/2014/main" val="2306934569"/>
                    </a:ext>
                  </a:extLst>
                </a:gridCol>
                <a:gridCol w="658368">
                  <a:extLst>
                    <a:ext uri="{9D8B030D-6E8A-4147-A177-3AD203B41FA5}">
                      <a16:colId xmlns:a16="http://schemas.microsoft.com/office/drawing/2014/main" val="9736846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23607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- 2019-11-23 12:40:01</a:t>
                      </a:r>
                      <a:r>
                        <a:rPr kumimoji="0" lang="en-US" sz="1000" b="0" i="0" u="none" strike="noStrike" kern="1200" cap="none" spc="0" normalizeH="0" baseline="0" noProof="0">
                          <a:ln>
                            <a:noFill/>
                          </a:ln>
                          <a:solidFill>
                            <a:prstClr val="black"/>
                          </a:solidFill>
                          <a:effectLst/>
                          <a:uLnTx/>
                          <a:uFillTx/>
                          <a:latin typeface="+mn-lt"/>
                          <a:ea typeface="+mn-ea"/>
                          <a:cs typeface="+mn-cs"/>
                        </a:rPr>
                        <a:t>
 Cuba kira berapa biji kismis yang terdapat di dalam dapur Buttercup. Kalau betul, Admin like satu kali!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50415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- 2019-11-21 09:36:25</a:t>
                      </a:r>
                      <a:r>
                        <a:rPr kumimoji="0" lang="en-US" sz="1000" b="0" i="0" u="none" strike="noStrike" kern="1200" cap="none" spc="0" normalizeH="0" baseline="0" noProof="0">
                          <a:ln>
                            <a:noFill/>
                          </a:ln>
                          <a:solidFill>
                            <a:prstClr val="black"/>
                          </a:solidFill>
                          <a:effectLst/>
                          <a:uLnTx/>
                          <a:uFillTx/>
                          <a:latin typeface="+mn-lt"/>
                          <a:ea typeface="+mn-ea"/>
                          <a:cs typeface="+mn-cs"/>
                        </a:rPr>
                        <a:t>
 Kismis adalah makanan tanpa kolesterol, sama seperti Buttercup!
#Buttercup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930374"/>
                  </a:ext>
                </a:extLst>
              </a:tr>
            </a:tbl>
          </a:graphicData>
        </a:graphic>
      </p:graphicFrame>
      <p:sp>
        <p:nvSpPr>
          <p:cNvPr id="4" name="Text Placeholder 3">
            <a:extLst>
              <a:ext uri="{FF2B5EF4-FFF2-40B4-BE49-F238E27FC236}">
                <a16:creationId xmlns:a16="http://schemas.microsoft.com/office/drawing/2014/main" id="{055E85C5-50FA-413B-9ACB-5155971662E5}"/>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1330130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36A1A-6164-4108-8D1E-1D48383F5938}"/>
              </a:ext>
            </a:extLst>
          </p:cNvPr>
          <p:cNvSpPr>
            <a:spLocks noGrp="1"/>
          </p:cNvSpPr>
          <p:nvPr>
            <p:ph type="title"/>
          </p:nvPr>
        </p:nvSpPr>
        <p:spPr/>
        <p:txBody>
          <a:bodyPr/>
          <a:lstStyle/>
          <a:p>
            <a:r>
              <a:rPr lang="en-US"/>
              <a:t>Facebook Own Posts Table | Buttercup Malaysia - 7 of 14</a:t>
            </a:r>
          </a:p>
        </p:txBody>
      </p:sp>
      <p:graphicFrame>
        <p:nvGraphicFramePr>
          <p:cNvPr id="5" name="Table Placeholder 4">
            <a:extLst>
              <a:ext uri="{FF2B5EF4-FFF2-40B4-BE49-F238E27FC236}">
                <a16:creationId xmlns:a16="http://schemas.microsoft.com/office/drawing/2014/main" id="{3D6D6575-658C-48C7-98DA-34F660194358}"/>
              </a:ext>
            </a:extLst>
          </p:cNvPr>
          <p:cNvGraphicFramePr>
            <a:graphicFrameLocks noGrp="1"/>
          </p:cNvGraphicFramePr>
          <p:nvPr>
            <p:ph type="tbl" sz="quarter" idx="13"/>
            <p:extLst>
              <p:ext uri="{D42A27DB-BD31-4B8C-83A1-F6EECF244321}">
                <p14:modId xmlns:p14="http://schemas.microsoft.com/office/powerpoint/2010/main" val="2037111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94888596"/>
                    </a:ext>
                  </a:extLst>
                </a:gridCol>
                <a:gridCol w="658368">
                  <a:extLst>
                    <a:ext uri="{9D8B030D-6E8A-4147-A177-3AD203B41FA5}">
                      <a16:colId xmlns:a16="http://schemas.microsoft.com/office/drawing/2014/main" val="3421544844"/>
                    </a:ext>
                  </a:extLst>
                </a:gridCol>
                <a:gridCol w="658368">
                  <a:extLst>
                    <a:ext uri="{9D8B030D-6E8A-4147-A177-3AD203B41FA5}">
                      <a16:colId xmlns:a16="http://schemas.microsoft.com/office/drawing/2014/main" val="3175495300"/>
                    </a:ext>
                  </a:extLst>
                </a:gridCol>
                <a:gridCol w="658368">
                  <a:extLst>
                    <a:ext uri="{9D8B030D-6E8A-4147-A177-3AD203B41FA5}">
                      <a16:colId xmlns:a16="http://schemas.microsoft.com/office/drawing/2014/main" val="1181994318"/>
                    </a:ext>
                  </a:extLst>
                </a:gridCol>
                <a:gridCol w="658368">
                  <a:extLst>
                    <a:ext uri="{9D8B030D-6E8A-4147-A177-3AD203B41FA5}">
                      <a16:colId xmlns:a16="http://schemas.microsoft.com/office/drawing/2014/main" val="215460165"/>
                    </a:ext>
                  </a:extLst>
                </a:gridCol>
                <a:gridCol w="658368">
                  <a:extLst>
                    <a:ext uri="{9D8B030D-6E8A-4147-A177-3AD203B41FA5}">
                      <a16:colId xmlns:a16="http://schemas.microsoft.com/office/drawing/2014/main" val="571650661"/>
                    </a:ext>
                  </a:extLst>
                </a:gridCol>
                <a:gridCol w="658368">
                  <a:extLst>
                    <a:ext uri="{9D8B030D-6E8A-4147-A177-3AD203B41FA5}">
                      <a16:colId xmlns:a16="http://schemas.microsoft.com/office/drawing/2014/main" val="1507243436"/>
                    </a:ext>
                  </a:extLst>
                </a:gridCol>
                <a:gridCol w="658368">
                  <a:extLst>
                    <a:ext uri="{9D8B030D-6E8A-4147-A177-3AD203B41FA5}">
                      <a16:colId xmlns:a16="http://schemas.microsoft.com/office/drawing/2014/main" val="3899722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34505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- 2019-11-19 09:20:53</a:t>
                      </a:r>
                      <a:r>
                        <a:rPr kumimoji="0" lang="en-US" sz="1000" b="0" i="0" u="none" strike="noStrike" kern="1200" cap="none" spc="0" normalizeH="0" baseline="0" noProof="0">
                          <a:ln>
                            <a:noFill/>
                          </a:ln>
                          <a:solidFill>
                            <a:prstClr val="black"/>
                          </a:solidFill>
                          <a:effectLst/>
                          <a:uLnTx/>
                          <a:uFillTx/>
                          <a:latin typeface="+mn-lt"/>
                          <a:ea typeface="+mn-ea"/>
                          <a:cs typeface="+mn-cs"/>
                        </a:rPr>
                        <a:t>
 Untuk sumber tenaga segera, bekalkan diri anda dan keluarga dengan mufin pisang kismis ke tempat kerja atau sekolah. Cuba resipi ini.​
#ResipiButtercup​
​Mufin Pisang Kismis​
​Bahan-bahan:​
1/3 cawan Buttercup, cair​
3 biji pisang saiz besar​
3/4 cawan gula​
1 biji telur saiz besar​
1 sudu teh soda bikarbonat​
1 sudu teh serbuk penaik​
1/2 sudu teh garam​
1 1/2 cawan tepung gandum​
1 sudu teh esen vanila​
1/3 cawan kismis
Arahan:​
​1. Panaskan ketuhar pada suhu 190°C.​
2. Kemudian, hancurkan pisang. Tambah gula dan telur yang telah dikacau, esen vanila dan gaul hingga sebati. ​
​3. Tambahkan Buttercup yang telah dicairkan.​
4. Buatkan lubang di tengah-tengah adunan, masukkan kismis dan gaul. ​
​5. Letakkan acuan mufin di atas dulang pembakar anda dan masukkan adunan. Bakar selama 20 minit.​
​Sumber: https://my.theasianparent.com/resepi-muffin-pisang-kismis/web-view/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41004956"/>
                  </a:ext>
                </a:extLst>
              </a:tr>
            </a:tbl>
          </a:graphicData>
        </a:graphic>
      </p:graphicFrame>
      <p:sp>
        <p:nvSpPr>
          <p:cNvPr id="4" name="Text Placeholder 3">
            <a:extLst>
              <a:ext uri="{FF2B5EF4-FFF2-40B4-BE49-F238E27FC236}">
                <a16:creationId xmlns:a16="http://schemas.microsoft.com/office/drawing/2014/main" id="{F503EDD1-7167-4BD4-96E1-E6A7FD07F4F4}"/>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5286495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A0958-2BA8-46D9-8554-15B6BAB2682C}"/>
              </a:ext>
            </a:extLst>
          </p:cNvPr>
          <p:cNvSpPr>
            <a:spLocks noGrp="1"/>
          </p:cNvSpPr>
          <p:nvPr>
            <p:ph type="title"/>
          </p:nvPr>
        </p:nvSpPr>
        <p:spPr/>
        <p:txBody>
          <a:bodyPr/>
          <a:lstStyle/>
          <a:p>
            <a:r>
              <a:rPr lang="en-US"/>
              <a:t>Facebook Own Posts Table | Buttercup Malaysia - 8 of 14</a:t>
            </a:r>
          </a:p>
        </p:txBody>
      </p:sp>
      <p:graphicFrame>
        <p:nvGraphicFramePr>
          <p:cNvPr id="5" name="Table Placeholder 4">
            <a:extLst>
              <a:ext uri="{FF2B5EF4-FFF2-40B4-BE49-F238E27FC236}">
                <a16:creationId xmlns:a16="http://schemas.microsoft.com/office/drawing/2014/main" id="{228674F8-6FB7-4675-B6E2-6D4018F57ED8}"/>
              </a:ext>
            </a:extLst>
          </p:cNvPr>
          <p:cNvGraphicFramePr>
            <a:graphicFrameLocks noGrp="1"/>
          </p:cNvGraphicFramePr>
          <p:nvPr>
            <p:ph type="tbl" sz="quarter" idx="13"/>
            <p:extLst>
              <p:ext uri="{D42A27DB-BD31-4B8C-83A1-F6EECF244321}">
                <p14:modId xmlns:p14="http://schemas.microsoft.com/office/powerpoint/2010/main" val="3388624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97613008"/>
                    </a:ext>
                  </a:extLst>
                </a:gridCol>
                <a:gridCol w="658368">
                  <a:extLst>
                    <a:ext uri="{9D8B030D-6E8A-4147-A177-3AD203B41FA5}">
                      <a16:colId xmlns:a16="http://schemas.microsoft.com/office/drawing/2014/main" val="980874122"/>
                    </a:ext>
                  </a:extLst>
                </a:gridCol>
                <a:gridCol w="658368">
                  <a:extLst>
                    <a:ext uri="{9D8B030D-6E8A-4147-A177-3AD203B41FA5}">
                      <a16:colId xmlns:a16="http://schemas.microsoft.com/office/drawing/2014/main" val="680205910"/>
                    </a:ext>
                  </a:extLst>
                </a:gridCol>
                <a:gridCol w="658368">
                  <a:extLst>
                    <a:ext uri="{9D8B030D-6E8A-4147-A177-3AD203B41FA5}">
                      <a16:colId xmlns:a16="http://schemas.microsoft.com/office/drawing/2014/main" val="326800197"/>
                    </a:ext>
                  </a:extLst>
                </a:gridCol>
                <a:gridCol w="658368">
                  <a:extLst>
                    <a:ext uri="{9D8B030D-6E8A-4147-A177-3AD203B41FA5}">
                      <a16:colId xmlns:a16="http://schemas.microsoft.com/office/drawing/2014/main" val="1898560445"/>
                    </a:ext>
                  </a:extLst>
                </a:gridCol>
                <a:gridCol w="658368">
                  <a:extLst>
                    <a:ext uri="{9D8B030D-6E8A-4147-A177-3AD203B41FA5}">
                      <a16:colId xmlns:a16="http://schemas.microsoft.com/office/drawing/2014/main" val="2566220494"/>
                    </a:ext>
                  </a:extLst>
                </a:gridCol>
                <a:gridCol w="658368">
                  <a:extLst>
                    <a:ext uri="{9D8B030D-6E8A-4147-A177-3AD203B41FA5}">
                      <a16:colId xmlns:a16="http://schemas.microsoft.com/office/drawing/2014/main" val="1719125586"/>
                    </a:ext>
                  </a:extLst>
                </a:gridCol>
                <a:gridCol w="658368">
                  <a:extLst>
                    <a:ext uri="{9D8B030D-6E8A-4147-A177-3AD203B41FA5}">
                      <a16:colId xmlns:a16="http://schemas.microsoft.com/office/drawing/2014/main" val="1005805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90022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- 2019-11-17 12:13:47</a:t>
                      </a:r>
                      <a:r>
                        <a:rPr kumimoji="0" lang="en-US" sz="1000" b="0" i="0" u="none" strike="noStrike" kern="1200" cap="none" spc="0" normalizeH="0" baseline="0" noProof="0">
                          <a:ln>
                            <a:noFill/>
                          </a:ln>
                          <a:solidFill>
                            <a:prstClr val="black"/>
                          </a:solidFill>
                          <a:effectLst/>
                          <a:uLnTx/>
                          <a:uFillTx/>
                          <a:latin typeface="+mn-lt"/>
                          <a:ea typeface="+mn-ea"/>
                          <a:cs typeface="+mn-cs"/>
                        </a:rPr>
                        <a:t>
 “Sesiapa yang makan kismis, kacang pistacio dan gula-gula getah akan mendapat otak yang kuat,” kata Al-Suyuti, cendekiawan Muslim.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92176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- 2019-11-15 09:11:56</a:t>
                      </a:r>
                      <a:r>
                        <a:rPr kumimoji="0" lang="en-US" sz="1000" b="0" i="0" u="none" strike="noStrike" kern="1200" cap="none" spc="0" normalizeH="0" baseline="0" noProof="0">
                          <a:ln>
                            <a:noFill/>
                          </a:ln>
                          <a:solidFill>
                            <a:prstClr val="black"/>
                          </a:solidFill>
                          <a:effectLst/>
                          <a:uLnTx/>
                          <a:uFillTx/>
                          <a:latin typeface="+mn-lt"/>
                          <a:ea typeface="+mn-ea"/>
                          <a:cs typeface="+mn-cs"/>
                        </a:rPr>
                        <a:t>
 Jika anak anda gemar memakan kismis, pastikan anda mengajar si manja menggosok giginya. Ini kerana biarpun rasa manis pada kismis adalah semula jadi, kita mesti membiasakan anak-anak dengan tabiat yang baik.​
​
#InfoButtercup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10242177"/>
                  </a:ext>
                </a:extLst>
              </a:tr>
            </a:tbl>
          </a:graphicData>
        </a:graphic>
      </p:graphicFrame>
      <p:sp>
        <p:nvSpPr>
          <p:cNvPr id="4" name="Text Placeholder 3">
            <a:extLst>
              <a:ext uri="{FF2B5EF4-FFF2-40B4-BE49-F238E27FC236}">
                <a16:creationId xmlns:a16="http://schemas.microsoft.com/office/drawing/2014/main" id="{4899CA6D-EE05-47B7-A836-4AC21436AB12}"/>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38840631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EC69B-63A8-4D13-AB82-A0C2C275DBF7}"/>
              </a:ext>
            </a:extLst>
          </p:cNvPr>
          <p:cNvSpPr>
            <a:spLocks noGrp="1"/>
          </p:cNvSpPr>
          <p:nvPr>
            <p:ph type="title"/>
          </p:nvPr>
        </p:nvSpPr>
        <p:spPr/>
        <p:txBody>
          <a:bodyPr/>
          <a:lstStyle/>
          <a:p>
            <a:r>
              <a:rPr lang="en-US"/>
              <a:t>Facebook Own Posts Table | Buttercup Malaysia - 9 of 14</a:t>
            </a:r>
          </a:p>
        </p:txBody>
      </p:sp>
      <p:graphicFrame>
        <p:nvGraphicFramePr>
          <p:cNvPr id="5" name="Table Placeholder 4">
            <a:extLst>
              <a:ext uri="{FF2B5EF4-FFF2-40B4-BE49-F238E27FC236}">
                <a16:creationId xmlns:a16="http://schemas.microsoft.com/office/drawing/2014/main" id="{0888165B-0DAB-4D81-8FB5-A1448E522CD4}"/>
              </a:ext>
            </a:extLst>
          </p:cNvPr>
          <p:cNvGraphicFramePr>
            <a:graphicFrameLocks noGrp="1"/>
          </p:cNvGraphicFramePr>
          <p:nvPr>
            <p:ph type="tbl" sz="quarter" idx="13"/>
            <p:extLst>
              <p:ext uri="{D42A27DB-BD31-4B8C-83A1-F6EECF244321}">
                <p14:modId xmlns:p14="http://schemas.microsoft.com/office/powerpoint/2010/main" val="37290821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11153461"/>
                    </a:ext>
                  </a:extLst>
                </a:gridCol>
                <a:gridCol w="658368">
                  <a:extLst>
                    <a:ext uri="{9D8B030D-6E8A-4147-A177-3AD203B41FA5}">
                      <a16:colId xmlns:a16="http://schemas.microsoft.com/office/drawing/2014/main" val="2795576106"/>
                    </a:ext>
                  </a:extLst>
                </a:gridCol>
                <a:gridCol w="658368">
                  <a:extLst>
                    <a:ext uri="{9D8B030D-6E8A-4147-A177-3AD203B41FA5}">
                      <a16:colId xmlns:a16="http://schemas.microsoft.com/office/drawing/2014/main" val="1555096462"/>
                    </a:ext>
                  </a:extLst>
                </a:gridCol>
                <a:gridCol w="658368">
                  <a:extLst>
                    <a:ext uri="{9D8B030D-6E8A-4147-A177-3AD203B41FA5}">
                      <a16:colId xmlns:a16="http://schemas.microsoft.com/office/drawing/2014/main" val="1662244466"/>
                    </a:ext>
                  </a:extLst>
                </a:gridCol>
                <a:gridCol w="658368">
                  <a:extLst>
                    <a:ext uri="{9D8B030D-6E8A-4147-A177-3AD203B41FA5}">
                      <a16:colId xmlns:a16="http://schemas.microsoft.com/office/drawing/2014/main" val="1061338515"/>
                    </a:ext>
                  </a:extLst>
                </a:gridCol>
                <a:gridCol w="658368">
                  <a:extLst>
                    <a:ext uri="{9D8B030D-6E8A-4147-A177-3AD203B41FA5}">
                      <a16:colId xmlns:a16="http://schemas.microsoft.com/office/drawing/2014/main" val="2645726124"/>
                    </a:ext>
                  </a:extLst>
                </a:gridCol>
                <a:gridCol w="658368">
                  <a:extLst>
                    <a:ext uri="{9D8B030D-6E8A-4147-A177-3AD203B41FA5}">
                      <a16:colId xmlns:a16="http://schemas.microsoft.com/office/drawing/2014/main" val="2655196830"/>
                    </a:ext>
                  </a:extLst>
                </a:gridCol>
                <a:gridCol w="658368">
                  <a:extLst>
                    <a:ext uri="{9D8B030D-6E8A-4147-A177-3AD203B41FA5}">
                      <a16:colId xmlns:a16="http://schemas.microsoft.com/office/drawing/2014/main" val="7449287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19035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- 2019-11-13 09:09:02</a:t>
                      </a:r>
                      <a:r>
                        <a:rPr kumimoji="0" lang="en-US" sz="1000" b="0" i="0" u="none" strike="noStrike" kern="1200" cap="none" spc="0" normalizeH="0" baseline="0" noProof="0">
                          <a:ln>
                            <a:noFill/>
                          </a:ln>
                          <a:solidFill>
                            <a:prstClr val="black"/>
                          </a:solidFill>
                          <a:effectLst/>
                          <a:uLnTx/>
                          <a:uFillTx/>
                          <a:latin typeface="+mn-lt"/>
                          <a:ea typeface="+mn-ea"/>
                          <a:cs typeface="+mn-cs"/>
                        </a:rPr>
                        <a:t>
 Dengan resipi icebox cookies kismis ini, anda boleh buat doh siap-siap dahulu, nanti hendak makan atau menghidang baru bakar! Tidaklah biskut menjadi lemau jika dibakar terus awal-awal.​
#ResipiButtercup​
​Icebox Cookies Kismis​
Bahan-bahan:​
226 gram Buttercup​
200 gram gula halus​
1 biji telur​
1 1/2 sudu teh esen vanila​
345 gram cawan tepung gandum ​
1/2 sudu teh serbuk penaik​
3/4 cawan kismis kering, dicincang halus
Arahan:​
​1. Pukul gula halus dan Buttercup sehingga kembang dan gebu.​
​2. Masukkan telur dan esen vanila dan pukul sehingga sebati.​
3. Masukkan tepung sedikit demi sedikit dan gaulkan sehingga sebati.​
​4. Masukkan buah-buahan kering dan kacau sehingga doh mesra dan sebati.​
​5. Bahagikan doh kepada 3 bahagian. Bentangkan pembalut plastik atau kertas timah.​
​6. Bentukkan doh menjadi bulat secara memanjang dan balutkan dengan pembalut plastik atau kertas timah.​
​7. Simpan dalam peti sejuk sekurang-kurangnya 4 jam. Lebih baik jika semalaman.​
​8. Poton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36158221"/>
                  </a:ext>
                </a:extLst>
              </a:tr>
            </a:tbl>
          </a:graphicData>
        </a:graphic>
      </p:graphicFrame>
      <p:sp>
        <p:nvSpPr>
          <p:cNvPr id="4" name="Text Placeholder 3">
            <a:extLst>
              <a:ext uri="{FF2B5EF4-FFF2-40B4-BE49-F238E27FC236}">
                <a16:creationId xmlns:a16="http://schemas.microsoft.com/office/drawing/2014/main" id="{85E28A1F-8A09-4048-99F2-C32C554A39C0}"/>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13673338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B804F-6938-4A0D-A54A-459793548260}"/>
              </a:ext>
            </a:extLst>
          </p:cNvPr>
          <p:cNvSpPr>
            <a:spLocks noGrp="1"/>
          </p:cNvSpPr>
          <p:nvPr>
            <p:ph type="title"/>
          </p:nvPr>
        </p:nvSpPr>
        <p:spPr/>
        <p:txBody>
          <a:bodyPr/>
          <a:lstStyle/>
          <a:p>
            <a:r>
              <a:rPr lang="en-US"/>
              <a:t>Facebook Own Posts Table | Buttercup Malaysia - 10 of 14</a:t>
            </a:r>
          </a:p>
        </p:txBody>
      </p:sp>
      <p:graphicFrame>
        <p:nvGraphicFramePr>
          <p:cNvPr id="5" name="Table Placeholder 4">
            <a:extLst>
              <a:ext uri="{FF2B5EF4-FFF2-40B4-BE49-F238E27FC236}">
                <a16:creationId xmlns:a16="http://schemas.microsoft.com/office/drawing/2014/main" id="{F5A7FD33-87E9-4320-88A7-59C510455C83}"/>
              </a:ext>
            </a:extLst>
          </p:cNvPr>
          <p:cNvGraphicFramePr>
            <a:graphicFrameLocks noGrp="1"/>
          </p:cNvGraphicFramePr>
          <p:nvPr>
            <p:ph type="tbl" sz="quarter" idx="13"/>
            <p:extLst>
              <p:ext uri="{D42A27DB-BD31-4B8C-83A1-F6EECF244321}">
                <p14:modId xmlns:p14="http://schemas.microsoft.com/office/powerpoint/2010/main" val="1508765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13971668"/>
                    </a:ext>
                  </a:extLst>
                </a:gridCol>
                <a:gridCol w="658368">
                  <a:extLst>
                    <a:ext uri="{9D8B030D-6E8A-4147-A177-3AD203B41FA5}">
                      <a16:colId xmlns:a16="http://schemas.microsoft.com/office/drawing/2014/main" val="3022887528"/>
                    </a:ext>
                  </a:extLst>
                </a:gridCol>
                <a:gridCol w="658368">
                  <a:extLst>
                    <a:ext uri="{9D8B030D-6E8A-4147-A177-3AD203B41FA5}">
                      <a16:colId xmlns:a16="http://schemas.microsoft.com/office/drawing/2014/main" val="3687323595"/>
                    </a:ext>
                  </a:extLst>
                </a:gridCol>
                <a:gridCol w="658368">
                  <a:extLst>
                    <a:ext uri="{9D8B030D-6E8A-4147-A177-3AD203B41FA5}">
                      <a16:colId xmlns:a16="http://schemas.microsoft.com/office/drawing/2014/main" val="13494064"/>
                    </a:ext>
                  </a:extLst>
                </a:gridCol>
                <a:gridCol w="658368">
                  <a:extLst>
                    <a:ext uri="{9D8B030D-6E8A-4147-A177-3AD203B41FA5}">
                      <a16:colId xmlns:a16="http://schemas.microsoft.com/office/drawing/2014/main" val="3650915726"/>
                    </a:ext>
                  </a:extLst>
                </a:gridCol>
                <a:gridCol w="658368">
                  <a:extLst>
                    <a:ext uri="{9D8B030D-6E8A-4147-A177-3AD203B41FA5}">
                      <a16:colId xmlns:a16="http://schemas.microsoft.com/office/drawing/2014/main" val="1153426210"/>
                    </a:ext>
                  </a:extLst>
                </a:gridCol>
                <a:gridCol w="658368">
                  <a:extLst>
                    <a:ext uri="{9D8B030D-6E8A-4147-A177-3AD203B41FA5}">
                      <a16:colId xmlns:a16="http://schemas.microsoft.com/office/drawing/2014/main" val="1673046561"/>
                    </a:ext>
                  </a:extLst>
                </a:gridCol>
                <a:gridCol w="658368">
                  <a:extLst>
                    <a:ext uri="{9D8B030D-6E8A-4147-A177-3AD203B41FA5}">
                      <a16:colId xmlns:a16="http://schemas.microsoft.com/office/drawing/2014/main" val="2865188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23879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mn-lt"/>
                          <a:ea typeface="+mn-ea"/>
                          <a:cs typeface="+mn-cs"/>
                        </a:rPr>
                        <a:t>Buttercup Malaysia - 2019-11-11 09:05:03</a:t>
                      </a:r>
                      <a:r>
                        <a:rPr kumimoji="0" lang="sv-SE" sz="1000" b="0" i="0" u="none" strike="noStrike" kern="1200" cap="none" spc="0" normalizeH="0" baseline="0" noProof="0">
                          <a:ln>
                            <a:noFill/>
                          </a:ln>
                          <a:solidFill>
                            <a:prstClr val="black"/>
                          </a:solidFill>
                          <a:effectLst/>
                          <a:uLnTx/>
                          <a:uFillTx/>
                          <a:latin typeface="+mn-lt"/>
                          <a:ea typeface="+mn-ea"/>
                          <a:cs typeface="+mn-cs"/>
                        </a:rPr>
                        <a:t>
 Ingin makanan seimbang anda bertambah aroma dan lazat? Masukkan Buttercup!
#Butterlicious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98097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- 2019-11-09 11:03:20</a:t>
                      </a:r>
                      <a:r>
                        <a:rPr kumimoji="0" lang="en-US" sz="1000" b="0" i="0" u="none" strike="noStrike" kern="1200" cap="none" spc="0" normalizeH="0" baseline="0" noProof="0">
                          <a:ln>
                            <a:noFill/>
                          </a:ln>
                          <a:solidFill>
                            <a:prstClr val="black"/>
                          </a:solidFill>
                          <a:effectLst/>
                          <a:uLnTx/>
                          <a:uFillTx/>
                          <a:latin typeface="+mn-lt"/>
                          <a:ea typeface="+mn-ea"/>
                          <a:cs typeface="+mn-cs"/>
                        </a:rPr>
                        <a:t>
 Meskipun saiznya kecil, kandungan antioksidan yang tinggi dalam kismis boleh membantu diri lebih awet muda dan menjaga penglihatan, menjaga kesihatan perut, saluran kencing dan melawan masalah gusi serta gigi. Bolehlah anda meggunakannya selalu dalam masakan.​
#InfoButtercup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41113452"/>
                  </a:ext>
                </a:extLst>
              </a:tr>
            </a:tbl>
          </a:graphicData>
        </a:graphic>
      </p:graphicFrame>
      <p:sp>
        <p:nvSpPr>
          <p:cNvPr id="4" name="Text Placeholder 3">
            <a:extLst>
              <a:ext uri="{FF2B5EF4-FFF2-40B4-BE49-F238E27FC236}">
                <a16:creationId xmlns:a16="http://schemas.microsoft.com/office/drawing/2014/main" id="{B80BE334-76A9-442C-BFEE-DBF5DDA95FEB}"/>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2218426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2B944-5021-4E41-8291-5BA28317C36D}"/>
              </a:ext>
            </a:extLst>
          </p:cNvPr>
          <p:cNvSpPr>
            <a:spLocks noGrp="1"/>
          </p:cNvSpPr>
          <p:nvPr>
            <p:ph type="title"/>
          </p:nvPr>
        </p:nvSpPr>
        <p:spPr/>
        <p:txBody>
          <a:bodyPr/>
          <a:lstStyle/>
          <a:p>
            <a:r>
              <a:rPr lang="en-US"/>
              <a:t>Facebook Own Posts Table | Buttercup Malaysia - 11 of 14</a:t>
            </a:r>
          </a:p>
        </p:txBody>
      </p:sp>
      <p:graphicFrame>
        <p:nvGraphicFramePr>
          <p:cNvPr id="5" name="Table Placeholder 4">
            <a:extLst>
              <a:ext uri="{FF2B5EF4-FFF2-40B4-BE49-F238E27FC236}">
                <a16:creationId xmlns:a16="http://schemas.microsoft.com/office/drawing/2014/main" id="{3316C611-CCA2-4456-898C-81E8206C727F}"/>
              </a:ext>
            </a:extLst>
          </p:cNvPr>
          <p:cNvGraphicFramePr>
            <a:graphicFrameLocks noGrp="1"/>
          </p:cNvGraphicFramePr>
          <p:nvPr>
            <p:ph type="tbl" sz="quarter" idx="13"/>
            <p:extLst>
              <p:ext uri="{D42A27DB-BD31-4B8C-83A1-F6EECF244321}">
                <p14:modId xmlns:p14="http://schemas.microsoft.com/office/powerpoint/2010/main" val="3727223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74289693"/>
                    </a:ext>
                  </a:extLst>
                </a:gridCol>
                <a:gridCol w="658368">
                  <a:extLst>
                    <a:ext uri="{9D8B030D-6E8A-4147-A177-3AD203B41FA5}">
                      <a16:colId xmlns:a16="http://schemas.microsoft.com/office/drawing/2014/main" val="2648945222"/>
                    </a:ext>
                  </a:extLst>
                </a:gridCol>
                <a:gridCol w="658368">
                  <a:extLst>
                    <a:ext uri="{9D8B030D-6E8A-4147-A177-3AD203B41FA5}">
                      <a16:colId xmlns:a16="http://schemas.microsoft.com/office/drawing/2014/main" val="3238525346"/>
                    </a:ext>
                  </a:extLst>
                </a:gridCol>
                <a:gridCol w="658368">
                  <a:extLst>
                    <a:ext uri="{9D8B030D-6E8A-4147-A177-3AD203B41FA5}">
                      <a16:colId xmlns:a16="http://schemas.microsoft.com/office/drawing/2014/main" val="275676372"/>
                    </a:ext>
                  </a:extLst>
                </a:gridCol>
                <a:gridCol w="658368">
                  <a:extLst>
                    <a:ext uri="{9D8B030D-6E8A-4147-A177-3AD203B41FA5}">
                      <a16:colId xmlns:a16="http://schemas.microsoft.com/office/drawing/2014/main" val="3608717041"/>
                    </a:ext>
                  </a:extLst>
                </a:gridCol>
                <a:gridCol w="658368">
                  <a:extLst>
                    <a:ext uri="{9D8B030D-6E8A-4147-A177-3AD203B41FA5}">
                      <a16:colId xmlns:a16="http://schemas.microsoft.com/office/drawing/2014/main" val="4173575472"/>
                    </a:ext>
                  </a:extLst>
                </a:gridCol>
                <a:gridCol w="658368">
                  <a:extLst>
                    <a:ext uri="{9D8B030D-6E8A-4147-A177-3AD203B41FA5}">
                      <a16:colId xmlns:a16="http://schemas.microsoft.com/office/drawing/2014/main" val="3502023184"/>
                    </a:ext>
                  </a:extLst>
                </a:gridCol>
                <a:gridCol w="658368">
                  <a:extLst>
                    <a:ext uri="{9D8B030D-6E8A-4147-A177-3AD203B41FA5}">
                      <a16:colId xmlns:a16="http://schemas.microsoft.com/office/drawing/2014/main" val="26756847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70265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- 2019-11-07 09:00:56</a:t>
                      </a:r>
                      <a:r>
                        <a:rPr kumimoji="0" lang="en-US" sz="1000" b="0" i="0" u="none" strike="noStrike" kern="1200" cap="none" spc="0" normalizeH="0" baseline="0" noProof="0">
                          <a:ln>
                            <a:noFill/>
                          </a:ln>
                          <a:solidFill>
                            <a:prstClr val="black"/>
                          </a:solidFill>
                          <a:effectLst/>
                          <a:uLnTx/>
                          <a:uFillTx/>
                          <a:latin typeface="+mn-lt"/>
                          <a:ea typeface="+mn-ea"/>
                          <a:cs typeface="+mn-cs"/>
                        </a:rPr>
                        <a:t>
 Tambahkan kismis ke dalam adunan kek anda untuk menjadikkannya lebih sihat.​
​#ResipiButtercup​
​Kek Buttercup Kismis​
Bahan-bahan:​
250 gram Buttercup​
5 biji telur​
180 gram gula kastor​
200 gram tepung naik sendiri​
1/2 sudu teh esen vanila​
80 gram kismis, rendam untuk melembutkannya dan keringkan​
Arahan:​
​1. Panaskan ketuhar pada suhu 170°C. Sesuaikan mengikut ketuhar anda.​
​2. Griskan loyang.​
​3. Pukul Buttercup dan gula sehingga kembang dan ringan.​
4. Masukkan telur satu persatu dan kacau rata.​
​5. Masukkan tepung dan kaup balik secara perlahan.​
​6. Masukkan esen vanila dan kacau rata.​
​7. Masukkan kismis dan kacau rata.​
​8. Letak adunan ke dalam loyang.​
9. Bakar selama 45 -50 minit atau sehingga kek masak.​
​Sumber: http://sweetiesaqi.blogspot.com/2016/09/butter-cake-kismis-yang-simple-sedap.html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10246029"/>
                  </a:ext>
                </a:extLst>
              </a:tr>
            </a:tbl>
          </a:graphicData>
        </a:graphic>
      </p:graphicFrame>
      <p:sp>
        <p:nvSpPr>
          <p:cNvPr id="4" name="Text Placeholder 3">
            <a:extLst>
              <a:ext uri="{FF2B5EF4-FFF2-40B4-BE49-F238E27FC236}">
                <a16:creationId xmlns:a16="http://schemas.microsoft.com/office/drawing/2014/main" id="{41B6058B-3A0A-4FCF-BA97-19C0F79C0FB7}"/>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18205332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44439-53C4-4A1A-AFF3-B8A0D0C1358E}"/>
              </a:ext>
            </a:extLst>
          </p:cNvPr>
          <p:cNvSpPr>
            <a:spLocks noGrp="1"/>
          </p:cNvSpPr>
          <p:nvPr>
            <p:ph type="title"/>
          </p:nvPr>
        </p:nvSpPr>
        <p:spPr/>
        <p:txBody>
          <a:bodyPr/>
          <a:lstStyle/>
          <a:p>
            <a:r>
              <a:rPr lang="en-US"/>
              <a:t>Facebook Own Posts Table | Buttercup Malaysia - 12 of 14</a:t>
            </a:r>
          </a:p>
        </p:txBody>
      </p:sp>
      <p:graphicFrame>
        <p:nvGraphicFramePr>
          <p:cNvPr id="5" name="Table Placeholder 4">
            <a:extLst>
              <a:ext uri="{FF2B5EF4-FFF2-40B4-BE49-F238E27FC236}">
                <a16:creationId xmlns:a16="http://schemas.microsoft.com/office/drawing/2014/main" id="{6DC9208D-EDA3-42EB-A3B5-2EA336E93B99}"/>
              </a:ext>
            </a:extLst>
          </p:cNvPr>
          <p:cNvGraphicFramePr>
            <a:graphicFrameLocks noGrp="1"/>
          </p:cNvGraphicFramePr>
          <p:nvPr>
            <p:ph type="tbl" sz="quarter" idx="13"/>
            <p:extLst>
              <p:ext uri="{D42A27DB-BD31-4B8C-83A1-F6EECF244321}">
                <p14:modId xmlns:p14="http://schemas.microsoft.com/office/powerpoint/2010/main" val="1655293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57505542"/>
                    </a:ext>
                  </a:extLst>
                </a:gridCol>
                <a:gridCol w="658368">
                  <a:extLst>
                    <a:ext uri="{9D8B030D-6E8A-4147-A177-3AD203B41FA5}">
                      <a16:colId xmlns:a16="http://schemas.microsoft.com/office/drawing/2014/main" val="1241828838"/>
                    </a:ext>
                  </a:extLst>
                </a:gridCol>
                <a:gridCol w="658368">
                  <a:extLst>
                    <a:ext uri="{9D8B030D-6E8A-4147-A177-3AD203B41FA5}">
                      <a16:colId xmlns:a16="http://schemas.microsoft.com/office/drawing/2014/main" val="2843450693"/>
                    </a:ext>
                  </a:extLst>
                </a:gridCol>
                <a:gridCol w="658368">
                  <a:extLst>
                    <a:ext uri="{9D8B030D-6E8A-4147-A177-3AD203B41FA5}">
                      <a16:colId xmlns:a16="http://schemas.microsoft.com/office/drawing/2014/main" val="4120602596"/>
                    </a:ext>
                  </a:extLst>
                </a:gridCol>
                <a:gridCol w="658368">
                  <a:extLst>
                    <a:ext uri="{9D8B030D-6E8A-4147-A177-3AD203B41FA5}">
                      <a16:colId xmlns:a16="http://schemas.microsoft.com/office/drawing/2014/main" val="3269195543"/>
                    </a:ext>
                  </a:extLst>
                </a:gridCol>
                <a:gridCol w="658368">
                  <a:extLst>
                    <a:ext uri="{9D8B030D-6E8A-4147-A177-3AD203B41FA5}">
                      <a16:colId xmlns:a16="http://schemas.microsoft.com/office/drawing/2014/main" val="3843363974"/>
                    </a:ext>
                  </a:extLst>
                </a:gridCol>
                <a:gridCol w="658368">
                  <a:extLst>
                    <a:ext uri="{9D8B030D-6E8A-4147-A177-3AD203B41FA5}">
                      <a16:colId xmlns:a16="http://schemas.microsoft.com/office/drawing/2014/main" val="2936036914"/>
                    </a:ext>
                  </a:extLst>
                </a:gridCol>
                <a:gridCol w="658368">
                  <a:extLst>
                    <a:ext uri="{9D8B030D-6E8A-4147-A177-3AD203B41FA5}">
                      <a16:colId xmlns:a16="http://schemas.microsoft.com/office/drawing/2014/main" val="2771320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14239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- 2019-11-05 09:56:01</a:t>
                      </a:r>
                      <a:r>
                        <a:rPr kumimoji="0" lang="en-US" sz="1000" b="0" i="0" u="none" strike="noStrike" kern="1200" cap="none" spc="0" normalizeH="0" baseline="0" noProof="0">
                          <a:ln>
                            <a:noFill/>
                          </a:ln>
                          <a:solidFill>
                            <a:prstClr val="black"/>
                          </a:solidFill>
                          <a:effectLst/>
                          <a:uLnTx/>
                          <a:uFillTx/>
                          <a:latin typeface="+mn-lt"/>
                          <a:ea typeface="+mn-ea"/>
                          <a:cs typeface="+mn-cs"/>
                        </a:rPr>
                        <a:t>
 Cuba resipi roti kismis ini dan kongsikannya dengan jiran atau rakan.​
​#ResipiButtercup​
​Roti Manis Kismis​
​Bahan-bahan:​
4 sudu besar Buttercup, dilembutkan​
1/2 cawan kismis,​
3/4 cawan susu panas, dibahagikan kepada 1/2 cawan dan 1/4 cawan ​
1/2 cawan gula putih + 1/2 sudu teh gula​
1/2 sudu teh garam​
3/4 sudu makan yis kering aktif​
2 biji telur dipukul dengan baik​
3 1/2 cawan tepung serba guna​
1/4 sudu teh kayu manis​
1/8 sudu teh (secubit) buah pala​
​Untuk sapuan telur: ​
1 biji telur, dipukul dengan 1 sudu teh​
​Untuk menghias roti:​
1/2 cawan gula aising + 2 1/2 sudu teh susu
Arahan:​
1. Rendamkan 1/2 cawan kismis dengan 1 cawan air panas mendidih selama 10 minit kemudian tapis.​
​2. Campurkan 1/4 cawan susu panas dengan 1/2 sudu kecil gula dan taburkan 3/4 yis. Kacau dan biarkan 10 minit sehingga​ mengembang.​
3. Campurkan 1/2 cawan susu panas dengan 1/2 cawan gula, 4 sudu Buttercup dan ½ sudu teh garam. Kacau sehingga Buttercup cair. Masukkan 2 biji telur dan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17347269"/>
                  </a:ext>
                </a:extLst>
              </a:tr>
            </a:tbl>
          </a:graphicData>
        </a:graphic>
      </p:graphicFrame>
      <p:sp>
        <p:nvSpPr>
          <p:cNvPr id="4" name="Text Placeholder 3">
            <a:extLst>
              <a:ext uri="{FF2B5EF4-FFF2-40B4-BE49-F238E27FC236}">
                <a16:creationId xmlns:a16="http://schemas.microsoft.com/office/drawing/2014/main" id="{9FE6A630-09D2-4E8E-AF3E-487F77DD6267}"/>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42637221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7CAC7-319E-48FC-83B3-980BCE330530}"/>
              </a:ext>
            </a:extLst>
          </p:cNvPr>
          <p:cNvSpPr>
            <a:spLocks noGrp="1"/>
          </p:cNvSpPr>
          <p:nvPr>
            <p:ph type="title"/>
          </p:nvPr>
        </p:nvSpPr>
        <p:spPr/>
        <p:txBody>
          <a:bodyPr/>
          <a:lstStyle/>
          <a:p>
            <a:r>
              <a:rPr lang="en-US"/>
              <a:t>Facebook Own Posts Table | Buttercup Malaysia - 13 of 14</a:t>
            </a:r>
          </a:p>
        </p:txBody>
      </p:sp>
      <p:graphicFrame>
        <p:nvGraphicFramePr>
          <p:cNvPr id="5" name="Table Placeholder 4">
            <a:extLst>
              <a:ext uri="{FF2B5EF4-FFF2-40B4-BE49-F238E27FC236}">
                <a16:creationId xmlns:a16="http://schemas.microsoft.com/office/drawing/2014/main" id="{DF9A50ED-D54B-48AC-8A60-3B6DE0518CE1}"/>
              </a:ext>
            </a:extLst>
          </p:cNvPr>
          <p:cNvGraphicFramePr>
            <a:graphicFrameLocks noGrp="1"/>
          </p:cNvGraphicFramePr>
          <p:nvPr>
            <p:ph type="tbl" sz="quarter" idx="13"/>
            <p:extLst>
              <p:ext uri="{D42A27DB-BD31-4B8C-83A1-F6EECF244321}">
                <p14:modId xmlns:p14="http://schemas.microsoft.com/office/powerpoint/2010/main" val="1215141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99242873"/>
                    </a:ext>
                  </a:extLst>
                </a:gridCol>
                <a:gridCol w="658368">
                  <a:extLst>
                    <a:ext uri="{9D8B030D-6E8A-4147-A177-3AD203B41FA5}">
                      <a16:colId xmlns:a16="http://schemas.microsoft.com/office/drawing/2014/main" val="3893281929"/>
                    </a:ext>
                  </a:extLst>
                </a:gridCol>
                <a:gridCol w="658368">
                  <a:extLst>
                    <a:ext uri="{9D8B030D-6E8A-4147-A177-3AD203B41FA5}">
                      <a16:colId xmlns:a16="http://schemas.microsoft.com/office/drawing/2014/main" val="3048120476"/>
                    </a:ext>
                  </a:extLst>
                </a:gridCol>
                <a:gridCol w="658368">
                  <a:extLst>
                    <a:ext uri="{9D8B030D-6E8A-4147-A177-3AD203B41FA5}">
                      <a16:colId xmlns:a16="http://schemas.microsoft.com/office/drawing/2014/main" val="3160714201"/>
                    </a:ext>
                  </a:extLst>
                </a:gridCol>
                <a:gridCol w="658368">
                  <a:extLst>
                    <a:ext uri="{9D8B030D-6E8A-4147-A177-3AD203B41FA5}">
                      <a16:colId xmlns:a16="http://schemas.microsoft.com/office/drawing/2014/main" val="3800244174"/>
                    </a:ext>
                  </a:extLst>
                </a:gridCol>
                <a:gridCol w="658368">
                  <a:extLst>
                    <a:ext uri="{9D8B030D-6E8A-4147-A177-3AD203B41FA5}">
                      <a16:colId xmlns:a16="http://schemas.microsoft.com/office/drawing/2014/main" val="753639253"/>
                    </a:ext>
                  </a:extLst>
                </a:gridCol>
                <a:gridCol w="658368">
                  <a:extLst>
                    <a:ext uri="{9D8B030D-6E8A-4147-A177-3AD203B41FA5}">
                      <a16:colId xmlns:a16="http://schemas.microsoft.com/office/drawing/2014/main" val="3017916669"/>
                    </a:ext>
                  </a:extLst>
                </a:gridCol>
                <a:gridCol w="658368">
                  <a:extLst>
                    <a:ext uri="{9D8B030D-6E8A-4147-A177-3AD203B41FA5}">
                      <a16:colId xmlns:a16="http://schemas.microsoft.com/office/drawing/2014/main" val="10564588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2002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- 2019-11-03 12:45:51</a:t>
                      </a:r>
                      <a:r>
                        <a:rPr kumimoji="0" lang="en-US" sz="1000" b="0" i="0" u="none" strike="noStrike" kern="1200" cap="none" spc="0" normalizeH="0" baseline="0" noProof="0">
                          <a:ln>
                            <a:noFill/>
                          </a:ln>
                          <a:solidFill>
                            <a:prstClr val="black"/>
                          </a:solidFill>
                          <a:effectLst/>
                          <a:uLnTx/>
                          <a:uFillTx/>
                          <a:latin typeface="+mn-lt"/>
                          <a:ea typeface="+mn-ea"/>
                          <a:cs typeface="+mn-cs"/>
                        </a:rPr>
                        <a:t>
 Kismis adalah anggur yang dikeringkan dan kaya dengan sumber tenaga, vitamin, elektrolit serta mineral semula jadi. Yang menariknya, ia mempunyai jumlah serat, vitamin, mineral, dan antioksidan jauh lebih tinggi berbanding anggur segar!
#InfoButtercup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31015324"/>
                  </a:ext>
                </a:extLst>
              </a:tr>
            </a:tbl>
          </a:graphicData>
        </a:graphic>
      </p:graphicFrame>
      <p:sp>
        <p:nvSpPr>
          <p:cNvPr id="4" name="Text Placeholder 3">
            <a:extLst>
              <a:ext uri="{FF2B5EF4-FFF2-40B4-BE49-F238E27FC236}">
                <a16:creationId xmlns:a16="http://schemas.microsoft.com/office/drawing/2014/main" id="{389F6697-0B3C-431C-B1DE-35871FB647C7}"/>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34851708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AB3D8-C4E6-4557-A909-5B4BBD723D53}"/>
              </a:ext>
            </a:extLst>
          </p:cNvPr>
          <p:cNvSpPr>
            <a:spLocks noGrp="1"/>
          </p:cNvSpPr>
          <p:nvPr>
            <p:ph type="title"/>
          </p:nvPr>
        </p:nvSpPr>
        <p:spPr/>
        <p:txBody>
          <a:bodyPr/>
          <a:lstStyle/>
          <a:p>
            <a:r>
              <a:rPr lang="en-US"/>
              <a:t>Facebook Own Posts Table | Buttercup Malaysia - 14 of 14</a:t>
            </a:r>
          </a:p>
        </p:txBody>
      </p:sp>
      <p:graphicFrame>
        <p:nvGraphicFramePr>
          <p:cNvPr id="5" name="Table Placeholder 4">
            <a:extLst>
              <a:ext uri="{FF2B5EF4-FFF2-40B4-BE49-F238E27FC236}">
                <a16:creationId xmlns:a16="http://schemas.microsoft.com/office/drawing/2014/main" id="{3529B53A-DE1E-4A9C-A9A1-BF8FB04AFD23}"/>
              </a:ext>
            </a:extLst>
          </p:cNvPr>
          <p:cNvGraphicFramePr>
            <a:graphicFrameLocks noGrp="1"/>
          </p:cNvGraphicFramePr>
          <p:nvPr>
            <p:ph type="tbl" sz="quarter" idx="13"/>
            <p:extLst>
              <p:ext uri="{D42A27DB-BD31-4B8C-83A1-F6EECF244321}">
                <p14:modId xmlns:p14="http://schemas.microsoft.com/office/powerpoint/2010/main" val="1214622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47453677"/>
                    </a:ext>
                  </a:extLst>
                </a:gridCol>
                <a:gridCol w="658368">
                  <a:extLst>
                    <a:ext uri="{9D8B030D-6E8A-4147-A177-3AD203B41FA5}">
                      <a16:colId xmlns:a16="http://schemas.microsoft.com/office/drawing/2014/main" val="988996640"/>
                    </a:ext>
                  </a:extLst>
                </a:gridCol>
                <a:gridCol w="658368">
                  <a:extLst>
                    <a:ext uri="{9D8B030D-6E8A-4147-A177-3AD203B41FA5}">
                      <a16:colId xmlns:a16="http://schemas.microsoft.com/office/drawing/2014/main" val="452168685"/>
                    </a:ext>
                  </a:extLst>
                </a:gridCol>
                <a:gridCol w="658368">
                  <a:extLst>
                    <a:ext uri="{9D8B030D-6E8A-4147-A177-3AD203B41FA5}">
                      <a16:colId xmlns:a16="http://schemas.microsoft.com/office/drawing/2014/main" val="3104345953"/>
                    </a:ext>
                  </a:extLst>
                </a:gridCol>
                <a:gridCol w="658368">
                  <a:extLst>
                    <a:ext uri="{9D8B030D-6E8A-4147-A177-3AD203B41FA5}">
                      <a16:colId xmlns:a16="http://schemas.microsoft.com/office/drawing/2014/main" val="1739681202"/>
                    </a:ext>
                  </a:extLst>
                </a:gridCol>
                <a:gridCol w="658368">
                  <a:extLst>
                    <a:ext uri="{9D8B030D-6E8A-4147-A177-3AD203B41FA5}">
                      <a16:colId xmlns:a16="http://schemas.microsoft.com/office/drawing/2014/main" val="1737961920"/>
                    </a:ext>
                  </a:extLst>
                </a:gridCol>
                <a:gridCol w="658368">
                  <a:extLst>
                    <a:ext uri="{9D8B030D-6E8A-4147-A177-3AD203B41FA5}">
                      <a16:colId xmlns:a16="http://schemas.microsoft.com/office/drawing/2014/main" val="1327012011"/>
                    </a:ext>
                  </a:extLst>
                </a:gridCol>
                <a:gridCol w="658368">
                  <a:extLst>
                    <a:ext uri="{9D8B030D-6E8A-4147-A177-3AD203B41FA5}">
                      <a16:colId xmlns:a16="http://schemas.microsoft.com/office/drawing/2014/main" val="971236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86483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- 2019-11-01 10:43:47</a:t>
                      </a:r>
                      <a:r>
                        <a:rPr kumimoji="0" lang="en-US" sz="1000" b="0" i="0" u="none" strike="noStrike" kern="1200" cap="none" spc="0" normalizeH="0" baseline="0" noProof="0">
                          <a:ln>
                            <a:noFill/>
                          </a:ln>
                          <a:solidFill>
                            <a:prstClr val="black"/>
                          </a:solidFill>
                          <a:effectLst/>
                          <a:uLnTx/>
                          <a:uFillTx/>
                          <a:latin typeface="+mn-lt"/>
                          <a:ea typeface="+mn-ea"/>
                          <a:cs typeface="+mn-cs"/>
                        </a:rPr>
                        <a:t>
 Kali ini, Buttercup akan berkongsi resipi yang ​mengandungi kismis untuk anda. Siapa ​peminat kismis di sini?​
​#ResipiButtercup​
​Pastri Kismis Danish​
​Bahan-bahan:​
3 sudu makan Buttercup, cair​
Sedikit gula kayu manis, untuk ditabur​
½ cawan kismis​
1 biji telur dipukul bersama 2 sudu makan air, untuk memberus​
½ cawan jem epal​
​Span:​
187 ml air suam​
1/2 sudu makan yis segera​
1/2 cawan tepung serba guna ​
​
Doh:​
142 gram Buttercup sejuk, dipotong​
112 gram tepung serba guna​
70 gram tepung kek dan pastri​
13 gram gula pasir​
1/2 sudu teh garam​
​
Arahan:​
1. Untuk span, campurkan air, yis dan tepung di dalam mesin pengadun. Biarkan selama 5 minit.​
​2. Untuk doh, tambahkan tepung serba guna dan kek dan pastri ke dalam adunan span bersama gula, garam dan ¼ cawan Buttercup. Pukul adunan dalam mesin pengadun pada kelajuan rendah sehingga sebati, kemudian tambahkan kelajuan dan pukul lagi adunan sambil memasukkan baki 1 cawan Buttercup sedikit demi sedikit , sehingga doh tera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65568835"/>
                  </a:ext>
                </a:extLst>
              </a:tr>
            </a:tbl>
          </a:graphicData>
        </a:graphic>
      </p:graphicFrame>
      <p:sp>
        <p:nvSpPr>
          <p:cNvPr id="4" name="Text Placeholder 3">
            <a:extLst>
              <a:ext uri="{FF2B5EF4-FFF2-40B4-BE49-F238E27FC236}">
                <a16:creationId xmlns:a16="http://schemas.microsoft.com/office/drawing/2014/main" id="{CEBEE199-551D-4036-ACEB-DBC1779E19B9}"/>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5595901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1FC21-8228-49F8-8E52-6928F8C1B780}"/>
              </a:ext>
            </a:extLst>
          </p:cNvPr>
          <p:cNvSpPr>
            <a:spLocks noGrp="1"/>
          </p:cNvSpPr>
          <p:nvPr>
            <p:ph type="title"/>
          </p:nvPr>
        </p:nvSpPr>
        <p:spPr/>
        <p:txBody>
          <a:bodyPr/>
          <a:lstStyle/>
          <a:p>
            <a:r>
              <a:rPr lang="en-US"/>
              <a:t>Facebook Custom Reach (Collumn Chart) | Buttercup Malaysia</a:t>
            </a:r>
          </a:p>
        </p:txBody>
      </p:sp>
      <p:graphicFrame>
        <p:nvGraphicFramePr>
          <p:cNvPr id="6" name="Chart Placeholder 5">
            <a:extLst>
              <a:ext uri="{FF2B5EF4-FFF2-40B4-BE49-F238E27FC236}">
                <a16:creationId xmlns:a16="http://schemas.microsoft.com/office/drawing/2014/main" id="{5ED58632-6A2D-4C38-B873-E5D5F7B3178B}"/>
              </a:ext>
            </a:extLst>
          </p:cNvPr>
          <p:cNvGraphicFramePr>
            <a:graphicFrameLocks noGrp="1"/>
          </p:cNvGraphicFramePr>
          <p:nvPr>
            <p:ph type="chart" sz="quarter" idx="13"/>
            <p:extLst>
              <p:ext uri="{D42A27DB-BD31-4B8C-83A1-F6EECF244321}">
                <p14:modId xmlns:p14="http://schemas.microsoft.com/office/powerpoint/2010/main" val="19349933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348690-18E7-402D-AB04-DCC9739E60F1}"/>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1C07511B-3EF1-4492-A713-AB2E25F167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23824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B9B4D-B617-4C4E-958F-D1C44167E060}"/>
              </a:ext>
            </a:extLst>
          </p:cNvPr>
          <p:cNvSpPr>
            <a:spLocks noGrp="1"/>
          </p:cNvSpPr>
          <p:nvPr>
            <p:ph type="title"/>
          </p:nvPr>
        </p:nvSpPr>
        <p:spPr/>
        <p:txBody>
          <a:bodyPr/>
          <a:lstStyle/>
          <a:p>
            <a:r>
              <a:rPr lang="en-US"/>
              <a:t>Facebook Total Engagements | Buttercup Malaysia</a:t>
            </a:r>
          </a:p>
        </p:txBody>
      </p:sp>
      <p:graphicFrame>
        <p:nvGraphicFramePr>
          <p:cNvPr id="6" name="Chart Placeholder 5">
            <a:extLst>
              <a:ext uri="{FF2B5EF4-FFF2-40B4-BE49-F238E27FC236}">
                <a16:creationId xmlns:a16="http://schemas.microsoft.com/office/drawing/2014/main" id="{D923F408-A99D-455B-A308-93364C061550}"/>
              </a:ext>
            </a:extLst>
          </p:cNvPr>
          <p:cNvGraphicFramePr>
            <a:graphicFrameLocks noGrp="1"/>
          </p:cNvGraphicFramePr>
          <p:nvPr>
            <p:ph type="chart" sz="quarter" idx="13"/>
            <p:extLst>
              <p:ext uri="{D42A27DB-BD31-4B8C-83A1-F6EECF244321}">
                <p14:modId xmlns:p14="http://schemas.microsoft.com/office/powerpoint/2010/main" val="18632798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280CC1-3564-48C5-9A1A-3CA062FC06EA}"/>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F9196E11-07D3-42A7-A19A-0446F6283E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47700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1C205-E2BF-44B9-99F6-55333FD30427}"/>
              </a:ext>
            </a:extLst>
          </p:cNvPr>
          <p:cNvSpPr>
            <a:spLocks noGrp="1"/>
          </p:cNvSpPr>
          <p:nvPr>
            <p:ph type="title"/>
          </p:nvPr>
        </p:nvSpPr>
        <p:spPr/>
        <p:txBody>
          <a:bodyPr/>
          <a:lstStyle/>
          <a:p>
            <a:r>
              <a:rPr lang="en-US"/>
              <a:t>Facebook Total Engagements over Time (monthly) | Buttercup Malaysia</a:t>
            </a:r>
          </a:p>
        </p:txBody>
      </p:sp>
      <p:graphicFrame>
        <p:nvGraphicFramePr>
          <p:cNvPr id="6" name="Chart Placeholder 5">
            <a:extLst>
              <a:ext uri="{FF2B5EF4-FFF2-40B4-BE49-F238E27FC236}">
                <a16:creationId xmlns:a16="http://schemas.microsoft.com/office/drawing/2014/main" id="{BDBE96F0-EA37-45E6-AD83-5EA7D6B12380}"/>
              </a:ext>
            </a:extLst>
          </p:cNvPr>
          <p:cNvGraphicFramePr>
            <a:graphicFrameLocks noGrp="1"/>
          </p:cNvGraphicFramePr>
          <p:nvPr>
            <p:ph type="chart" sz="quarter" idx="13"/>
            <p:extLst>
              <p:ext uri="{D42A27DB-BD31-4B8C-83A1-F6EECF244321}">
                <p14:modId xmlns:p14="http://schemas.microsoft.com/office/powerpoint/2010/main" val="5224058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9935EA-07BA-41DE-8C6B-FF6B192BAEE8}"/>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177F89A6-989B-4D06-AEB9-C037BD0126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684585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1137</Words>
  <Application>Microsoft Office PowerPoint</Application>
  <PresentationFormat>On-screen Show (4:3)</PresentationFormat>
  <Paragraphs>495</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Calibri</vt:lpstr>
      <vt:lpstr>Arial</vt:lpstr>
      <vt:lpstr>quintly_template</vt:lpstr>
      <vt:lpstr>MASTER TEMPLATE</vt:lpstr>
      <vt:lpstr>Facebook Key Metrics Table | Buttercup Malaysia</vt:lpstr>
      <vt:lpstr>Facebook Reach | Buttercup Malaysia</vt:lpstr>
      <vt:lpstr>Facebook Engaged Users | Buttercup Malaysia</vt:lpstr>
      <vt:lpstr>Facebook Average Reactions Per Post | Buttercup Malaysia</vt:lpstr>
      <vt:lpstr>Facebook Interactions Distribution | Buttercup Malaysia</vt:lpstr>
      <vt:lpstr>Facebook Interaction Rate By Weekday | Buttercup Malaysia</vt:lpstr>
      <vt:lpstr>Facebook (FB) Custom Own Posts Table (new) | Buttercup Malaysia - 1 of 6</vt:lpstr>
      <vt:lpstr>Facebook (FB) Custom Own Posts Table (new) | Buttercup Malaysia - 2 of 6</vt:lpstr>
      <vt:lpstr>Facebook (FB) Custom Own Posts Table (new) | Buttercup Malaysia - 3 of 6</vt:lpstr>
      <vt:lpstr>Facebook (FB) Custom Own Posts Table (new) | Buttercup Malaysia - 4 of 6</vt:lpstr>
      <vt:lpstr>Facebook (FB) Custom Own Posts Table (new) | Buttercup Malaysia - 5 of 6</vt:lpstr>
      <vt:lpstr>Facebook (FB) Custom Own Posts Table (new) | Buttercup Malaysia - 6 of 6</vt:lpstr>
      <vt:lpstr>Facebook Fan Demographics | Buttercup Malaysia</vt:lpstr>
      <vt:lpstr>Facebook Interaction Rate | Buttercup Malaysia</vt:lpstr>
      <vt:lpstr>Facebook Fans Total | Buttercup Malaysia</vt:lpstr>
      <vt:lpstr>Facebook Page Views | Buttercup Malaysia</vt:lpstr>
      <vt:lpstr>Facebook Fans By City Table | Buttercup Malaysia - 1 of 3</vt:lpstr>
      <vt:lpstr>Facebook Fans By City Table | Buttercup Malaysia - 2 of 3</vt:lpstr>
      <vt:lpstr>Facebook Fans By City Table | Buttercup Malaysia - 3 of 3</vt:lpstr>
      <vt:lpstr>Facebook Own Posts Table | Buttercup Malaysia - 1 of 14</vt:lpstr>
      <vt:lpstr>Facebook Own Posts Table | Buttercup Malaysia - 2 of 14</vt:lpstr>
      <vt:lpstr>Facebook Own Posts Table | Buttercup Malaysia - 3 of 14</vt:lpstr>
      <vt:lpstr>Facebook Own Posts Table | Buttercup Malaysia - 4 of 14</vt:lpstr>
      <vt:lpstr>Facebook Own Posts Table | Buttercup Malaysia - 5 of 14</vt:lpstr>
      <vt:lpstr>Facebook Own Posts Table | Buttercup Malaysia - 6 of 14</vt:lpstr>
      <vt:lpstr>Facebook Own Posts Table | Buttercup Malaysia - 7 of 14</vt:lpstr>
      <vt:lpstr>Facebook Own Posts Table | Buttercup Malaysia - 8 of 14</vt:lpstr>
      <vt:lpstr>Facebook Own Posts Table | Buttercup Malaysia - 9 of 14</vt:lpstr>
      <vt:lpstr>Facebook Own Posts Table | Buttercup Malaysia - 10 of 14</vt:lpstr>
      <vt:lpstr>Facebook Own Posts Table | Buttercup Malaysia - 11 of 14</vt:lpstr>
      <vt:lpstr>Facebook Own Posts Table | Buttercup Malaysia - 12 of 14</vt:lpstr>
      <vt:lpstr>Facebook Own Posts Table | Buttercup Malaysia - 13 of 14</vt:lpstr>
      <vt:lpstr>Facebook Own Posts Table | Buttercup Malaysia - 14 of 14</vt:lpstr>
      <vt:lpstr>Facebook Custom Reach (Collumn Chart) | Buttercup Malaysia</vt:lpstr>
      <vt:lpstr>Facebook Total Engagements | Buttercup Malaysia</vt:lpstr>
      <vt:lpstr>Facebook Total Engagements over Time (monthly) | Buttercup 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2019-12-20T08:30:54Z</dcterms:created>
  <dcterms:modified xsi:type="dcterms:W3CDTF">2019-12-20T08:31:48Z</dcterms:modified>
</cp:coreProperties>
</file>