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1" r:id="rId15"/>
    <p:sldId id="272" r:id="rId16"/>
    <p:sldId id="273" r:id="rId17"/>
    <p:sldId id="275" r:id="rId18"/>
    <p:sldId id="276" r:id="rId19"/>
    <p:sldId id="277" r:id="rId20"/>
    <p:sldId id="278" r:id="rId21"/>
    <p:sldId id="279" r:id="rId22"/>
    <p:sldId id="280" r:id="rId23"/>
    <p:sldId id="281" r:id="rId24"/>
  </p:sldIdLst>
  <p:sldSz cx="9144000" cy="6858000" type="screen4x3"/>
  <p:notesSz cx="6858000" cy="9144000"/>
  <p:embeddedFontLst>
    <p:embeddedFont>
      <p:font typeface="Calibri" panose="020F0502020204030204" pitchFamily="34" charset="0"/>
      <p:regular r:id="rId25"/>
      <p:bold r:id="rId26"/>
      <p:italic r:id="rId27"/>
      <p:boldItalic r:id="rId2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74" autoAdjust="0"/>
    <p:restoredTop sz="94692" autoAdjust="0"/>
  </p:normalViewPr>
  <p:slideViewPr>
    <p:cSldViewPr snapToGrid="0">
      <p:cViewPr varScale="1">
        <p:scale>
          <a:sx n="59" d="100"/>
          <a:sy n="59" d="100"/>
        </p:scale>
        <p:origin x="84" y="57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3.fntdata"/><Relationship Id="rId30"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 Pre-University</c:v>
                </c:pt>
              </c:strCache>
            </c:strRef>
          </c:tx>
          <c:spPr>
            <a:ln w="28575" cap="rnd">
              <a:solidFill>
                <a:schemeClr val="accent1"/>
              </a:solidFill>
              <a:round/>
            </a:ln>
            <a:effectLst/>
          </c:spPr>
          <c:marker>
            <c:symbol val="none"/>
          </c:marker>
          <c:cat>
            <c:numRef>
              <c:f>Sheet1!$A$2:$A$31</c:f>
              <c:numCache>
                <c:formatCode>m/d/yyyy</c:formatCode>
                <c:ptCount val="30"/>
                <c:pt idx="0">
                  <c:v>43770</c:v>
                </c:pt>
                <c:pt idx="1">
                  <c:v>43771</c:v>
                </c:pt>
                <c:pt idx="2">
                  <c:v>43772</c:v>
                </c:pt>
                <c:pt idx="3">
                  <c:v>43773</c:v>
                </c:pt>
                <c:pt idx="4">
                  <c:v>43774</c:v>
                </c:pt>
                <c:pt idx="5">
                  <c:v>43775</c:v>
                </c:pt>
                <c:pt idx="6">
                  <c:v>43776</c:v>
                </c:pt>
                <c:pt idx="7">
                  <c:v>43777</c:v>
                </c:pt>
                <c:pt idx="8">
                  <c:v>43778</c:v>
                </c:pt>
                <c:pt idx="9">
                  <c:v>43779</c:v>
                </c:pt>
                <c:pt idx="10">
                  <c:v>43780</c:v>
                </c:pt>
                <c:pt idx="11">
                  <c:v>43781</c:v>
                </c:pt>
                <c:pt idx="12">
                  <c:v>43782</c:v>
                </c:pt>
                <c:pt idx="13">
                  <c:v>43783</c:v>
                </c:pt>
                <c:pt idx="14">
                  <c:v>43784</c:v>
                </c:pt>
                <c:pt idx="15">
                  <c:v>43785</c:v>
                </c:pt>
                <c:pt idx="16">
                  <c:v>43786</c:v>
                </c:pt>
                <c:pt idx="17">
                  <c:v>43787</c:v>
                </c:pt>
                <c:pt idx="18">
                  <c:v>43788</c:v>
                </c:pt>
                <c:pt idx="19">
                  <c:v>43789</c:v>
                </c:pt>
                <c:pt idx="20">
                  <c:v>43790</c:v>
                </c:pt>
                <c:pt idx="21">
                  <c:v>43791</c:v>
                </c:pt>
                <c:pt idx="22">
                  <c:v>43792</c:v>
                </c:pt>
                <c:pt idx="23">
                  <c:v>43793</c:v>
                </c:pt>
                <c:pt idx="24">
                  <c:v>43794</c:v>
                </c:pt>
                <c:pt idx="25">
                  <c:v>43795</c:v>
                </c:pt>
                <c:pt idx="26">
                  <c:v>43796</c:v>
                </c:pt>
                <c:pt idx="27">
                  <c:v>43797</c:v>
                </c:pt>
                <c:pt idx="28">
                  <c:v>43798</c:v>
                </c:pt>
                <c:pt idx="29">
                  <c:v>43799</c:v>
                </c:pt>
              </c:numCache>
            </c:numRef>
          </c:cat>
          <c:val>
            <c:numRef>
              <c:f>Sheet1!$B$2:$B$31</c:f>
              <c:numCache>
                <c:formatCode>General</c:formatCode>
                <c:ptCount val="30"/>
                <c:pt idx="0">
                  <c:v>2392</c:v>
                </c:pt>
                <c:pt idx="1">
                  <c:v>5</c:v>
                </c:pt>
                <c:pt idx="2">
                  <c:v>4</c:v>
                </c:pt>
                <c:pt idx="3">
                  <c:v>7</c:v>
                </c:pt>
                <c:pt idx="4">
                  <c:v>5</c:v>
                </c:pt>
                <c:pt idx="5">
                  <c:v>8</c:v>
                </c:pt>
                <c:pt idx="6">
                  <c:v>5</c:v>
                </c:pt>
                <c:pt idx="7">
                  <c:v>3</c:v>
                </c:pt>
                <c:pt idx="8">
                  <c:v>772</c:v>
                </c:pt>
                <c:pt idx="9">
                  <c:v>78</c:v>
                </c:pt>
                <c:pt idx="10">
                  <c:v>38</c:v>
                </c:pt>
                <c:pt idx="11">
                  <c:v>30</c:v>
                </c:pt>
                <c:pt idx="12">
                  <c:v>10</c:v>
                </c:pt>
                <c:pt idx="13">
                  <c:v>7</c:v>
                </c:pt>
                <c:pt idx="14">
                  <c:v>15</c:v>
                </c:pt>
                <c:pt idx="15">
                  <c:v>8</c:v>
                </c:pt>
                <c:pt idx="16">
                  <c:v>6</c:v>
                </c:pt>
                <c:pt idx="17">
                  <c:v>6</c:v>
                </c:pt>
                <c:pt idx="18">
                  <c:v>78</c:v>
                </c:pt>
                <c:pt idx="19">
                  <c:v>78</c:v>
                </c:pt>
                <c:pt idx="20">
                  <c:v>51</c:v>
                </c:pt>
                <c:pt idx="21">
                  <c:v>13463</c:v>
                </c:pt>
                <c:pt idx="22">
                  <c:v>19810</c:v>
                </c:pt>
                <c:pt idx="23">
                  <c:v>22121</c:v>
                </c:pt>
                <c:pt idx="24">
                  <c:v>25530</c:v>
                </c:pt>
                <c:pt idx="25">
                  <c:v>20806</c:v>
                </c:pt>
                <c:pt idx="26">
                  <c:v>10211</c:v>
                </c:pt>
                <c:pt idx="27">
                  <c:v>7709</c:v>
                </c:pt>
                <c:pt idx="28">
                  <c:v>10035</c:v>
                </c:pt>
                <c:pt idx="29">
                  <c:v>12658</c:v>
                </c:pt>
              </c:numCache>
            </c:numRef>
          </c:val>
          <c:smooth val="0"/>
          <c:extLst>
            <c:ext xmlns:c16="http://schemas.microsoft.com/office/drawing/2014/chart" uri="{C3380CC4-5D6E-409C-BE32-E72D297353CC}">
              <c16:uniqueId val="{00000000-AE28-4799-8D3F-2A73A3417D04}"/>
            </c:ext>
          </c:extLst>
        </c:ser>
        <c:dLbls>
          <c:showLegendKey val="0"/>
          <c:showVal val="0"/>
          <c:showCatName val="0"/>
          <c:showSerName val="0"/>
          <c:showPercent val="0"/>
          <c:showBubbleSize val="0"/>
        </c:dLbls>
        <c:smooth val="0"/>
        <c:axId val="309431768"/>
        <c:axId val="309435048"/>
      </c:lineChart>
      <c:dateAx>
        <c:axId val="3094317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9435048"/>
        <c:crosses val="autoZero"/>
        <c:auto val="1"/>
        <c:lblOffset val="100"/>
        <c:baseTimeUnit val="days"/>
      </c:dateAx>
      <c:valAx>
        <c:axId val="3094350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94317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 Pre-University</c:v>
                </c:pt>
              </c:strCache>
            </c:strRef>
          </c:tx>
          <c:spPr>
            <a:ln w="28575" cap="rnd">
              <a:solidFill>
                <a:schemeClr val="accent1"/>
              </a:solidFill>
              <a:round/>
            </a:ln>
            <a:effectLst/>
          </c:spPr>
          <c:marker>
            <c:symbol val="none"/>
          </c:marker>
          <c:cat>
            <c:numRef>
              <c:f>Sheet1!$A$2:$A$31</c:f>
              <c:numCache>
                <c:formatCode>m/d/yyyy</c:formatCode>
                <c:ptCount val="30"/>
                <c:pt idx="0">
                  <c:v>43770</c:v>
                </c:pt>
                <c:pt idx="1">
                  <c:v>43771</c:v>
                </c:pt>
                <c:pt idx="2">
                  <c:v>43772</c:v>
                </c:pt>
                <c:pt idx="3">
                  <c:v>43773</c:v>
                </c:pt>
                <c:pt idx="4">
                  <c:v>43774</c:v>
                </c:pt>
                <c:pt idx="5">
                  <c:v>43775</c:v>
                </c:pt>
                <c:pt idx="6">
                  <c:v>43776</c:v>
                </c:pt>
                <c:pt idx="7">
                  <c:v>43777</c:v>
                </c:pt>
                <c:pt idx="8">
                  <c:v>43778</c:v>
                </c:pt>
                <c:pt idx="9">
                  <c:v>43779</c:v>
                </c:pt>
                <c:pt idx="10">
                  <c:v>43780</c:v>
                </c:pt>
                <c:pt idx="11">
                  <c:v>43781</c:v>
                </c:pt>
                <c:pt idx="12">
                  <c:v>43782</c:v>
                </c:pt>
                <c:pt idx="13">
                  <c:v>43783</c:v>
                </c:pt>
                <c:pt idx="14">
                  <c:v>43784</c:v>
                </c:pt>
                <c:pt idx="15">
                  <c:v>43785</c:v>
                </c:pt>
                <c:pt idx="16">
                  <c:v>43786</c:v>
                </c:pt>
                <c:pt idx="17">
                  <c:v>43787</c:v>
                </c:pt>
                <c:pt idx="18">
                  <c:v>43788</c:v>
                </c:pt>
                <c:pt idx="19">
                  <c:v>43789</c:v>
                </c:pt>
                <c:pt idx="20">
                  <c:v>43790</c:v>
                </c:pt>
                <c:pt idx="21">
                  <c:v>43791</c:v>
                </c:pt>
                <c:pt idx="22">
                  <c:v>43792</c:v>
                </c:pt>
                <c:pt idx="23">
                  <c:v>43793</c:v>
                </c:pt>
                <c:pt idx="24">
                  <c:v>43794</c:v>
                </c:pt>
                <c:pt idx="25">
                  <c:v>43795</c:v>
                </c:pt>
                <c:pt idx="26">
                  <c:v>43796</c:v>
                </c:pt>
                <c:pt idx="27">
                  <c:v>43797</c:v>
                </c:pt>
                <c:pt idx="28">
                  <c:v>43798</c:v>
                </c:pt>
                <c:pt idx="29">
                  <c:v>43799</c:v>
                </c:pt>
              </c:numCache>
            </c:numRef>
          </c:cat>
          <c:val>
            <c:numRef>
              <c:f>Sheet1!$B$2:$B$31</c:f>
              <c:numCache>
                <c:formatCode>General</c:formatCode>
                <c:ptCount val="30"/>
                <c:pt idx="0">
                  <c:v>9</c:v>
                </c:pt>
                <c:pt idx="1">
                  <c:v>0</c:v>
                </c:pt>
                <c:pt idx="2">
                  <c:v>2</c:v>
                </c:pt>
                <c:pt idx="3">
                  <c:v>2</c:v>
                </c:pt>
                <c:pt idx="4">
                  <c:v>0</c:v>
                </c:pt>
                <c:pt idx="5">
                  <c:v>0</c:v>
                </c:pt>
                <c:pt idx="6">
                  <c:v>0</c:v>
                </c:pt>
                <c:pt idx="7">
                  <c:v>0</c:v>
                </c:pt>
                <c:pt idx="8">
                  <c:v>22</c:v>
                </c:pt>
                <c:pt idx="9">
                  <c:v>0</c:v>
                </c:pt>
                <c:pt idx="10">
                  <c:v>1</c:v>
                </c:pt>
                <c:pt idx="11">
                  <c:v>0</c:v>
                </c:pt>
                <c:pt idx="12">
                  <c:v>0</c:v>
                </c:pt>
                <c:pt idx="13">
                  <c:v>0</c:v>
                </c:pt>
                <c:pt idx="14">
                  <c:v>1</c:v>
                </c:pt>
                <c:pt idx="15">
                  <c:v>2</c:v>
                </c:pt>
                <c:pt idx="16">
                  <c:v>1</c:v>
                </c:pt>
                <c:pt idx="17">
                  <c:v>2</c:v>
                </c:pt>
                <c:pt idx="18">
                  <c:v>5</c:v>
                </c:pt>
                <c:pt idx="19">
                  <c:v>7</c:v>
                </c:pt>
                <c:pt idx="20">
                  <c:v>5</c:v>
                </c:pt>
                <c:pt idx="21">
                  <c:v>51</c:v>
                </c:pt>
                <c:pt idx="22">
                  <c:v>75</c:v>
                </c:pt>
                <c:pt idx="23">
                  <c:v>78</c:v>
                </c:pt>
                <c:pt idx="24">
                  <c:v>91</c:v>
                </c:pt>
                <c:pt idx="25">
                  <c:v>70</c:v>
                </c:pt>
                <c:pt idx="26">
                  <c:v>86</c:v>
                </c:pt>
                <c:pt idx="27">
                  <c:v>67</c:v>
                </c:pt>
                <c:pt idx="28">
                  <c:v>66</c:v>
                </c:pt>
                <c:pt idx="29">
                  <c:v>69</c:v>
                </c:pt>
              </c:numCache>
            </c:numRef>
          </c:val>
          <c:smooth val="0"/>
          <c:extLst>
            <c:ext xmlns:c16="http://schemas.microsoft.com/office/drawing/2014/chart" uri="{C3380CC4-5D6E-409C-BE32-E72D297353CC}">
              <c16:uniqueId val="{00000000-4CD7-4CE6-87D9-28DC217F245D}"/>
            </c:ext>
          </c:extLst>
        </c:ser>
        <c:dLbls>
          <c:showLegendKey val="0"/>
          <c:showVal val="0"/>
          <c:showCatName val="0"/>
          <c:showSerName val="0"/>
          <c:showPercent val="0"/>
          <c:showBubbleSize val="0"/>
        </c:dLbls>
        <c:smooth val="0"/>
        <c:axId val="310714496"/>
        <c:axId val="310715152"/>
      </c:lineChart>
      <c:dateAx>
        <c:axId val="3107144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0715152"/>
        <c:crosses val="autoZero"/>
        <c:auto val="1"/>
        <c:lblOffset val="100"/>
        <c:baseTimeUnit val="days"/>
      </c:dateAx>
      <c:valAx>
        <c:axId val="3107151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07144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 Pre-University</c:v>
                </c:pt>
              </c:strCache>
            </c:strRef>
          </c:tx>
          <c:spPr>
            <a:ln w="28575" cap="rnd">
              <a:solidFill>
                <a:schemeClr val="accent1"/>
              </a:solidFill>
              <a:round/>
            </a:ln>
            <a:effectLst/>
          </c:spPr>
          <c:marker>
            <c:symbol val="none"/>
          </c:marker>
          <c:cat>
            <c:numRef>
              <c:f>Sheet1!$A$2:$A$31</c:f>
              <c:numCache>
                <c:formatCode>m/d/yyyy</c:formatCode>
                <c:ptCount val="30"/>
                <c:pt idx="0">
                  <c:v>43770</c:v>
                </c:pt>
                <c:pt idx="1">
                  <c:v>43771</c:v>
                </c:pt>
                <c:pt idx="2">
                  <c:v>43772</c:v>
                </c:pt>
                <c:pt idx="3">
                  <c:v>43773</c:v>
                </c:pt>
                <c:pt idx="4">
                  <c:v>43774</c:v>
                </c:pt>
                <c:pt idx="5">
                  <c:v>43775</c:v>
                </c:pt>
                <c:pt idx="6">
                  <c:v>43776</c:v>
                </c:pt>
                <c:pt idx="7">
                  <c:v>43777</c:v>
                </c:pt>
                <c:pt idx="8">
                  <c:v>43778</c:v>
                </c:pt>
                <c:pt idx="9">
                  <c:v>43779</c:v>
                </c:pt>
                <c:pt idx="10">
                  <c:v>43780</c:v>
                </c:pt>
                <c:pt idx="11">
                  <c:v>43781</c:v>
                </c:pt>
                <c:pt idx="12">
                  <c:v>43782</c:v>
                </c:pt>
                <c:pt idx="13">
                  <c:v>43783</c:v>
                </c:pt>
                <c:pt idx="14">
                  <c:v>43784</c:v>
                </c:pt>
                <c:pt idx="15">
                  <c:v>43785</c:v>
                </c:pt>
                <c:pt idx="16">
                  <c:v>43786</c:v>
                </c:pt>
                <c:pt idx="17">
                  <c:v>43787</c:v>
                </c:pt>
                <c:pt idx="18">
                  <c:v>43788</c:v>
                </c:pt>
                <c:pt idx="19">
                  <c:v>43789</c:v>
                </c:pt>
                <c:pt idx="20">
                  <c:v>43790</c:v>
                </c:pt>
                <c:pt idx="21">
                  <c:v>43791</c:v>
                </c:pt>
                <c:pt idx="22">
                  <c:v>43792</c:v>
                </c:pt>
                <c:pt idx="23">
                  <c:v>43793</c:v>
                </c:pt>
                <c:pt idx="24">
                  <c:v>43794</c:v>
                </c:pt>
                <c:pt idx="25">
                  <c:v>43795</c:v>
                </c:pt>
                <c:pt idx="26">
                  <c:v>43796</c:v>
                </c:pt>
                <c:pt idx="27">
                  <c:v>43797</c:v>
                </c:pt>
                <c:pt idx="28">
                  <c:v>43798</c:v>
                </c:pt>
                <c:pt idx="29">
                  <c:v>43799</c:v>
                </c:pt>
              </c:numCache>
            </c:numRef>
          </c:cat>
          <c:val>
            <c:numRef>
              <c:f>Sheet1!$B$2:$B$31</c:f>
              <c:numCache>
                <c:formatCode>General</c:formatCode>
                <c:ptCount val="3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7</c:v>
                </c:pt>
                <c:pt idx="18">
                  <c:v>0</c:v>
                </c:pt>
                <c:pt idx="19">
                  <c:v>2</c:v>
                </c:pt>
                <c:pt idx="20">
                  <c:v>3</c:v>
                </c:pt>
                <c:pt idx="21">
                  <c:v>15</c:v>
                </c:pt>
                <c:pt idx="22">
                  <c:v>0</c:v>
                </c:pt>
                <c:pt idx="23">
                  <c:v>3</c:v>
                </c:pt>
                <c:pt idx="24">
                  <c:v>0</c:v>
                </c:pt>
                <c:pt idx="25">
                  <c:v>1</c:v>
                </c:pt>
                <c:pt idx="26">
                  <c:v>23</c:v>
                </c:pt>
                <c:pt idx="27">
                  <c:v>0</c:v>
                </c:pt>
                <c:pt idx="28">
                  <c:v>0</c:v>
                </c:pt>
                <c:pt idx="29">
                  <c:v>4</c:v>
                </c:pt>
              </c:numCache>
            </c:numRef>
          </c:val>
          <c:smooth val="0"/>
          <c:extLst>
            <c:ext xmlns:c16="http://schemas.microsoft.com/office/drawing/2014/chart" uri="{C3380CC4-5D6E-409C-BE32-E72D297353CC}">
              <c16:uniqueId val="{00000000-6FD9-48A5-B4EE-C9EAA2F43E5D}"/>
            </c:ext>
          </c:extLst>
        </c:ser>
        <c:dLbls>
          <c:showLegendKey val="0"/>
          <c:showVal val="0"/>
          <c:showCatName val="0"/>
          <c:showSerName val="0"/>
          <c:showPercent val="0"/>
          <c:showBubbleSize val="0"/>
        </c:dLbls>
        <c:smooth val="0"/>
        <c:axId val="186188104"/>
        <c:axId val="186189416"/>
      </c:lineChart>
      <c:dateAx>
        <c:axId val="1861881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86189416"/>
        <c:crosses val="autoZero"/>
        <c:auto val="1"/>
        <c:lblOffset val="100"/>
        <c:baseTimeUnit val="days"/>
      </c:dateAx>
      <c:valAx>
        <c:axId val="1861894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861881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Oxford Fajar Pre-University</c:v>
                </c:pt>
              </c:strCache>
            </c:strRef>
          </c:cat>
          <c:val>
            <c:numRef>
              <c:f>Sheet1!$B$2</c:f>
              <c:numCache>
                <c:formatCode>General</c:formatCode>
                <c:ptCount val="1"/>
                <c:pt idx="0">
                  <c:v>55</c:v>
                </c:pt>
              </c:numCache>
            </c:numRef>
          </c:val>
          <c:extLst>
            <c:ext xmlns:c16="http://schemas.microsoft.com/office/drawing/2014/chart" uri="{C3380CC4-5D6E-409C-BE32-E72D297353CC}">
              <c16:uniqueId val="{00000000-06E8-47BB-9E6E-0F0E39F3C27B}"/>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Oxford Fajar Pre-University</c:v>
                </c:pt>
              </c:strCache>
            </c:strRef>
          </c:cat>
          <c:val>
            <c:numRef>
              <c:f>Sheet1!$C$2</c:f>
              <c:numCache>
                <c:formatCode>General</c:formatCode>
                <c:ptCount val="1"/>
                <c:pt idx="0">
                  <c:v>5</c:v>
                </c:pt>
              </c:numCache>
            </c:numRef>
          </c:val>
          <c:extLst>
            <c:ext xmlns:c16="http://schemas.microsoft.com/office/drawing/2014/chart" uri="{C3380CC4-5D6E-409C-BE32-E72D297353CC}">
              <c16:uniqueId val="{00000001-06E8-47BB-9E6E-0F0E39F3C27B}"/>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Oxford Fajar Pre-University</c:v>
                </c:pt>
              </c:strCache>
            </c:strRef>
          </c:cat>
          <c:val>
            <c:numRef>
              <c:f>Sheet1!$D$2</c:f>
              <c:numCache>
                <c:formatCode>General</c:formatCode>
                <c:ptCount val="1"/>
                <c:pt idx="0">
                  <c:v>0</c:v>
                </c:pt>
              </c:numCache>
            </c:numRef>
          </c:val>
          <c:extLst>
            <c:ext xmlns:c16="http://schemas.microsoft.com/office/drawing/2014/chart" uri="{C3380CC4-5D6E-409C-BE32-E72D297353CC}">
              <c16:uniqueId val="{00000002-06E8-47BB-9E6E-0F0E39F3C27B}"/>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Oxford Fajar Pre-University</c:v>
                </c:pt>
              </c:strCache>
            </c:strRef>
          </c:cat>
          <c:val>
            <c:numRef>
              <c:f>Sheet1!$E$2</c:f>
              <c:numCache>
                <c:formatCode>General</c:formatCode>
                <c:ptCount val="1"/>
                <c:pt idx="0">
                  <c:v>0</c:v>
                </c:pt>
              </c:numCache>
            </c:numRef>
          </c:val>
          <c:extLst>
            <c:ext xmlns:c16="http://schemas.microsoft.com/office/drawing/2014/chart" uri="{C3380CC4-5D6E-409C-BE32-E72D297353CC}">
              <c16:uniqueId val="{00000003-06E8-47BB-9E6E-0F0E39F3C27B}"/>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Oxford Fajar Pre-University</c:v>
                </c:pt>
              </c:strCache>
            </c:strRef>
          </c:cat>
          <c:val>
            <c:numRef>
              <c:f>Sheet1!$F$2</c:f>
              <c:numCache>
                <c:formatCode>General</c:formatCode>
                <c:ptCount val="1"/>
                <c:pt idx="0">
                  <c:v>0</c:v>
                </c:pt>
              </c:numCache>
            </c:numRef>
          </c:val>
          <c:extLst>
            <c:ext xmlns:c16="http://schemas.microsoft.com/office/drawing/2014/chart" uri="{C3380CC4-5D6E-409C-BE32-E72D297353CC}">
              <c16:uniqueId val="{00000004-06E8-47BB-9E6E-0F0E39F3C27B}"/>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Oxford Fajar Pre-University</c:v>
                </c:pt>
              </c:strCache>
            </c:strRef>
          </c:cat>
          <c:val>
            <c:numRef>
              <c:f>Sheet1!$G$2</c:f>
              <c:numCache>
                <c:formatCode>General</c:formatCode>
                <c:ptCount val="1"/>
                <c:pt idx="0">
                  <c:v>0</c:v>
                </c:pt>
              </c:numCache>
            </c:numRef>
          </c:val>
          <c:extLst>
            <c:ext xmlns:c16="http://schemas.microsoft.com/office/drawing/2014/chart" uri="{C3380CC4-5D6E-409C-BE32-E72D297353CC}">
              <c16:uniqueId val="{00000005-06E8-47BB-9E6E-0F0E39F3C27B}"/>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Oxford Fajar Pre-University</c:v>
                </c:pt>
              </c:strCache>
            </c:strRef>
          </c:cat>
          <c:val>
            <c:numRef>
              <c:f>Sheet1!$H$2</c:f>
              <c:numCache>
                <c:formatCode>General</c:formatCode>
                <c:ptCount val="1"/>
                <c:pt idx="0">
                  <c:v>0</c:v>
                </c:pt>
              </c:numCache>
            </c:numRef>
          </c:val>
          <c:extLst>
            <c:ext xmlns:c16="http://schemas.microsoft.com/office/drawing/2014/chart" uri="{C3380CC4-5D6E-409C-BE32-E72D297353CC}">
              <c16:uniqueId val="{00000006-06E8-47BB-9E6E-0F0E39F3C27B}"/>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Oxford Fajar Pre-University</c:v>
                </c:pt>
              </c:strCache>
            </c:strRef>
          </c:cat>
          <c:val>
            <c:numRef>
              <c:f>Sheet1!$I$2</c:f>
              <c:numCache>
                <c:formatCode>General</c:formatCode>
                <c:ptCount val="1"/>
                <c:pt idx="0">
                  <c:v>2</c:v>
                </c:pt>
              </c:numCache>
            </c:numRef>
          </c:val>
          <c:extLst>
            <c:ext xmlns:c16="http://schemas.microsoft.com/office/drawing/2014/chart" uri="{C3380CC4-5D6E-409C-BE32-E72D297353CC}">
              <c16:uniqueId val="{00000007-06E8-47BB-9E6E-0F0E39F3C27B}"/>
            </c:ext>
          </c:extLst>
        </c:ser>
        <c:dLbls>
          <c:showLegendKey val="0"/>
          <c:showVal val="0"/>
          <c:showCatName val="0"/>
          <c:showSerName val="0"/>
          <c:showPercent val="0"/>
          <c:showBubbleSize val="0"/>
        </c:dLbls>
        <c:gapWidth val="150"/>
        <c:overlap val="100"/>
        <c:axId val="183822736"/>
        <c:axId val="183823392"/>
      </c:barChart>
      <c:catAx>
        <c:axId val="1838227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83823392"/>
        <c:crosses val="autoZero"/>
        <c:auto val="1"/>
        <c:lblAlgn val="ctr"/>
        <c:lblOffset val="100"/>
        <c:noMultiLvlLbl val="0"/>
      </c:catAx>
      <c:valAx>
        <c:axId val="18382339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838227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Oxford Fajar Pre-University</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0.42579075425790802</c:v>
                </c:pt>
                <c:pt idx="1">
                  <c:v>6.0827250608272501E-2</c:v>
                </c:pt>
                <c:pt idx="2">
                  <c:v>0.56772100567720996</c:v>
                </c:pt>
                <c:pt idx="3">
                  <c:v>0.18248175182481799</c:v>
                </c:pt>
                <c:pt idx="4">
                  <c:v>0.97323600973236002</c:v>
                </c:pt>
                <c:pt idx="5">
                  <c:v>0.24330900243309</c:v>
                </c:pt>
                <c:pt idx="6">
                  <c:v>0.18248175182481799</c:v>
                </c:pt>
              </c:numCache>
            </c:numRef>
          </c:val>
          <c:extLst>
            <c:ext xmlns:c16="http://schemas.microsoft.com/office/drawing/2014/chart" uri="{C3380CC4-5D6E-409C-BE32-E72D297353CC}">
              <c16:uniqueId val="{00000000-9073-4DF8-B142-18C2182747EE}"/>
            </c:ext>
          </c:extLst>
        </c:ser>
        <c:dLbls>
          <c:showLegendKey val="0"/>
          <c:showVal val="0"/>
          <c:showCatName val="0"/>
          <c:showSerName val="0"/>
          <c:showPercent val="0"/>
          <c:showBubbleSize val="0"/>
        </c:dLbls>
        <c:gapWidth val="219"/>
        <c:overlap val="-27"/>
        <c:axId val="183822080"/>
        <c:axId val="183823720"/>
      </c:barChart>
      <c:catAx>
        <c:axId val="1838220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83823720"/>
        <c:crosses val="autoZero"/>
        <c:auto val="1"/>
        <c:lblAlgn val="ctr"/>
        <c:lblOffset val="100"/>
        <c:noMultiLvlLbl val="0"/>
      </c:catAx>
      <c:valAx>
        <c:axId val="1838237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838220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18</c:v>
                </c:pt>
                <c:pt idx="1">
                  <c:v>405</c:v>
                </c:pt>
                <c:pt idx="2">
                  <c:v>138</c:v>
                </c:pt>
                <c:pt idx="3">
                  <c:v>55</c:v>
                </c:pt>
                <c:pt idx="4">
                  <c:v>21</c:v>
                </c:pt>
                <c:pt idx="5">
                  <c:v>5</c:v>
                </c:pt>
                <c:pt idx="6">
                  <c:v>7</c:v>
                </c:pt>
              </c:numCache>
            </c:numRef>
          </c:val>
          <c:extLst>
            <c:ext xmlns:c16="http://schemas.microsoft.com/office/drawing/2014/chart" uri="{C3380CC4-5D6E-409C-BE32-E72D297353CC}">
              <c16:uniqueId val="{00000000-8134-459E-9874-D50114E4A4AD}"/>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23</c:v>
                </c:pt>
                <c:pt idx="1">
                  <c:v>660</c:v>
                </c:pt>
                <c:pt idx="2">
                  <c:v>167</c:v>
                </c:pt>
                <c:pt idx="3">
                  <c:v>101</c:v>
                </c:pt>
                <c:pt idx="4">
                  <c:v>30</c:v>
                </c:pt>
                <c:pt idx="5">
                  <c:v>5</c:v>
                </c:pt>
                <c:pt idx="6">
                  <c:v>10</c:v>
                </c:pt>
              </c:numCache>
            </c:numRef>
          </c:val>
          <c:extLst>
            <c:ext xmlns:c16="http://schemas.microsoft.com/office/drawing/2014/chart" uri="{C3380CC4-5D6E-409C-BE32-E72D297353CC}">
              <c16:uniqueId val="{00000001-8134-459E-9874-D50114E4A4AD}"/>
            </c:ext>
          </c:extLst>
        </c:ser>
        <c:dLbls>
          <c:showLegendKey val="0"/>
          <c:showVal val="0"/>
          <c:showCatName val="0"/>
          <c:showSerName val="0"/>
          <c:showPercent val="0"/>
          <c:showBubbleSize val="0"/>
        </c:dLbls>
        <c:gapWidth val="219"/>
        <c:overlap val="-27"/>
        <c:axId val="316086016"/>
        <c:axId val="316088640"/>
      </c:barChart>
      <c:catAx>
        <c:axId val="3160860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6088640"/>
        <c:crosses val="autoZero"/>
        <c:auto val="1"/>
        <c:lblAlgn val="ctr"/>
        <c:lblOffset val="100"/>
        <c:noMultiLvlLbl val="0"/>
      </c:catAx>
      <c:valAx>
        <c:axId val="3160886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60860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 Pre-University</c:v>
                </c:pt>
              </c:strCache>
            </c:strRef>
          </c:tx>
          <c:spPr>
            <a:ln w="28575" cap="rnd">
              <a:solidFill>
                <a:schemeClr val="accent1"/>
              </a:solidFill>
              <a:round/>
            </a:ln>
            <a:effectLst/>
          </c:spPr>
          <c:marker>
            <c:symbol val="none"/>
          </c:marker>
          <c:cat>
            <c:numRef>
              <c:f>Sheet1!$A$2:$A$31</c:f>
              <c:numCache>
                <c:formatCode>m/d/yyyy</c:formatCode>
                <c:ptCount val="30"/>
                <c:pt idx="0">
                  <c:v>43770</c:v>
                </c:pt>
                <c:pt idx="1">
                  <c:v>43771</c:v>
                </c:pt>
                <c:pt idx="2">
                  <c:v>43772</c:v>
                </c:pt>
                <c:pt idx="3">
                  <c:v>43773</c:v>
                </c:pt>
                <c:pt idx="4">
                  <c:v>43774</c:v>
                </c:pt>
                <c:pt idx="5">
                  <c:v>43775</c:v>
                </c:pt>
                <c:pt idx="6">
                  <c:v>43776</c:v>
                </c:pt>
                <c:pt idx="7">
                  <c:v>43777</c:v>
                </c:pt>
                <c:pt idx="8">
                  <c:v>43778</c:v>
                </c:pt>
                <c:pt idx="9">
                  <c:v>43779</c:v>
                </c:pt>
                <c:pt idx="10">
                  <c:v>43780</c:v>
                </c:pt>
                <c:pt idx="11">
                  <c:v>43781</c:v>
                </c:pt>
                <c:pt idx="12">
                  <c:v>43782</c:v>
                </c:pt>
                <c:pt idx="13">
                  <c:v>43783</c:v>
                </c:pt>
                <c:pt idx="14">
                  <c:v>43784</c:v>
                </c:pt>
                <c:pt idx="15">
                  <c:v>43785</c:v>
                </c:pt>
                <c:pt idx="16">
                  <c:v>43786</c:v>
                </c:pt>
                <c:pt idx="17">
                  <c:v>43787</c:v>
                </c:pt>
                <c:pt idx="18">
                  <c:v>43788</c:v>
                </c:pt>
                <c:pt idx="19">
                  <c:v>43789</c:v>
                </c:pt>
                <c:pt idx="20">
                  <c:v>43790</c:v>
                </c:pt>
                <c:pt idx="21">
                  <c:v>43791</c:v>
                </c:pt>
                <c:pt idx="22">
                  <c:v>43792</c:v>
                </c:pt>
                <c:pt idx="23">
                  <c:v>43793</c:v>
                </c:pt>
                <c:pt idx="24">
                  <c:v>43794</c:v>
                </c:pt>
                <c:pt idx="25">
                  <c:v>43795</c:v>
                </c:pt>
                <c:pt idx="26">
                  <c:v>43796</c:v>
                </c:pt>
                <c:pt idx="27">
                  <c:v>43797</c:v>
                </c:pt>
                <c:pt idx="28">
                  <c:v>43798</c:v>
                </c:pt>
                <c:pt idx="29">
                  <c:v>43799</c:v>
                </c:pt>
              </c:numCache>
            </c:numRef>
          </c:cat>
          <c:val>
            <c:numRef>
              <c:f>Sheet1!$B$2:$B$31</c:f>
              <c:numCache>
                <c:formatCode>General</c:formatCode>
                <c:ptCount val="3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0.42553191489361702</c:v>
                </c:pt>
                <c:pt idx="18">
                  <c:v>0</c:v>
                </c:pt>
                <c:pt idx="19">
                  <c:v>0.121506682867558</c:v>
                </c:pt>
                <c:pt idx="20">
                  <c:v>0.18214936247723101</c:v>
                </c:pt>
                <c:pt idx="21">
                  <c:v>0.97146326654523396</c:v>
                </c:pt>
                <c:pt idx="22">
                  <c:v>0</c:v>
                </c:pt>
                <c:pt idx="23">
                  <c:v>0.18203883495145601</c:v>
                </c:pt>
                <c:pt idx="24">
                  <c:v>0</c:v>
                </c:pt>
                <c:pt idx="25">
                  <c:v>6.0679611650485403E-2</c:v>
                </c:pt>
                <c:pt idx="26">
                  <c:v>1.4563106796116501</c:v>
                </c:pt>
                <c:pt idx="27">
                  <c:v>0</c:v>
                </c:pt>
                <c:pt idx="28">
                  <c:v>0</c:v>
                </c:pt>
                <c:pt idx="29">
                  <c:v>0.24257125530624599</c:v>
                </c:pt>
              </c:numCache>
            </c:numRef>
          </c:val>
          <c:smooth val="0"/>
          <c:extLst>
            <c:ext xmlns:c16="http://schemas.microsoft.com/office/drawing/2014/chart" uri="{C3380CC4-5D6E-409C-BE32-E72D297353CC}">
              <c16:uniqueId val="{00000000-26FB-476D-A381-489CCE7343E8}"/>
            </c:ext>
          </c:extLst>
        </c:ser>
        <c:dLbls>
          <c:showLegendKey val="0"/>
          <c:showVal val="0"/>
          <c:showCatName val="0"/>
          <c:showSerName val="0"/>
          <c:showPercent val="0"/>
          <c:showBubbleSize val="0"/>
        </c:dLbls>
        <c:smooth val="0"/>
        <c:axId val="315807008"/>
        <c:axId val="315810944"/>
      </c:lineChart>
      <c:dateAx>
        <c:axId val="3158070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5810944"/>
        <c:crosses val="autoZero"/>
        <c:auto val="1"/>
        <c:lblOffset val="100"/>
        <c:baseTimeUnit val="days"/>
      </c:dateAx>
      <c:valAx>
        <c:axId val="3158109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58070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 Pre-University</c:v>
                </c:pt>
              </c:strCache>
            </c:strRef>
          </c:tx>
          <c:spPr>
            <a:ln w="28575" cap="rnd">
              <a:solidFill>
                <a:schemeClr val="accent1"/>
              </a:solidFill>
              <a:round/>
            </a:ln>
            <a:effectLst/>
          </c:spPr>
          <c:marker>
            <c:symbol val="none"/>
          </c:marker>
          <c:cat>
            <c:numRef>
              <c:f>Sheet1!$A$2:$A$31</c:f>
              <c:numCache>
                <c:formatCode>m/d/yyyy</c:formatCode>
                <c:ptCount val="30"/>
                <c:pt idx="0">
                  <c:v>43770</c:v>
                </c:pt>
                <c:pt idx="1">
                  <c:v>43771</c:v>
                </c:pt>
                <c:pt idx="2">
                  <c:v>43772</c:v>
                </c:pt>
                <c:pt idx="3">
                  <c:v>43773</c:v>
                </c:pt>
                <c:pt idx="4">
                  <c:v>43774</c:v>
                </c:pt>
                <c:pt idx="5">
                  <c:v>43775</c:v>
                </c:pt>
                <c:pt idx="6">
                  <c:v>43776</c:v>
                </c:pt>
                <c:pt idx="7">
                  <c:v>43777</c:v>
                </c:pt>
                <c:pt idx="8">
                  <c:v>43778</c:v>
                </c:pt>
                <c:pt idx="9">
                  <c:v>43779</c:v>
                </c:pt>
                <c:pt idx="10">
                  <c:v>43780</c:v>
                </c:pt>
                <c:pt idx="11">
                  <c:v>43781</c:v>
                </c:pt>
                <c:pt idx="12">
                  <c:v>43782</c:v>
                </c:pt>
                <c:pt idx="13">
                  <c:v>43783</c:v>
                </c:pt>
                <c:pt idx="14">
                  <c:v>43784</c:v>
                </c:pt>
                <c:pt idx="15">
                  <c:v>43785</c:v>
                </c:pt>
                <c:pt idx="16">
                  <c:v>43786</c:v>
                </c:pt>
                <c:pt idx="17">
                  <c:v>43787</c:v>
                </c:pt>
                <c:pt idx="18">
                  <c:v>43788</c:v>
                </c:pt>
                <c:pt idx="19">
                  <c:v>43789</c:v>
                </c:pt>
                <c:pt idx="20">
                  <c:v>43790</c:v>
                </c:pt>
                <c:pt idx="21">
                  <c:v>43791</c:v>
                </c:pt>
                <c:pt idx="22">
                  <c:v>43792</c:v>
                </c:pt>
                <c:pt idx="23">
                  <c:v>43793</c:v>
                </c:pt>
                <c:pt idx="24">
                  <c:v>43794</c:v>
                </c:pt>
                <c:pt idx="25">
                  <c:v>43795</c:v>
                </c:pt>
                <c:pt idx="26">
                  <c:v>43796</c:v>
                </c:pt>
                <c:pt idx="27">
                  <c:v>43797</c:v>
                </c:pt>
                <c:pt idx="28">
                  <c:v>43798</c:v>
                </c:pt>
                <c:pt idx="29">
                  <c:v>43799</c:v>
                </c:pt>
              </c:numCache>
            </c:numRef>
          </c:cat>
          <c:val>
            <c:numRef>
              <c:f>Sheet1!$B$2:$B$31</c:f>
              <c:numCache>
                <c:formatCode>General</c:formatCode>
                <c:ptCount val="30"/>
                <c:pt idx="0">
                  <c:v>1640</c:v>
                </c:pt>
                <c:pt idx="1">
                  <c:v>1640</c:v>
                </c:pt>
                <c:pt idx="2">
                  <c:v>1640</c:v>
                </c:pt>
                <c:pt idx="3">
                  <c:v>1642</c:v>
                </c:pt>
                <c:pt idx="4">
                  <c:v>1642</c:v>
                </c:pt>
                <c:pt idx="5">
                  <c:v>1642</c:v>
                </c:pt>
                <c:pt idx="6">
                  <c:v>1642</c:v>
                </c:pt>
                <c:pt idx="7">
                  <c:v>1642</c:v>
                </c:pt>
                <c:pt idx="8">
                  <c:v>1642</c:v>
                </c:pt>
                <c:pt idx="9">
                  <c:v>1643</c:v>
                </c:pt>
                <c:pt idx="10">
                  <c:v>1643</c:v>
                </c:pt>
                <c:pt idx="11">
                  <c:v>1643</c:v>
                </c:pt>
                <c:pt idx="12">
                  <c:v>1643</c:v>
                </c:pt>
                <c:pt idx="13">
                  <c:v>1643</c:v>
                </c:pt>
                <c:pt idx="14">
                  <c:v>1643</c:v>
                </c:pt>
                <c:pt idx="15">
                  <c:v>1645</c:v>
                </c:pt>
                <c:pt idx="16">
                  <c:v>1645</c:v>
                </c:pt>
                <c:pt idx="17">
                  <c:v>1646</c:v>
                </c:pt>
                <c:pt idx="18">
                  <c:v>1646</c:v>
                </c:pt>
                <c:pt idx="19">
                  <c:v>1647</c:v>
                </c:pt>
                <c:pt idx="20">
                  <c:v>1647</c:v>
                </c:pt>
                <c:pt idx="21">
                  <c:v>1647</c:v>
                </c:pt>
                <c:pt idx="22">
                  <c:v>1648</c:v>
                </c:pt>
                <c:pt idx="23">
                  <c:v>1648</c:v>
                </c:pt>
                <c:pt idx="24">
                  <c:v>1648</c:v>
                </c:pt>
                <c:pt idx="25">
                  <c:v>1648</c:v>
                </c:pt>
                <c:pt idx="26">
                  <c:v>1648</c:v>
                </c:pt>
                <c:pt idx="27">
                  <c:v>1648</c:v>
                </c:pt>
                <c:pt idx="28">
                  <c:v>1649</c:v>
                </c:pt>
                <c:pt idx="29">
                  <c:v>1649</c:v>
                </c:pt>
              </c:numCache>
            </c:numRef>
          </c:val>
          <c:smooth val="0"/>
          <c:extLst>
            <c:ext xmlns:c16="http://schemas.microsoft.com/office/drawing/2014/chart" uri="{C3380CC4-5D6E-409C-BE32-E72D297353CC}">
              <c16:uniqueId val="{00000000-B0CE-45F4-AC43-CC177B0CD512}"/>
            </c:ext>
          </c:extLst>
        </c:ser>
        <c:dLbls>
          <c:showLegendKey val="0"/>
          <c:showVal val="0"/>
          <c:showCatName val="0"/>
          <c:showSerName val="0"/>
          <c:showPercent val="0"/>
          <c:showBubbleSize val="0"/>
        </c:dLbls>
        <c:smooth val="0"/>
        <c:axId val="315809960"/>
        <c:axId val="315807664"/>
      </c:lineChart>
      <c:dateAx>
        <c:axId val="3158099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5807664"/>
        <c:crosses val="autoZero"/>
        <c:auto val="1"/>
        <c:lblOffset val="100"/>
        <c:baseTimeUnit val="days"/>
      </c:dateAx>
      <c:valAx>
        <c:axId val="3158076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58099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 Pre-University</c:v>
                </c:pt>
              </c:strCache>
            </c:strRef>
          </c:tx>
          <c:spPr>
            <a:ln w="28575" cap="rnd">
              <a:solidFill>
                <a:schemeClr val="accent1"/>
              </a:solidFill>
              <a:round/>
            </a:ln>
            <a:effectLst/>
          </c:spPr>
          <c:marker>
            <c:symbol val="none"/>
          </c:marker>
          <c:cat>
            <c:numRef>
              <c:f>Sheet1!$A$2:$A$31</c:f>
              <c:numCache>
                <c:formatCode>m/d/yyyy</c:formatCode>
                <c:ptCount val="30"/>
                <c:pt idx="0">
                  <c:v>43770</c:v>
                </c:pt>
                <c:pt idx="1">
                  <c:v>43771</c:v>
                </c:pt>
                <c:pt idx="2">
                  <c:v>43772</c:v>
                </c:pt>
                <c:pt idx="3">
                  <c:v>43773</c:v>
                </c:pt>
                <c:pt idx="4">
                  <c:v>43774</c:v>
                </c:pt>
                <c:pt idx="5">
                  <c:v>43775</c:v>
                </c:pt>
                <c:pt idx="6">
                  <c:v>43776</c:v>
                </c:pt>
                <c:pt idx="7">
                  <c:v>43777</c:v>
                </c:pt>
                <c:pt idx="8">
                  <c:v>43778</c:v>
                </c:pt>
                <c:pt idx="9">
                  <c:v>43779</c:v>
                </c:pt>
                <c:pt idx="10">
                  <c:v>43780</c:v>
                </c:pt>
                <c:pt idx="11">
                  <c:v>43781</c:v>
                </c:pt>
                <c:pt idx="12">
                  <c:v>43782</c:v>
                </c:pt>
                <c:pt idx="13">
                  <c:v>43783</c:v>
                </c:pt>
                <c:pt idx="14">
                  <c:v>43784</c:v>
                </c:pt>
                <c:pt idx="15">
                  <c:v>43785</c:v>
                </c:pt>
                <c:pt idx="16">
                  <c:v>43786</c:v>
                </c:pt>
                <c:pt idx="17">
                  <c:v>43787</c:v>
                </c:pt>
                <c:pt idx="18">
                  <c:v>43788</c:v>
                </c:pt>
                <c:pt idx="19">
                  <c:v>43789</c:v>
                </c:pt>
                <c:pt idx="20">
                  <c:v>43790</c:v>
                </c:pt>
                <c:pt idx="21">
                  <c:v>43791</c:v>
                </c:pt>
                <c:pt idx="22">
                  <c:v>43792</c:v>
                </c:pt>
                <c:pt idx="23">
                  <c:v>43793</c:v>
                </c:pt>
                <c:pt idx="24">
                  <c:v>43794</c:v>
                </c:pt>
                <c:pt idx="25">
                  <c:v>43795</c:v>
                </c:pt>
                <c:pt idx="26">
                  <c:v>43796</c:v>
                </c:pt>
                <c:pt idx="27">
                  <c:v>43797</c:v>
                </c:pt>
                <c:pt idx="28">
                  <c:v>43798</c:v>
                </c:pt>
                <c:pt idx="29">
                  <c:v>43799</c:v>
                </c:pt>
              </c:numCache>
            </c:numRef>
          </c:cat>
          <c:val>
            <c:numRef>
              <c:f>Sheet1!$B$2:$B$31</c:f>
              <c:numCache>
                <c:formatCode>General</c:formatCode>
                <c:ptCount val="30"/>
                <c:pt idx="0">
                  <c:v>3</c:v>
                </c:pt>
                <c:pt idx="1">
                  <c:v>0</c:v>
                </c:pt>
                <c:pt idx="2">
                  <c:v>1</c:v>
                </c:pt>
                <c:pt idx="3">
                  <c:v>0</c:v>
                </c:pt>
                <c:pt idx="4">
                  <c:v>3</c:v>
                </c:pt>
                <c:pt idx="5">
                  <c:v>1</c:v>
                </c:pt>
                <c:pt idx="6">
                  <c:v>0</c:v>
                </c:pt>
                <c:pt idx="7">
                  <c:v>0</c:v>
                </c:pt>
                <c:pt idx="8">
                  <c:v>1</c:v>
                </c:pt>
                <c:pt idx="9">
                  <c:v>0</c:v>
                </c:pt>
                <c:pt idx="10">
                  <c:v>4</c:v>
                </c:pt>
                <c:pt idx="11">
                  <c:v>2</c:v>
                </c:pt>
                <c:pt idx="12">
                  <c:v>1</c:v>
                </c:pt>
                <c:pt idx="13">
                  <c:v>2</c:v>
                </c:pt>
                <c:pt idx="14">
                  <c:v>2</c:v>
                </c:pt>
                <c:pt idx="15">
                  <c:v>0</c:v>
                </c:pt>
                <c:pt idx="16">
                  <c:v>2</c:v>
                </c:pt>
                <c:pt idx="17">
                  <c:v>2</c:v>
                </c:pt>
                <c:pt idx="18">
                  <c:v>1</c:v>
                </c:pt>
                <c:pt idx="19">
                  <c:v>4</c:v>
                </c:pt>
                <c:pt idx="20">
                  <c:v>5</c:v>
                </c:pt>
                <c:pt idx="21">
                  <c:v>3</c:v>
                </c:pt>
                <c:pt idx="22">
                  <c:v>11</c:v>
                </c:pt>
                <c:pt idx="23">
                  <c:v>12</c:v>
                </c:pt>
                <c:pt idx="24">
                  <c:v>9</c:v>
                </c:pt>
                <c:pt idx="25">
                  <c:v>4</c:v>
                </c:pt>
                <c:pt idx="26">
                  <c:v>4</c:v>
                </c:pt>
                <c:pt idx="27">
                  <c:v>7</c:v>
                </c:pt>
                <c:pt idx="28">
                  <c:v>5</c:v>
                </c:pt>
                <c:pt idx="29">
                  <c:v>3</c:v>
                </c:pt>
              </c:numCache>
            </c:numRef>
          </c:val>
          <c:smooth val="0"/>
          <c:extLst>
            <c:ext xmlns:c16="http://schemas.microsoft.com/office/drawing/2014/chart" uri="{C3380CC4-5D6E-409C-BE32-E72D297353CC}">
              <c16:uniqueId val="{00000000-EA78-4254-9072-2ECE10AA4C93}"/>
            </c:ext>
          </c:extLst>
        </c:ser>
        <c:dLbls>
          <c:showLegendKey val="0"/>
          <c:showVal val="0"/>
          <c:showCatName val="0"/>
          <c:showSerName val="0"/>
          <c:showPercent val="0"/>
          <c:showBubbleSize val="0"/>
        </c:dLbls>
        <c:smooth val="0"/>
        <c:axId val="315810616"/>
        <c:axId val="315804056"/>
      </c:lineChart>
      <c:dateAx>
        <c:axId val="3158106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5804056"/>
        <c:crosses val="autoZero"/>
        <c:auto val="1"/>
        <c:lblOffset val="100"/>
        <c:baseTimeUnit val="days"/>
      </c:dateAx>
      <c:valAx>
        <c:axId val="3158040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58106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Oxford Fajar Pre-University</c:v>
                </c:pt>
              </c:strCache>
            </c:strRef>
          </c:tx>
          <c:spPr>
            <a:solidFill>
              <a:schemeClr val="accent1"/>
            </a:solidFill>
            <a:ln>
              <a:noFill/>
            </a:ln>
            <a:effectLst/>
          </c:spPr>
          <c:invertIfNegative val="0"/>
          <c:cat>
            <c:numRef>
              <c:f>Sheet1!$A$2:$A$31</c:f>
              <c:numCache>
                <c:formatCode>m/d/yyyy</c:formatCode>
                <c:ptCount val="30"/>
                <c:pt idx="0">
                  <c:v>43770</c:v>
                </c:pt>
                <c:pt idx="1">
                  <c:v>43771</c:v>
                </c:pt>
                <c:pt idx="2">
                  <c:v>43772</c:v>
                </c:pt>
                <c:pt idx="3">
                  <c:v>43773</c:v>
                </c:pt>
                <c:pt idx="4">
                  <c:v>43774</c:v>
                </c:pt>
                <c:pt idx="5">
                  <c:v>43775</c:v>
                </c:pt>
                <c:pt idx="6">
                  <c:v>43776</c:v>
                </c:pt>
                <c:pt idx="7">
                  <c:v>43777</c:v>
                </c:pt>
                <c:pt idx="8">
                  <c:v>43778</c:v>
                </c:pt>
                <c:pt idx="9">
                  <c:v>43779</c:v>
                </c:pt>
                <c:pt idx="10">
                  <c:v>43780</c:v>
                </c:pt>
                <c:pt idx="11">
                  <c:v>43781</c:v>
                </c:pt>
                <c:pt idx="12">
                  <c:v>43782</c:v>
                </c:pt>
                <c:pt idx="13">
                  <c:v>43783</c:v>
                </c:pt>
                <c:pt idx="14">
                  <c:v>43784</c:v>
                </c:pt>
                <c:pt idx="15">
                  <c:v>43785</c:v>
                </c:pt>
                <c:pt idx="16">
                  <c:v>43786</c:v>
                </c:pt>
                <c:pt idx="17">
                  <c:v>43787</c:v>
                </c:pt>
                <c:pt idx="18">
                  <c:v>43788</c:v>
                </c:pt>
                <c:pt idx="19">
                  <c:v>43789</c:v>
                </c:pt>
                <c:pt idx="20">
                  <c:v>43790</c:v>
                </c:pt>
                <c:pt idx="21">
                  <c:v>43791</c:v>
                </c:pt>
                <c:pt idx="22">
                  <c:v>43792</c:v>
                </c:pt>
                <c:pt idx="23">
                  <c:v>43793</c:v>
                </c:pt>
                <c:pt idx="24">
                  <c:v>43794</c:v>
                </c:pt>
                <c:pt idx="25">
                  <c:v>43795</c:v>
                </c:pt>
                <c:pt idx="26">
                  <c:v>43796</c:v>
                </c:pt>
                <c:pt idx="27">
                  <c:v>43797</c:v>
                </c:pt>
                <c:pt idx="28">
                  <c:v>43798</c:v>
                </c:pt>
                <c:pt idx="29">
                  <c:v>43799</c:v>
                </c:pt>
              </c:numCache>
            </c:numRef>
          </c:cat>
          <c:val>
            <c:numRef>
              <c:f>Sheet1!$B$2:$B$31</c:f>
              <c:numCache>
                <c:formatCode>General</c:formatCode>
                <c:ptCount val="30"/>
                <c:pt idx="0">
                  <c:v>2392</c:v>
                </c:pt>
                <c:pt idx="1">
                  <c:v>5</c:v>
                </c:pt>
                <c:pt idx="2">
                  <c:v>4</c:v>
                </c:pt>
                <c:pt idx="3">
                  <c:v>7</c:v>
                </c:pt>
                <c:pt idx="4">
                  <c:v>5</c:v>
                </c:pt>
                <c:pt idx="5">
                  <c:v>8</c:v>
                </c:pt>
                <c:pt idx="6">
                  <c:v>5</c:v>
                </c:pt>
                <c:pt idx="7">
                  <c:v>3</c:v>
                </c:pt>
                <c:pt idx="8">
                  <c:v>772</c:v>
                </c:pt>
                <c:pt idx="9">
                  <c:v>78</c:v>
                </c:pt>
                <c:pt idx="10">
                  <c:v>38</c:v>
                </c:pt>
                <c:pt idx="11">
                  <c:v>30</c:v>
                </c:pt>
                <c:pt idx="12">
                  <c:v>10</c:v>
                </c:pt>
                <c:pt idx="13">
                  <c:v>7</c:v>
                </c:pt>
                <c:pt idx="14">
                  <c:v>15</c:v>
                </c:pt>
                <c:pt idx="15">
                  <c:v>8</c:v>
                </c:pt>
                <c:pt idx="16">
                  <c:v>6</c:v>
                </c:pt>
                <c:pt idx="17">
                  <c:v>6</c:v>
                </c:pt>
                <c:pt idx="18">
                  <c:v>78</c:v>
                </c:pt>
                <c:pt idx="19">
                  <c:v>78</c:v>
                </c:pt>
                <c:pt idx="20">
                  <c:v>51</c:v>
                </c:pt>
                <c:pt idx="21">
                  <c:v>13463</c:v>
                </c:pt>
                <c:pt idx="22">
                  <c:v>19810</c:v>
                </c:pt>
                <c:pt idx="23">
                  <c:v>22121</c:v>
                </c:pt>
                <c:pt idx="24">
                  <c:v>25530</c:v>
                </c:pt>
                <c:pt idx="25">
                  <c:v>20806</c:v>
                </c:pt>
                <c:pt idx="26">
                  <c:v>10211</c:v>
                </c:pt>
                <c:pt idx="27">
                  <c:v>7709</c:v>
                </c:pt>
                <c:pt idx="28">
                  <c:v>10035</c:v>
                </c:pt>
                <c:pt idx="29">
                  <c:v>12658</c:v>
                </c:pt>
              </c:numCache>
            </c:numRef>
          </c:val>
          <c:extLst>
            <c:ext xmlns:c16="http://schemas.microsoft.com/office/drawing/2014/chart" uri="{C3380CC4-5D6E-409C-BE32-E72D297353CC}">
              <c16:uniqueId val="{00000000-76BC-4C01-8F44-1F17E6D7401E}"/>
            </c:ext>
          </c:extLst>
        </c:ser>
        <c:dLbls>
          <c:showLegendKey val="0"/>
          <c:showVal val="0"/>
          <c:showCatName val="0"/>
          <c:showSerName val="0"/>
          <c:showPercent val="0"/>
          <c:showBubbleSize val="0"/>
        </c:dLbls>
        <c:gapWidth val="219"/>
        <c:overlap val="-27"/>
        <c:axId val="407240112"/>
        <c:axId val="407238800"/>
      </c:barChart>
      <c:dateAx>
        <c:axId val="4072401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7238800"/>
        <c:crosses val="autoZero"/>
        <c:auto val="1"/>
        <c:lblOffset val="100"/>
        <c:baseTimeUnit val="days"/>
      </c:dateAx>
      <c:valAx>
        <c:axId val="4072388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7240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Total Engagements</c:v>
                </c:pt>
              </c:strCache>
            </c:strRef>
          </c:tx>
          <c:spPr>
            <a:solidFill>
              <a:schemeClr val="accent1"/>
            </a:solidFill>
            <a:ln>
              <a:noFill/>
            </a:ln>
            <a:effectLst/>
          </c:spPr>
          <c:invertIfNegative val="0"/>
          <c:cat>
            <c:strRef>
              <c:f>Sheet1!$A$2</c:f>
              <c:strCache>
                <c:ptCount val="1"/>
                <c:pt idx="0">
                  <c:v>Oxford Fajar Pre-University</c:v>
                </c:pt>
              </c:strCache>
            </c:strRef>
          </c:cat>
          <c:val>
            <c:numRef>
              <c:f>Sheet1!$B$2</c:f>
              <c:numCache>
                <c:formatCode>General</c:formatCode>
                <c:ptCount val="1"/>
                <c:pt idx="0">
                  <c:v>782</c:v>
                </c:pt>
              </c:numCache>
            </c:numRef>
          </c:val>
          <c:extLst>
            <c:ext xmlns:c16="http://schemas.microsoft.com/office/drawing/2014/chart" uri="{C3380CC4-5D6E-409C-BE32-E72D297353CC}">
              <c16:uniqueId val="{00000000-62DC-4B17-B320-A0E4D203E39E}"/>
            </c:ext>
          </c:extLst>
        </c:ser>
        <c:dLbls>
          <c:showLegendKey val="0"/>
          <c:showVal val="0"/>
          <c:showCatName val="0"/>
          <c:showSerName val="0"/>
          <c:showPercent val="0"/>
          <c:showBubbleSize val="0"/>
        </c:dLbls>
        <c:gapWidth val="219"/>
        <c:overlap val="-27"/>
        <c:axId val="407233552"/>
        <c:axId val="407232896"/>
      </c:barChart>
      <c:catAx>
        <c:axId val="4072335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7232896"/>
        <c:crosses val="autoZero"/>
        <c:auto val="1"/>
        <c:lblAlgn val="ctr"/>
        <c:lblOffset val="100"/>
        <c:noMultiLvlLbl val="0"/>
      </c:catAx>
      <c:valAx>
        <c:axId val="4072328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72335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Oxford Fajar Pre-University</c:v>
                </c:pt>
              </c:strCache>
            </c:strRef>
          </c:tx>
          <c:spPr>
            <a:solidFill>
              <a:schemeClr val="accent1"/>
            </a:solidFill>
            <a:ln>
              <a:noFill/>
            </a:ln>
            <a:effectLst/>
          </c:spPr>
          <c:invertIfNegative val="0"/>
          <c:cat>
            <c:strRef>
              <c:f>Sheet1!$A$2</c:f>
              <c:strCache>
                <c:ptCount val="1"/>
                <c:pt idx="0">
                  <c:v>2019-11</c:v>
                </c:pt>
              </c:strCache>
            </c:strRef>
          </c:cat>
          <c:val>
            <c:numRef>
              <c:f>Sheet1!$B$2</c:f>
              <c:numCache>
                <c:formatCode>General</c:formatCode>
                <c:ptCount val="1"/>
                <c:pt idx="0">
                  <c:v>782</c:v>
                </c:pt>
              </c:numCache>
            </c:numRef>
          </c:val>
          <c:extLst>
            <c:ext xmlns:c16="http://schemas.microsoft.com/office/drawing/2014/chart" uri="{C3380CC4-5D6E-409C-BE32-E72D297353CC}">
              <c16:uniqueId val="{00000000-6D95-4B31-81F2-5D4A93AA6B5B}"/>
            </c:ext>
          </c:extLst>
        </c:ser>
        <c:dLbls>
          <c:showLegendKey val="0"/>
          <c:showVal val="0"/>
          <c:showCatName val="0"/>
          <c:showSerName val="0"/>
          <c:showPercent val="0"/>
          <c:showBubbleSize val="0"/>
        </c:dLbls>
        <c:gapWidth val="219"/>
        <c:overlap val="-27"/>
        <c:axId val="407244704"/>
        <c:axId val="407245032"/>
      </c:barChart>
      <c:catAx>
        <c:axId val="4072447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7245032"/>
        <c:crosses val="autoZero"/>
        <c:auto val="1"/>
        <c:lblAlgn val="ctr"/>
        <c:lblOffset val="100"/>
        <c:noMultiLvlLbl val="0"/>
      </c:catAx>
      <c:valAx>
        <c:axId val="4072450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7244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A3D447-F9F7-4F63-9297-E142E5BE8C07}"/>
              </a:ext>
            </a:extLst>
          </p:cNvPr>
          <p:cNvSpPr>
            <a:spLocks noGrp="1"/>
          </p:cNvSpPr>
          <p:nvPr>
            <p:ph type="ctrTitle"/>
          </p:nvPr>
        </p:nvSpPr>
        <p:spPr/>
        <p:txBody>
          <a:bodyPr/>
          <a:lstStyle/>
          <a:p>
            <a:r>
              <a:rPr lang="en-US"/>
              <a:t>MASTER TEMPLATE</a:t>
            </a:r>
          </a:p>
        </p:txBody>
      </p:sp>
      <p:sp>
        <p:nvSpPr>
          <p:cNvPr id="3" name="Subtitle 2">
            <a:extLst>
              <a:ext uri="{FF2B5EF4-FFF2-40B4-BE49-F238E27FC236}">
                <a16:creationId xmlns:a16="http://schemas.microsoft.com/office/drawing/2014/main" id="{FC8DB6F3-4856-4B0B-A738-D8F9486B29C9}"/>
              </a:ext>
            </a:extLst>
          </p:cNvPr>
          <p:cNvSpPr>
            <a:spLocks noGrp="1"/>
          </p:cNvSpPr>
          <p:nvPr>
            <p:ph type="subTitle" idx="1"/>
          </p:nvPr>
        </p:nvSpPr>
        <p:spPr/>
        <p:txBody>
          <a:bodyPr/>
          <a:lstStyle/>
          <a:p>
            <a:r>
              <a:rPr lang="en-US"/>
              <a:t>Jolene Ching</a:t>
            </a:r>
          </a:p>
        </p:txBody>
      </p:sp>
    </p:spTree>
    <p:extLst>
      <p:ext uri="{BB962C8B-B14F-4D97-AF65-F5344CB8AC3E}">
        <p14:creationId xmlns:p14="http://schemas.microsoft.com/office/powerpoint/2010/main" val="29926973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29E1DE-585B-48DD-B3F5-77EC5F0C3910}"/>
              </a:ext>
            </a:extLst>
          </p:cNvPr>
          <p:cNvSpPr>
            <a:spLocks noGrp="1"/>
          </p:cNvSpPr>
          <p:nvPr>
            <p:ph type="title"/>
          </p:nvPr>
        </p:nvSpPr>
        <p:spPr/>
        <p:txBody>
          <a:bodyPr/>
          <a:lstStyle/>
          <a:p>
            <a:r>
              <a:rPr lang="en-US"/>
              <a:t>Facebook Key Metrics Table | Oxford Fajar Pre-University</a:t>
            </a:r>
          </a:p>
        </p:txBody>
      </p:sp>
      <p:graphicFrame>
        <p:nvGraphicFramePr>
          <p:cNvPr id="5" name="Table Placeholder 4">
            <a:extLst>
              <a:ext uri="{FF2B5EF4-FFF2-40B4-BE49-F238E27FC236}">
                <a16:creationId xmlns:a16="http://schemas.microsoft.com/office/drawing/2014/main" id="{E5F8C5D2-0493-4279-AD8E-131A41FBC70B}"/>
              </a:ext>
            </a:extLst>
          </p:cNvPr>
          <p:cNvGraphicFramePr>
            <a:graphicFrameLocks noGrp="1"/>
          </p:cNvGraphicFramePr>
          <p:nvPr>
            <p:ph type="tbl" sz="quarter" idx="13"/>
            <p:extLst>
              <p:ext uri="{D42A27DB-BD31-4B8C-83A1-F6EECF244321}">
                <p14:modId xmlns:p14="http://schemas.microsoft.com/office/powerpoint/2010/main" val="1543460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318608132"/>
                    </a:ext>
                  </a:extLst>
                </a:gridCol>
                <a:gridCol w="740664">
                  <a:extLst>
                    <a:ext uri="{9D8B030D-6E8A-4147-A177-3AD203B41FA5}">
                      <a16:colId xmlns:a16="http://schemas.microsoft.com/office/drawing/2014/main" val="4073617923"/>
                    </a:ext>
                  </a:extLst>
                </a:gridCol>
                <a:gridCol w="740664">
                  <a:extLst>
                    <a:ext uri="{9D8B030D-6E8A-4147-A177-3AD203B41FA5}">
                      <a16:colId xmlns:a16="http://schemas.microsoft.com/office/drawing/2014/main" val="1472988621"/>
                    </a:ext>
                  </a:extLst>
                </a:gridCol>
                <a:gridCol w="740664">
                  <a:extLst>
                    <a:ext uri="{9D8B030D-6E8A-4147-A177-3AD203B41FA5}">
                      <a16:colId xmlns:a16="http://schemas.microsoft.com/office/drawing/2014/main" val="1144174061"/>
                    </a:ext>
                  </a:extLst>
                </a:gridCol>
                <a:gridCol w="740664">
                  <a:extLst>
                    <a:ext uri="{9D8B030D-6E8A-4147-A177-3AD203B41FA5}">
                      <a16:colId xmlns:a16="http://schemas.microsoft.com/office/drawing/2014/main" val="2388591172"/>
                    </a:ext>
                  </a:extLst>
                </a:gridCol>
                <a:gridCol w="740664">
                  <a:extLst>
                    <a:ext uri="{9D8B030D-6E8A-4147-A177-3AD203B41FA5}">
                      <a16:colId xmlns:a16="http://schemas.microsoft.com/office/drawing/2014/main" val="2028787848"/>
                    </a:ext>
                  </a:extLst>
                </a:gridCol>
                <a:gridCol w="740664">
                  <a:extLst>
                    <a:ext uri="{9D8B030D-6E8A-4147-A177-3AD203B41FA5}">
                      <a16:colId xmlns:a16="http://schemas.microsoft.com/office/drawing/2014/main" val="1114614891"/>
                    </a:ext>
                  </a:extLst>
                </a:gridCol>
                <a:gridCol w="740664">
                  <a:extLst>
                    <a:ext uri="{9D8B030D-6E8A-4147-A177-3AD203B41FA5}">
                      <a16:colId xmlns:a16="http://schemas.microsoft.com/office/drawing/2014/main" val="1839387995"/>
                    </a:ext>
                  </a:extLst>
                </a:gridCol>
                <a:gridCol w="740664">
                  <a:extLst>
                    <a:ext uri="{9D8B030D-6E8A-4147-A177-3AD203B41FA5}">
                      <a16:colId xmlns:a16="http://schemas.microsoft.com/office/drawing/2014/main" val="1091053732"/>
                    </a:ext>
                  </a:extLst>
                </a:gridCol>
                <a:gridCol w="740664">
                  <a:extLst>
                    <a:ext uri="{9D8B030D-6E8A-4147-A177-3AD203B41FA5}">
                      <a16:colId xmlns:a16="http://schemas.microsoft.com/office/drawing/2014/main" val="3438240142"/>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612411752"/>
                  </a:ext>
                </a:extLst>
              </a:tr>
              <a:tr h="370840">
                <a:tc>
                  <a:txBody>
                    <a:bodyPr/>
                    <a:lstStyle/>
                    <a:p>
                      <a:r>
                        <a:rPr lang="en-US" sz="1000"/>
                        <a:t>Oxford Fajar Pre-University</a:t>
                      </a:r>
                    </a:p>
                  </a:txBody>
                  <a:tcPr/>
                </a:tc>
                <a:tc>
                  <a:txBody>
                    <a:bodyPr/>
                    <a:lstStyle/>
                    <a:p>
                      <a:r>
                        <a:rPr lang="en-US" sz="1000"/>
                        <a:t>1649</a:t>
                      </a:r>
                    </a:p>
                  </a:txBody>
                  <a:tcPr/>
                </a:tc>
                <a:tc>
                  <a:txBody>
                    <a:bodyPr/>
                    <a:lstStyle/>
                    <a:p>
                      <a:r>
                        <a:rPr lang="en-US" sz="1000"/>
                        <a:t>9</a:t>
                      </a:r>
                    </a:p>
                  </a:txBody>
                  <a:tcPr/>
                </a:tc>
                <a:tc>
                  <a:txBody>
                    <a:bodyPr/>
                    <a:lstStyle/>
                    <a:p>
                      <a:r>
                        <a:rPr lang="en-US" sz="1000"/>
                        <a:t>9</a:t>
                      </a:r>
                    </a:p>
                  </a:txBody>
                  <a:tcPr/>
                </a:tc>
                <a:tc>
                  <a:txBody>
                    <a:bodyPr/>
                    <a:lstStyle/>
                    <a:p>
                      <a:r>
                        <a:rPr lang="en-US" sz="1000"/>
                        <a:t>60</a:t>
                      </a:r>
                    </a:p>
                  </a:txBody>
                  <a:tcPr/>
                </a:tc>
                <a:tc>
                  <a:txBody>
                    <a:bodyPr/>
                    <a:lstStyle/>
                    <a:p>
                      <a:r>
                        <a:rPr lang="en-US" sz="1000"/>
                        <a:t>0</a:t>
                      </a:r>
                    </a:p>
                  </a:txBody>
                  <a:tcPr/>
                </a:tc>
                <a:tc>
                  <a:txBody>
                    <a:bodyPr/>
                    <a:lstStyle/>
                    <a:p>
                      <a:r>
                        <a:rPr lang="en-US" sz="1000"/>
                        <a:t>2</a:t>
                      </a:r>
                    </a:p>
                  </a:txBody>
                  <a:tcPr/>
                </a:tc>
                <a:tc>
                  <a:txBody>
                    <a:bodyPr/>
                    <a:lstStyle/>
                    <a:p>
                      <a:r>
                        <a:rPr lang="en-US" sz="1000"/>
                        <a:t>0</a:t>
                      </a:r>
                    </a:p>
                  </a:txBody>
                  <a:tcPr/>
                </a:tc>
                <a:tc>
                  <a:txBody>
                    <a:bodyPr/>
                    <a:lstStyle/>
                    <a:p>
                      <a:r>
                        <a:rPr lang="en-US" sz="1000"/>
                        <a:t>0.4190 %</a:t>
                      </a:r>
                    </a:p>
                  </a:txBody>
                  <a:tcPr/>
                </a:tc>
                <a:tc>
                  <a:txBody>
                    <a:bodyPr/>
                    <a:lstStyle/>
                    <a:p>
                      <a:r>
                        <a:rPr lang="en-US" sz="1000"/>
                        <a:t>0.0 %</a:t>
                      </a:r>
                    </a:p>
                  </a:txBody>
                  <a:tcPr/>
                </a:tc>
                <a:extLst>
                  <a:ext uri="{0D108BD9-81ED-4DB2-BD59-A6C34878D82A}">
                    <a16:rowId xmlns:a16="http://schemas.microsoft.com/office/drawing/2014/main" val="976281739"/>
                  </a:ext>
                </a:extLst>
              </a:tr>
            </a:tbl>
          </a:graphicData>
        </a:graphic>
      </p:graphicFrame>
      <p:sp>
        <p:nvSpPr>
          <p:cNvPr id="4" name="Text Placeholder 3">
            <a:extLst>
              <a:ext uri="{FF2B5EF4-FFF2-40B4-BE49-F238E27FC236}">
                <a16:creationId xmlns:a16="http://schemas.microsoft.com/office/drawing/2014/main" id="{349C7EA9-BD20-4896-9B25-E4EC8CA043EA}"/>
              </a:ext>
            </a:extLst>
          </p:cNvPr>
          <p:cNvSpPr>
            <a:spLocks noGrp="1"/>
          </p:cNvSpPr>
          <p:nvPr>
            <p:ph type="body" sz="quarter" idx="14"/>
          </p:nvPr>
        </p:nvSpPr>
        <p:spPr/>
        <p:txBody>
          <a:bodyPr/>
          <a:lstStyle/>
          <a:p>
            <a:r>
              <a:rPr lang="en-US"/>
              <a:t>11/01/2019 - 11/30/2019</a:t>
            </a:r>
          </a:p>
        </p:txBody>
      </p:sp>
    </p:spTree>
    <p:extLst>
      <p:ext uri="{BB962C8B-B14F-4D97-AF65-F5344CB8AC3E}">
        <p14:creationId xmlns:p14="http://schemas.microsoft.com/office/powerpoint/2010/main" val="24818793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2E28E3-FC3A-4319-B6D8-D8DB969A6369}"/>
              </a:ext>
            </a:extLst>
          </p:cNvPr>
          <p:cNvSpPr>
            <a:spLocks noGrp="1"/>
          </p:cNvSpPr>
          <p:nvPr>
            <p:ph type="title"/>
          </p:nvPr>
        </p:nvSpPr>
        <p:spPr/>
        <p:txBody>
          <a:bodyPr/>
          <a:lstStyle/>
          <a:p>
            <a:r>
              <a:rPr lang="en-US"/>
              <a:t>Facebook Reach | Oxford Fajar Pre-University</a:t>
            </a:r>
          </a:p>
        </p:txBody>
      </p:sp>
      <p:graphicFrame>
        <p:nvGraphicFramePr>
          <p:cNvPr id="6" name="Chart Placeholder 5">
            <a:extLst>
              <a:ext uri="{FF2B5EF4-FFF2-40B4-BE49-F238E27FC236}">
                <a16:creationId xmlns:a16="http://schemas.microsoft.com/office/drawing/2014/main" id="{A425EB08-0A3C-40DD-A6C0-5BEDA502FE8B}"/>
              </a:ext>
            </a:extLst>
          </p:cNvPr>
          <p:cNvGraphicFramePr>
            <a:graphicFrameLocks noGrp="1"/>
          </p:cNvGraphicFramePr>
          <p:nvPr>
            <p:ph type="chart" sz="quarter" idx="13"/>
            <p:extLst>
              <p:ext uri="{D42A27DB-BD31-4B8C-83A1-F6EECF244321}">
                <p14:modId xmlns:p14="http://schemas.microsoft.com/office/powerpoint/2010/main" val="344146764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550128E-C424-47E4-8DD1-F0470CE852BC}"/>
              </a:ext>
            </a:extLst>
          </p:cNvPr>
          <p:cNvSpPr>
            <a:spLocks noGrp="1"/>
          </p:cNvSpPr>
          <p:nvPr>
            <p:ph type="body" sz="quarter" idx="14"/>
          </p:nvPr>
        </p:nvSpPr>
        <p:spPr/>
        <p:txBody>
          <a:bodyPr/>
          <a:lstStyle/>
          <a:p>
            <a:r>
              <a:rPr lang="en-US"/>
              <a:t>11/01/2019 - 11/30/2019</a:t>
            </a:r>
          </a:p>
        </p:txBody>
      </p:sp>
      <p:sp>
        <p:nvSpPr>
          <p:cNvPr id="5" name="Footer Placeholder 4">
            <a:extLst>
              <a:ext uri="{FF2B5EF4-FFF2-40B4-BE49-F238E27FC236}">
                <a16:creationId xmlns:a16="http://schemas.microsoft.com/office/drawing/2014/main" id="{50C3654B-B507-4C82-A2CC-B91FCCB8EA2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808595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8F129A-C46F-4992-A458-D765684DCAE9}"/>
              </a:ext>
            </a:extLst>
          </p:cNvPr>
          <p:cNvSpPr>
            <a:spLocks noGrp="1"/>
          </p:cNvSpPr>
          <p:nvPr>
            <p:ph type="title"/>
          </p:nvPr>
        </p:nvSpPr>
        <p:spPr/>
        <p:txBody>
          <a:bodyPr/>
          <a:lstStyle/>
          <a:p>
            <a:r>
              <a:rPr lang="en-US"/>
              <a:t>Facebook Engaged Users | Oxford Fajar Pre-University</a:t>
            </a:r>
          </a:p>
        </p:txBody>
      </p:sp>
      <p:graphicFrame>
        <p:nvGraphicFramePr>
          <p:cNvPr id="6" name="Chart Placeholder 5">
            <a:extLst>
              <a:ext uri="{FF2B5EF4-FFF2-40B4-BE49-F238E27FC236}">
                <a16:creationId xmlns:a16="http://schemas.microsoft.com/office/drawing/2014/main" id="{43458802-7254-4A5C-A189-9F8621B41505}"/>
              </a:ext>
            </a:extLst>
          </p:cNvPr>
          <p:cNvGraphicFramePr>
            <a:graphicFrameLocks noGrp="1"/>
          </p:cNvGraphicFramePr>
          <p:nvPr>
            <p:ph type="chart" sz="quarter" idx="13"/>
            <p:extLst>
              <p:ext uri="{D42A27DB-BD31-4B8C-83A1-F6EECF244321}">
                <p14:modId xmlns:p14="http://schemas.microsoft.com/office/powerpoint/2010/main" val="136099722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B456A75-3769-4B91-8B2C-8FB92B90254E}"/>
              </a:ext>
            </a:extLst>
          </p:cNvPr>
          <p:cNvSpPr>
            <a:spLocks noGrp="1"/>
          </p:cNvSpPr>
          <p:nvPr>
            <p:ph type="body" sz="quarter" idx="14"/>
          </p:nvPr>
        </p:nvSpPr>
        <p:spPr/>
        <p:txBody>
          <a:bodyPr/>
          <a:lstStyle/>
          <a:p>
            <a:r>
              <a:rPr lang="en-US"/>
              <a:t>11/01/2019 - 11/30/2019</a:t>
            </a:r>
          </a:p>
        </p:txBody>
      </p:sp>
      <p:sp>
        <p:nvSpPr>
          <p:cNvPr id="5" name="Footer Placeholder 4">
            <a:extLst>
              <a:ext uri="{FF2B5EF4-FFF2-40B4-BE49-F238E27FC236}">
                <a16:creationId xmlns:a16="http://schemas.microsoft.com/office/drawing/2014/main" id="{7864A203-5606-4947-ADE9-3274C5BACA3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406931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5E55F0-C3C3-43C7-BCD3-F14B5363FA8D}"/>
              </a:ext>
            </a:extLst>
          </p:cNvPr>
          <p:cNvSpPr>
            <a:spLocks noGrp="1"/>
          </p:cNvSpPr>
          <p:nvPr>
            <p:ph type="title"/>
          </p:nvPr>
        </p:nvSpPr>
        <p:spPr/>
        <p:txBody>
          <a:bodyPr/>
          <a:lstStyle/>
          <a:p>
            <a:r>
              <a:rPr lang="en-US"/>
              <a:t>Facebook Average Reactions Per Post | Oxford Fajar Pre-University</a:t>
            </a:r>
          </a:p>
        </p:txBody>
      </p:sp>
      <p:graphicFrame>
        <p:nvGraphicFramePr>
          <p:cNvPr id="6" name="Chart Placeholder 5">
            <a:extLst>
              <a:ext uri="{FF2B5EF4-FFF2-40B4-BE49-F238E27FC236}">
                <a16:creationId xmlns:a16="http://schemas.microsoft.com/office/drawing/2014/main" id="{B2D953E6-907D-4F10-B5E9-A0CBFADE962C}"/>
              </a:ext>
            </a:extLst>
          </p:cNvPr>
          <p:cNvGraphicFramePr>
            <a:graphicFrameLocks noGrp="1"/>
          </p:cNvGraphicFramePr>
          <p:nvPr>
            <p:ph type="chart" sz="quarter" idx="13"/>
            <p:extLst>
              <p:ext uri="{D42A27DB-BD31-4B8C-83A1-F6EECF244321}">
                <p14:modId xmlns:p14="http://schemas.microsoft.com/office/powerpoint/2010/main" val="40078194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0E305CD-FE2D-427C-BF7D-E22376AF911F}"/>
              </a:ext>
            </a:extLst>
          </p:cNvPr>
          <p:cNvSpPr>
            <a:spLocks noGrp="1"/>
          </p:cNvSpPr>
          <p:nvPr>
            <p:ph type="body" sz="quarter" idx="14"/>
          </p:nvPr>
        </p:nvSpPr>
        <p:spPr/>
        <p:txBody>
          <a:bodyPr/>
          <a:lstStyle/>
          <a:p>
            <a:r>
              <a:rPr lang="en-US"/>
              <a:t>11/01/2019 - 11/30/2019</a:t>
            </a:r>
          </a:p>
        </p:txBody>
      </p:sp>
      <p:sp>
        <p:nvSpPr>
          <p:cNvPr id="5" name="Footer Placeholder 4">
            <a:extLst>
              <a:ext uri="{FF2B5EF4-FFF2-40B4-BE49-F238E27FC236}">
                <a16:creationId xmlns:a16="http://schemas.microsoft.com/office/drawing/2014/main" id="{4E7BAA8E-5C42-4D63-A0CF-5071025B3CD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207688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931401-5F0F-4585-91E4-C9474682A077}"/>
              </a:ext>
            </a:extLst>
          </p:cNvPr>
          <p:cNvSpPr>
            <a:spLocks noGrp="1"/>
          </p:cNvSpPr>
          <p:nvPr>
            <p:ph type="title"/>
          </p:nvPr>
        </p:nvSpPr>
        <p:spPr/>
        <p:txBody>
          <a:bodyPr/>
          <a:lstStyle/>
          <a:p>
            <a:r>
              <a:rPr lang="en-US"/>
              <a:t>Facebook Interactions Distribution | Oxford Fajar Pre-University</a:t>
            </a:r>
          </a:p>
        </p:txBody>
      </p:sp>
      <p:graphicFrame>
        <p:nvGraphicFramePr>
          <p:cNvPr id="6" name="Chart Placeholder 5">
            <a:extLst>
              <a:ext uri="{FF2B5EF4-FFF2-40B4-BE49-F238E27FC236}">
                <a16:creationId xmlns:a16="http://schemas.microsoft.com/office/drawing/2014/main" id="{23880AC8-219C-474A-B1F1-E69331A5603F}"/>
              </a:ext>
            </a:extLst>
          </p:cNvPr>
          <p:cNvGraphicFramePr>
            <a:graphicFrameLocks noGrp="1"/>
          </p:cNvGraphicFramePr>
          <p:nvPr>
            <p:ph type="chart" sz="quarter" idx="13"/>
            <p:extLst>
              <p:ext uri="{D42A27DB-BD31-4B8C-83A1-F6EECF244321}">
                <p14:modId xmlns:p14="http://schemas.microsoft.com/office/powerpoint/2010/main" val="5544350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6BCA75F-C60F-467D-89B8-96ED569E9201}"/>
              </a:ext>
            </a:extLst>
          </p:cNvPr>
          <p:cNvSpPr>
            <a:spLocks noGrp="1"/>
          </p:cNvSpPr>
          <p:nvPr>
            <p:ph type="body" sz="quarter" idx="14"/>
          </p:nvPr>
        </p:nvSpPr>
        <p:spPr/>
        <p:txBody>
          <a:bodyPr/>
          <a:lstStyle/>
          <a:p>
            <a:r>
              <a:rPr lang="en-US"/>
              <a:t>11/01/2019 - 11/30/2019</a:t>
            </a:r>
          </a:p>
        </p:txBody>
      </p:sp>
      <p:sp>
        <p:nvSpPr>
          <p:cNvPr id="5" name="Footer Placeholder 4">
            <a:extLst>
              <a:ext uri="{FF2B5EF4-FFF2-40B4-BE49-F238E27FC236}">
                <a16:creationId xmlns:a16="http://schemas.microsoft.com/office/drawing/2014/main" id="{C2EA18E3-0405-4B62-A0D3-6F3C087D993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681642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FA2E26-A2AA-42A2-8329-C855CDD8F38D}"/>
              </a:ext>
            </a:extLst>
          </p:cNvPr>
          <p:cNvSpPr>
            <a:spLocks noGrp="1"/>
          </p:cNvSpPr>
          <p:nvPr>
            <p:ph type="title"/>
          </p:nvPr>
        </p:nvSpPr>
        <p:spPr/>
        <p:txBody>
          <a:bodyPr/>
          <a:lstStyle/>
          <a:p>
            <a:r>
              <a:rPr lang="en-US"/>
              <a:t>Facebook Interaction Rate By Weekday | Oxford Fajar Pre-University</a:t>
            </a:r>
          </a:p>
        </p:txBody>
      </p:sp>
      <p:graphicFrame>
        <p:nvGraphicFramePr>
          <p:cNvPr id="6" name="Chart Placeholder 5">
            <a:extLst>
              <a:ext uri="{FF2B5EF4-FFF2-40B4-BE49-F238E27FC236}">
                <a16:creationId xmlns:a16="http://schemas.microsoft.com/office/drawing/2014/main" id="{E0993BAD-83BC-40B7-9034-2333FFF965E7}"/>
              </a:ext>
            </a:extLst>
          </p:cNvPr>
          <p:cNvGraphicFramePr>
            <a:graphicFrameLocks noGrp="1"/>
          </p:cNvGraphicFramePr>
          <p:nvPr>
            <p:ph type="chart" sz="quarter" idx="13"/>
            <p:extLst>
              <p:ext uri="{D42A27DB-BD31-4B8C-83A1-F6EECF244321}">
                <p14:modId xmlns:p14="http://schemas.microsoft.com/office/powerpoint/2010/main" val="286637825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47887F1-F132-4887-98B2-3FC63C5DD878}"/>
              </a:ext>
            </a:extLst>
          </p:cNvPr>
          <p:cNvSpPr>
            <a:spLocks noGrp="1"/>
          </p:cNvSpPr>
          <p:nvPr>
            <p:ph type="body" sz="quarter" idx="14"/>
          </p:nvPr>
        </p:nvSpPr>
        <p:spPr/>
        <p:txBody>
          <a:bodyPr/>
          <a:lstStyle/>
          <a:p>
            <a:r>
              <a:rPr lang="en-US"/>
              <a:t>11/01/2019 - 11/30/2019</a:t>
            </a:r>
          </a:p>
        </p:txBody>
      </p:sp>
      <p:sp>
        <p:nvSpPr>
          <p:cNvPr id="5" name="Footer Placeholder 4">
            <a:extLst>
              <a:ext uri="{FF2B5EF4-FFF2-40B4-BE49-F238E27FC236}">
                <a16:creationId xmlns:a16="http://schemas.microsoft.com/office/drawing/2014/main" id="{6DB48FFA-C447-4472-8B59-8386CB9644E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505172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61B638-2FAE-44EA-91B0-3027FA48D8ED}"/>
              </a:ext>
            </a:extLst>
          </p:cNvPr>
          <p:cNvSpPr>
            <a:spLocks noGrp="1"/>
          </p:cNvSpPr>
          <p:nvPr>
            <p:ph type="title"/>
          </p:nvPr>
        </p:nvSpPr>
        <p:spPr/>
        <p:txBody>
          <a:bodyPr/>
          <a:lstStyle/>
          <a:p>
            <a:r>
              <a:rPr lang="en-US"/>
              <a:t>Facebook (FB) Custom Own Posts Table (new) | Oxford Fajar Pre-University - 1 of 2</a:t>
            </a:r>
          </a:p>
        </p:txBody>
      </p:sp>
      <p:graphicFrame>
        <p:nvGraphicFramePr>
          <p:cNvPr id="5" name="Table Placeholder 4">
            <a:extLst>
              <a:ext uri="{FF2B5EF4-FFF2-40B4-BE49-F238E27FC236}">
                <a16:creationId xmlns:a16="http://schemas.microsoft.com/office/drawing/2014/main" id="{9290C14F-557E-493F-8A16-E8719E5D0784}"/>
              </a:ext>
            </a:extLst>
          </p:cNvPr>
          <p:cNvGraphicFramePr>
            <a:graphicFrameLocks noGrp="1"/>
          </p:cNvGraphicFramePr>
          <p:nvPr>
            <p:ph type="tbl" sz="quarter" idx="13"/>
            <p:extLst>
              <p:ext uri="{D42A27DB-BD31-4B8C-83A1-F6EECF244321}">
                <p14:modId xmlns:p14="http://schemas.microsoft.com/office/powerpoint/2010/main" val="28680386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41982891"/>
                    </a:ext>
                  </a:extLst>
                </a:gridCol>
                <a:gridCol w="822960">
                  <a:extLst>
                    <a:ext uri="{9D8B030D-6E8A-4147-A177-3AD203B41FA5}">
                      <a16:colId xmlns:a16="http://schemas.microsoft.com/office/drawing/2014/main" val="386079475"/>
                    </a:ext>
                  </a:extLst>
                </a:gridCol>
                <a:gridCol w="822960">
                  <a:extLst>
                    <a:ext uri="{9D8B030D-6E8A-4147-A177-3AD203B41FA5}">
                      <a16:colId xmlns:a16="http://schemas.microsoft.com/office/drawing/2014/main" val="4256243239"/>
                    </a:ext>
                  </a:extLst>
                </a:gridCol>
                <a:gridCol w="822960">
                  <a:extLst>
                    <a:ext uri="{9D8B030D-6E8A-4147-A177-3AD203B41FA5}">
                      <a16:colId xmlns:a16="http://schemas.microsoft.com/office/drawing/2014/main" val="1215587064"/>
                    </a:ext>
                  </a:extLst>
                </a:gridCol>
                <a:gridCol w="822960">
                  <a:extLst>
                    <a:ext uri="{9D8B030D-6E8A-4147-A177-3AD203B41FA5}">
                      <a16:colId xmlns:a16="http://schemas.microsoft.com/office/drawing/2014/main" val="2614260112"/>
                    </a:ext>
                  </a:extLst>
                </a:gridCol>
                <a:gridCol w="822960">
                  <a:extLst>
                    <a:ext uri="{9D8B030D-6E8A-4147-A177-3AD203B41FA5}">
                      <a16:colId xmlns:a16="http://schemas.microsoft.com/office/drawing/2014/main" val="27303594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731965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Pre-University - 2019-11-27 12:09:11</a:t>
                      </a:r>
                      <a:r>
                        <a:rPr kumimoji="0" lang="en-US" sz="1000" b="0" i="0" u="none" strike="noStrike" kern="1200" cap="none" spc="0" normalizeH="0" baseline="0" noProof="0">
                          <a:ln>
                            <a:noFill/>
                          </a:ln>
                          <a:solidFill>
                            <a:prstClr val="black"/>
                          </a:solidFill>
                          <a:effectLst/>
                          <a:uLnTx/>
                          <a:uFillTx/>
                          <a:latin typeface="+mn-lt"/>
                          <a:ea typeface="+mn-ea"/>
                          <a:cs typeface="+mn-cs"/>
                        </a:rPr>
                        <a:t>
 Are you studying the TITAS compulsory subject this term?
This TITAS revision book is just what you need for a thorough revision on the different civilisations covered in the syllabus.</a:t>
                      </a:r>
                      <a:br>
                        <a:rPr kumimoji="0" lang="en-US" sz="1000" b="0" i="0" u="none" strike="noStrike" kern="1200" cap="none" spc="0" normalizeH="0" baseline="0" noProof="0">
                          <a:ln>
                            <a:noFill/>
                          </a:ln>
                          <a:solidFill>
                            <a:prstClr val="black"/>
                          </a:solidFill>
                          <a:effectLst/>
                          <a:uLnTx/>
                          <a:uFillTx/>
                          <a:latin typeface="+mn-lt"/>
                          <a:ea typeface="+mn-ea"/>
                          <a:cs typeface="+mn-cs"/>
                        </a:rPr>
                      </a:br>
                      <a:r>
                        <a:rPr kumimoji="0" lang="en-US" sz="1000" b="0" i="0" u="none" strike="noStrike" kern="1200" cap="none" spc="0" normalizeH="0" baseline="0" noProof="0">
                          <a:ln>
                            <a:noFill/>
                          </a:ln>
                          <a:solidFill>
                            <a:prstClr val="black"/>
                          </a:solidFill>
                          <a:effectLst/>
                          <a:uLnTx/>
                          <a:uFillTx/>
                          <a:latin typeface="+mn-lt"/>
                          <a:ea typeface="+mn-ea"/>
                          <a:cs typeface="+mn-cs"/>
                        </a:rPr>
                        <a:t>
This book also comes with additional student resources, click the link to check it out! https://cw.oxfordfajar.com.my/titas3e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6430661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Pre-University - 2019-11-22 12:07:55</a:t>
                      </a:r>
                      <a:r>
                        <a:rPr kumimoji="0" lang="en-US" sz="1000" b="0" i="0" u="none" strike="noStrike" kern="1200" cap="none" spc="0" normalizeH="0" baseline="0" noProof="0">
                          <a:ln>
                            <a:noFill/>
                          </a:ln>
                          <a:solidFill>
                            <a:prstClr val="black"/>
                          </a:solidFill>
                          <a:effectLst/>
                          <a:uLnTx/>
                          <a:uFillTx/>
                          <a:latin typeface="+mn-lt"/>
                          <a:ea typeface="+mn-ea"/>
                          <a:cs typeface="+mn-cs"/>
                        </a:rPr>
                        <a:t>
 The world’s best-selling advanced learner’s dictionary - Oxford Advanced Learner’s Dictionary now comes with Oxford iSpeaker to develop the skills students need for communicating in English and passing exams.</a:t>
                      </a:r>
                      <a:br>
                        <a:rPr kumimoji="0" lang="en-US" sz="1000" b="0" i="0" u="none" strike="noStrike" kern="1200" cap="none" spc="0" normalizeH="0" baseline="0" noProof="0">
                          <a:ln>
                            <a:noFill/>
                          </a:ln>
                          <a:solidFill>
                            <a:prstClr val="black"/>
                          </a:solidFill>
                          <a:effectLst/>
                          <a:uLnTx/>
                          <a:uFillTx/>
                          <a:latin typeface="+mn-lt"/>
                          <a:ea typeface="+mn-ea"/>
                          <a:cs typeface="+mn-cs"/>
                        </a:rPr>
                      </a:br>
                      <a:br>
                        <a:rPr kumimoji="0" lang="en-US" sz="1000" b="0" i="0" u="none" strike="noStrike" kern="1200" cap="none" spc="0" normalizeH="0" baseline="0" noProof="0">
                          <a:ln>
                            <a:noFill/>
                          </a:ln>
                          <a:solidFill>
                            <a:prstClr val="black"/>
                          </a:solidFill>
                          <a:effectLst/>
                          <a:uLnTx/>
                          <a:uFillTx/>
                          <a:latin typeface="+mn-lt"/>
                          <a:ea typeface="+mn-ea"/>
                          <a:cs typeface="+mn-cs"/>
                        </a:rPr>
                      </a:br>
                      <a:r>
                        <a:rPr kumimoji="0" lang="en-US" sz="1000" b="0" i="0" u="none" strike="noStrike" kern="1200" cap="none" spc="0" normalizeH="0" baseline="0" noProof="0">
                          <a:ln>
                            <a:noFill/>
                          </a:ln>
                          <a:solidFill>
                            <a:prstClr val="black"/>
                          </a:solidFill>
                          <a:effectLst/>
                          <a:uLnTx/>
                          <a:uFillTx/>
                          <a:latin typeface="+mn-lt"/>
                          <a:ea typeface="+mn-ea"/>
                          <a:cs typeface="+mn-cs"/>
                        </a:rPr>
                        <a:t>Find out more here:
http://bit.ly/2MUXD1m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0.9715 %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11437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Pre-University - 2019-11-18 18:13:52</a:t>
                      </a:r>
                      <a:r>
                        <a:rPr kumimoji="0" lang="en-US" sz="1000" b="0" i="0" u="none" strike="noStrike" kern="1200" cap="none" spc="0" normalizeH="0" baseline="0" noProof="0">
                          <a:ln>
                            <a:noFill/>
                          </a:ln>
                          <a:solidFill>
                            <a:prstClr val="black"/>
                          </a:solidFill>
                          <a:effectLst/>
                          <a:uLnTx/>
                          <a:uFillTx/>
                          <a:latin typeface="+mn-lt"/>
                          <a:ea typeface="+mn-ea"/>
                          <a:cs typeface="+mn-cs"/>
                        </a:rPr>
                        <a:t>
 Have an axe to grind 
(phrase) 
Have a private reason of doing or being involved in something.
How and when do we use this phrase? Learn more about it here:
http://bit.ly/2PqZZqj</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44445725"/>
                  </a:ext>
                </a:extLst>
              </a:tr>
            </a:tbl>
          </a:graphicData>
        </a:graphic>
      </p:graphicFrame>
      <p:sp>
        <p:nvSpPr>
          <p:cNvPr id="4" name="Text Placeholder 3">
            <a:extLst>
              <a:ext uri="{FF2B5EF4-FFF2-40B4-BE49-F238E27FC236}">
                <a16:creationId xmlns:a16="http://schemas.microsoft.com/office/drawing/2014/main" id="{C827D344-84C2-4D1B-BDDC-A30DABC16DCF}"/>
              </a:ext>
            </a:extLst>
          </p:cNvPr>
          <p:cNvSpPr>
            <a:spLocks noGrp="1"/>
          </p:cNvSpPr>
          <p:nvPr>
            <p:ph type="body" sz="quarter" idx="14"/>
          </p:nvPr>
        </p:nvSpPr>
        <p:spPr/>
        <p:txBody>
          <a:bodyPr/>
          <a:lstStyle/>
          <a:p>
            <a:r>
              <a:rPr lang="en-US"/>
              <a:t>11/01/2019 - 11/30/2019</a:t>
            </a:r>
          </a:p>
        </p:txBody>
      </p:sp>
    </p:spTree>
    <p:extLst>
      <p:ext uri="{BB962C8B-B14F-4D97-AF65-F5344CB8AC3E}">
        <p14:creationId xmlns:p14="http://schemas.microsoft.com/office/powerpoint/2010/main" val="11703912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2B8C61-D20B-498A-802B-622C6E777051}"/>
              </a:ext>
            </a:extLst>
          </p:cNvPr>
          <p:cNvSpPr>
            <a:spLocks noGrp="1"/>
          </p:cNvSpPr>
          <p:nvPr>
            <p:ph type="title"/>
          </p:nvPr>
        </p:nvSpPr>
        <p:spPr/>
        <p:txBody>
          <a:bodyPr/>
          <a:lstStyle/>
          <a:p>
            <a:r>
              <a:rPr lang="en-US"/>
              <a:t>Facebook (FB) Custom Own Posts Table (new) | Oxford Fajar Pre-University - 2 of 2</a:t>
            </a:r>
          </a:p>
        </p:txBody>
      </p:sp>
      <p:graphicFrame>
        <p:nvGraphicFramePr>
          <p:cNvPr id="5" name="Table Placeholder 4">
            <a:extLst>
              <a:ext uri="{FF2B5EF4-FFF2-40B4-BE49-F238E27FC236}">
                <a16:creationId xmlns:a16="http://schemas.microsoft.com/office/drawing/2014/main" id="{F5D11B20-2F97-4E3A-A137-6F44E4B2E6A3}"/>
              </a:ext>
            </a:extLst>
          </p:cNvPr>
          <p:cNvGraphicFramePr>
            <a:graphicFrameLocks noGrp="1"/>
          </p:cNvGraphicFramePr>
          <p:nvPr>
            <p:ph type="tbl" sz="quarter" idx="13"/>
            <p:extLst>
              <p:ext uri="{D42A27DB-BD31-4B8C-83A1-F6EECF244321}">
                <p14:modId xmlns:p14="http://schemas.microsoft.com/office/powerpoint/2010/main" val="40087857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79401367"/>
                    </a:ext>
                  </a:extLst>
                </a:gridCol>
                <a:gridCol w="822960">
                  <a:extLst>
                    <a:ext uri="{9D8B030D-6E8A-4147-A177-3AD203B41FA5}">
                      <a16:colId xmlns:a16="http://schemas.microsoft.com/office/drawing/2014/main" val="400754113"/>
                    </a:ext>
                  </a:extLst>
                </a:gridCol>
                <a:gridCol w="822960">
                  <a:extLst>
                    <a:ext uri="{9D8B030D-6E8A-4147-A177-3AD203B41FA5}">
                      <a16:colId xmlns:a16="http://schemas.microsoft.com/office/drawing/2014/main" val="3039943465"/>
                    </a:ext>
                  </a:extLst>
                </a:gridCol>
                <a:gridCol w="822960">
                  <a:extLst>
                    <a:ext uri="{9D8B030D-6E8A-4147-A177-3AD203B41FA5}">
                      <a16:colId xmlns:a16="http://schemas.microsoft.com/office/drawing/2014/main" val="2052630810"/>
                    </a:ext>
                  </a:extLst>
                </a:gridCol>
                <a:gridCol w="822960">
                  <a:extLst>
                    <a:ext uri="{9D8B030D-6E8A-4147-A177-3AD203B41FA5}">
                      <a16:colId xmlns:a16="http://schemas.microsoft.com/office/drawing/2014/main" val="77732766"/>
                    </a:ext>
                  </a:extLst>
                </a:gridCol>
                <a:gridCol w="822960">
                  <a:extLst>
                    <a:ext uri="{9D8B030D-6E8A-4147-A177-3AD203B41FA5}">
                      <a16:colId xmlns:a16="http://schemas.microsoft.com/office/drawing/2014/main" val="20951911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99631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Pre-University - 2019-11-20 12:35:26</a:t>
                      </a:r>
                      <a:r>
                        <a:rPr kumimoji="0" lang="en-US" sz="1000" b="0" i="0" u="none" strike="noStrike" kern="1200" cap="none" spc="0" normalizeH="0" baseline="0" noProof="0">
                          <a:ln>
                            <a:noFill/>
                          </a:ln>
                          <a:solidFill>
                            <a:prstClr val="black"/>
                          </a:solidFill>
                          <a:effectLst/>
                          <a:uLnTx/>
                          <a:uFillTx/>
                          <a:latin typeface="+mn-lt"/>
                          <a:ea typeface="+mn-ea"/>
                          <a:cs typeface="+mn-cs"/>
                        </a:rPr>
                        <a:t>
 We can't travel to the past but the order of elements on periodic table inspires scientists to predict the past.
Visit http://bit.ly/2WMFcT5 to read more about what predictions have been made based on Mendeleev’s periodic table.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3048499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Pre-University - 2019-11-30 12:09:00</a:t>
                      </a:r>
                      <a:r>
                        <a:rPr kumimoji="0" lang="en-US" sz="1000" b="0" i="0" u="none" strike="noStrike" kern="1200" cap="none" spc="0" normalizeH="0" baseline="0" noProof="0">
                          <a:ln>
                            <a:noFill/>
                          </a:ln>
                          <a:solidFill>
                            <a:prstClr val="black"/>
                          </a:solidFill>
                          <a:effectLst/>
                          <a:uLnTx/>
                          <a:uFillTx/>
                          <a:latin typeface="+mn-lt"/>
                          <a:ea typeface="+mn-ea"/>
                          <a:cs typeface="+mn-cs"/>
                        </a:rPr>
                        <a:t>
 The modern perception of food processing causes it to be less appreciated. 
However, taking the time to understand the science behind what we eat will help increase our appreciation towards processed food.
Click here to read up more on food processing: http://bit.ly/32VINx2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929901846"/>
                  </a:ext>
                </a:extLst>
              </a:tr>
            </a:tbl>
          </a:graphicData>
        </a:graphic>
      </p:graphicFrame>
      <p:sp>
        <p:nvSpPr>
          <p:cNvPr id="4" name="Text Placeholder 3">
            <a:extLst>
              <a:ext uri="{FF2B5EF4-FFF2-40B4-BE49-F238E27FC236}">
                <a16:creationId xmlns:a16="http://schemas.microsoft.com/office/drawing/2014/main" id="{CF6BA207-3832-40B8-AF79-4AA3A65F8167}"/>
              </a:ext>
            </a:extLst>
          </p:cNvPr>
          <p:cNvSpPr>
            <a:spLocks noGrp="1"/>
          </p:cNvSpPr>
          <p:nvPr>
            <p:ph type="body" sz="quarter" idx="14"/>
          </p:nvPr>
        </p:nvSpPr>
        <p:spPr/>
        <p:txBody>
          <a:bodyPr/>
          <a:lstStyle/>
          <a:p>
            <a:r>
              <a:rPr lang="en-US"/>
              <a:t>11/01/2019 - 11/30/2019</a:t>
            </a:r>
          </a:p>
        </p:txBody>
      </p:sp>
    </p:spTree>
    <p:extLst>
      <p:ext uri="{BB962C8B-B14F-4D97-AF65-F5344CB8AC3E}">
        <p14:creationId xmlns:p14="http://schemas.microsoft.com/office/powerpoint/2010/main" val="18017263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612C10-76B4-4C6F-ABE5-ED2233A9491D}"/>
              </a:ext>
            </a:extLst>
          </p:cNvPr>
          <p:cNvSpPr>
            <a:spLocks noGrp="1"/>
          </p:cNvSpPr>
          <p:nvPr>
            <p:ph type="title"/>
          </p:nvPr>
        </p:nvSpPr>
        <p:spPr/>
        <p:txBody>
          <a:bodyPr/>
          <a:lstStyle/>
          <a:p>
            <a:r>
              <a:rPr lang="en-US"/>
              <a:t>Facebook Fan Demographics | Oxford Fajar Pre-University</a:t>
            </a:r>
          </a:p>
        </p:txBody>
      </p:sp>
      <p:graphicFrame>
        <p:nvGraphicFramePr>
          <p:cNvPr id="6" name="Chart Placeholder 5">
            <a:extLst>
              <a:ext uri="{FF2B5EF4-FFF2-40B4-BE49-F238E27FC236}">
                <a16:creationId xmlns:a16="http://schemas.microsoft.com/office/drawing/2014/main" id="{7F11C7B0-CF72-445A-ADDF-3DE4F799B538}"/>
              </a:ext>
            </a:extLst>
          </p:cNvPr>
          <p:cNvGraphicFramePr>
            <a:graphicFrameLocks noGrp="1"/>
          </p:cNvGraphicFramePr>
          <p:nvPr>
            <p:ph type="chart" sz="quarter" idx="13"/>
            <p:extLst>
              <p:ext uri="{D42A27DB-BD31-4B8C-83A1-F6EECF244321}">
                <p14:modId xmlns:p14="http://schemas.microsoft.com/office/powerpoint/2010/main" val="369629138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421F81D-89E6-4B06-9C6B-E22FC20F4108}"/>
              </a:ext>
            </a:extLst>
          </p:cNvPr>
          <p:cNvSpPr>
            <a:spLocks noGrp="1"/>
          </p:cNvSpPr>
          <p:nvPr>
            <p:ph type="body" sz="quarter" idx="14"/>
          </p:nvPr>
        </p:nvSpPr>
        <p:spPr/>
        <p:txBody>
          <a:bodyPr/>
          <a:lstStyle/>
          <a:p>
            <a:r>
              <a:rPr lang="en-US"/>
              <a:t>11/01/2019 - 11/30/2019</a:t>
            </a:r>
          </a:p>
        </p:txBody>
      </p:sp>
      <p:sp>
        <p:nvSpPr>
          <p:cNvPr id="5" name="Footer Placeholder 4">
            <a:extLst>
              <a:ext uri="{FF2B5EF4-FFF2-40B4-BE49-F238E27FC236}">
                <a16:creationId xmlns:a16="http://schemas.microsoft.com/office/drawing/2014/main" id="{63FC3373-D570-449F-8BA0-1F9C13E37A3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73748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D33651-D772-44BC-BC30-8BEA883F7D49}"/>
              </a:ext>
            </a:extLst>
          </p:cNvPr>
          <p:cNvSpPr>
            <a:spLocks noGrp="1"/>
          </p:cNvSpPr>
          <p:nvPr>
            <p:ph type="title"/>
          </p:nvPr>
        </p:nvSpPr>
        <p:spPr/>
        <p:txBody>
          <a:bodyPr/>
          <a:lstStyle/>
          <a:p>
            <a:r>
              <a:rPr lang="en-US"/>
              <a:t>Facebook Interaction Rate | Oxford Fajar Pre-University</a:t>
            </a:r>
          </a:p>
        </p:txBody>
      </p:sp>
      <p:graphicFrame>
        <p:nvGraphicFramePr>
          <p:cNvPr id="6" name="Chart Placeholder 5">
            <a:extLst>
              <a:ext uri="{FF2B5EF4-FFF2-40B4-BE49-F238E27FC236}">
                <a16:creationId xmlns:a16="http://schemas.microsoft.com/office/drawing/2014/main" id="{704CF6B0-23C8-4ED3-8462-2A3B4249B706}"/>
              </a:ext>
            </a:extLst>
          </p:cNvPr>
          <p:cNvGraphicFramePr>
            <a:graphicFrameLocks noGrp="1"/>
          </p:cNvGraphicFramePr>
          <p:nvPr>
            <p:ph type="chart" sz="quarter" idx="13"/>
            <p:extLst>
              <p:ext uri="{D42A27DB-BD31-4B8C-83A1-F6EECF244321}">
                <p14:modId xmlns:p14="http://schemas.microsoft.com/office/powerpoint/2010/main" val="183748707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445BC8A-6B1A-4FDA-958F-AB477AE60784}"/>
              </a:ext>
            </a:extLst>
          </p:cNvPr>
          <p:cNvSpPr>
            <a:spLocks noGrp="1"/>
          </p:cNvSpPr>
          <p:nvPr>
            <p:ph type="body" sz="quarter" idx="14"/>
          </p:nvPr>
        </p:nvSpPr>
        <p:spPr/>
        <p:txBody>
          <a:bodyPr/>
          <a:lstStyle/>
          <a:p>
            <a:r>
              <a:rPr lang="en-US"/>
              <a:t>11/01/2019 - 11/30/2019</a:t>
            </a:r>
          </a:p>
        </p:txBody>
      </p:sp>
      <p:sp>
        <p:nvSpPr>
          <p:cNvPr id="5" name="Footer Placeholder 4">
            <a:extLst>
              <a:ext uri="{FF2B5EF4-FFF2-40B4-BE49-F238E27FC236}">
                <a16:creationId xmlns:a16="http://schemas.microsoft.com/office/drawing/2014/main" id="{76A4D465-221A-44EF-A135-745776662E9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570958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4CBEB3-ED05-4122-8ED5-BC829D96E77B}"/>
              </a:ext>
            </a:extLst>
          </p:cNvPr>
          <p:cNvSpPr>
            <a:spLocks noGrp="1"/>
          </p:cNvSpPr>
          <p:nvPr>
            <p:ph type="title"/>
          </p:nvPr>
        </p:nvSpPr>
        <p:spPr/>
        <p:txBody>
          <a:bodyPr/>
          <a:lstStyle/>
          <a:p>
            <a:r>
              <a:rPr lang="en-US"/>
              <a:t>Facebook Fans Total | Oxford Fajar Pre-University</a:t>
            </a:r>
          </a:p>
        </p:txBody>
      </p:sp>
      <p:graphicFrame>
        <p:nvGraphicFramePr>
          <p:cNvPr id="6" name="Chart Placeholder 5">
            <a:extLst>
              <a:ext uri="{FF2B5EF4-FFF2-40B4-BE49-F238E27FC236}">
                <a16:creationId xmlns:a16="http://schemas.microsoft.com/office/drawing/2014/main" id="{640D5926-C588-45BF-88A9-F135FBC23B70}"/>
              </a:ext>
            </a:extLst>
          </p:cNvPr>
          <p:cNvGraphicFramePr>
            <a:graphicFrameLocks noGrp="1"/>
          </p:cNvGraphicFramePr>
          <p:nvPr>
            <p:ph type="chart" sz="quarter" idx="13"/>
            <p:extLst>
              <p:ext uri="{D42A27DB-BD31-4B8C-83A1-F6EECF244321}">
                <p14:modId xmlns:p14="http://schemas.microsoft.com/office/powerpoint/2010/main" val="186123220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84EA009-2267-470E-BE05-30E6EBBFEBF7}"/>
              </a:ext>
            </a:extLst>
          </p:cNvPr>
          <p:cNvSpPr>
            <a:spLocks noGrp="1"/>
          </p:cNvSpPr>
          <p:nvPr>
            <p:ph type="body" sz="quarter" idx="14"/>
          </p:nvPr>
        </p:nvSpPr>
        <p:spPr/>
        <p:txBody>
          <a:bodyPr/>
          <a:lstStyle/>
          <a:p>
            <a:r>
              <a:rPr lang="en-US"/>
              <a:t>11/01/2019 - 11/30/2019</a:t>
            </a:r>
          </a:p>
        </p:txBody>
      </p:sp>
      <p:sp>
        <p:nvSpPr>
          <p:cNvPr id="5" name="Footer Placeholder 4">
            <a:extLst>
              <a:ext uri="{FF2B5EF4-FFF2-40B4-BE49-F238E27FC236}">
                <a16:creationId xmlns:a16="http://schemas.microsoft.com/office/drawing/2014/main" id="{9B5D0102-24EE-4984-89F2-D4F3DE79378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116260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5BCACE-F791-4314-B76A-F541E534C684}"/>
              </a:ext>
            </a:extLst>
          </p:cNvPr>
          <p:cNvSpPr>
            <a:spLocks noGrp="1"/>
          </p:cNvSpPr>
          <p:nvPr>
            <p:ph type="title"/>
          </p:nvPr>
        </p:nvSpPr>
        <p:spPr/>
        <p:txBody>
          <a:bodyPr/>
          <a:lstStyle/>
          <a:p>
            <a:r>
              <a:rPr lang="en-US"/>
              <a:t>Facebook Page Views | Oxford Fajar Pre-University</a:t>
            </a:r>
          </a:p>
        </p:txBody>
      </p:sp>
      <p:graphicFrame>
        <p:nvGraphicFramePr>
          <p:cNvPr id="6" name="Chart Placeholder 5">
            <a:extLst>
              <a:ext uri="{FF2B5EF4-FFF2-40B4-BE49-F238E27FC236}">
                <a16:creationId xmlns:a16="http://schemas.microsoft.com/office/drawing/2014/main" id="{0E51DA3D-1EE8-4A09-9DA8-8A3386305E53}"/>
              </a:ext>
            </a:extLst>
          </p:cNvPr>
          <p:cNvGraphicFramePr>
            <a:graphicFrameLocks noGrp="1"/>
          </p:cNvGraphicFramePr>
          <p:nvPr>
            <p:ph type="chart" sz="quarter" idx="13"/>
            <p:extLst>
              <p:ext uri="{D42A27DB-BD31-4B8C-83A1-F6EECF244321}">
                <p14:modId xmlns:p14="http://schemas.microsoft.com/office/powerpoint/2010/main" val="215146162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FD8B34A-F220-491A-8213-68F2E54E1982}"/>
              </a:ext>
            </a:extLst>
          </p:cNvPr>
          <p:cNvSpPr>
            <a:spLocks noGrp="1"/>
          </p:cNvSpPr>
          <p:nvPr>
            <p:ph type="body" sz="quarter" idx="14"/>
          </p:nvPr>
        </p:nvSpPr>
        <p:spPr/>
        <p:txBody>
          <a:bodyPr/>
          <a:lstStyle/>
          <a:p>
            <a:r>
              <a:rPr lang="en-US"/>
              <a:t>11/01/2019 - 11/30/2019</a:t>
            </a:r>
          </a:p>
        </p:txBody>
      </p:sp>
      <p:sp>
        <p:nvSpPr>
          <p:cNvPr id="5" name="Footer Placeholder 4">
            <a:extLst>
              <a:ext uri="{FF2B5EF4-FFF2-40B4-BE49-F238E27FC236}">
                <a16:creationId xmlns:a16="http://schemas.microsoft.com/office/drawing/2014/main" id="{9C52F070-4260-4C9B-AAFA-60678B9F7E4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0786928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57F9FE-DF7F-482F-A887-6F9F72CD8DAC}"/>
              </a:ext>
            </a:extLst>
          </p:cNvPr>
          <p:cNvSpPr>
            <a:spLocks noGrp="1"/>
          </p:cNvSpPr>
          <p:nvPr>
            <p:ph type="title"/>
          </p:nvPr>
        </p:nvSpPr>
        <p:spPr/>
        <p:txBody>
          <a:bodyPr/>
          <a:lstStyle/>
          <a:p>
            <a:r>
              <a:rPr lang="en-US"/>
              <a:t>Facebook Fans By City Table | Oxford Fajar Pre-University - 1 of 3</a:t>
            </a:r>
          </a:p>
        </p:txBody>
      </p:sp>
      <p:graphicFrame>
        <p:nvGraphicFramePr>
          <p:cNvPr id="5" name="Table Placeholder 4">
            <a:extLst>
              <a:ext uri="{FF2B5EF4-FFF2-40B4-BE49-F238E27FC236}">
                <a16:creationId xmlns:a16="http://schemas.microsoft.com/office/drawing/2014/main" id="{44057873-C220-4DEF-9E32-796447EC745E}"/>
              </a:ext>
            </a:extLst>
          </p:cNvPr>
          <p:cNvGraphicFramePr>
            <a:graphicFrameLocks noGrp="1"/>
          </p:cNvGraphicFramePr>
          <p:nvPr>
            <p:ph type="tbl" sz="quarter" idx="13"/>
            <p:extLst>
              <p:ext uri="{D42A27DB-BD31-4B8C-83A1-F6EECF244321}">
                <p14:modId xmlns:p14="http://schemas.microsoft.com/office/powerpoint/2010/main" val="41012058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630919190"/>
                    </a:ext>
                  </a:extLst>
                </a:gridCol>
                <a:gridCol w="1645920">
                  <a:extLst>
                    <a:ext uri="{9D8B030D-6E8A-4147-A177-3AD203B41FA5}">
                      <a16:colId xmlns:a16="http://schemas.microsoft.com/office/drawing/2014/main" val="293352577"/>
                    </a:ext>
                  </a:extLst>
                </a:gridCol>
                <a:gridCol w="1645920">
                  <a:extLst>
                    <a:ext uri="{9D8B030D-6E8A-4147-A177-3AD203B41FA5}">
                      <a16:colId xmlns:a16="http://schemas.microsoft.com/office/drawing/2014/main" val="16833936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27429694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Lumpur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14.0 %</a:t>
                      </a:r>
                    </a:p>
                  </a:txBody>
                  <a:tcPr/>
                </a:tc>
                <a:extLst>
                  <a:ext uri="{0D108BD9-81ED-4DB2-BD59-A6C34878D82A}">
                    <a16:rowId xmlns:a16="http://schemas.microsoft.com/office/drawing/2014/main" val="37177445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Kuantan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5.7 %</a:t>
                      </a:r>
                    </a:p>
                  </a:txBody>
                  <a:tcPr/>
                </a:tc>
                <a:extLst>
                  <a:ext uri="{0D108BD9-81ED-4DB2-BD59-A6C34878D82A}">
                    <a16:rowId xmlns:a16="http://schemas.microsoft.com/office/drawing/2014/main" val="6975219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Terengganu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4.5 %</a:t>
                      </a:r>
                    </a:p>
                  </a:txBody>
                  <a:tcPr/>
                </a:tc>
                <a:extLst>
                  <a:ext uri="{0D108BD9-81ED-4DB2-BD59-A6C34878D82A}">
                    <a16:rowId xmlns:a16="http://schemas.microsoft.com/office/drawing/2014/main" val="5258535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Johor Bahru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3.9 %</a:t>
                      </a:r>
                    </a:p>
                  </a:txBody>
                  <a:tcPr/>
                </a:tc>
                <a:extLst>
                  <a:ext uri="{0D108BD9-81ED-4DB2-BD59-A6C34878D82A}">
                    <a16:rowId xmlns:a16="http://schemas.microsoft.com/office/drawing/2014/main" val="9256316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Klang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3.5 %</a:t>
                      </a:r>
                    </a:p>
                  </a:txBody>
                  <a:tcPr/>
                </a:tc>
                <a:extLst>
                  <a:ext uri="{0D108BD9-81ED-4DB2-BD59-A6C34878D82A}">
                    <a16:rowId xmlns:a16="http://schemas.microsoft.com/office/drawing/2014/main" val="14574094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Penang Island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3.4 %</a:t>
                      </a:r>
                    </a:p>
                  </a:txBody>
                  <a:tcPr/>
                </a:tc>
                <a:extLst>
                  <a:ext uri="{0D108BD9-81ED-4DB2-BD59-A6C34878D82A}">
                    <a16:rowId xmlns:a16="http://schemas.microsoft.com/office/drawing/2014/main" val="27787697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Ipoh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3.3 %</a:t>
                      </a:r>
                    </a:p>
                  </a:txBody>
                  <a:tcPr/>
                </a:tc>
                <a:extLst>
                  <a:ext uri="{0D108BD9-81ED-4DB2-BD59-A6C34878D82A}">
                    <a16:rowId xmlns:a16="http://schemas.microsoft.com/office/drawing/2014/main" val="22114374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Seremban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3.2 %</a:t>
                      </a:r>
                    </a:p>
                  </a:txBody>
                  <a:tcPr/>
                </a:tc>
                <a:extLst>
                  <a:ext uri="{0D108BD9-81ED-4DB2-BD59-A6C34878D82A}">
                    <a16:rowId xmlns:a16="http://schemas.microsoft.com/office/drawing/2014/main" val="14813763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Shah Alam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2.9 %</a:t>
                      </a:r>
                    </a:p>
                  </a:txBody>
                  <a:tcPr/>
                </a:tc>
                <a:extLst>
                  <a:ext uri="{0D108BD9-81ED-4DB2-BD59-A6C34878D82A}">
                    <a16:rowId xmlns:a16="http://schemas.microsoft.com/office/drawing/2014/main" val="2672052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Sungai Petani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2.4 %</a:t>
                      </a:r>
                    </a:p>
                  </a:txBody>
                  <a:tcPr/>
                </a:tc>
                <a:extLst>
                  <a:ext uri="{0D108BD9-81ED-4DB2-BD59-A6C34878D82A}">
                    <a16:rowId xmlns:a16="http://schemas.microsoft.com/office/drawing/2014/main" val="357925517"/>
                  </a:ext>
                </a:extLst>
              </a:tr>
            </a:tbl>
          </a:graphicData>
        </a:graphic>
      </p:graphicFrame>
      <p:sp>
        <p:nvSpPr>
          <p:cNvPr id="4" name="Text Placeholder 3">
            <a:extLst>
              <a:ext uri="{FF2B5EF4-FFF2-40B4-BE49-F238E27FC236}">
                <a16:creationId xmlns:a16="http://schemas.microsoft.com/office/drawing/2014/main" id="{E4A8EAC8-E9F8-4B1F-9C2D-A036C0102B87}"/>
              </a:ext>
            </a:extLst>
          </p:cNvPr>
          <p:cNvSpPr>
            <a:spLocks noGrp="1"/>
          </p:cNvSpPr>
          <p:nvPr>
            <p:ph type="body" sz="quarter" idx="14"/>
          </p:nvPr>
        </p:nvSpPr>
        <p:spPr/>
        <p:txBody>
          <a:bodyPr/>
          <a:lstStyle/>
          <a:p>
            <a:r>
              <a:rPr lang="en-US"/>
              <a:t>11/01/2019 - 11/30/2019</a:t>
            </a:r>
          </a:p>
        </p:txBody>
      </p:sp>
    </p:spTree>
    <p:extLst>
      <p:ext uri="{BB962C8B-B14F-4D97-AF65-F5344CB8AC3E}">
        <p14:creationId xmlns:p14="http://schemas.microsoft.com/office/powerpoint/2010/main" val="17311567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C7A0D9-0DD0-45E2-9445-F9073E16C12D}"/>
              </a:ext>
            </a:extLst>
          </p:cNvPr>
          <p:cNvSpPr>
            <a:spLocks noGrp="1"/>
          </p:cNvSpPr>
          <p:nvPr>
            <p:ph type="title"/>
          </p:nvPr>
        </p:nvSpPr>
        <p:spPr/>
        <p:txBody>
          <a:bodyPr/>
          <a:lstStyle/>
          <a:p>
            <a:r>
              <a:rPr lang="en-US"/>
              <a:t>Facebook Fans By City Table | Oxford Fajar Pre-University - 2 of 3</a:t>
            </a:r>
          </a:p>
        </p:txBody>
      </p:sp>
      <p:graphicFrame>
        <p:nvGraphicFramePr>
          <p:cNvPr id="5" name="Table Placeholder 4">
            <a:extLst>
              <a:ext uri="{FF2B5EF4-FFF2-40B4-BE49-F238E27FC236}">
                <a16:creationId xmlns:a16="http://schemas.microsoft.com/office/drawing/2014/main" id="{88734B1D-178C-45F2-BAE1-9683B0BDAF5F}"/>
              </a:ext>
            </a:extLst>
          </p:cNvPr>
          <p:cNvGraphicFramePr>
            <a:graphicFrameLocks noGrp="1"/>
          </p:cNvGraphicFramePr>
          <p:nvPr>
            <p:ph type="tbl" sz="quarter" idx="13"/>
            <p:extLst>
              <p:ext uri="{D42A27DB-BD31-4B8C-83A1-F6EECF244321}">
                <p14:modId xmlns:p14="http://schemas.microsoft.com/office/powerpoint/2010/main" val="13002877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420009677"/>
                    </a:ext>
                  </a:extLst>
                </a:gridCol>
                <a:gridCol w="1645920">
                  <a:extLst>
                    <a:ext uri="{9D8B030D-6E8A-4147-A177-3AD203B41FA5}">
                      <a16:colId xmlns:a16="http://schemas.microsoft.com/office/drawing/2014/main" val="1789762306"/>
                    </a:ext>
                  </a:extLst>
                </a:gridCol>
                <a:gridCol w="1645920">
                  <a:extLst>
                    <a:ext uri="{9D8B030D-6E8A-4147-A177-3AD203B41FA5}">
                      <a16:colId xmlns:a16="http://schemas.microsoft.com/office/drawing/2014/main" val="23806647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24458881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Petaling Jaya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2.4 %</a:t>
                      </a:r>
                    </a:p>
                  </a:txBody>
                  <a:tcPr/>
                </a:tc>
                <a:extLst>
                  <a:ext uri="{0D108BD9-81ED-4DB2-BD59-A6C34878D82A}">
                    <a16:rowId xmlns:a16="http://schemas.microsoft.com/office/drawing/2014/main" val="15252495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Malacca 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2.3 %</a:t>
                      </a:r>
                    </a:p>
                  </a:txBody>
                  <a:tcPr/>
                </a:tc>
                <a:extLst>
                  <a:ext uri="{0D108BD9-81ED-4DB2-BD59-A6C34878D82A}">
                    <a16:rowId xmlns:a16="http://schemas.microsoft.com/office/drawing/2014/main" val="3694265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Bharu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1.9 %</a:t>
                      </a:r>
                    </a:p>
                  </a:txBody>
                  <a:tcPr/>
                </a:tc>
                <a:extLst>
                  <a:ext uri="{0D108BD9-81ED-4DB2-BD59-A6C34878D82A}">
                    <a16:rowId xmlns:a16="http://schemas.microsoft.com/office/drawing/2014/main" val="30898699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Singapore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1.8 %</a:t>
                      </a:r>
                    </a:p>
                  </a:txBody>
                  <a:tcPr/>
                </a:tc>
                <a:extLst>
                  <a:ext uri="{0D108BD9-81ED-4DB2-BD59-A6C34878D82A}">
                    <a16:rowId xmlns:a16="http://schemas.microsoft.com/office/drawing/2014/main" val="13465149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Kinabalu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extLst>
                  <a:ext uri="{0D108BD9-81ED-4DB2-BD59-A6C34878D82A}">
                    <a16:rowId xmlns:a16="http://schemas.microsoft.com/office/drawing/2014/main" val="36729661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Kuching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extLst>
                  <a:ext uri="{0D108BD9-81ED-4DB2-BD59-A6C34878D82A}">
                    <a16:rowId xmlns:a16="http://schemas.microsoft.com/office/drawing/2014/main" val="10793879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Taiping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extLst>
                  <a:ext uri="{0D108BD9-81ED-4DB2-BD59-A6C34878D82A}">
                    <a16:rowId xmlns:a16="http://schemas.microsoft.com/office/drawing/2014/main" val="2320282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Alor Setar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extLst>
                  <a:ext uri="{0D108BD9-81ED-4DB2-BD59-A6C34878D82A}">
                    <a16:rowId xmlns:a16="http://schemas.microsoft.com/office/drawing/2014/main" val="27365827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Puchong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25055243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Tanah Merah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0.8 %</a:t>
                      </a:r>
                    </a:p>
                  </a:txBody>
                  <a:tcPr/>
                </a:tc>
                <a:extLst>
                  <a:ext uri="{0D108BD9-81ED-4DB2-BD59-A6C34878D82A}">
                    <a16:rowId xmlns:a16="http://schemas.microsoft.com/office/drawing/2014/main" val="3830613613"/>
                  </a:ext>
                </a:extLst>
              </a:tr>
            </a:tbl>
          </a:graphicData>
        </a:graphic>
      </p:graphicFrame>
      <p:sp>
        <p:nvSpPr>
          <p:cNvPr id="4" name="Text Placeholder 3">
            <a:extLst>
              <a:ext uri="{FF2B5EF4-FFF2-40B4-BE49-F238E27FC236}">
                <a16:creationId xmlns:a16="http://schemas.microsoft.com/office/drawing/2014/main" id="{60083EBF-9FEC-44DF-966F-BD50FA4EEC43}"/>
              </a:ext>
            </a:extLst>
          </p:cNvPr>
          <p:cNvSpPr>
            <a:spLocks noGrp="1"/>
          </p:cNvSpPr>
          <p:nvPr>
            <p:ph type="body" sz="quarter" idx="14"/>
          </p:nvPr>
        </p:nvSpPr>
        <p:spPr/>
        <p:txBody>
          <a:bodyPr/>
          <a:lstStyle/>
          <a:p>
            <a:r>
              <a:rPr lang="en-US"/>
              <a:t>11/01/2019 - 11/30/2019</a:t>
            </a:r>
          </a:p>
        </p:txBody>
      </p:sp>
    </p:spTree>
    <p:extLst>
      <p:ext uri="{BB962C8B-B14F-4D97-AF65-F5344CB8AC3E}">
        <p14:creationId xmlns:p14="http://schemas.microsoft.com/office/powerpoint/2010/main" val="173364174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1A1F4C-2BB7-4398-8751-03307900A7CB}"/>
              </a:ext>
            </a:extLst>
          </p:cNvPr>
          <p:cNvSpPr>
            <a:spLocks noGrp="1"/>
          </p:cNvSpPr>
          <p:nvPr>
            <p:ph type="title"/>
          </p:nvPr>
        </p:nvSpPr>
        <p:spPr/>
        <p:txBody>
          <a:bodyPr/>
          <a:lstStyle/>
          <a:p>
            <a:r>
              <a:rPr lang="en-US"/>
              <a:t>Facebook Fans By City Table | Oxford Fajar Pre-University - 3 of 3</a:t>
            </a:r>
          </a:p>
        </p:txBody>
      </p:sp>
      <p:graphicFrame>
        <p:nvGraphicFramePr>
          <p:cNvPr id="5" name="Table Placeholder 4">
            <a:extLst>
              <a:ext uri="{FF2B5EF4-FFF2-40B4-BE49-F238E27FC236}">
                <a16:creationId xmlns:a16="http://schemas.microsoft.com/office/drawing/2014/main" id="{A182D9AF-603E-43F2-8469-C89431B542AC}"/>
              </a:ext>
            </a:extLst>
          </p:cNvPr>
          <p:cNvGraphicFramePr>
            <a:graphicFrameLocks noGrp="1"/>
          </p:cNvGraphicFramePr>
          <p:nvPr>
            <p:ph type="tbl" sz="quarter" idx="13"/>
            <p:extLst>
              <p:ext uri="{D42A27DB-BD31-4B8C-83A1-F6EECF244321}">
                <p14:modId xmlns:p14="http://schemas.microsoft.com/office/powerpoint/2010/main" val="36304333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127261494"/>
                    </a:ext>
                  </a:extLst>
                </a:gridCol>
                <a:gridCol w="1645920">
                  <a:extLst>
                    <a:ext uri="{9D8B030D-6E8A-4147-A177-3AD203B41FA5}">
                      <a16:colId xmlns:a16="http://schemas.microsoft.com/office/drawing/2014/main" val="3110994662"/>
                    </a:ext>
                  </a:extLst>
                </a:gridCol>
                <a:gridCol w="1645920">
                  <a:extLst>
                    <a:ext uri="{9D8B030D-6E8A-4147-A177-3AD203B41FA5}">
                      <a16:colId xmlns:a16="http://schemas.microsoft.com/office/drawing/2014/main" val="36132159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11340031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Pasir Gudang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0.8 %</a:t>
                      </a:r>
                    </a:p>
                  </a:txBody>
                  <a:tcPr/>
                </a:tc>
                <a:extLst>
                  <a:ext uri="{0D108BD9-81ED-4DB2-BD59-A6C34878D82A}">
                    <a16:rowId xmlns:a16="http://schemas.microsoft.com/office/drawing/2014/main" val="38659001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Krai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0.8 %</a:t>
                      </a:r>
                    </a:p>
                  </a:txBody>
                  <a:tcPr/>
                </a:tc>
                <a:extLst>
                  <a:ext uri="{0D108BD9-81ED-4DB2-BD59-A6C34878D82A}">
                    <a16:rowId xmlns:a16="http://schemas.microsoft.com/office/drawing/2014/main" val="41571180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Rawang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0.7 %</a:t>
                      </a:r>
                    </a:p>
                  </a:txBody>
                  <a:tcPr/>
                </a:tc>
                <a:extLst>
                  <a:ext uri="{0D108BD9-81ED-4DB2-BD59-A6C34878D82A}">
                    <a16:rowId xmlns:a16="http://schemas.microsoft.com/office/drawing/2014/main" val="8050294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0.7 %</a:t>
                      </a:r>
                    </a:p>
                  </a:txBody>
                  <a:tcPr/>
                </a:tc>
                <a:extLst>
                  <a:ext uri="{0D108BD9-81ED-4DB2-BD59-A6C34878D82A}">
                    <a16:rowId xmlns:a16="http://schemas.microsoft.com/office/drawing/2014/main" val="21982608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Kajang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0.6 %</a:t>
                      </a:r>
                    </a:p>
                  </a:txBody>
                  <a:tcPr/>
                </a:tc>
                <a:extLst>
                  <a:ext uri="{0D108BD9-81ED-4DB2-BD59-A6C34878D82A}">
                    <a16:rowId xmlns:a16="http://schemas.microsoft.com/office/drawing/2014/main" val="2789458818"/>
                  </a:ext>
                </a:extLst>
              </a:tr>
            </a:tbl>
          </a:graphicData>
        </a:graphic>
      </p:graphicFrame>
      <p:sp>
        <p:nvSpPr>
          <p:cNvPr id="4" name="Text Placeholder 3">
            <a:extLst>
              <a:ext uri="{FF2B5EF4-FFF2-40B4-BE49-F238E27FC236}">
                <a16:creationId xmlns:a16="http://schemas.microsoft.com/office/drawing/2014/main" id="{D8A8D82D-23B5-4398-8C57-B572CE32BF30}"/>
              </a:ext>
            </a:extLst>
          </p:cNvPr>
          <p:cNvSpPr>
            <a:spLocks noGrp="1"/>
          </p:cNvSpPr>
          <p:nvPr>
            <p:ph type="body" sz="quarter" idx="14"/>
          </p:nvPr>
        </p:nvSpPr>
        <p:spPr/>
        <p:txBody>
          <a:bodyPr/>
          <a:lstStyle/>
          <a:p>
            <a:r>
              <a:rPr lang="en-US"/>
              <a:t>11/01/2019 - 11/30/2019</a:t>
            </a:r>
          </a:p>
        </p:txBody>
      </p:sp>
    </p:spTree>
    <p:extLst>
      <p:ext uri="{BB962C8B-B14F-4D97-AF65-F5344CB8AC3E}">
        <p14:creationId xmlns:p14="http://schemas.microsoft.com/office/powerpoint/2010/main" val="165290149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75020B-0E09-4928-B2B1-BD3FCA44917D}"/>
              </a:ext>
            </a:extLst>
          </p:cNvPr>
          <p:cNvSpPr>
            <a:spLocks noGrp="1"/>
          </p:cNvSpPr>
          <p:nvPr>
            <p:ph type="title"/>
          </p:nvPr>
        </p:nvSpPr>
        <p:spPr/>
        <p:txBody>
          <a:bodyPr/>
          <a:lstStyle/>
          <a:p>
            <a:r>
              <a:rPr lang="en-US"/>
              <a:t>Facebook Own Posts Table | Oxford Fajar Pre-University - 1 of 4</a:t>
            </a:r>
          </a:p>
        </p:txBody>
      </p:sp>
      <p:graphicFrame>
        <p:nvGraphicFramePr>
          <p:cNvPr id="5" name="Table Placeholder 4">
            <a:extLst>
              <a:ext uri="{FF2B5EF4-FFF2-40B4-BE49-F238E27FC236}">
                <a16:creationId xmlns:a16="http://schemas.microsoft.com/office/drawing/2014/main" id="{D29C8191-8811-4797-B9ED-B550E8537FCF}"/>
              </a:ext>
            </a:extLst>
          </p:cNvPr>
          <p:cNvGraphicFramePr>
            <a:graphicFrameLocks noGrp="1"/>
          </p:cNvGraphicFramePr>
          <p:nvPr>
            <p:ph type="tbl" sz="quarter" idx="13"/>
            <p:extLst>
              <p:ext uri="{D42A27DB-BD31-4B8C-83A1-F6EECF244321}">
                <p14:modId xmlns:p14="http://schemas.microsoft.com/office/powerpoint/2010/main" val="33012416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994400941"/>
                    </a:ext>
                  </a:extLst>
                </a:gridCol>
                <a:gridCol w="658368">
                  <a:extLst>
                    <a:ext uri="{9D8B030D-6E8A-4147-A177-3AD203B41FA5}">
                      <a16:colId xmlns:a16="http://schemas.microsoft.com/office/drawing/2014/main" val="2754542085"/>
                    </a:ext>
                  </a:extLst>
                </a:gridCol>
                <a:gridCol w="658368">
                  <a:extLst>
                    <a:ext uri="{9D8B030D-6E8A-4147-A177-3AD203B41FA5}">
                      <a16:colId xmlns:a16="http://schemas.microsoft.com/office/drawing/2014/main" val="538043950"/>
                    </a:ext>
                  </a:extLst>
                </a:gridCol>
                <a:gridCol w="658368">
                  <a:extLst>
                    <a:ext uri="{9D8B030D-6E8A-4147-A177-3AD203B41FA5}">
                      <a16:colId xmlns:a16="http://schemas.microsoft.com/office/drawing/2014/main" val="3441676397"/>
                    </a:ext>
                  </a:extLst>
                </a:gridCol>
                <a:gridCol w="658368">
                  <a:extLst>
                    <a:ext uri="{9D8B030D-6E8A-4147-A177-3AD203B41FA5}">
                      <a16:colId xmlns:a16="http://schemas.microsoft.com/office/drawing/2014/main" val="2268076148"/>
                    </a:ext>
                  </a:extLst>
                </a:gridCol>
                <a:gridCol w="658368">
                  <a:extLst>
                    <a:ext uri="{9D8B030D-6E8A-4147-A177-3AD203B41FA5}">
                      <a16:colId xmlns:a16="http://schemas.microsoft.com/office/drawing/2014/main" val="2538278248"/>
                    </a:ext>
                  </a:extLst>
                </a:gridCol>
                <a:gridCol w="658368">
                  <a:extLst>
                    <a:ext uri="{9D8B030D-6E8A-4147-A177-3AD203B41FA5}">
                      <a16:colId xmlns:a16="http://schemas.microsoft.com/office/drawing/2014/main" val="3563550276"/>
                    </a:ext>
                  </a:extLst>
                </a:gridCol>
                <a:gridCol w="658368">
                  <a:extLst>
                    <a:ext uri="{9D8B030D-6E8A-4147-A177-3AD203B41FA5}">
                      <a16:colId xmlns:a16="http://schemas.microsoft.com/office/drawing/2014/main" val="37340336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764813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Pre-University - 2019-11-30 12:09:00</a:t>
                      </a:r>
                      <a:r>
                        <a:rPr kumimoji="0" lang="en-US" sz="1000" b="0" i="0" u="none" strike="noStrike" kern="1200" cap="none" spc="0" normalizeH="0" baseline="0" noProof="0">
                          <a:ln>
                            <a:noFill/>
                          </a:ln>
                          <a:solidFill>
                            <a:prstClr val="black"/>
                          </a:solidFill>
                          <a:effectLst/>
                          <a:uLnTx/>
                          <a:uFillTx/>
                          <a:latin typeface="+mn-lt"/>
                          <a:ea typeface="+mn-ea"/>
                          <a:cs typeface="+mn-cs"/>
                        </a:rPr>
                        <a:t>
 The modern perception of food processing causes it to be less appreciated. 
However, taking the time to understand the science behind what we eat will help increase our appreciation towards processed food.
Click here to read up more on food processing: http://bit.ly/32VINx2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868369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Pre-University - 2019-11-27 12:09:11</a:t>
                      </a:r>
                      <a:r>
                        <a:rPr kumimoji="0" lang="en-US" sz="1000" b="0" i="0" u="none" strike="noStrike" kern="1200" cap="none" spc="0" normalizeH="0" baseline="0" noProof="0">
                          <a:ln>
                            <a:noFill/>
                          </a:ln>
                          <a:solidFill>
                            <a:prstClr val="black"/>
                          </a:solidFill>
                          <a:effectLst/>
                          <a:uLnTx/>
                          <a:uFillTx/>
                          <a:latin typeface="+mn-lt"/>
                          <a:ea typeface="+mn-ea"/>
                          <a:cs typeface="+mn-cs"/>
                        </a:rPr>
                        <a:t>
 Are you studying the TITAS compulsory subject this term?
This TITAS revision book is just what you need for a thorough revision on the different civilisations covered in the syllabus.</a:t>
                      </a:r>
                      <a:br>
                        <a:rPr kumimoji="0" lang="en-US" sz="1000" b="0" i="0" u="none" strike="noStrike" kern="1200" cap="none" spc="0" normalizeH="0" baseline="0" noProof="0">
                          <a:ln>
                            <a:noFill/>
                          </a:ln>
                          <a:solidFill>
                            <a:prstClr val="black"/>
                          </a:solidFill>
                          <a:effectLst/>
                          <a:uLnTx/>
                          <a:uFillTx/>
                          <a:latin typeface="+mn-lt"/>
                          <a:ea typeface="+mn-ea"/>
                          <a:cs typeface="+mn-cs"/>
                        </a:rPr>
                      </a:br>
                      <a:r>
                        <a:rPr kumimoji="0" lang="en-US" sz="1000" b="0" i="0" u="none" strike="noStrike" kern="1200" cap="none" spc="0" normalizeH="0" baseline="0" noProof="0">
                          <a:ln>
                            <a:noFill/>
                          </a:ln>
                          <a:solidFill>
                            <a:prstClr val="black"/>
                          </a:solidFill>
                          <a:effectLst/>
                          <a:uLnTx/>
                          <a:uFillTx/>
                          <a:latin typeface="+mn-lt"/>
                          <a:ea typeface="+mn-ea"/>
                          <a:cs typeface="+mn-cs"/>
                        </a:rPr>
                        <a:t>
This book also comes with additional student resources, click the link to check it out! https://cw.oxfordfajar.com.my/titas3e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43037283"/>
                  </a:ext>
                </a:extLst>
              </a:tr>
            </a:tbl>
          </a:graphicData>
        </a:graphic>
      </p:graphicFrame>
      <p:sp>
        <p:nvSpPr>
          <p:cNvPr id="4" name="Text Placeholder 3">
            <a:extLst>
              <a:ext uri="{FF2B5EF4-FFF2-40B4-BE49-F238E27FC236}">
                <a16:creationId xmlns:a16="http://schemas.microsoft.com/office/drawing/2014/main" id="{AEE13C14-E3C9-4FF8-AEB5-F68CAF56C3FD}"/>
              </a:ext>
            </a:extLst>
          </p:cNvPr>
          <p:cNvSpPr>
            <a:spLocks noGrp="1"/>
          </p:cNvSpPr>
          <p:nvPr>
            <p:ph type="body" sz="quarter" idx="14"/>
          </p:nvPr>
        </p:nvSpPr>
        <p:spPr/>
        <p:txBody>
          <a:bodyPr/>
          <a:lstStyle/>
          <a:p>
            <a:r>
              <a:rPr lang="en-US"/>
              <a:t>11/01/2019 - 11/30/2019</a:t>
            </a:r>
          </a:p>
        </p:txBody>
      </p:sp>
    </p:spTree>
    <p:extLst>
      <p:ext uri="{BB962C8B-B14F-4D97-AF65-F5344CB8AC3E}">
        <p14:creationId xmlns:p14="http://schemas.microsoft.com/office/powerpoint/2010/main" val="87567915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2791E5-C047-4122-9FB1-C36981364391}"/>
              </a:ext>
            </a:extLst>
          </p:cNvPr>
          <p:cNvSpPr>
            <a:spLocks noGrp="1"/>
          </p:cNvSpPr>
          <p:nvPr>
            <p:ph type="title"/>
          </p:nvPr>
        </p:nvSpPr>
        <p:spPr/>
        <p:txBody>
          <a:bodyPr/>
          <a:lstStyle/>
          <a:p>
            <a:r>
              <a:rPr lang="en-US"/>
              <a:t>Facebook Own Posts Table | Oxford Fajar Pre-University - 2 of 4</a:t>
            </a:r>
          </a:p>
        </p:txBody>
      </p:sp>
      <p:graphicFrame>
        <p:nvGraphicFramePr>
          <p:cNvPr id="5" name="Table Placeholder 4">
            <a:extLst>
              <a:ext uri="{FF2B5EF4-FFF2-40B4-BE49-F238E27FC236}">
                <a16:creationId xmlns:a16="http://schemas.microsoft.com/office/drawing/2014/main" id="{60F962C8-95C7-42E1-B6FB-A619581811DB}"/>
              </a:ext>
            </a:extLst>
          </p:cNvPr>
          <p:cNvGraphicFramePr>
            <a:graphicFrameLocks noGrp="1"/>
          </p:cNvGraphicFramePr>
          <p:nvPr>
            <p:ph type="tbl" sz="quarter" idx="13"/>
            <p:extLst>
              <p:ext uri="{D42A27DB-BD31-4B8C-83A1-F6EECF244321}">
                <p14:modId xmlns:p14="http://schemas.microsoft.com/office/powerpoint/2010/main" val="5248529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961364287"/>
                    </a:ext>
                  </a:extLst>
                </a:gridCol>
                <a:gridCol w="658368">
                  <a:extLst>
                    <a:ext uri="{9D8B030D-6E8A-4147-A177-3AD203B41FA5}">
                      <a16:colId xmlns:a16="http://schemas.microsoft.com/office/drawing/2014/main" val="1530316068"/>
                    </a:ext>
                  </a:extLst>
                </a:gridCol>
                <a:gridCol w="658368">
                  <a:extLst>
                    <a:ext uri="{9D8B030D-6E8A-4147-A177-3AD203B41FA5}">
                      <a16:colId xmlns:a16="http://schemas.microsoft.com/office/drawing/2014/main" val="506647892"/>
                    </a:ext>
                  </a:extLst>
                </a:gridCol>
                <a:gridCol w="658368">
                  <a:extLst>
                    <a:ext uri="{9D8B030D-6E8A-4147-A177-3AD203B41FA5}">
                      <a16:colId xmlns:a16="http://schemas.microsoft.com/office/drawing/2014/main" val="3891652168"/>
                    </a:ext>
                  </a:extLst>
                </a:gridCol>
                <a:gridCol w="658368">
                  <a:extLst>
                    <a:ext uri="{9D8B030D-6E8A-4147-A177-3AD203B41FA5}">
                      <a16:colId xmlns:a16="http://schemas.microsoft.com/office/drawing/2014/main" val="251614420"/>
                    </a:ext>
                  </a:extLst>
                </a:gridCol>
                <a:gridCol w="658368">
                  <a:extLst>
                    <a:ext uri="{9D8B030D-6E8A-4147-A177-3AD203B41FA5}">
                      <a16:colId xmlns:a16="http://schemas.microsoft.com/office/drawing/2014/main" val="3565724530"/>
                    </a:ext>
                  </a:extLst>
                </a:gridCol>
                <a:gridCol w="658368">
                  <a:extLst>
                    <a:ext uri="{9D8B030D-6E8A-4147-A177-3AD203B41FA5}">
                      <a16:colId xmlns:a16="http://schemas.microsoft.com/office/drawing/2014/main" val="2642115630"/>
                    </a:ext>
                  </a:extLst>
                </a:gridCol>
                <a:gridCol w="658368">
                  <a:extLst>
                    <a:ext uri="{9D8B030D-6E8A-4147-A177-3AD203B41FA5}">
                      <a16:colId xmlns:a16="http://schemas.microsoft.com/office/drawing/2014/main" val="19099256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718624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Pre-University - 2019-11-26 18:07:39</a:t>
                      </a:r>
                      <a:r>
                        <a:rPr kumimoji="0" lang="en-US" sz="1000" b="0" i="0" u="none" strike="noStrike" kern="1200" cap="none" spc="0" normalizeH="0" baseline="0" noProof="0">
                          <a:ln>
                            <a:noFill/>
                          </a:ln>
                          <a:solidFill>
                            <a:prstClr val="black"/>
                          </a:solidFill>
                          <a:effectLst/>
                          <a:uLnTx/>
                          <a:uFillTx/>
                          <a:latin typeface="+mn-lt"/>
                          <a:ea typeface="+mn-ea"/>
                          <a:cs typeface="+mn-cs"/>
                        </a:rPr>
                        <a:t>
 It's official. Oxford Dictionaries has declared “Climate Emergency” as The Oxford Word of the Year 2019.
Defined as “a situation in which urgent action is required to reduce or halt climate change and avoid potentially irreversible environmental damage resulting from it.'' The word was chosen from an all-environmental shortlist that also included 'climate action', 'climate crisis', 'climate denial', 'eco-anxiety', 'ecocide', 'extinction', 'flight shame', 'global heating', 'net-zero' and 'plant-based'.
Read more about The Oxford Word of the Year 2019 here: http://bit.ly/2re0jyo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668779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Pre-University - 2019-11-24 12:08:00</a:t>
                      </a:r>
                      <a:r>
                        <a:rPr kumimoji="0" lang="en-US" sz="1000" b="0" i="0" u="none" strike="noStrike" kern="1200" cap="none" spc="0" normalizeH="0" baseline="0" noProof="0">
                          <a:ln>
                            <a:noFill/>
                          </a:ln>
                          <a:solidFill>
                            <a:prstClr val="black"/>
                          </a:solidFill>
                          <a:effectLst/>
                          <a:uLnTx/>
                          <a:uFillTx/>
                          <a:latin typeface="+mn-lt"/>
                          <a:ea typeface="+mn-ea"/>
                          <a:cs typeface="+mn-cs"/>
                        </a:rPr>
                        <a:t>
 Bullet points are visually attractive and makes it easy for a reader to locate important information. 
However, too many bullet-pointed sections in the same document will lose the impact of the information.
Click here for guidelines on using bullet points correctly: 
http://bit.ly/2RsF8lz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07515967"/>
                  </a:ext>
                </a:extLst>
              </a:tr>
            </a:tbl>
          </a:graphicData>
        </a:graphic>
      </p:graphicFrame>
      <p:sp>
        <p:nvSpPr>
          <p:cNvPr id="4" name="Text Placeholder 3">
            <a:extLst>
              <a:ext uri="{FF2B5EF4-FFF2-40B4-BE49-F238E27FC236}">
                <a16:creationId xmlns:a16="http://schemas.microsoft.com/office/drawing/2014/main" id="{00E383CB-0594-498F-BBFE-939F2C131210}"/>
              </a:ext>
            </a:extLst>
          </p:cNvPr>
          <p:cNvSpPr>
            <a:spLocks noGrp="1"/>
          </p:cNvSpPr>
          <p:nvPr>
            <p:ph type="body" sz="quarter" idx="14"/>
          </p:nvPr>
        </p:nvSpPr>
        <p:spPr/>
        <p:txBody>
          <a:bodyPr/>
          <a:lstStyle/>
          <a:p>
            <a:r>
              <a:rPr lang="en-US"/>
              <a:t>11/01/2019 - 11/30/2019</a:t>
            </a:r>
          </a:p>
        </p:txBody>
      </p:sp>
    </p:spTree>
    <p:extLst>
      <p:ext uri="{BB962C8B-B14F-4D97-AF65-F5344CB8AC3E}">
        <p14:creationId xmlns:p14="http://schemas.microsoft.com/office/powerpoint/2010/main" val="42558868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A1AD61-E8AC-4F72-9CAE-D2ECAB6F1115}"/>
              </a:ext>
            </a:extLst>
          </p:cNvPr>
          <p:cNvSpPr>
            <a:spLocks noGrp="1"/>
          </p:cNvSpPr>
          <p:nvPr>
            <p:ph type="title"/>
          </p:nvPr>
        </p:nvSpPr>
        <p:spPr/>
        <p:txBody>
          <a:bodyPr/>
          <a:lstStyle/>
          <a:p>
            <a:r>
              <a:rPr lang="en-US"/>
              <a:t>Facebook Own Posts Table | Oxford Fajar Pre-University - 3 of 4</a:t>
            </a:r>
          </a:p>
        </p:txBody>
      </p:sp>
      <p:graphicFrame>
        <p:nvGraphicFramePr>
          <p:cNvPr id="5" name="Table Placeholder 4">
            <a:extLst>
              <a:ext uri="{FF2B5EF4-FFF2-40B4-BE49-F238E27FC236}">
                <a16:creationId xmlns:a16="http://schemas.microsoft.com/office/drawing/2014/main" id="{04749A87-07D6-4163-AB7A-58120C162F8A}"/>
              </a:ext>
            </a:extLst>
          </p:cNvPr>
          <p:cNvGraphicFramePr>
            <a:graphicFrameLocks noGrp="1"/>
          </p:cNvGraphicFramePr>
          <p:nvPr>
            <p:ph type="tbl" sz="quarter" idx="13"/>
            <p:extLst>
              <p:ext uri="{D42A27DB-BD31-4B8C-83A1-F6EECF244321}">
                <p14:modId xmlns:p14="http://schemas.microsoft.com/office/powerpoint/2010/main" val="22628072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518768601"/>
                    </a:ext>
                  </a:extLst>
                </a:gridCol>
                <a:gridCol w="658368">
                  <a:extLst>
                    <a:ext uri="{9D8B030D-6E8A-4147-A177-3AD203B41FA5}">
                      <a16:colId xmlns:a16="http://schemas.microsoft.com/office/drawing/2014/main" val="2873639099"/>
                    </a:ext>
                  </a:extLst>
                </a:gridCol>
                <a:gridCol w="658368">
                  <a:extLst>
                    <a:ext uri="{9D8B030D-6E8A-4147-A177-3AD203B41FA5}">
                      <a16:colId xmlns:a16="http://schemas.microsoft.com/office/drawing/2014/main" val="113243160"/>
                    </a:ext>
                  </a:extLst>
                </a:gridCol>
                <a:gridCol w="658368">
                  <a:extLst>
                    <a:ext uri="{9D8B030D-6E8A-4147-A177-3AD203B41FA5}">
                      <a16:colId xmlns:a16="http://schemas.microsoft.com/office/drawing/2014/main" val="2043745235"/>
                    </a:ext>
                  </a:extLst>
                </a:gridCol>
                <a:gridCol w="658368">
                  <a:extLst>
                    <a:ext uri="{9D8B030D-6E8A-4147-A177-3AD203B41FA5}">
                      <a16:colId xmlns:a16="http://schemas.microsoft.com/office/drawing/2014/main" val="3559505726"/>
                    </a:ext>
                  </a:extLst>
                </a:gridCol>
                <a:gridCol w="658368">
                  <a:extLst>
                    <a:ext uri="{9D8B030D-6E8A-4147-A177-3AD203B41FA5}">
                      <a16:colId xmlns:a16="http://schemas.microsoft.com/office/drawing/2014/main" val="3692052362"/>
                    </a:ext>
                  </a:extLst>
                </a:gridCol>
                <a:gridCol w="658368">
                  <a:extLst>
                    <a:ext uri="{9D8B030D-6E8A-4147-A177-3AD203B41FA5}">
                      <a16:colId xmlns:a16="http://schemas.microsoft.com/office/drawing/2014/main" val="1741947230"/>
                    </a:ext>
                  </a:extLst>
                </a:gridCol>
                <a:gridCol w="658368">
                  <a:extLst>
                    <a:ext uri="{9D8B030D-6E8A-4147-A177-3AD203B41FA5}">
                      <a16:colId xmlns:a16="http://schemas.microsoft.com/office/drawing/2014/main" val="9896476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5262768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Pre-University - 2019-11-22 12:07:55</a:t>
                      </a:r>
                      <a:r>
                        <a:rPr kumimoji="0" lang="en-US" sz="1000" b="0" i="0" u="none" strike="noStrike" kern="1200" cap="none" spc="0" normalizeH="0" baseline="0" noProof="0">
                          <a:ln>
                            <a:noFill/>
                          </a:ln>
                          <a:solidFill>
                            <a:prstClr val="black"/>
                          </a:solidFill>
                          <a:effectLst/>
                          <a:uLnTx/>
                          <a:uFillTx/>
                          <a:latin typeface="+mn-lt"/>
                          <a:ea typeface="+mn-ea"/>
                          <a:cs typeface="+mn-cs"/>
                        </a:rPr>
                        <a:t>
 The world’s best-selling advanced learner’s dictionary - Oxford Advanced Learner’s Dictionary now comes with Oxford iSpeaker to develop the skills students need for communicating in English and passing exams.</a:t>
                      </a:r>
                      <a:br>
                        <a:rPr kumimoji="0" lang="en-US" sz="1000" b="0" i="0" u="none" strike="noStrike" kern="1200" cap="none" spc="0" normalizeH="0" baseline="0" noProof="0">
                          <a:ln>
                            <a:noFill/>
                          </a:ln>
                          <a:solidFill>
                            <a:prstClr val="black"/>
                          </a:solidFill>
                          <a:effectLst/>
                          <a:uLnTx/>
                          <a:uFillTx/>
                          <a:latin typeface="+mn-lt"/>
                          <a:ea typeface="+mn-ea"/>
                          <a:cs typeface="+mn-cs"/>
                        </a:rPr>
                      </a:br>
                      <a:br>
                        <a:rPr kumimoji="0" lang="en-US" sz="1000" b="0" i="0" u="none" strike="noStrike" kern="1200" cap="none" spc="0" normalizeH="0" baseline="0" noProof="0">
                          <a:ln>
                            <a:noFill/>
                          </a:ln>
                          <a:solidFill>
                            <a:prstClr val="black"/>
                          </a:solidFill>
                          <a:effectLst/>
                          <a:uLnTx/>
                          <a:uFillTx/>
                          <a:latin typeface="+mn-lt"/>
                          <a:ea typeface="+mn-ea"/>
                          <a:cs typeface="+mn-cs"/>
                        </a:rPr>
                      </a:br>
                      <a:r>
                        <a:rPr kumimoji="0" lang="en-US" sz="1000" b="0" i="0" u="none" strike="noStrike" kern="1200" cap="none" spc="0" normalizeH="0" baseline="0" noProof="0">
                          <a:ln>
                            <a:noFill/>
                          </a:ln>
                          <a:solidFill>
                            <a:prstClr val="black"/>
                          </a:solidFill>
                          <a:effectLst/>
                          <a:uLnTx/>
                          <a:uFillTx/>
                          <a:latin typeface="+mn-lt"/>
                          <a:ea typeface="+mn-ea"/>
                          <a:cs typeface="+mn-cs"/>
                        </a:rPr>
                        <a:t>Find out more here:
http://bit.ly/2MUXD1m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0.9715 %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199855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Pre-University - 2019-11-21 13:36:05</a:t>
                      </a:r>
                      <a:r>
                        <a:rPr kumimoji="0" lang="en-US" sz="1000" b="0" i="0" u="none" strike="noStrike" kern="1200" cap="none" spc="0" normalizeH="0" baseline="0" noProof="0">
                          <a:ln>
                            <a:noFill/>
                          </a:ln>
                          <a:solidFill>
                            <a:prstClr val="black"/>
                          </a:solidFill>
                          <a:effectLst/>
                          <a:uLnTx/>
                          <a:uFillTx/>
                          <a:latin typeface="+mn-lt"/>
                          <a:ea typeface="+mn-ea"/>
                          <a:cs typeface="+mn-cs"/>
                        </a:rPr>
                        <a:t>
 Which of the following is the most important reason for the decline in biodiversity?
Introduction of exotic species
Over-exploitation
Pollution
Destruction of habitats
Answer:
D. Destruction of habitats
Source:
Effect Practice for Matriculation Biology Semester 2, pg. 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12810125"/>
                  </a:ext>
                </a:extLst>
              </a:tr>
            </a:tbl>
          </a:graphicData>
        </a:graphic>
      </p:graphicFrame>
      <p:sp>
        <p:nvSpPr>
          <p:cNvPr id="4" name="Text Placeholder 3">
            <a:extLst>
              <a:ext uri="{FF2B5EF4-FFF2-40B4-BE49-F238E27FC236}">
                <a16:creationId xmlns:a16="http://schemas.microsoft.com/office/drawing/2014/main" id="{0FD6928C-40C3-43AF-AA3B-48699FDE7E85}"/>
              </a:ext>
            </a:extLst>
          </p:cNvPr>
          <p:cNvSpPr>
            <a:spLocks noGrp="1"/>
          </p:cNvSpPr>
          <p:nvPr>
            <p:ph type="body" sz="quarter" idx="14"/>
          </p:nvPr>
        </p:nvSpPr>
        <p:spPr/>
        <p:txBody>
          <a:bodyPr/>
          <a:lstStyle/>
          <a:p>
            <a:r>
              <a:rPr lang="en-US"/>
              <a:t>11/01/2019 - 11/30/2019</a:t>
            </a:r>
          </a:p>
        </p:txBody>
      </p:sp>
    </p:spTree>
    <p:extLst>
      <p:ext uri="{BB962C8B-B14F-4D97-AF65-F5344CB8AC3E}">
        <p14:creationId xmlns:p14="http://schemas.microsoft.com/office/powerpoint/2010/main" val="123605741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4D3D60-B2CF-4954-BC37-D70163B8B13E}"/>
              </a:ext>
            </a:extLst>
          </p:cNvPr>
          <p:cNvSpPr>
            <a:spLocks noGrp="1"/>
          </p:cNvSpPr>
          <p:nvPr>
            <p:ph type="title"/>
          </p:nvPr>
        </p:nvSpPr>
        <p:spPr/>
        <p:txBody>
          <a:bodyPr/>
          <a:lstStyle/>
          <a:p>
            <a:r>
              <a:rPr lang="en-US"/>
              <a:t>Facebook Own Posts Table | Oxford Fajar Pre-University - 4 of 4</a:t>
            </a:r>
          </a:p>
        </p:txBody>
      </p:sp>
      <p:graphicFrame>
        <p:nvGraphicFramePr>
          <p:cNvPr id="5" name="Table Placeholder 4">
            <a:extLst>
              <a:ext uri="{FF2B5EF4-FFF2-40B4-BE49-F238E27FC236}">
                <a16:creationId xmlns:a16="http://schemas.microsoft.com/office/drawing/2014/main" id="{B865D81B-9F25-45E1-B9A6-7E188DF6C4A8}"/>
              </a:ext>
            </a:extLst>
          </p:cNvPr>
          <p:cNvGraphicFramePr>
            <a:graphicFrameLocks noGrp="1"/>
          </p:cNvGraphicFramePr>
          <p:nvPr>
            <p:ph type="tbl" sz="quarter" idx="13"/>
            <p:extLst>
              <p:ext uri="{D42A27DB-BD31-4B8C-83A1-F6EECF244321}">
                <p14:modId xmlns:p14="http://schemas.microsoft.com/office/powerpoint/2010/main" val="4710376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991921592"/>
                    </a:ext>
                  </a:extLst>
                </a:gridCol>
                <a:gridCol w="658368">
                  <a:extLst>
                    <a:ext uri="{9D8B030D-6E8A-4147-A177-3AD203B41FA5}">
                      <a16:colId xmlns:a16="http://schemas.microsoft.com/office/drawing/2014/main" val="3973269708"/>
                    </a:ext>
                  </a:extLst>
                </a:gridCol>
                <a:gridCol w="658368">
                  <a:extLst>
                    <a:ext uri="{9D8B030D-6E8A-4147-A177-3AD203B41FA5}">
                      <a16:colId xmlns:a16="http://schemas.microsoft.com/office/drawing/2014/main" val="2362866675"/>
                    </a:ext>
                  </a:extLst>
                </a:gridCol>
                <a:gridCol w="658368">
                  <a:extLst>
                    <a:ext uri="{9D8B030D-6E8A-4147-A177-3AD203B41FA5}">
                      <a16:colId xmlns:a16="http://schemas.microsoft.com/office/drawing/2014/main" val="1380349411"/>
                    </a:ext>
                  </a:extLst>
                </a:gridCol>
                <a:gridCol w="658368">
                  <a:extLst>
                    <a:ext uri="{9D8B030D-6E8A-4147-A177-3AD203B41FA5}">
                      <a16:colId xmlns:a16="http://schemas.microsoft.com/office/drawing/2014/main" val="1761710363"/>
                    </a:ext>
                  </a:extLst>
                </a:gridCol>
                <a:gridCol w="658368">
                  <a:extLst>
                    <a:ext uri="{9D8B030D-6E8A-4147-A177-3AD203B41FA5}">
                      <a16:colId xmlns:a16="http://schemas.microsoft.com/office/drawing/2014/main" val="2024282224"/>
                    </a:ext>
                  </a:extLst>
                </a:gridCol>
                <a:gridCol w="658368">
                  <a:extLst>
                    <a:ext uri="{9D8B030D-6E8A-4147-A177-3AD203B41FA5}">
                      <a16:colId xmlns:a16="http://schemas.microsoft.com/office/drawing/2014/main" val="486386106"/>
                    </a:ext>
                  </a:extLst>
                </a:gridCol>
                <a:gridCol w="658368">
                  <a:extLst>
                    <a:ext uri="{9D8B030D-6E8A-4147-A177-3AD203B41FA5}">
                      <a16:colId xmlns:a16="http://schemas.microsoft.com/office/drawing/2014/main" val="29107882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7734869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Pre-University - 2019-11-20 13:38:18</a:t>
                      </a:r>
                      <a:r>
                        <a:rPr kumimoji="0" lang="en-US" sz="1000" b="0" i="0" u="none" strike="noStrike" kern="1200" cap="none" spc="0" normalizeH="0" baseline="0" noProof="0">
                          <a:ln>
                            <a:noFill/>
                          </a:ln>
                          <a:solidFill>
                            <a:prstClr val="black"/>
                          </a:solidFill>
                          <a:effectLst/>
                          <a:uLnTx/>
                          <a:uFillTx/>
                          <a:latin typeface="+mn-lt"/>
                          <a:ea typeface="+mn-ea"/>
                          <a:cs typeface="+mn-cs"/>
                        </a:rPr>
                        <a:t>
 1 more week till STPM Term 1 exam! Level up your knowledge in Chemistry with Fully Worked Solutions STPM Chemistry, made to help students excel in exams.
Download yours today!
http://bit.ly/31WsO0a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518871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Pre-University - 2019-11-20 12:35:26</a:t>
                      </a:r>
                      <a:r>
                        <a:rPr kumimoji="0" lang="en-US" sz="1000" b="0" i="0" u="none" strike="noStrike" kern="1200" cap="none" spc="0" normalizeH="0" baseline="0" noProof="0">
                          <a:ln>
                            <a:noFill/>
                          </a:ln>
                          <a:solidFill>
                            <a:prstClr val="black"/>
                          </a:solidFill>
                          <a:effectLst/>
                          <a:uLnTx/>
                          <a:uFillTx/>
                          <a:latin typeface="+mn-lt"/>
                          <a:ea typeface="+mn-ea"/>
                          <a:cs typeface="+mn-cs"/>
                        </a:rPr>
                        <a:t>
 We can't travel to the past but the order of elements on periodic table inspires scientists to predict the past.
Visit http://bit.ly/2WMFcT5 to read more about what predictions have been made based on Mendeleev’s periodic table.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591656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Pre-University - 2019-11-18 18:13:52</a:t>
                      </a:r>
                      <a:r>
                        <a:rPr kumimoji="0" lang="en-US" sz="1000" b="0" i="0" u="none" strike="noStrike" kern="1200" cap="none" spc="0" normalizeH="0" baseline="0" noProof="0">
                          <a:ln>
                            <a:noFill/>
                          </a:ln>
                          <a:solidFill>
                            <a:prstClr val="black"/>
                          </a:solidFill>
                          <a:effectLst/>
                          <a:uLnTx/>
                          <a:uFillTx/>
                          <a:latin typeface="+mn-lt"/>
                          <a:ea typeface="+mn-ea"/>
                          <a:cs typeface="+mn-cs"/>
                        </a:rPr>
                        <a:t>
 Have an axe to grind 
(phrase) 
Have a private reason of doing or being involved in something.
How and when do we use this phrase? Learn more about it here:
http://bit.ly/2PqZZqj</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23917760"/>
                  </a:ext>
                </a:extLst>
              </a:tr>
            </a:tbl>
          </a:graphicData>
        </a:graphic>
      </p:graphicFrame>
      <p:sp>
        <p:nvSpPr>
          <p:cNvPr id="4" name="Text Placeholder 3">
            <a:extLst>
              <a:ext uri="{FF2B5EF4-FFF2-40B4-BE49-F238E27FC236}">
                <a16:creationId xmlns:a16="http://schemas.microsoft.com/office/drawing/2014/main" id="{8B3A79E1-448E-48AE-9C3B-AA138C276AA9}"/>
              </a:ext>
            </a:extLst>
          </p:cNvPr>
          <p:cNvSpPr>
            <a:spLocks noGrp="1"/>
          </p:cNvSpPr>
          <p:nvPr>
            <p:ph type="body" sz="quarter" idx="14"/>
          </p:nvPr>
        </p:nvSpPr>
        <p:spPr/>
        <p:txBody>
          <a:bodyPr/>
          <a:lstStyle/>
          <a:p>
            <a:r>
              <a:rPr lang="en-US"/>
              <a:t>11/01/2019 - 11/30/2019</a:t>
            </a:r>
          </a:p>
        </p:txBody>
      </p:sp>
    </p:spTree>
    <p:extLst>
      <p:ext uri="{BB962C8B-B14F-4D97-AF65-F5344CB8AC3E}">
        <p14:creationId xmlns:p14="http://schemas.microsoft.com/office/powerpoint/2010/main" val="122683339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06A54E-3BCE-4805-86AA-DF5E9FB4DAB1}"/>
              </a:ext>
            </a:extLst>
          </p:cNvPr>
          <p:cNvSpPr>
            <a:spLocks noGrp="1"/>
          </p:cNvSpPr>
          <p:nvPr>
            <p:ph type="title"/>
          </p:nvPr>
        </p:nvSpPr>
        <p:spPr/>
        <p:txBody>
          <a:bodyPr/>
          <a:lstStyle/>
          <a:p>
            <a:r>
              <a:rPr lang="en-US"/>
              <a:t>Facebook Custom Reach (Collumn Chart) | Oxford Fajar Pre-University</a:t>
            </a:r>
          </a:p>
        </p:txBody>
      </p:sp>
      <p:graphicFrame>
        <p:nvGraphicFramePr>
          <p:cNvPr id="6" name="Chart Placeholder 5">
            <a:extLst>
              <a:ext uri="{FF2B5EF4-FFF2-40B4-BE49-F238E27FC236}">
                <a16:creationId xmlns:a16="http://schemas.microsoft.com/office/drawing/2014/main" id="{8CAC201F-1BB5-43CA-9D03-354721C36725}"/>
              </a:ext>
            </a:extLst>
          </p:cNvPr>
          <p:cNvGraphicFramePr>
            <a:graphicFrameLocks noGrp="1"/>
          </p:cNvGraphicFramePr>
          <p:nvPr>
            <p:ph type="chart" sz="quarter" idx="13"/>
            <p:extLst>
              <p:ext uri="{D42A27DB-BD31-4B8C-83A1-F6EECF244321}">
                <p14:modId xmlns:p14="http://schemas.microsoft.com/office/powerpoint/2010/main" val="65111350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F925C6D-044B-41E4-B58E-5DCFE9B6C7D8}"/>
              </a:ext>
            </a:extLst>
          </p:cNvPr>
          <p:cNvSpPr>
            <a:spLocks noGrp="1"/>
          </p:cNvSpPr>
          <p:nvPr>
            <p:ph type="body" sz="quarter" idx="14"/>
          </p:nvPr>
        </p:nvSpPr>
        <p:spPr/>
        <p:txBody>
          <a:bodyPr/>
          <a:lstStyle/>
          <a:p>
            <a:r>
              <a:rPr lang="en-US"/>
              <a:t>11/01/2019 - 11/30/2019</a:t>
            </a:r>
          </a:p>
        </p:txBody>
      </p:sp>
      <p:sp>
        <p:nvSpPr>
          <p:cNvPr id="5" name="Footer Placeholder 4">
            <a:extLst>
              <a:ext uri="{FF2B5EF4-FFF2-40B4-BE49-F238E27FC236}">
                <a16:creationId xmlns:a16="http://schemas.microsoft.com/office/drawing/2014/main" id="{2D824E0B-A981-4DF0-A42F-C56A8289DED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052001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1EFCC0-4ACC-49E3-9B29-CE6E5502856B}"/>
              </a:ext>
            </a:extLst>
          </p:cNvPr>
          <p:cNvSpPr>
            <a:spLocks noGrp="1"/>
          </p:cNvSpPr>
          <p:nvPr>
            <p:ph type="title"/>
          </p:nvPr>
        </p:nvSpPr>
        <p:spPr/>
        <p:txBody>
          <a:bodyPr/>
          <a:lstStyle/>
          <a:p>
            <a:r>
              <a:rPr lang="en-US"/>
              <a:t>Facebook Total Engagements | Oxford Fajar Pre-University</a:t>
            </a:r>
          </a:p>
        </p:txBody>
      </p:sp>
      <p:graphicFrame>
        <p:nvGraphicFramePr>
          <p:cNvPr id="6" name="Chart Placeholder 5">
            <a:extLst>
              <a:ext uri="{FF2B5EF4-FFF2-40B4-BE49-F238E27FC236}">
                <a16:creationId xmlns:a16="http://schemas.microsoft.com/office/drawing/2014/main" id="{B29D852D-566D-43D1-87F0-D5F9547082E2}"/>
              </a:ext>
            </a:extLst>
          </p:cNvPr>
          <p:cNvGraphicFramePr>
            <a:graphicFrameLocks noGrp="1"/>
          </p:cNvGraphicFramePr>
          <p:nvPr>
            <p:ph type="chart" sz="quarter" idx="13"/>
            <p:extLst>
              <p:ext uri="{D42A27DB-BD31-4B8C-83A1-F6EECF244321}">
                <p14:modId xmlns:p14="http://schemas.microsoft.com/office/powerpoint/2010/main" val="375557699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FC1CB6B-8E68-4D1E-84A5-EDBC3846B6A4}"/>
              </a:ext>
            </a:extLst>
          </p:cNvPr>
          <p:cNvSpPr>
            <a:spLocks noGrp="1"/>
          </p:cNvSpPr>
          <p:nvPr>
            <p:ph type="body" sz="quarter" idx="14"/>
          </p:nvPr>
        </p:nvSpPr>
        <p:spPr/>
        <p:txBody>
          <a:bodyPr/>
          <a:lstStyle/>
          <a:p>
            <a:r>
              <a:rPr lang="en-US"/>
              <a:t>11/01/2019 - 11/30/2019</a:t>
            </a:r>
          </a:p>
        </p:txBody>
      </p:sp>
      <p:sp>
        <p:nvSpPr>
          <p:cNvPr id="5" name="Footer Placeholder 4">
            <a:extLst>
              <a:ext uri="{FF2B5EF4-FFF2-40B4-BE49-F238E27FC236}">
                <a16:creationId xmlns:a16="http://schemas.microsoft.com/office/drawing/2014/main" id="{89C352CB-516F-4AA6-B1FD-A01940BC74F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3155152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4C9E20-8379-47B1-9AD4-8EE25AEF50B3}"/>
              </a:ext>
            </a:extLst>
          </p:cNvPr>
          <p:cNvSpPr>
            <a:spLocks noGrp="1"/>
          </p:cNvSpPr>
          <p:nvPr>
            <p:ph type="title"/>
          </p:nvPr>
        </p:nvSpPr>
        <p:spPr/>
        <p:txBody>
          <a:bodyPr/>
          <a:lstStyle/>
          <a:p>
            <a:r>
              <a:rPr lang="en-US"/>
              <a:t>Facebook Total Engagements over Time (monthly) | Oxford Fajar Pre-University</a:t>
            </a:r>
          </a:p>
        </p:txBody>
      </p:sp>
      <p:graphicFrame>
        <p:nvGraphicFramePr>
          <p:cNvPr id="6" name="Chart Placeholder 5">
            <a:extLst>
              <a:ext uri="{FF2B5EF4-FFF2-40B4-BE49-F238E27FC236}">
                <a16:creationId xmlns:a16="http://schemas.microsoft.com/office/drawing/2014/main" id="{E1A6B00F-E8F4-4961-98E5-92C9B6C57895}"/>
              </a:ext>
            </a:extLst>
          </p:cNvPr>
          <p:cNvGraphicFramePr>
            <a:graphicFrameLocks noGrp="1"/>
          </p:cNvGraphicFramePr>
          <p:nvPr>
            <p:ph type="chart" sz="quarter" idx="13"/>
            <p:extLst>
              <p:ext uri="{D42A27DB-BD31-4B8C-83A1-F6EECF244321}">
                <p14:modId xmlns:p14="http://schemas.microsoft.com/office/powerpoint/2010/main" val="282604730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1C509E7-0FF3-4AE4-96A9-2110C45DF43D}"/>
              </a:ext>
            </a:extLst>
          </p:cNvPr>
          <p:cNvSpPr>
            <a:spLocks noGrp="1"/>
          </p:cNvSpPr>
          <p:nvPr>
            <p:ph type="body" sz="quarter" idx="14"/>
          </p:nvPr>
        </p:nvSpPr>
        <p:spPr/>
        <p:txBody>
          <a:bodyPr/>
          <a:lstStyle/>
          <a:p>
            <a:r>
              <a:rPr lang="en-US"/>
              <a:t>11/01/2019 - 11/30/2019</a:t>
            </a:r>
          </a:p>
        </p:txBody>
      </p:sp>
      <p:sp>
        <p:nvSpPr>
          <p:cNvPr id="5" name="Footer Placeholder 4">
            <a:extLst>
              <a:ext uri="{FF2B5EF4-FFF2-40B4-BE49-F238E27FC236}">
                <a16:creationId xmlns:a16="http://schemas.microsoft.com/office/drawing/2014/main" id="{A5B2371A-6DC8-4F15-B2DD-D5361B58AB6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3562531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730</Words>
  <Application>Microsoft Office PowerPoint</Application>
  <PresentationFormat>On-screen Show (4:3)</PresentationFormat>
  <Paragraphs>307</Paragraphs>
  <Slides>23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23</vt:i4>
      </vt:variant>
    </vt:vector>
  </HeadingPairs>
  <TitlesOfParts>
    <vt:vector size="26" baseType="lpstr">
      <vt:lpstr>Calibri</vt:lpstr>
      <vt:lpstr>Arial</vt:lpstr>
      <vt:lpstr>quintly_template</vt:lpstr>
      <vt:lpstr>MASTER TEMPLATE</vt:lpstr>
      <vt:lpstr>Facebook Key Metrics Table | Oxford Fajar Pre-University</vt:lpstr>
      <vt:lpstr>Facebook Reach | Oxford Fajar Pre-University</vt:lpstr>
      <vt:lpstr>Facebook Engaged Users | Oxford Fajar Pre-University</vt:lpstr>
      <vt:lpstr>Facebook Average Reactions Per Post | Oxford Fajar Pre-University</vt:lpstr>
      <vt:lpstr>Facebook Interactions Distribution | Oxford Fajar Pre-University</vt:lpstr>
      <vt:lpstr>Facebook Interaction Rate By Weekday | Oxford Fajar Pre-University</vt:lpstr>
      <vt:lpstr>Facebook (FB) Custom Own Posts Table (new) | Oxford Fajar Pre-University - 1 of 2</vt:lpstr>
      <vt:lpstr>Facebook (FB) Custom Own Posts Table (new) | Oxford Fajar Pre-University - 2 of 2</vt:lpstr>
      <vt:lpstr>Facebook Fan Demographics | Oxford Fajar Pre-University</vt:lpstr>
      <vt:lpstr>Facebook Interaction Rate | Oxford Fajar Pre-University</vt:lpstr>
      <vt:lpstr>Facebook Fans Total | Oxford Fajar Pre-University</vt:lpstr>
      <vt:lpstr>Facebook Page Views | Oxford Fajar Pre-University</vt:lpstr>
      <vt:lpstr>Facebook Fans By City Table | Oxford Fajar Pre-University - 1 of 3</vt:lpstr>
      <vt:lpstr>Facebook Fans By City Table | Oxford Fajar Pre-University - 2 of 3</vt:lpstr>
      <vt:lpstr>Facebook Fans By City Table | Oxford Fajar Pre-University - 3 of 3</vt:lpstr>
      <vt:lpstr>Facebook Own Posts Table | Oxford Fajar Pre-University - 1 of 4</vt:lpstr>
      <vt:lpstr>Facebook Own Posts Table | Oxford Fajar Pre-University - 2 of 4</vt:lpstr>
      <vt:lpstr>Facebook Own Posts Table | Oxford Fajar Pre-University - 3 of 4</vt:lpstr>
      <vt:lpstr>Facebook Own Posts Table | Oxford Fajar Pre-University - 4 of 4</vt:lpstr>
      <vt:lpstr>Facebook Custom Reach (Collumn Chart) | Oxford Fajar Pre-University</vt:lpstr>
      <vt:lpstr>Facebook Total Engagements | Oxford Fajar Pre-University</vt:lpstr>
      <vt:lpstr>Facebook Total Engagements over Time (monthly) | Oxford Fajar Pre-University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MASTER TEMPLATE</dc:title>
  <dc:creator>Frederik Peiniger</dc:creator>
  <cp:lastModifiedBy>Frederik Peiniger</cp:lastModifiedBy>
  <cp:revision>1</cp:revision>
  <dcterms:created xsi:type="dcterms:W3CDTF">2019-12-20T08:18:50Z</dcterms:created>
  <dcterms:modified xsi:type="dcterms:W3CDTF">2019-12-20T08:19:29Z</dcterms:modified>
</cp:coreProperties>
</file>