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Page Fan Adds</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1</c:v>
                </c:pt>
                <c:pt idx="1">
                  <c:v>0</c:v>
                </c:pt>
                <c:pt idx="2">
                  <c:v>1</c:v>
                </c:pt>
                <c:pt idx="3">
                  <c:v>1</c:v>
                </c:pt>
                <c:pt idx="4">
                  <c:v>1</c:v>
                </c:pt>
                <c:pt idx="5">
                  <c:v>1</c:v>
                </c:pt>
                <c:pt idx="6">
                  <c:v>2</c:v>
                </c:pt>
                <c:pt idx="7">
                  <c:v>3</c:v>
                </c:pt>
                <c:pt idx="8">
                  <c:v>2</c:v>
                </c:pt>
                <c:pt idx="9">
                  <c:v>2</c:v>
                </c:pt>
                <c:pt idx="10">
                  <c:v>3</c:v>
                </c:pt>
                <c:pt idx="11">
                  <c:v>2</c:v>
                </c:pt>
                <c:pt idx="12">
                  <c:v>0</c:v>
                </c:pt>
                <c:pt idx="13">
                  <c:v>1</c:v>
                </c:pt>
                <c:pt idx="14">
                  <c:v>1</c:v>
                </c:pt>
                <c:pt idx="15">
                  <c:v>2</c:v>
                </c:pt>
                <c:pt idx="16">
                  <c:v>3</c:v>
                </c:pt>
                <c:pt idx="17">
                  <c:v>1</c:v>
                </c:pt>
                <c:pt idx="18">
                  <c:v>3</c:v>
                </c:pt>
                <c:pt idx="19">
                  <c:v>0</c:v>
                </c:pt>
                <c:pt idx="20">
                  <c:v>0</c:v>
                </c:pt>
                <c:pt idx="21">
                  <c:v>3</c:v>
                </c:pt>
                <c:pt idx="22">
                  <c:v>0</c:v>
                </c:pt>
                <c:pt idx="23">
                  <c:v>0</c:v>
                </c:pt>
                <c:pt idx="24">
                  <c:v>1</c:v>
                </c:pt>
                <c:pt idx="25">
                  <c:v>1</c:v>
                </c:pt>
                <c:pt idx="26">
                  <c:v>2</c:v>
                </c:pt>
                <c:pt idx="27">
                  <c:v>1</c:v>
                </c:pt>
                <c:pt idx="28">
                  <c:v>1</c:v>
                </c:pt>
                <c:pt idx="29">
                  <c:v>0</c:v>
                </c:pt>
              </c:numCache>
            </c:numRef>
          </c:val>
          <c:smooth val="0"/>
          <c:extLst>
            <c:ext xmlns:c16="http://schemas.microsoft.com/office/drawing/2014/chart" uri="{C3380CC4-5D6E-409C-BE32-E72D297353CC}">
              <c16:uniqueId val="{00000000-0C62-4436-BC68-F64864020B63}"/>
            </c:ext>
          </c:extLst>
        </c:ser>
        <c:ser>
          <c:idx val="1"/>
          <c:order val="1"/>
          <c:tx>
            <c:strRef>
              <c:f>Sheet1!$C$1</c:f>
              <c:strCache>
                <c:ptCount val="1"/>
                <c:pt idx="0">
                  <c:v>Page Fan Removes</c:v>
                </c:pt>
              </c:strCache>
            </c:strRef>
          </c:tx>
          <c:spPr>
            <a:ln w="28575" cap="rnd">
              <a:solidFill>
                <a:schemeClr val="accent2"/>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Sheet1!$C$2:$C$31</c:f>
              <c:numCache>
                <c:formatCode>General</c:formatCode>
                <c:ptCount val="30"/>
                <c:pt idx="0">
                  <c:v>0</c:v>
                </c:pt>
                <c:pt idx="1">
                  <c:v>2</c:v>
                </c:pt>
                <c:pt idx="2">
                  <c:v>1</c:v>
                </c:pt>
                <c:pt idx="3">
                  <c:v>0</c:v>
                </c:pt>
                <c:pt idx="4">
                  <c:v>3</c:v>
                </c:pt>
                <c:pt idx="5">
                  <c:v>0</c:v>
                </c:pt>
                <c:pt idx="6">
                  <c:v>1</c:v>
                </c:pt>
                <c:pt idx="7">
                  <c:v>0</c:v>
                </c:pt>
                <c:pt idx="8">
                  <c:v>1</c:v>
                </c:pt>
                <c:pt idx="9">
                  <c:v>2</c:v>
                </c:pt>
                <c:pt idx="10">
                  <c:v>0</c:v>
                </c:pt>
                <c:pt idx="11">
                  <c:v>1</c:v>
                </c:pt>
                <c:pt idx="12">
                  <c:v>1</c:v>
                </c:pt>
                <c:pt idx="13">
                  <c:v>0</c:v>
                </c:pt>
                <c:pt idx="14">
                  <c:v>1</c:v>
                </c:pt>
                <c:pt idx="15">
                  <c:v>1</c:v>
                </c:pt>
                <c:pt idx="16">
                  <c:v>0</c:v>
                </c:pt>
                <c:pt idx="17">
                  <c:v>1</c:v>
                </c:pt>
                <c:pt idx="18">
                  <c:v>5</c:v>
                </c:pt>
                <c:pt idx="19">
                  <c:v>0</c:v>
                </c:pt>
                <c:pt idx="20">
                  <c:v>1</c:v>
                </c:pt>
                <c:pt idx="21">
                  <c:v>1</c:v>
                </c:pt>
                <c:pt idx="22">
                  <c:v>0</c:v>
                </c:pt>
                <c:pt idx="23">
                  <c:v>2</c:v>
                </c:pt>
                <c:pt idx="24">
                  <c:v>0</c:v>
                </c:pt>
                <c:pt idx="25">
                  <c:v>2</c:v>
                </c:pt>
                <c:pt idx="26">
                  <c:v>0</c:v>
                </c:pt>
                <c:pt idx="27">
                  <c:v>4</c:v>
                </c:pt>
                <c:pt idx="28">
                  <c:v>4</c:v>
                </c:pt>
                <c:pt idx="29">
                  <c:v>1</c:v>
                </c:pt>
              </c:numCache>
            </c:numRef>
          </c:val>
          <c:smooth val="0"/>
          <c:extLst>
            <c:ext xmlns:c16="http://schemas.microsoft.com/office/drawing/2014/chart" uri="{C3380CC4-5D6E-409C-BE32-E72D297353CC}">
              <c16:uniqueId val="{00000001-0C62-4436-BC68-F64864020B63}"/>
            </c:ext>
          </c:extLst>
        </c:ser>
        <c:dLbls>
          <c:showLegendKey val="0"/>
          <c:showVal val="0"/>
          <c:showCatName val="0"/>
          <c:showSerName val="0"/>
          <c:showPercent val="0"/>
          <c:showBubbleSize val="0"/>
        </c:dLbls>
        <c:smooth val="0"/>
        <c:axId val="346629392"/>
        <c:axId val="346629720"/>
      </c:lineChart>
      <c:dateAx>
        <c:axId val="346629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29720"/>
        <c:crosses val="autoZero"/>
        <c:auto val="1"/>
        <c:lblOffset val="100"/>
        <c:baseTimeUnit val="days"/>
      </c:dateAx>
      <c:valAx>
        <c:axId val="346629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29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Engaged Users</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3</c:v>
                </c:pt>
                <c:pt idx="1">
                  <c:v>18</c:v>
                </c:pt>
                <c:pt idx="2">
                  <c:v>5</c:v>
                </c:pt>
                <c:pt idx="3">
                  <c:v>203</c:v>
                </c:pt>
                <c:pt idx="4">
                  <c:v>375</c:v>
                </c:pt>
                <c:pt idx="5">
                  <c:v>262</c:v>
                </c:pt>
                <c:pt idx="6">
                  <c:v>263</c:v>
                </c:pt>
                <c:pt idx="7">
                  <c:v>306</c:v>
                </c:pt>
                <c:pt idx="8">
                  <c:v>256</c:v>
                </c:pt>
                <c:pt idx="9">
                  <c:v>246</c:v>
                </c:pt>
                <c:pt idx="10">
                  <c:v>224</c:v>
                </c:pt>
                <c:pt idx="11">
                  <c:v>172</c:v>
                </c:pt>
                <c:pt idx="12">
                  <c:v>169</c:v>
                </c:pt>
                <c:pt idx="13">
                  <c:v>232</c:v>
                </c:pt>
                <c:pt idx="14">
                  <c:v>262</c:v>
                </c:pt>
                <c:pt idx="15">
                  <c:v>342</c:v>
                </c:pt>
                <c:pt idx="16">
                  <c:v>428</c:v>
                </c:pt>
                <c:pt idx="17">
                  <c:v>148</c:v>
                </c:pt>
                <c:pt idx="18">
                  <c:v>18</c:v>
                </c:pt>
                <c:pt idx="19">
                  <c:v>8</c:v>
                </c:pt>
                <c:pt idx="20">
                  <c:v>16</c:v>
                </c:pt>
                <c:pt idx="21">
                  <c:v>16</c:v>
                </c:pt>
                <c:pt idx="22">
                  <c:v>11</c:v>
                </c:pt>
                <c:pt idx="23">
                  <c:v>17</c:v>
                </c:pt>
                <c:pt idx="24">
                  <c:v>8</c:v>
                </c:pt>
                <c:pt idx="25">
                  <c:v>7</c:v>
                </c:pt>
                <c:pt idx="26">
                  <c:v>5</c:v>
                </c:pt>
                <c:pt idx="27">
                  <c:v>12</c:v>
                </c:pt>
                <c:pt idx="28">
                  <c:v>8</c:v>
                </c:pt>
                <c:pt idx="29">
                  <c:v>130</c:v>
                </c:pt>
              </c:numCache>
            </c:numRef>
          </c:val>
          <c:smooth val="0"/>
          <c:extLst>
            <c:ext xmlns:c16="http://schemas.microsoft.com/office/drawing/2014/chart" uri="{C3380CC4-5D6E-409C-BE32-E72D297353CC}">
              <c16:uniqueId val="{00000000-A24D-4331-9A77-7C7B88C8F950}"/>
            </c:ext>
          </c:extLst>
        </c:ser>
        <c:ser>
          <c:idx val="1"/>
          <c:order val="1"/>
          <c:tx>
            <c:strRef>
              <c:f>Sheet1!$C$1</c:f>
              <c:strCache>
                <c:ptCount val="1"/>
                <c:pt idx="0">
                  <c:v>Consumptions</c:v>
                </c:pt>
              </c:strCache>
            </c:strRef>
          </c:tx>
          <c:spPr>
            <a:ln w="28575" cap="rnd">
              <a:solidFill>
                <a:schemeClr val="accent2"/>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Sheet1!$C$2:$C$31</c:f>
              <c:numCache>
                <c:formatCode>General</c:formatCode>
                <c:ptCount val="30"/>
                <c:pt idx="0">
                  <c:v>2</c:v>
                </c:pt>
                <c:pt idx="1">
                  <c:v>33</c:v>
                </c:pt>
                <c:pt idx="2">
                  <c:v>4</c:v>
                </c:pt>
                <c:pt idx="3">
                  <c:v>265</c:v>
                </c:pt>
                <c:pt idx="4">
                  <c:v>514</c:v>
                </c:pt>
                <c:pt idx="5">
                  <c:v>373</c:v>
                </c:pt>
                <c:pt idx="6">
                  <c:v>354</c:v>
                </c:pt>
                <c:pt idx="7">
                  <c:v>433</c:v>
                </c:pt>
                <c:pt idx="8">
                  <c:v>342</c:v>
                </c:pt>
                <c:pt idx="9">
                  <c:v>330</c:v>
                </c:pt>
                <c:pt idx="10">
                  <c:v>281</c:v>
                </c:pt>
                <c:pt idx="11">
                  <c:v>240</c:v>
                </c:pt>
                <c:pt idx="12">
                  <c:v>242</c:v>
                </c:pt>
                <c:pt idx="13">
                  <c:v>325</c:v>
                </c:pt>
                <c:pt idx="14">
                  <c:v>369</c:v>
                </c:pt>
                <c:pt idx="15">
                  <c:v>397</c:v>
                </c:pt>
                <c:pt idx="16">
                  <c:v>514</c:v>
                </c:pt>
                <c:pt idx="17">
                  <c:v>178</c:v>
                </c:pt>
                <c:pt idx="18">
                  <c:v>13</c:v>
                </c:pt>
                <c:pt idx="19">
                  <c:v>10</c:v>
                </c:pt>
                <c:pt idx="20">
                  <c:v>13</c:v>
                </c:pt>
                <c:pt idx="21">
                  <c:v>7</c:v>
                </c:pt>
                <c:pt idx="22">
                  <c:v>4</c:v>
                </c:pt>
                <c:pt idx="23">
                  <c:v>8</c:v>
                </c:pt>
                <c:pt idx="24">
                  <c:v>7</c:v>
                </c:pt>
                <c:pt idx="25">
                  <c:v>7</c:v>
                </c:pt>
                <c:pt idx="26">
                  <c:v>3</c:v>
                </c:pt>
                <c:pt idx="27">
                  <c:v>14</c:v>
                </c:pt>
                <c:pt idx="28">
                  <c:v>7</c:v>
                </c:pt>
                <c:pt idx="29">
                  <c:v>159</c:v>
                </c:pt>
              </c:numCache>
            </c:numRef>
          </c:val>
          <c:smooth val="0"/>
          <c:extLst>
            <c:ext xmlns:c16="http://schemas.microsoft.com/office/drawing/2014/chart" uri="{C3380CC4-5D6E-409C-BE32-E72D297353CC}">
              <c16:uniqueId val="{00000001-A24D-4331-9A77-7C7B88C8F950}"/>
            </c:ext>
          </c:extLst>
        </c:ser>
        <c:ser>
          <c:idx val="2"/>
          <c:order val="2"/>
          <c:tx>
            <c:strRef>
              <c:f>Sheet1!$D$1</c:f>
              <c:strCache>
                <c:ptCount val="1"/>
                <c:pt idx="0">
                  <c:v>Stories</c:v>
                </c:pt>
              </c:strCache>
            </c:strRef>
          </c:tx>
          <c:spPr>
            <a:ln w="28575" cap="rnd">
              <a:solidFill>
                <a:schemeClr val="accent3"/>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Sheet1!$D$2:$D$31</c:f>
              <c:numCache>
                <c:formatCode>General</c:formatCode>
                <c:ptCount val="30"/>
                <c:pt idx="0">
                  <c:v>2</c:v>
                </c:pt>
                <c:pt idx="1">
                  <c:v>11</c:v>
                </c:pt>
                <c:pt idx="2">
                  <c:v>1</c:v>
                </c:pt>
                <c:pt idx="3">
                  <c:v>13</c:v>
                </c:pt>
                <c:pt idx="4">
                  <c:v>31</c:v>
                </c:pt>
                <c:pt idx="5">
                  <c:v>16</c:v>
                </c:pt>
                <c:pt idx="6">
                  <c:v>18</c:v>
                </c:pt>
                <c:pt idx="7">
                  <c:v>30</c:v>
                </c:pt>
                <c:pt idx="8">
                  <c:v>22</c:v>
                </c:pt>
                <c:pt idx="9">
                  <c:v>20</c:v>
                </c:pt>
                <c:pt idx="10">
                  <c:v>16</c:v>
                </c:pt>
                <c:pt idx="11">
                  <c:v>10</c:v>
                </c:pt>
                <c:pt idx="12">
                  <c:v>13</c:v>
                </c:pt>
                <c:pt idx="13">
                  <c:v>16</c:v>
                </c:pt>
                <c:pt idx="14">
                  <c:v>20</c:v>
                </c:pt>
                <c:pt idx="15">
                  <c:v>45</c:v>
                </c:pt>
                <c:pt idx="16">
                  <c:v>26</c:v>
                </c:pt>
                <c:pt idx="17">
                  <c:v>6</c:v>
                </c:pt>
                <c:pt idx="18">
                  <c:v>7</c:v>
                </c:pt>
                <c:pt idx="19">
                  <c:v>1</c:v>
                </c:pt>
                <c:pt idx="20">
                  <c:v>3</c:v>
                </c:pt>
                <c:pt idx="21">
                  <c:v>9</c:v>
                </c:pt>
                <c:pt idx="22">
                  <c:v>13</c:v>
                </c:pt>
                <c:pt idx="23">
                  <c:v>10</c:v>
                </c:pt>
                <c:pt idx="24">
                  <c:v>1</c:v>
                </c:pt>
                <c:pt idx="25">
                  <c:v>1</c:v>
                </c:pt>
                <c:pt idx="26">
                  <c:v>3</c:v>
                </c:pt>
                <c:pt idx="27">
                  <c:v>5</c:v>
                </c:pt>
                <c:pt idx="28">
                  <c:v>2</c:v>
                </c:pt>
                <c:pt idx="29">
                  <c:v>32</c:v>
                </c:pt>
              </c:numCache>
            </c:numRef>
          </c:val>
          <c:smooth val="0"/>
          <c:extLst>
            <c:ext xmlns:c16="http://schemas.microsoft.com/office/drawing/2014/chart" uri="{C3380CC4-5D6E-409C-BE32-E72D297353CC}">
              <c16:uniqueId val="{00000002-A24D-4331-9A77-7C7B88C8F950}"/>
            </c:ext>
          </c:extLst>
        </c:ser>
        <c:dLbls>
          <c:showLegendKey val="0"/>
          <c:showVal val="0"/>
          <c:showCatName val="0"/>
          <c:showSerName val="0"/>
          <c:showPercent val="0"/>
          <c:showBubbleSize val="0"/>
        </c:dLbls>
        <c:smooth val="0"/>
        <c:axId val="346643824"/>
        <c:axId val="346638904"/>
      </c:lineChart>
      <c:dateAx>
        <c:axId val="346643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38904"/>
        <c:crosses val="autoZero"/>
        <c:auto val="1"/>
        <c:lblOffset val="100"/>
        <c:baseTimeUnit val="days"/>
      </c:dateAx>
      <c:valAx>
        <c:axId val="346638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43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Post Impressions</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74</c:v>
                </c:pt>
                <c:pt idx="1">
                  <c:v>236</c:v>
                </c:pt>
                <c:pt idx="2">
                  <c:v>58</c:v>
                </c:pt>
                <c:pt idx="3">
                  <c:v>24723</c:v>
                </c:pt>
                <c:pt idx="4">
                  <c:v>48229</c:v>
                </c:pt>
                <c:pt idx="5">
                  <c:v>33216</c:v>
                </c:pt>
                <c:pt idx="6">
                  <c:v>29285</c:v>
                </c:pt>
                <c:pt idx="7">
                  <c:v>31233</c:v>
                </c:pt>
                <c:pt idx="8">
                  <c:v>28819</c:v>
                </c:pt>
                <c:pt idx="9">
                  <c:v>35015</c:v>
                </c:pt>
                <c:pt idx="10">
                  <c:v>31655</c:v>
                </c:pt>
                <c:pt idx="11">
                  <c:v>25887</c:v>
                </c:pt>
                <c:pt idx="12">
                  <c:v>29002</c:v>
                </c:pt>
                <c:pt idx="13">
                  <c:v>37102</c:v>
                </c:pt>
                <c:pt idx="14">
                  <c:v>29942</c:v>
                </c:pt>
                <c:pt idx="15">
                  <c:v>29677</c:v>
                </c:pt>
                <c:pt idx="16">
                  <c:v>31995</c:v>
                </c:pt>
                <c:pt idx="17">
                  <c:v>6826</c:v>
                </c:pt>
                <c:pt idx="18">
                  <c:v>130</c:v>
                </c:pt>
                <c:pt idx="19">
                  <c:v>37</c:v>
                </c:pt>
                <c:pt idx="20">
                  <c:v>112</c:v>
                </c:pt>
                <c:pt idx="21">
                  <c:v>446</c:v>
                </c:pt>
                <c:pt idx="22">
                  <c:v>429</c:v>
                </c:pt>
                <c:pt idx="23">
                  <c:v>478</c:v>
                </c:pt>
                <c:pt idx="24">
                  <c:v>147</c:v>
                </c:pt>
                <c:pt idx="25">
                  <c:v>150</c:v>
                </c:pt>
                <c:pt idx="26">
                  <c:v>63</c:v>
                </c:pt>
                <c:pt idx="27">
                  <c:v>301</c:v>
                </c:pt>
                <c:pt idx="28">
                  <c:v>111</c:v>
                </c:pt>
                <c:pt idx="29">
                  <c:v>7387</c:v>
                </c:pt>
              </c:numCache>
            </c:numRef>
          </c:val>
          <c:smooth val="0"/>
          <c:extLst>
            <c:ext xmlns:c16="http://schemas.microsoft.com/office/drawing/2014/chart" uri="{C3380CC4-5D6E-409C-BE32-E72D297353CC}">
              <c16:uniqueId val="{00000000-E31B-4B4F-BCDF-2CFBE752E9E2}"/>
            </c:ext>
          </c:extLst>
        </c:ser>
        <c:ser>
          <c:idx val="1"/>
          <c:order val="1"/>
          <c:tx>
            <c:strRef>
              <c:f>Sheet1!$C$1</c:f>
              <c:strCache>
                <c:ptCount val="1"/>
                <c:pt idx="0">
                  <c:v>Post Reach</c:v>
                </c:pt>
              </c:strCache>
            </c:strRef>
          </c:tx>
          <c:spPr>
            <a:ln w="28575" cap="rnd">
              <a:solidFill>
                <a:schemeClr val="accent2"/>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Sheet1!$C$2:$C$31</c:f>
              <c:numCache>
                <c:formatCode>General</c:formatCode>
                <c:ptCount val="30"/>
                <c:pt idx="0">
                  <c:v>8</c:v>
                </c:pt>
                <c:pt idx="1">
                  <c:v>196</c:v>
                </c:pt>
                <c:pt idx="2">
                  <c:v>37</c:v>
                </c:pt>
                <c:pt idx="3">
                  <c:v>20486</c:v>
                </c:pt>
                <c:pt idx="4">
                  <c:v>34435</c:v>
                </c:pt>
                <c:pt idx="5">
                  <c:v>21975</c:v>
                </c:pt>
                <c:pt idx="6">
                  <c:v>19719</c:v>
                </c:pt>
                <c:pt idx="7">
                  <c:v>21149</c:v>
                </c:pt>
                <c:pt idx="8">
                  <c:v>19894</c:v>
                </c:pt>
                <c:pt idx="9">
                  <c:v>23542</c:v>
                </c:pt>
                <c:pt idx="10">
                  <c:v>24151</c:v>
                </c:pt>
                <c:pt idx="11">
                  <c:v>20027</c:v>
                </c:pt>
                <c:pt idx="12">
                  <c:v>25076</c:v>
                </c:pt>
                <c:pt idx="13">
                  <c:v>30038</c:v>
                </c:pt>
                <c:pt idx="14">
                  <c:v>20781</c:v>
                </c:pt>
                <c:pt idx="15">
                  <c:v>20264</c:v>
                </c:pt>
                <c:pt idx="16">
                  <c:v>25347</c:v>
                </c:pt>
                <c:pt idx="17">
                  <c:v>6824</c:v>
                </c:pt>
                <c:pt idx="18">
                  <c:v>40</c:v>
                </c:pt>
                <c:pt idx="19">
                  <c:v>23</c:v>
                </c:pt>
                <c:pt idx="20">
                  <c:v>8</c:v>
                </c:pt>
                <c:pt idx="21">
                  <c:v>329</c:v>
                </c:pt>
                <c:pt idx="22">
                  <c:v>355</c:v>
                </c:pt>
                <c:pt idx="23">
                  <c:v>392</c:v>
                </c:pt>
                <c:pt idx="24">
                  <c:v>63</c:v>
                </c:pt>
                <c:pt idx="25">
                  <c:v>33</c:v>
                </c:pt>
                <c:pt idx="26">
                  <c:v>18</c:v>
                </c:pt>
                <c:pt idx="27">
                  <c:v>126</c:v>
                </c:pt>
                <c:pt idx="28">
                  <c:v>23</c:v>
                </c:pt>
                <c:pt idx="29">
                  <c:v>5278</c:v>
                </c:pt>
              </c:numCache>
            </c:numRef>
          </c:val>
          <c:smooth val="0"/>
          <c:extLst>
            <c:ext xmlns:c16="http://schemas.microsoft.com/office/drawing/2014/chart" uri="{C3380CC4-5D6E-409C-BE32-E72D297353CC}">
              <c16:uniqueId val="{00000001-E31B-4B4F-BCDF-2CFBE752E9E2}"/>
            </c:ext>
          </c:extLst>
        </c:ser>
        <c:dLbls>
          <c:showLegendKey val="0"/>
          <c:showVal val="0"/>
          <c:showCatName val="0"/>
          <c:showSerName val="0"/>
          <c:showPercent val="0"/>
          <c:showBubbleSize val="0"/>
        </c:dLbls>
        <c:smooth val="0"/>
        <c:axId val="261862120"/>
        <c:axId val="261858840"/>
      </c:lineChart>
      <c:dateAx>
        <c:axId val="261862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58840"/>
        <c:crosses val="autoZero"/>
        <c:auto val="1"/>
        <c:lblOffset val="100"/>
        <c:baseTimeUnit val="days"/>
      </c:dateAx>
      <c:valAx>
        <c:axId val="261858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62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Decorté Malaysia</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32905</c:v>
                </c:pt>
                <c:pt idx="1">
                  <c:v>32901</c:v>
                </c:pt>
                <c:pt idx="2">
                  <c:v>32900</c:v>
                </c:pt>
                <c:pt idx="3">
                  <c:v>32901</c:v>
                </c:pt>
                <c:pt idx="4">
                  <c:v>32897</c:v>
                </c:pt>
                <c:pt idx="5">
                  <c:v>32898</c:v>
                </c:pt>
                <c:pt idx="6">
                  <c:v>32898</c:v>
                </c:pt>
                <c:pt idx="7">
                  <c:v>32901</c:v>
                </c:pt>
                <c:pt idx="8">
                  <c:v>32901</c:v>
                </c:pt>
                <c:pt idx="9">
                  <c:v>32900</c:v>
                </c:pt>
                <c:pt idx="10">
                  <c:v>32901</c:v>
                </c:pt>
                <c:pt idx="11">
                  <c:v>32900</c:v>
                </c:pt>
                <c:pt idx="12">
                  <c:v>32898</c:v>
                </c:pt>
                <c:pt idx="13">
                  <c:v>32897</c:v>
                </c:pt>
                <c:pt idx="14">
                  <c:v>32897</c:v>
                </c:pt>
                <c:pt idx="15">
                  <c:v>32898</c:v>
                </c:pt>
                <c:pt idx="16">
                  <c:v>32901</c:v>
                </c:pt>
                <c:pt idx="17">
                  <c:v>32900</c:v>
                </c:pt>
                <c:pt idx="18">
                  <c:v>32898</c:v>
                </c:pt>
                <c:pt idx="19">
                  <c:v>32898</c:v>
                </c:pt>
                <c:pt idx="20">
                  <c:v>32897</c:v>
                </c:pt>
                <c:pt idx="21">
                  <c:v>32898</c:v>
                </c:pt>
                <c:pt idx="22">
                  <c:v>32897</c:v>
                </c:pt>
                <c:pt idx="23">
                  <c:v>32894</c:v>
                </c:pt>
                <c:pt idx="24">
                  <c:v>32895</c:v>
                </c:pt>
                <c:pt idx="25">
                  <c:v>32893</c:v>
                </c:pt>
                <c:pt idx="26">
                  <c:v>32895</c:v>
                </c:pt>
                <c:pt idx="27">
                  <c:v>32893</c:v>
                </c:pt>
                <c:pt idx="28">
                  <c:v>32890</c:v>
                </c:pt>
                <c:pt idx="29">
                  <c:v>32888</c:v>
                </c:pt>
              </c:numCache>
            </c:numRef>
          </c:val>
          <c:smooth val="0"/>
          <c:extLst>
            <c:ext xmlns:c16="http://schemas.microsoft.com/office/drawing/2014/chart" uri="{C3380CC4-5D6E-409C-BE32-E72D297353CC}">
              <c16:uniqueId val="{00000000-FCB0-4985-9224-3D85FC5898C9}"/>
            </c:ext>
          </c:extLst>
        </c:ser>
        <c:dLbls>
          <c:showLegendKey val="0"/>
          <c:showVal val="0"/>
          <c:showCatName val="0"/>
          <c:showSerName val="0"/>
          <c:showPercent val="0"/>
          <c:showBubbleSize val="0"/>
        </c:dLbls>
        <c:smooth val="0"/>
        <c:axId val="261864416"/>
        <c:axId val="261865072"/>
      </c:lineChart>
      <c:dateAx>
        <c:axId val="261864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65072"/>
        <c:crosses val="autoZero"/>
        <c:auto val="1"/>
        <c:lblOffset val="100"/>
        <c:baseTimeUnit val="days"/>
      </c:dateAx>
      <c:valAx>
        <c:axId val="261865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864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Decorté Malaysia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A0CA-4EBC-9EBE-50298E0ED4D5}"/>
            </c:ext>
          </c:extLst>
        </c:ser>
        <c:dLbls>
          <c:showLegendKey val="0"/>
          <c:showVal val="0"/>
          <c:showCatName val="0"/>
          <c:showSerName val="0"/>
          <c:showPercent val="0"/>
          <c:showBubbleSize val="0"/>
        </c:dLbls>
        <c:smooth val="0"/>
        <c:axId val="347925320"/>
        <c:axId val="347921712"/>
      </c:lineChart>
      <c:catAx>
        <c:axId val="347925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21712"/>
        <c:crosses val="autoZero"/>
        <c:auto val="1"/>
        <c:lblAlgn val="ctr"/>
        <c:lblOffset val="100"/>
        <c:noMultiLvlLbl val="0"/>
      </c:catAx>
      <c:valAx>
        <c:axId val="347921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25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Decorté Malaysia</c:v>
                </c:pt>
              </c:strCache>
            </c:strRef>
          </c:cat>
          <c:val>
            <c:numRef>
              <c:f>Sheet1!$B$2</c:f>
              <c:numCache>
                <c:formatCode>General</c:formatCode>
                <c:ptCount val="1"/>
                <c:pt idx="0">
                  <c:v>106</c:v>
                </c:pt>
              </c:numCache>
            </c:numRef>
          </c:val>
          <c:extLst>
            <c:ext xmlns:c16="http://schemas.microsoft.com/office/drawing/2014/chart" uri="{C3380CC4-5D6E-409C-BE32-E72D297353CC}">
              <c16:uniqueId val="{00000000-4922-484C-91D8-905A8938F1C4}"/>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Decorté Malaysia</c:v>
                </c:pt>
              </c:strCache>
            </c:strRef>
          </c:cat>
          <c:val>
            <c:numRef>
              <c:f>Sheet1!$C$2</c:f>
              <c:numCache>
                <c:formatCode>General</c:formatCode>
                <c:ptCount val="1"/>
                <c:pt idx="0">
                  <c:v>14</c:v>
                </c:pt>
              </c:numCache>
            </c:numRef>
          </c:val>
          <c:extLst>
            <c:ext xmlns:c16="http://schemas.microsoft.com/office/drawing/2014/chart" uri="{C3380CC4-5D6E-409C-BE32-E72D297353CC}">
              <c16:uniqueId val="{00000001-4922-484C-91D8-905A8938F1C4}"/>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Decorté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4922-484C-91D8-905A8938F1C4}"/>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Decorté Malaysia</c:v>
                </c:pt>
              </c:strCache>
            </c:strRef>
          </c:cat>
          <c:val>
            <c:numRef>
              <c:f>Sheet1!$E$2</c:f>
              <c:numCache>
                <c:formatCode>General</c:formatCode>
                <c:ptCount val="1"/>
                <c:pt idx="0">
                  <c:v>0</c:v>
                </c:pt>
              </c:numCache>
            </c:numRef>
          </c:val>
          <c:extLst>
            <c:ext xmlns:c16="http://schemas.microsoft.com/office/drawing/2014/chart" uri="{C3380CC4-5D6E-409C-BE32-E72D297353CC}">
              <c16:uniqueId val="{00000003-4922-484C-91D8-905A8938F1C4}"/>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Decorté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4922-484C-91D8-905A8938F1C4}"/>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Decorté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4922-484C-91D8-905A8938F1C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Decorté Malaysia</c:v>
                </c:pt>
              </c:strCache>
            </c:strRef>
          </c:cat>
          <c:val>
            <c:numRef>
              <c:f>Sheet1!$H$2</c:f>
              <c:numCache>
                <c:formatCode>General</c:formatCode>
                <c:ptCount val="1"/>
                <c:pt idx="0">
                  <c:v>4</c:v>
                </c:pt>
              </c:numCache>
            </c:numRef>
          </c:val>
          <c:extLst>
            <c:ext xmlns:c16="http://schemas.microsoft.com/office/drawing/2014/chart" uri="{C3380CC4-5D6E-409C-BE32-E72D297353CC}">
              <c16:uniqueId val="{00000006-4922-484C-91D8-905A8938F1C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Decorté Malaysia</c:v>
                </c:pt>
              </c:strCache>
            </c:strRef>
          </c:cat>
          <c:val>
            <c:numRef>
              <c:f>Sheet1!$I$2</c:f>
              <c:numCache>
                <c:formatCode>General</c:formatCode>
                <c:ptCount val="1"/>
                <c:pt idx="0">
                  <c:v>6</c:v>
                </c:pt>
              </c:numCache>
            </c:numRef>
          </c:val>
          <c:extLst>
            <c:ext xmlns:c16="http://schemas.microsoft.com/office/drawing/2014/chart" uri="{C3380CC4-5D6E-409C-BE32-E72D297353CC}">
              <c16:uniqueId val="{00000007-4922-484C-91D8-905A8938F1C4}"/>
            </c:ext>
          </c:extLst>
        </c:ser>
        <c:dLbls>
          <c:showLegendKey val="0"/>
          <c:showVal val="0"/>
          <c:showCatName val="0"/>
          <c:showSerName val="0"/>
          <c:showPercent val="0"/>
          <c:showBubbleSize val="0"/>
        </c:dLbls>
        <c:gapWidth val="150"/>
        <c:overlap val="100"/>
        <c:axId val="347927288"/>
        <c:axId val="347920728"/>
      </c:barChart>
      <c:catAx>
        <c:axId val="347927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20728"/>
        <c:crosses val="autoZero"/>
        <c:auto val="1"/>
        <c:lblAlgn val="ctr"/>
        <c:lblOffset val="100"/>
        <c:noMultiLvlLbl val="0"/>
      </c:catAx>
      <c:valAx>
        <c:axId val="347920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27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35</c:v>
                </c:pt>
                <c:pt idx="1">
                  <c:v>155</c:v>
                </c:pt>
                <c:pt idx="2">
                  <c:v>3049</c:v>
                </c:pt>
                <c:pt idx="3">
                  <c:v>2591</c:v>
                </c:pt>
                <c:pt idx="4">
                  <c:v>397</c:v>
                </c:pt>
                <c:pt idx="5">
                  <c:v>166</c:v>
                </c:pt>
                <c:pt idx="6">
                  <c:v>118</c:v>
                </c:pt>
              </c:numCache>
            </c:numRef>
          </c:val>
          <c:extLst>
            <c:ext xmlns:c16="http://schemas.microsoft.com/office/drawing/2014/chart" uri="{C3380CC4-5D6E-409C-BE32-E72D297353CC}">
              <c16:uniqueId val="{00000000-3730-49ED-97FE-96690C4A31C9}"/>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87</c:v>
                </c:pt>
                <c:pt idx="1">
                  <c:v>509</c:v>
                </c:pt>
                <c:pt idx="2">
                  <c:v>11909</c:v>
                </c:pt>
                <c:pt idx="3">
                  <c:v>10656</c:v>
                </c:pt>
                <c:pt idx="4">
                  <c:v>2024</c:v>
                </c:pt>
                <c:pt idx="5">
                  <c:v>741</c:v>
                </c:pt>
                <c:pt idx="6">
                  <c:v>386</c:v>
                </c:pt>
              </c:numCache>
            </c:numRef>
          </c:val>
          <c:extLst>
            <c:ext xmlns:c16="http://schemas.microsoft.com/office/drawing/2014/chart" uri="{C3380CC4-5D6E-409C-BE32-E72D297353CC}">
              <c16:uniqueId val="{00000001-3730-49ED-97FE-96690C4A31C9}"/>
            </c:ext>
          </c:extLst>
        </c:ser>
        <c:dLbls>
          <c:showLegendKey val="0"/>
          <c:showVal val="0"/>
          <c:showCatName val="0"/>
          <c:showSerName val="0"/>
          <c:showPercent val="0"/>
          <c:showBubbleSize val="0"/>
        </c:dLbls>
        <c:gapWidth val="219"/>
        <c:overlap val="-27"/>
        <c:axId val="297643568"/>
        <c:axId val="297641928"/>
      </c:barChart>
      <c:catAx>
        <c:axId val="297643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41928"/>
        <c:crosses val="autoZero"/>
        <c:auto val="1"/>
        <c:lblAlgn val="ctr"/>
        <c:lblOffset val="100"/>
        <c:noMultiLvlLbl val="0"/>
      </c:catAx>
      <c:valAx>
        <c:axId val="297641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43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Decorté Malaysia</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697F-4A56-8D92-32CA343EE31F}"/>
            </c:ext>
          </c:extLst>
        </c:ser>
        <c:dLbls>
          <c:showLegendKey val="0"/>
          <c:showVal val="0"/>
          <c:showCatName val="0"/>
          <c:showSerName val="0"/>
          <c:showPercent val="0"/>
          <c:showBubbleSize val="0"/>
        </c:dLbls>
        <c:smooth val="0"/>
        <c:axId val="297650128"/>
        <c:axId val="297650456"/>
      </c:lineChart>
      <c:dateAx>
        <c:axId val="297650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50456"/>
        <c:crosses val="autoZero"/>
        <c:auto val="1"/>
        <c:lblOffset val="100"/>
        <c:baseTimeUnit val="days"/>
      </c:dateAx>
      <c:valAx>
        <c:axId val="297650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5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Decorté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numCache>
            </c:numRef>
          </c:val>
          <c:extLst>
            <c:ext xmlns:c16="http://schemas.microsoft.com/office/drawing/2014/chart" uri="{C3380CC4-5D6E-409C-BE32-E72D297353CC}">
              <c16:uniqueId val="{00000000-6C2A-4E87-B633-580D0DB4FAD0}"/>
            </c:ext>
          </c:extLst>
        </c:ser>
        <c:dLbls>
          <c:showLegendKey val="0"/>
          <c:showVal val="0"/>
          <c:showCatName val="0"/>
          <c:showSerName val="0"/>
          <c:showPercent val="0"/>
          <c:showBubbleSize val="0"/>
        </c:dLbls>
        <c:gapWidth val="219"/>
        <c:overlap val="-27"/>
        <c:axId val="297654720"/>
        <c:axId val="297657344"/>
      </c:barChart>
      <c:catAx>
        <c:axId val="297654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57344"/>
        <c:crosses val="autoZero"/>
        <c:auto val="1"/>
        <c:lblAlgn val="ctr"/>
        <c:lblOffset val="100"/>
        <c:noMultiLvlLbl val="0"/>
      </c:catAx>
      <c:valAx>
        <c:axId val="29765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54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Decorté Malaysia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numCache>
            </c:numRef>
          </c:val>
          <c:extLst>
            <c:ext xmlns:c16="http://schemas.microsoft.com/office/drawing/2014/chart" uri="{C3380CC4-5D6E-409C-BE32-E72D297353CC}">
              <c16:uniqueId val="{00000000-B364-4351-8901-EE42F1AB4DDB}"/>
            </c:ext>
          </c:extLst>
        </c:ser>
        <c:dLbls>
          <c:showLegendKey val="0"/>
          <c:showVal val="0"/>
          <c:showCatName val="0"/>
          <c:showSerName val="0"/>
          <c:showPercent val="0"/>
          <c:showBubbleSize val="0"/>
        </c:dLbls>
        <c:gapWidth val="219"/>
        <c:overlap val="-27"/>
        <c:axId val="423914528"/>
        <c:axId val="423914200"/>
      </c:barChart>
      <c:catAx>
        <c:axId val="423914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914200"/>
        <c:crosses val="autoZero"/>
        <c:auto val="1"/>
        <c:lblAlgn val="ctr"/>
        <c:lblOffset val="100"/>
        <c:noMultiLvlLbl val="0"/>
      </c:catAx>
      <c:valAx>
        <c:axId val="423914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914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3F0BF-DE05-4E8B-9727-D060CE74C6F3}"/>
              </a:ext>
            </a:extLst>
          </p:cNvPr>
          <p:cNvSpPr>
            <a:spLocks noGrp="1"/>
          </p:cNvSpPr>
          <p:nvPr>
            <p:ph type="ctrTitle"/>
          </p:nvPr>
        </p:nvSpPr>
        <p:spPr/>
        <p:txBody>
          <a:bodyPr/>
          <a:lstStyle/>
          <a:p>
            <a:r>
              <a:rPr lang="en-US"/>
              <a:t>UNIFIED DASHBOARD</a:t>
            </a:r>
          </a:p>
        </p:txBody>
      </p:sp>
      <p:sp>
        <p:nvSpPr>
          <p:cNvPr id="3" name="Subtitle 2">
            <a:extLst>
              <a:ext uri="{FF2B5EF4-FFF2-40B4-BE49-F238E27FC236}">
                <a16:creationId xmlns:a16="http://schemas.microsoft.com/office/drawing/2014/main" id="{8E593A36-ABC9-48BD-B998-D2E863574F63}"/>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438577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32E2A-C11B-4BB0-AD80-1B6D49BDD143}"/>
              </a:ext>
            </a:extLst>
          </p:cNvPr>
          <p:cNvSpPr>
            <a:spLocks noGrp="1"/>
          </p:cNvSpPr>
          <p:nvPr>
            <p:ph type="title"/>
          </p:nvPr>
        </p:nvSpPr>
        <p:spPr/>
        <p:txBody>
          <a:bodyPr/>
          <a:lstStyle/>
          <a:p>
            <a:r>
              <a:rPr lang="en-US"/>
              <a:t>Facebook Key Metrics Table | Decorté Malaysia</a:t>
            </a:r>
          </a:p>
        </p:txBody>
      </p:sp>
      <p:graphicFrame>
        <p:nvGraphicFramePr>
          <p:cNvPr id="5" name="Table Placeholder 4">
            <a:extLst>
              <a:ext uri="{FF2B5EF4-FFF2-40B4-BE49-F238E27FC236}">
                <a16:creationId xmlns:a16="http://schemas.microsoft.com/office/drawing/2014/main" id="{3E1A08C5-93E1-46EC-952A-F2903547BAD0}"/>
              </a:ext>
            </a:extLst>
          </p:cNvPr>
          <p:cNvGraphicFramePr>
            <a:graphicFrameLocks noGrp="1"/>
          </p:cNvGraphicFramePr>
          <p:nvPr>
            <p:ph type="tbl" sz="quarter" idx="13"/>
            <p:extLst>
              <p:ext uri="{D42A27DB-BD31-4B8C-83A1-F6EECF244321}">
                <p14:modId xmlns:p14="http://schemas.microsoft.com/office/powerpoint/2010/main" val="657424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28886259"/>
                    </a:ext>
                  </a:extLst>
                </a:gridCol>
                <a:gridCol w="740664">
                  <a:extLst>
                    <a:ext uri="{9D8B030D-6E8A-4147-A177-3AD203B41FA5}">
                      <a16:colId xmlns:a16="http://schemas.microsoft.com/office/drawing/2014/main" val="4282905538"/>
                    </a:ext>
                  </a:extLst>
                </a:gridCol>
                <a:gridCol w="740664">
                  <a:extLst>
                    <a:ext uri="{9D8B030D-6E8A-4147-A177-3AD203B41FA5}">
                      <a16:colId xmlns:a16="http://schemas.microsoft.com/office/drawing/2014/main" val="183728491"/>
                    </a:ext>
                  </a:extLst>
                </a:gridCol>
                <a:gridCol w="740664">
                  <a:extLst>
                    <a:ext uri="{9D8B030D-6E8A-4147-A177-3AD203B41FA5}">
                      <a16:colId xmlns:a16="http://schemas.microsoft.com/office/drawing/2014/main" val="1049473094"/>
                    </a:ext>
                  </a:extLst>
                </a:gridCol>
                <a:gridCol w="740664">
                  <a:extLst>
                    <a:ext uri="{9D8B030D-6E8A-4147-A177-3AD203B41FA5}">
                      <a16:colId xmlns:a16="http://schemas.microsoft.com/office/drawing/2014/main" val="299589206"/>
                    </a:ext>
                  </a:extLst>
                </a:gridCol>
                <a:gridCol w="740664">
                  <a:extLst>
                    <a:ext uri="{9D8B030D-6E8A-4147-A177-3AD203B41FA5}">
                      <a16:colId xmlns:a16="http://schemas.microsoft.com/office/drawing/2014/main" val="3547792508"/>
                    </a:ext>
                  </a:extLst>
                </a:gridCol>
                <a:gridCol w="740664">
                  <a:extLst>
                    <a:ext uri="{9D8B030D-6E8A-4147-A177-3AD203B41FA5}">
                      <a16:colId xmlns:a16="http://schemas.microsoft.com/office/drawing/2014/main" val="1656431514"/>
                    </a:ext>
                  </a:extLst>
                </a:gridCol>
                <a:gridCol w="740664">
                  <a:extLst>
                    <a:ext uri="{9D8B030D-6E8A-4147-A177-3AD203B41FA5}">
                      <a16:colId xmlns:a16="http://schemas.microsoft.com/office/drawing/2014/main" val="653912076"/>
                    </a:ext>
                  </a:extLst>
                </a:gridCol>
                <a:gridCol w="740664">
                  <a:extLst>
                    <a:ext uri="{9D8B030D-6E8A-4147-A177-3AD203B41FA5}">
                      <a16:colId xmlns:a16="http://schemas.microsoft.com/office/drawing/2014/main" val="3682887722"/>
                    </a:ext>
                  </a:extLst>
                </a:gridCol>
                <a:gridCol w="740664">
                  <a:extLst>
                    <a:ext uri="{9D8B030D-6E8A-4147-A177-3AD203B41FA5}">
                      <a16:colId xmlns:a16="http://schemas.microsoft.com/office/drawing/2014/main" val="37170142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97205573"/>
                  </a:ext>
                </a:extLst>
              </a:tr>
              <a:tr h="370840">
                <a:tc>
                  <a:txBody>
                    <a:bodyPr/>
                    <a:lstStyle/>
                    <a:p>
                      <a:r>
                        <a:rPr lang="en-US" sz="1000"/>
                        <a:t>Decorté Malaysia</a:t>
                      </a:r>
                    </a:p>
                  </a:txBody>
                  <a:tcPr/>
                </a:tc>
                <a:tc>
                  <a:txBody>
                    <a:bodyPr/>
                    <a:lstStyle/>
                    <a:p>
                      <a:r>
                        <a:rPr lang="en-US" sz="1000"/>
                        <a:t>n/a</a:t>
                      </a:r>
                    </a:p>
                  </a:txBody>
                  <a:tcPr/>
                </a:tc>
                <a:tc>
                  <a:txBody>
                    <a:bodyPr/>
                    <a:lstStyle/>
                    <a:p>
                      <a:r>
                        <a:rPr lang="en-US" sz="1000"/>
                        <a:t>n/a</a:t>
                      </a:r>
                    </a:p>
                  </a:txBody>
                  <a:tcPr/>
                </a:tc>
                <a:tc>
                  <a:txBody>
                    <a:bodyPr/>
                    <a:lstStyle/>
                    <a:p>
                      <a:r>
                        <a:rPr lang="en-US" sz="1000"/>
                        <a:t>14</a:t>
                      </a:r>
                    </a:p>
                  </a:txBody>
                  <a:tcPr/>
                </a:tc>
                <a:tc>
                  <a:txBody>
                    <a:bodyPr/>
                    <a:lstStyle/>
                    <a:p>
                      <a:r>
                        <a:rPr lang="en-US" sz="1000"/>
                        <a:t>120</a:t>
                      </a:r>
                    </a:p>
                  </a:txBody>
                  <a:tcPr/>
                </a:tc>
                <a:tc>
                  <a:txBody>
                    <a:bodyPr/>
                    <a:lstStyle/>
                    <a:p>
                      <a:r>
                        <a:rPr lang="en-US" sz="1000"/>
                        <a:t>4</a:t>
                      </a:r>
                    </a:p>
                  </a:txBody>
                  <a:tcPr/>
                </a:tc>
                <a:tc>
                  <a:txBody>
                    <a:bodyPr/>
                    <a:lstStyle/>
                    <a:p>
                      <a:r>
                        <a:rPr lang="en-US" sz="1000"/>
                        <a:t>6</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614248510"/>
                  </a:ext>
                </a:extLst>
              </a:tr>
            </a:tbl>
          </a:graphicData>
        </a:graphic>
      </p:graphicFrame>
      <p:sp>
        <p:nvSpPr>
          <p:cNvPr id="4" name="Text Placeholder 3">
            <a:extLst>
              <a:ext uri="{FF2B5EF4-FFF2-40B4-BE49-F238E27FC236}">
                <a16:creationId xmlns:a16="http://schemas.microsoft.com/office/drawing/2014/main" id="{7030020C-4493-4B1F-BC36-0FAAC6A60A76}"/>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785678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A9958-2C62-46FF-84A1-16848307DF12}"/>
              </a:ext>
            </a:extLst>
          </p:cNvPr>
          <p:cNvSpPr>
            <a:spLocks noGrp="1"/>
          </p:cNvSpPr>
          <p:nvPr>
            <p:ph type="title"/>
          </p:nvPr>
        </p:nvSpPr>
        <p:spPr/>
        <p:txBody>
          <a:bodyPr/>
          <a:lstStyle/>
          <a:p>
            <a:r>
              <a:rPr lang="en-US"/>
              <a:t>Facebook Fans By City Table | Decorté Malaysia - 1 of 3</a:t>
            </a:r>
          </a:p>
        </p:txBody>
      </p:sp>
      <p:graphicFrame>
        <p:nvGraphicFramePr>
          <p:cNvPr id="5" name="Table Placeholder 4">
            <a:extLst>
              <a:ext uri="{FF2B5EF4-FFF2-40B4-BE49-F238E27FC236}">
                <a16:creationId xmlns:a16="http://schemas.microsoft.com/office/drawing/2014/main" id="{8CEECEE5-B138-4615-A7EB-3BB44631453E}"/>
              </a:ext>
            </a:extLst>
          </p:cNvPr>
          <p:cNvGraphicFramePr>
            <a:graphicFrameLocks noGrp="1"/>
          </p:cNvGraphicFramePr>
          <p:nvPr>
            <p:ph type="tbl" sz="quarter" idx="13"/>
            <p:extLst>
              <p:ext uri="{D42A27DB-BD31-4B8C-83A1-F6EECF244321}">
                <p14:modId xmlns:p14="http://schemas.microsoft.com/office/powerpoint/2010/main" val="3383415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137683219"/>
                    </a:ext>
                  </a:extLst>
                </a:gridCol>
                <a:gridCol w="1645920">
                  <a:extLst>
                    <a:ext uri="{9D8B030D-6E8A-4147-A177-3AD203B41FA5}">
                      <a16:colId xmlns:a16="http://schemas.microsoft.com/office/drawing/2014/main" val="4246017435"/>
                    </a:ext>
                  </a:extLst>
                </a:gridCol>
                <a:gridCol w="1645920">
                  <a:extLst>
                    <a:ext uri="{9D8B030D-6E8A-4147-A177-3AD203B41FA5}">
                      <a16:colId xmlns:a16="http://schemas.microsoft.com/office/drawing/2014/main" val="342288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279712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850822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045061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590686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799445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999661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546378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518542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352863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720699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949669704"/>
                  </a:ext>
                </a:extLst>
              </a:tr>
            </a:tbl>
          </a:graphicData>
        </a:graphic>
      </p:graphicFrame>
      <p:sp>
        <p:nvSpPr>
          <p:cNvPr id="4" name="Text Placeholder 3">
            <a:extLst>
              <a:ext uri="{FF2B5EF4-FFF2-40B4-BE49-F238E27FC236}">
                <a16:creationId xmlns:a16="http://schemas.microsoft.com/office/drawing/2014/main" id="{58EC42FE-B493-41AE-AEA4-BB5E272AB508}"/>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833963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D8AA4-F873-4BB8-806E-2CA94D493D43}"/>
              </a:ext>
            </a:extLst>
          </p:cNvPr>
          <p:cNvSpPr>
            <a:spLocks noGrp="1"/>
          </p:cNvSpPr>
          <p:nvPr>
            <p:ph type="title"/>
          </p:nvPr>
        </p:nvSpPr>
        <p:spPr/>
        <p:txBody>
          <a:bodyPr/>
          <a:lstStyle/>
          <a:p>
            <a:r>
              <a:rPr lang="en-US"/>
              <a:t>Facebook Fans By City Table | Decorté Malaysia - 2 of 3</a:t>
            </a:r>
          </a:p>
        </p:txBody>
      </p:sp>
      <p:graphicFrame>
        <p:nvGraphicFramePr>
          <p:cNvPr id="5" name="Table Placeholder 4">
            <a:extLst>
              <a:ext uri="{FF2B5EF4-FFF2-40B4-BE49-F238E27FC236}">
                <a16:creationId xmlns:a16="http://schemas.microsoft.com/office/drawing/2014/main" id="{FDC234EA-7812-459A-9322-4241028A84A5}"/>
              </a:ext>
            </a:extLst>
          </p:cNvPr>
          <p:cNvGraphicFramePr>
            <a:graphicFrameLocks noGrp="1"/>
          </p:cNvGraphicFramePr>
          <p:nvPr>
            <p:ph type="tbl" sz="quarter" idx="13"/>
            <p:extLst>
              <p:ext uri="{D42A27DB-BD31-4B8C-83A1-F6EECF244321}">
                <p14:modId xmlns:p14="http://schemas.microsoft.com/office/powerpoint/2010/main" val="2478122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41643032"/>
                    </a:ext>
                  </a:extLst>
                </a:gridCol>
                <a:gridCol w="1645920">
                  <a:extLst>
                    <a:ext uri="{9D8B030D-6E8A-4147-A177-3AD203B41FA5}">
                      <a16:colId xmlns:a16="http://schemas.microsoft.com/office/drawing/2014/main" val="1042354568"/>
                    </a:ext>
                  </a:extLst>
                </a:gridCol>
                <a:gridCol w="1645920">
                  <a:extLst>
                    <a:ext uri="{9D8B030D-6E8A-4147-A177-3AD203B41FA5}">
                      <a16:colId xmlns:a16="http://schemas.microsoft.com/office/drawing/2014/main" val="2381534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451067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598302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890146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933265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0294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578241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937581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154112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576361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71267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063915471"/>
                  </a:ext>
                </a:extLst>
              </a:tr>
            </a:tbl>
          </a:graphicData>
        </a:graphic>
      </p:graphicFrame>
      <p:sp>
        <p:nvSpPr>
          <p:cNvPr id="4" name="Text Placeholder 3">
            <a:extLst>
              <a:ext uri="{FF2B5EF4-FFF2-40B4-BE49-F238E27FC236}">
                <a16:creationId xmlns:a16="http://schemas.microsoft.com/office/drawing/2014/main" id="{3DC0BC86-4E17-4101-A91B-9AF92C4A1E5F}"/>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863778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60DA3-C6A7-4580-9406-BFED3922D410}"/>
              </a:ext>
            </a:extLst>
          </p:cNvPr>
          <p:cNvSpPr>
            <a:spLocks noGrp="1"/>
          </p:cNvSpPr>
          <p:nvPr>
            <p:ph type="title"/>
          </p:nvPr>
        </p:nvSpPr>
        <p:spPr/>
        <p:txBody>
          <a:bodyPr/>
          <a:lstStyle/>
          <a:p>
            <a:r>
              <a:rPr lang="en-US"/>
              <a:t>Facebook Fans By City Table | Decorté Malaysia - 3 of 3</a:t>
            </a:r>
          </a:p>
        </p:txBody>
      </p:sp>
      <p:graphicFrame>
        <p:nvGraphicFramePr>
          <p:cNvPr id="5" name="Table Placeholder 4">
            <a:extLst>
              <a:ext uri="{FF2B5EF4-FFF2-40B4-BE49-F238E27FC236}">
                <a16:creationId xmlns:a16="http://schemas.microsoft.com/office/drawing/2014/main" id="{6E896791-05AA-4209-94D2-671CC60D3876}"/>
              </a:ext>
            </a:extLst>
          </p:cNvPr>
          <p:cNvGraphicFramePr>
            <a:graphicFrameLocks noGrp="1"/>
          </p:cNvGraphicFramePr>
          <p:nvPr>
            <p:ph type="tbl" sz="quarter" idx="13"/>
            <p:extLst>
              <p:ext uri="{D42A27DB-BD31-4B8C-83A1-F6EECF244321}">
                <p14:modId xmlns:p14="http://schemas.microsoft.com/office/powerpoint/2010/main" val="5527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79815834"/>
                    </a:ext>
                  </a:extLst>
                </a:gridCol>
                <a:gridCol w="1645920">
                  <a:extLst>
                    <a:ext uri="{9D8B030D-6E8A-4147-A177-3AD203B41FA5}">
                      <a16:colId xmlns:a16="http://schemas.microsoft.com/office/drawing/2014/main" val="2119777118"/>
                    </a:ext>
                  </a:extLst>
                </a:gridCol>
                <a:gridCol w="1645920">
                  <a:extLst>
                    <a:ext uri="{9D8B030D-6E8A-4147-A177-3AD203B41FA5}">
                      <a16:colId xmlns:a16="http://schemas.microsoft.com/office/drawing/2014/main" val="3059012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208928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888589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82395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Dhaka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9338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53990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602724888"/>
                  </a:ext>
                </a:extLst>
              </a:tr>
            </a:tbl>
          </a:graphicData>
        </a:graphic>
      </p:graphicFrame>
      <p:sp>
        <p:nvSpPr>
          <p:cNvPr id="4" name="Text Placeholder 3">
            <a:extLst>
              <a:ext uri="{FF2B5EF4-FFF2-40B4-BE49-F238E27FC236}">
                <a16:creationId xmlns:a16="http://schemas.microsoft.com/office/drawing/2014/main" id="{1FEF8C5A-BF17-47B7-BEBE-848CF7791952}"/>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575845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617D0-E9DC-43CC-B6F2-0719EF79ECED}"/>
              </a:ext>
            </a:extLst>
          </p:cNvPr>
          <p:cNvSpPr>
            <a:spLocks noGrp="1"/>
          </p:cNvSpPr>
          <p:nvPr>
            <p:ph type="title"/>
          </p:nvPr>
        </p:nvSpPr>
        <p:spPr/>
        <p:txBody>
          <a:bodyPr/>
          <a:lstStyle/>
          <a:p>
            <a:r>
              <a:rPr lang="en-US"/>
              <a:t>Facebook (UNIFIED) Growth Monitoring Chart | Decorté Malaysia</a:t>
            </a:r>
          </a:p>
        </p:txBody>
      </p:sp>
      <p:graphicFrame>
        <p:nvGraphicFramePr>
          <p:cNvPr id="6" name="Chart Placeholder 5">
            <a:extLst>
              <a:ext uri="{FF2B5EF4-FFF2-40B4-BE49-F238E27FC236}">
                <a16:creationId xmlns:a16="http://schemas.microsoft.com/office/drawing/2014/main" id="{5DF2BAFE-6A58-4445-963A-246262F3B64F}"/>
              </a:ext>
            </a:extLst>
          </p:cNvPr>
          <p:cNvGraphicFramePr>
            <a:graphicFrameLocks noGrp="1"/>
          </p:cNvGraphicFramePr>
          <p:nvPr>
            <p:ph type="chart" sz="quarter" idx="13"/>
            <p:extLst>
              <p:ext uri="{D42A27DB-BD31-4B8C-83A1-F6EECF244321}">
                <p14:modId xmlns:p14="http://schemas.microsoft.com/office/powerpoint/2010/main" val="20598236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692EFF-58A0-41CF-B106-647064D528A8}"/>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3494871C-47A6-4FD5-B08A-E98570AC13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9103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75951-E7F1-45E7-B1BB-E946A10B700C}"/>
              </a:ext>
            </a:extLst>
          </p:cNvPr>
          <p:cNvSpPr>
            <a:spLocks noGrp="1"/>
          </p:cNvSpPr>
          <p:nvPr>
            <p:ph type="title"/>
          </p:nvPr>
        </p:nvSpPr>
        <p:spPr/>
        <p:txBody>
          <a:bodyPr/>
          <a:lstStyle/>
          <a:p>
            <a:r>
              <a:rPr lang="en-US"/>
              <a:t>Facebook (UNIFIED) Engagement Monitoring Chart | Decorté Malaysia</a:t>
            </a:r>
          </a:p>
        </p:txBody>
      </p:sp>
      <p:graphicFrame>
        <p:nvGraphicFramePr>
          <p:cNvPr id="6" name="Chart Placeholder 5">
            <a:extLst>
              <a:ext uri="{FF2B5EF4-FFF2-40B4-BE49-F238E27FC236}">
                <a16:creationId xmlns:a16="http://schemas.microsoft.com/office/drawing/2014/main" id="{5DF09FF3-7FD1-4CEE-B1F4-B1863416928A}"/>
              </a:ext>
            </a:extLst>
          </p:cNvPr>
          <p:cNvGraphicFramePr>
            <a:graphicFrameLocks noGrp="1"/>
          </p:cNvGraphicFramePr>
          <p:nvPr>
            <p:ph type="chart" sz="quarter" idx="13"/>
            <p:extLst>
              <p:ext uri="{D42A27DB-BD31-4B8C-83A1-F6EECF244321}">
                <p14:modId xmlns:p14="http://schemas.microsoft.com/office/powerpoint/2010/main" val="40201898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4CF6B0-A9C6-401F-8CC3-D19BEFAA370C}"/>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D9142BE7-AB8C-4F9E-8552-72466C677B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9822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FFE0D-1F03-4B3D-9874-E47507372C9D}"/>
              </a:ext>
            </a:extLst>
          </p:cNvPr>
          <p:cNvSpPr>
            <a:spLocks noGrp="1"/>
          </p:cNvSpPr>
          <p:nvPr>
            <p:ph type="title"/>
          </p:nvPr>
        </p:nvSpPr>
        <p:spPr/>
        <p:txBody>
          <a:bodyPr/>
          <a:lstStyle/>
          <a:p>
            <a:r>
              <a:rPr lang="en-US"/>
              <a:t>Facebook (UNIFIED) Visibility Monitoring Chart | Decorté Malaysia</a:t>
            </a:r>
          </a:p>
        </p:txBody>
      </p:sp>
      <p:graphicFrame>
        <p:nvGraphicFramePr>
          <p:cNvPr id="6" name="Chart Placeholder 5">
            <a:extLst>
              <a:ext uri="{FF2B5EF4-FFF2-40B4-BE49-F238E27FC236}">
                <a16:creationId xmlns:a16="http://schemas.microsoft.com/office/drawing/2014/main" id="{AF79783F-F144-4F4A-AFF0-CA14D14F36F7}"/>
              </a:ext>
            </a:extLst>
          </p:cNvPr>
          <p:cNvGraphicFramePr>
            <a:graphicFrameLocks noGrp="1"/>
          </p:cNvGraphicFramePr>
          <p:nvPr>
            <p:ph type="chart" sz="quarter" idx="13"/>
            <p:extLst>
              <p:ext uri="{D42A27DB-BD31-4B8C-83A1-F6EECF244321}">
                <p14:modId xmlns:p14="http://schemas.microsoft.com/office/powerpoint/2010/main" val="13060803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5EED8A-285E-447B-9C32-B6CD046AD690}"/>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CA1185B1-9503-4A86-A661-3B90BC5A77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5721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59297-8C53-4E1B-BD3D-2AAA2D3FE4E9}"/>
              </a:ext>
            </a:extLst>
          </p:cNvPr>
          <p:cNvSpPr>
            <a:spLocks noGrp="1"/>
          </p:cNvSpPr>
          <p:nvPr>
            <p:ph type="title"/>
          </p:nvPr>
        </p:nvSpPr>
        <p:spPr/>
        <p:txBody>
          <a:bodyPr/>
          <a:lstStyle/>
          <a:p>
            <a:r>
              <a:rPr lang="en-US"/>
              <a:t>Facebook Fans Total | Decorté Malaysia</a:t>
            </a:r>
          </a:p>
        </p:txBody>
      </p:sp>
      <p:graphicFrame>
        <p:nvGraphicFramePr>
          <p:cNvPr id="6" name="Chart Placeholder 5">
            <a:extLst>
              <a:ext uri="{FF2B5EF4-FFF2-40B4-BE49-F238E27FC236}">
                <a16:creationId xmlns:a16="http://schemas.microsoft.com/office/drawing/2014/main" id="{75168DD5-DEA3-447D-A1DF-508FE220493F}"/>
              </a:ext>
            </a:extLst>
          </p:cNvPr>
          <p:cNvGraphicFramePr>
            <a:graphicFrameLocks noGrp="1"/>
          </p:cNvGraphicFramePr>
          <p:nvPr>
            <p:ph type="chart" sz="quarter" idx="13"/>
            <p:extLst>
              <p:ext uri="{D42A27DB-BD31-4B8C-83A1-F6EECF244321}">
                <p14:modId xmlns:p14="http://schemas.microsoft.com/office/powerpoint/2010/main" val="30325930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366F64-4FD4-4BFE-B732-100DB29BD1D9}"/>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FFAA5D99-A5C8-4A07-95E8-631FE644F3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6324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DFED4-1F62-4099-9EC5-78EEC71A4DB3}"/>
              </a:ext>
            </a:extLst>
          </p:cNvPr>
          <p:cNvSpPr>
            <a:spLocks noGrp="1"/>
          </p:cNvSpPr>
          <p:nvPr>
            <p:ph type="title"/>
          </p:nvPr>
        </p:nvSpPr>
        <p:spPr/>
        <p:txBody>
          <a:bodyPr/>
          <a:lstStyle/>
          <a:p>
            <a:r>
              <a:rPr lang="en-US"/>
              <a:t>Facebook Interaction Rate By Hour | Decorté Malaysia</a:t>
            </a:r>
          </a:p>
        </p:txBody>
      </p:sp>
      <p:graphicFrame>
        <p:nvGraphicFramePr>
          <p:cNvPr id="6" name="Chart Placeholder 5">
            <a:extLst>
              <a:ext uri="{FF2B5EF4-FFF2-40B4-BE49-F238E27FC236}">
                <a16:creationId xmlns:a16="http://schemas.microsoft.com/office/drawing/2014/main" id="{7FD0C891-19C7-4E6C-BBDA-5D8381CF53B1}"/>
              </a:ext>
            </a:extLst>
          </p:cNvPr>
          <p:cNvGraphicFramePr>
            <a:graphicFrameLocks noGrp="1"/>
          </p:cNvGraphicFramePr>
          <p:nvPr>
            <p:ph type="chart" sz="quarter" idx="13"/>
            <p:extLst>
              <p:ext uri="{D42A27DB-BD31-4B8C-83A1-F6EECF244321}">
                <p14:modId xmlns:p14="http://schemas.microsoft.com/office/powerpoint/2010/main" val="40227407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E0C934-03D1-472A-94EE-469265B694D0}"/>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A8F79BFF-8B88-4B63-BB84-B6147863E1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8804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7ECEE-05F5-4546-BE38-8D2F82FAB3DC}"/>
              </a:ext>
            </a:extLst>
          </p:cNvPr>
          <p:cNvSpPr>
            <a:spLocks noGrp="1"/>
          </p:cNvSpPr>
          <p:nvPr>
            <p:ph type="title"/>
          </p:nvPr>
        </p:nvSpPr>
        <p:spPr/>
        <p:txBody>
          <a:bodyPr/>
          <a:lstStyle/>
          <a:p>
            <a:r>
              <a:rPr lang="en-US"/>
              <a:t>Facebook Interactions Distribution | Decorté Malaysia</a:t>
            </a:r>
          </a:p>
        </p:txBody>
      </p:sp>
      <p:graphicFrame>
        <p:nvGraphicFramePr>
          <p:cNvPr id="6" name="Chart Placeholder 5">
            <a:extLst>
              <a:ext uri="{FF2B5EF4-FFF2-40B4-BE49-F238E27FC236}">
                <a16:creationId xmlns:a16="http://schemas.microsoft.com/office/drawing/2014/main" id="{1C1B887C-F729-47AF-9B4F-2C65422E1F18}"/>
              </a:ext>
            </a:extLst>
          </p:cNvPr>
          <p:cNvGraphicFramePr>
            <a:graphicFrameLocks noGrp="1"/>
          </p:cNvGraphicFramePr>
          <p:nvPr>
            <p:ph type="chart" sz="quarter" idx="13"/>
            <p:extLst>
              <p:ext uri="{D42A27DB-BD31-4B8C-83A1-F6EECF244321}">
                <p14:modId xmlns:p14="http://schemas.microsoft.com/office/powerpoint/2010/main" val="24971926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D4D511-F98D-4E34-950F-39AD99E7042A}"/>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A69DB86B-08AC-495A-BF14-829312B8F6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3188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B717C-78A9-4524-AAA3-EB0552DB0066}"/>
              </a:ext>
            </a:extLst>
          </p:cNvPr>
          <p:cNvSpPr>
            <a:spLocks noGrp="1"/>
          </p:cNvSpPr>
          <p:nvPr>
            <p:ph type="title"/>
          </p:nvPr>
        </p:nvSpPr>
        <p:spPr/>
        <p:txBody>
          <a:bodyPr/>
          <a:lstStyle/>
          <a:p>
            <a:r>
              <a:rPr lang="en-US"/>
              <a:t>Facebook Fan Demographics | Decorté Malaysia</a:t>
            </a:r>
          </a:p>
        </p:txBody>
      </p:sp>
      <p:graphicFrame>
        <p:nvGraphicFramePr>
          <p:cNvPr id="6" name="Chart Placeholder 5">
            <a:extLst>
              <a:ext uri="{FF2B5EF4-FFF2-40B4-BE49-F238E27FC236}">
                <a16:creationId xmlns:a16="http://schemas.microsoft.com/office/drawing/2014/main" id="{E12ACA7F-0DA3-4322-9B2B-B36E59061B51}"/>
              </a:ext>
            </a:extLst>
          </p:cNvPr>
          <p:cNvGraphicFramePr>
            <a:graphicFrameLocks noGrp="1"/>
          </p:cNvGraphicFramePr>
          <p:nvPr>
            <p:ph type="chart" sz="quarter" idx="13"/>
            <p:extLst>
              <p:ext uri="{D42A27DB-BD31-4B8C-83A1-F6EECF244321}">
                <p14:modId xmlns:p14="http://schemas.microsoft.com/office/powerpoint/2010/main" val="30585393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FC9023-8352-400E-9229-40F12A03963F}"/>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4BF6B63B-17A5-4C6D-B0BD-6C87628FF1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5188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34333-D3BE-49D1-9D8C-928921D0DBCF}"/>
              </a:ext>
            </a:extLst>
          </p:cNvPr>
          <p:cNvSpPr>
            <a:spLocks noGrp="1"/>
          </p:cNvSpPr>
          <p:nvPr>
            <p:ph type="title"/>
          </p:nvPr>
        </p:nvSpPr>
        <p:spPr/>
        <p:txBody>
          <a:bodyPr/>
          <a:lstStyle/>
          <a:p>
            <a:r>
              <a:rPr lang="en-US"/>
              <a:t>Facebook Interaction Rate | Decorté Malaysia</a:t>
            </a:r>
          </a:p>
        </p:txBody>
      </p:sp>
      <p:graphicFrame>
        <p:nvGraphicFramePr>
          <p:cNvPr id="6" name="Chart Placeholder 5">
            <a:extLst>
              <a:ext uri="{FF2B5EF4-FFF2-40B4-BE49-F238E27FC236}">
                <a16:creationId xmlns:a16="http://schemas.microsoft.com/office/drawing/2014/main" id="{21DE1A22-97D0-4DEE-BC42-FBB7C4DB0944}"/>
              </a:ext>
            </a:extLst>
          </p:cNvPr>
          <p:cNvGraphicFramePr>
            <a:graphicFrameLocks noGrp="1"/>
          </p:cNvGraphicFramePr>
          <p:nvPr>
            <p:ph type="chart" sz="quarter" idx="13"/>
            <p:extLst>
              <p:ext uri="{D42A27DB-BD31-4B8C-83A1-F6EECF244321}">
                <p14:modId xmlns:p14="http://schemas.microsoft.com/office/powerpoint/2010/main" val="18133589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BA7DEB-53C6-4FA6-AF7A-5CD19B39FCA3}"/>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868E7F23-965D-4DC1-913A-E207D45D44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8051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F430E-052D-4238-A5B9-1D82DE8F4AA8}"/>
              </a:ext>
            </a:extLst>
          </p:cNvPr>
          <p:cNvSpPr>
            <a:spLocks noGrp="1"/>
          </p:cNvSpPr>
          <p:nvPr>
            <p:ph type="title"/>
          </p:nvPr>
        </p:nvSpPr>
        <p:spPr/>
        <p:txBody>
          <a:bodyPr/>
          <a:lstStyle/>
          <a:p>
            <a:r>
              <a:rPr lang="en-US"/>
              <a:t>Facebook Attrition and Engagement Table | Decorté Malaysia</a:t>
            </a:r>
          </a:p>
        </p:txBody>
      </p:sp>
      <p:graphicFrame>
        <p:nvGraphicFramePr>
          <p:cNvPr id="5" name="Table Placeholder 4">
            <a:extLst>
              <a:ext uri="{FF2B5EF4-FFF2-40B4-BE49-F238E27FC236}">
                <a16:creationId xmlns:a16="http://schemas.microsoft.com/office/drawing/2014/main" id="{51C354F9-A39D-49DB-9BB1-7830DA60B1CC}"/>
              </a:ext>
            </a:extLst>
          </p:cNvPr>
          <p:cNvGraphicFramePr>
            <a:graphicFrameLocks noGrp="1"/>
          </p:cNvGraphicFramePr>
          <p:nvPr>
            <p:ph type="tbl" sz="quarter" idx="13"/>
            <p:extLst>
              <p:ext uri="{D42A27DB-BD31-4B8C-83A1-F6EECF244321}">
                <p14:modId xmlns:p14="http://schemas.microsoft.com/office/powerpoint/2010/main" val="2210242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65995723"/>
                    </a:ext>
                  </a:extLst>
                </a:gridCol>
                <a:gridCol w="1645920">
                  <a:extLst>
                    <a:ext uri="{9D8B030D-6E8A-4147-A177-3AD203B41FA5}">
                      <a16:colId xmlns:a16="http://schemas.microsoft.com/office/drawing/2014/main" val="2282878308"/>
                    </a:ext>
                  </a:extLst>
                </a:gridCol>
                <a:gridCol w="1645920">
                  <a:extLst>
                    <a:ext uri="{9D8B030D-6E8A-4147-A177-3AD203B41FA5}">
                      <a16:colId xmlns:a16="http://schemas.microsoft.com/office/drawing/2014/main" val="1872888793"/>
                    </a:ext>
                  </a:extLst>
                </a:gridCol>
                <a:gridCol w="1645920">
                  <a:extLst>
                    <a:ext uri="{9D8B030D-6E8A-4147-A177-3AD203B41FA5}">
                      <a16:colId xmlns:a16="http://schemas.microsoft.com/office/drawing/2014/main" val="1171230552"/>
                    </a:ext>
                  </a:extLst>
                </a:gridCol>
                <a:gridCol w="1645920">
                  <a:extLst>
                    <a:ext uri="{9D8B030D-6E8A-4147-A177-3AD203B41FA5}">
                      <a16:colId xmlns:a16="http://schemas.microsoft.com/office/drawing/2014/main" val="4115084347"/>
                    </a:ext>
                  </a:extLst>
                </a:gridCol>
              </a:tblGrid>
              <a:tr h="370840">
                <a:tc>
                  <a:txBody>
                    <a:bodyPr/>
                    <a:lstStyle/>
                    <a:p>
                      <a:r>
                        <a:rPr lang="en-US" sz="1000"/>
                        <a:t>Name</a:t>
                      </a:r>
                    </a:p>
                  </a:txBody>
                  <a:tcPr/>
                </a:tc>
                <a:tc>
                  <a:txBody>
                    <a:bodyPr/>
                    <a:lstStyle/>
                    <a:p>
                      <a:r>
                        <a:rPr lang="en-US" sz="1000"/>
                        <a:t>Total attrition</a:t>
                      </a:r>
                    </a:p>
                  </a:txBody>
                  <a:tcPr/>
                </a:tc>
                <a:tc>
                  <a:txBody>
                    <a:bodyPr/>
                    <a:lstStyle/>
                    <a:p>
                      <a:r>
                        <a:rPr lang="en-US" sz="1000"/>
                        <a:t>Engaged Users</a:t>
                      </a:r>
                    </a:p>
                  </a:txBody>
                  <a:tcPr/>
                </a:tc>
                <a:tc>
                  <a:txBody>
                    <a:bodyPr/>
                    <a:lstStyle/>
                    <a:p>
                      <a:r>
                        <a:rPr lang="en-US" sz="1000"/>
                        <a:t>Consumptions</a:t>
                      </a:r>
                    </a:p>
                  </a:txBody>
                  <a:tcPr/>
                </a:tc>
                <a:tc>
                  <a:txBody>
                    <a:bodyPr/>
                    <a:lstStyle/>
                    <a:p>
                      <a:r>
                        <a:rPr lang="en-US" sz="1000"/>
                        <a:t>Stories</a:t>
                      </a:r>
                    </a:p>
                  </a:txBody>
                  <a:tcPr/>
                </a:tc>
                <a:extLst>
                  <a:ext uri="{0D108BD9-81ED-4DB2-BD59-A6C34878D82A}">
                    <a16:rowId xmlns:a16="http://schemas.microsoft.com/office/drawing/2014/main" val="4102512693"/>
                  </a:ext>
                </a:extLst>
              </a:tr>
              <a:tr h="370840">
                <a:tc>
                  <a:txBody>
                    <a:bodyPr/>
                    <a:lstStyle/>
                    <a:p>
                      <a:r>
                        <a:rPr lang="en-US" sz="1000"/>
                        <a:t>Decorté Malaysia</a:t>
                      </a:r>
                    </a:p>
                  </a:txBody>
                  <a:tcPr/>
                </a:tc>
                <a:tc>
                  <a:txBody>
                    <a:bodyPr/>
                    <a:lstStyle/>
                    <a:p>
                      <a:r>
                        <a:rPr lang="en-US" sz="1000"/>
                        <a:t>35</a:t>
                      </a:r>
                    </a:p>
                  </a:txBody>
                  <a:tcPr/>
                </a:tc>
                <a:tc>
                  <a:txBody>
                    <a:bodyPr/>
                    <a:lstStyle/>
                    <a:p>
                      <a:r>
                        <a:rPr lang="en-US" sz="1000"/>
                        <a:t>4170</a:t>
                      </a:r>
                    </a:p>
                  </a:txBody>
                  <a:tcPr/>
                </a:tc>
                <a:tc>
                  <a:txBody>
                    <a:bodyPr/>
                    <a:lstStyle/>
                    <a:p>
                      <a:r>
                        <a:rPr lang="en-US" sz="1000"/>
                        <a:t>5448</a:t>
                      </a:r>
                    </a:p>
                  </a:txBody>
                  <a:tcPr/>
                </a:tc>
                <a:tc>
                  <a:txBody>
                    <a:bodyPr/>
                    <a:lstStyle/>
                    <a:p>
                      <a:r>
                        <a:rPr lang="en-US" sz="1000"/>
                        <a:t>403</a:t>
                      </a:r>
                    </a:p>
                  </a:txBody>
                  <a:tcPr/>
                </a:tc>
                <a:extLst>
                  <a:ext uri="{0D108BD9-81ED-4DB2-BD59-A6C34878D82A}">
                    <a16:rowId xmlns:a16="http://schemas.microsoft.com/office/drawing/2014/main" val="4037869428"/>
                  </a:ext>
                </a:extLst>
              </a:tr>
            </a:tbl>
          </a:graphicData>
        </a:graphic>
      </p:graphicFrame>
      <p:sp>
        <p:nvSpPr>
          <p:cNvPr id="4" name="Text Placeholder 3">
            <a:extLst>
              <a:ext uri="{FF2B5EF4-FFF2-40B4-BE49-F238E27FC236}">
                <a16:creationId xmlns:a16="http://schemas.microsoft.com/office/drawing/2014/main" id="{AA3859F2-33A0-485B-A8A2-6CEB24424AB6}"/>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2755721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A2A40-A62D-4DA8-9509-48F57CDAA985}"/>
              </a:ext>
            </a:extLst>
          </p:cNvPr>
          <p:cNvSpPr>
            <a:spLocks noGrp="1"/>
          </p:cNvSpPr>
          <p:nvPr>
            <p:ph type="title"/>
          </p:nvPr>
        </p:nvSpPr>
        <p:spPr/>
        <p:txBody>
          <a:bodyPr/>
          <a:lstStyle/>
          <a:p>
            <a:r>
              <a:rPr lang="en-US"/>
              <a:t>Facebook Interaction Rate By Weekday | Decorté Malaysia</a:t>
            </a:r>
          </a:p>
        </p:txBody>
      </p:sp>
      <p:graphicFrame>
        <p:nvGraphicFramePr>
          <p:cNvPr id="6" name="Chart Placeholder 5">
            <a:extLst>
              <a:ext uri="{FF2B5EF4-FFF2-40B4-BE49-F238E27FC236}">
                <a16:creationId xmlns:a16="http://schemas.microsoft.com/office/drawing/2014/main" id="{D15F5B79-9909-4315-A96F-19D60B9FD770}"/>
              </a:ext>
            </a:extLst>
          </p:cNvPr>
          <p:cNvGraphicFramePr>
            <a:graphicFrameLocks noGrp="1"/>
          </p:cNvGraphicFramePr>
          <p:nvPr>
            <p:ph type="chart" sz="quarter" idx="13"/>
            <p:extLst>
              <p:ext uri="{D42A27DB-BD31-4B8C-83A1-F6EECF244321}">
                <p14:modId xmlns:p14="http://schemas.microsoft.com/office/powerpoint/2010/main" val="3028242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BE3BFD-1509-4D60-A3AE-37E85D40482F}"/>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BC781310-D6B0-497F-B242-447E28411B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98060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DF9CC-C1E6-44A5-93AE-B09B2F9188BF}"/>
              </a:ext>
            </a:extLst>
          </p:cNvPr>
          <p:cNvSpPr>
            <a:spLocks noGrp="1"/>
          </p:cNvSpPr>
          <p:nvPr>
            <p:ph type="title"/>
          </p:nvPr>
        </p:nvSpPr>
        <p:spPr/>
        <p:txBody>
          <a:bodyPr/>
          <a:lstStyle/>
          <a:p>
            <a:r>
              <a:rPr lang="en-US"/>
              <a:t>Facebook FB - Own Posts Table w. Custom I-Rate (Insights) | Decorté Malaysia - 1 of 8</a:t>
            </a:r>
          </a:p>
        </p:txBody>
      </p:sp>
      <p:graphicFrame>
        <p:nvGraphicFramePr>
          <p:cNvPr id="5" name="Table Placeholder 4">
            <a:extLst>
              <a:ext uri="{FF2B5EF4-FFF2-40B4-BE49-F238E27FC236}">
                <a16:creationId xmlns:a16="http://schemas.microsoft.com/office/drawing/2014/main" id="{0C0C96CB-C317-4A1F-AD06-2723A1DCC69E}"/>
              </a:ext>
            </a:extLst>
          </p:cNvPr>
          <p:cNvGraphicFramePr>
            <a:graphicFrameLocks noGrp="1"/>
          </p:cNvGraphicFramePr>
          <p:nvPr>
            <p:ph type="tbl" sz="quarter" idx="13"/>
            <p:extLst>
              <p:ext uri="{D42A27DB-BD31-4B8C-83A1-F6EECF244321}">
                <p14:modId xmlns:p14="http://schemas.microsoft.com/office/powerpoint/2010/main" val="685449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63611923"/>
                    </a:ext>
                  </a:extLst>
                </a:gridCol>
                <a:gridCol w="617220">
                  <a:extLst>
                    <a:ext uri="{9D8B030D-6E8A-4147-A177-3AD203B41FA5}">
                      <a16:colId xmlns:a16="http://schemas.microsoft.com/office/drawing/2014/main" val="935163476"/>
                    </a:ext>
                  </a:extLst>
                </a:gridCol>
                <a:gridCol w="617220">
                  <a:extLst>
                    <a:ext uri="{9D8B030D-6E8A-4147-A177-3AD203B41FA5}">
                      <a16:colId xmlns:a16="http://schemas.microsoft.com/office/drawing/2014/main" val="872425725"/>
                    </a:ext>
                  </a:extLst>
                </a:gridCol>
                <a:gridCol w="534924">
                  <a:extLst>
                    <a:ext uri="{9D8B030D-6E8A-4147-A177-3AD203B41FA5}">
                      <a16:colId xmlns:a16="http://schemas.microsoft.com/office/drawing/2014/main" val="1555869678"/>
                    </a:ext>
                  </a:extLst>
                </a:gridCol>
                <a:gridCol w="534924">
                  <a:extLst>
                    <a:ext uri="{9D8B030D-6E8A-4147-A177-3AD203B41FA5}">
                      <a16:colId xmlns:a16="http://schemas.microsoft.com/office/drawing/2014/main" val="2568808890"/>
                    </a:ext>
                  </a:extLst>
                </a:gridCol>
                <a:gridCol w="411480">
                  <a:extLst>
                    <a:ext uri="{9D8B030D-6E8A-4147-A177-3AD203B41FA5}">
                      <a16:colId xmlns:a16="http://schemas.microsoft.com/office/drawing/2014/main" val="1745346873"/>
                    </a:ext>
                  </a:extLst>
                </a:gridCol>
                <a:gridCol w="534924">
                  <a:extLst>
                    <a:ext uri="{9D8B030D-6E8A-4147-A177-3AD203B41FA5}">
                      <a16:colId xmlns:a16="http://schemas.microsoft.com/office/drawing/2014/main" val="2563146849"/>
                    </a:ext>
                  </a:extLst>
                </a:gridCol>
                <a:gridCol w="534924">
                  <a:extLst>
                    <a:ext uri="{9D8B030D-6E8A-4147-A177-3AD203B41FA5}">
                      <a16:colId xmlns:a16="http://schemas.microsoft.com/office/drawing/2014/main" val="4043478065"/>
                    </a:ext>
                  </a:extLst>
                </a:gridCol>
                <a:gridCol w="534924">
                  <a:extLst>
                    <a:ext uri="{9D8B030D-6E8A-4147-A177-3AD203B41FA5}">
                      <a16:colId xmlns:a16="http://schemas.microsoft.com/office/drawing/2014/main" val="3441423387"/>
                    </a:ext>
                  </a:extLst>
                </a:gridCol>
                <a:gridCol w="534924">
                  <a:extLst>
                    <a:ext uri="{9D8B030D-6E8A-4147-A177-3AD203B41FA5}">
                      <a16:colId xmlns:a16="http://schemas.microsoft.com/office/drawing/2014/main" val="248646771"/>
                    </a:ext>
                  </a:extLst>
                </a:gridCol>
                <a:gridCol w="534924">
                  <a:extLst>
                    <a:ext uri="{9D8B030D-6E8A-4147-A177-3AD203B41FA5}">
                      <a16:colId xmlns:a16="http://schemas.microsoft.com/office/drawing/2014/main" val="2919128546"/>
                    </a:ext>
                  </a:extLst>
                </a:gridCol>
                <a:gridCol w="370332">
                  <a:extLst>
                    <a:ext uri="{9D8B030D-6E8A-4147-A177-3AD203B41FA5}">
                      <a16:colId xmlns:a16="http://schemas.microsoft.com/office/drawing/2014/main" val="3409678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3079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- 2019-11-30 12:00:00</a:t>
                      </a:r>
                      <a:r>
                        <a:rPr kumimoji="0" lang="en-US" sz="1000" b="0" i="0" u="none" strike="noStrike" kern="1200" cap="none" spc="0" normalizeH="0" baseline="0" noProof="0">
                          <a:ln>
                            <a:noFill/>
                          </a:ln>
                          <a:solidFill>
                            <a:prstClr val="black"/>
                          </a:solidFill>
                          <a:effectLst/>
                          <a:uLnTx/>
                          <a:uFillTx/>
                          <a:latin typeface="+mn-lt"/>
                          <a:ea typeface="+mn-ea"/>
                          <a:cs typeface="+mn-cs"/>
                        </a:rPr>
                        <a:t>
 Color me festive. 
This limited edition makeup kit features the iconic Eye Glow Gem, The Rouge Lipstick, Lasting Gel Eyeliner, Powder Blush and a chic lucky charm bag. 
Check out the comment to see how you can create the inspired holiday look  💁💄💅 #decortemy #mydecortemoment #styleupyourallure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41619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- 2019-11-29 19:00:00</a:t>
                      </a:r>
                      <a:r>
                        <a:rPr kumimoji="0" lang="en-US" sz="1000" b="0" i="0" u="none" strike="noStrike" kern="1200" cap="none" spc="0" normalizeH="0" baseline="0" noProof="0">
                          <a:ln>
                            <a:noFill/>
                          </a:ln>
                          <a:solidFill>
                            <a:prstClr val="black"/>
                          </a:solidFill>
                          <a:effectLst/>
                          <a:uLnTx/>
                          <a:uFillTx/>
                          <a:latin typeface="+mn-lt"/>
                          <a:ea typeface="+mn-ea"/>
                          <a:cs typeface="+mn-cs"/>
                        </a:rPr>
                        <a:t>
 Available in 7 shades, The Rouge Velvet is made for any occasion, perfect for ladies on-the-go like you. 💄 
#decortemy #mydecortemoment #styleupyourallure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49032872"/>
                  </a:ext>
                </a:extLst>
              </a:tr>
            </a:tbl>
          </a:graphicData>
        </a:graphic>
      </p:graphicFrame>
      <p:sp>
        <p:nvSpPr>
          <p:cNvPr id="4" name="Text Placeholder 3">
            <a:extLst>
              <a:ext uri="{FF2B5EF4-FFF2-40B4-BE49-F238E27FC236}">
                <a16:creationId xmlns:a16="http://schemas.microsoft.com/office/drawing/2014/main" id="{2D79DD14-4146-4EB8-9158-4D6AD03A746F}"/>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673661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9EB5B-6C86-43D9-B726-FCDBB30ABEA4}"/>
              </a:ext>
            </a:extLst>
          </p:cNvPr>
          <p:cNvSpPr>
            <a:spLocks noGrp="1"/>
          </p:cNvSpPr>
          <p:nvPr>
            <p:ph type="title"/>
          </p:nvPr>
        </p:nvSpPr>
        <p:spPr/>
        <p:txBody>
          <a:bodyPr/>
          <a:lstStyle/>
          <a:p>
            <a:r>
              <a:rPr lang="en-US"/>
              <a:t>Facebook FB - Own Posts Table w. Custom I-Rate (Insights) | Decorté Malaysia - 2 of 8</a:t>
            </a:r>
          </a:p>
        </p:txBody>
      </p:sp>
      <p:graphicFrame>
        <p:nvGraphicFramePr>
          <p:cNvPr id="5" name="Table Placeholder 4">
            <a:extLst>
              <a:ext uri="{FF2B5EF4-FFF2-40B4-BE49-F238E27FC236}">
                <a16:creationId xmlns:a16="http://schemas.microsoft.com/office/drawing/2014/main" id="{812FB57B-36E2-4056-9BF3-0974656CC297}"/>
              </a:ext>
            </a:extLst>
          </p:cNvPr>
          <p:cNvGraphicFramePr>
            <a:graphicFrameLocks noGrp="1"/>
          </p:cNvGraphicFramePr>
          <p:nvPr>
            <p:ph type="tbl" sz="quarter" idx="13"/>
            <p:extLst>
              <p:ext uri="{D42A27DB-BD31-4B8C-83A1-F6EECF244321}">
                <p14:modId xmlns:p14="http://schemas.microsoft.com/office/powerpoint/2010/main" val="2639449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93474731"/>
                    </a:ext>
                  </a:extLst>
                </a:gridCol>
                <a:gridCol w="617220">
                  <a:extLst>
                    <a:ext uri="{9D8B030D-6E8A-4147-A177-3AD203B41FA5}">
                      <a16:colId xmlns:a16="http://schemas.microsoft.com/office/drawing/2014/main" val="1034522890"/>
                    </a:ext>
                  </a:extLst>
                </a:gridCol>
                <a:gridCol w="617220">
                  <a:extLst>
                    <a:ext uri="{9D8B030D-6E8A-4147-A177-3AD203B41FA5}">
                      <a16:colId xmlns:a16="http://schemas.microsoft.com/office/drawing/2014/main" val="3713966174"/>
                    </a:ext>
                  </a:extLst>
                </a:gridCol>
                <a:gridCol w="534924">
                  <a:extLst>
                    <a:ext uri="{9D8B030D-6E8A-4147-A177-3AD203B41FA5}">
                      <a16:colId xmlns:a16="http://schemas.microsoft.com/office/drawing/2014/main" val="3476634690"/>
                    </a:ext>
                  </a:extLst>
                </a:gridCol>
                <a:gridCol w="534924">
                  <a:extLst>
                    <a:ext uri="{9D8B030D-6E8A-4147-A177-3AD203B41FA5}">
                      <a16:colId xmlns:a16="http://schemas.microsoft.com/office/drawing/2014/main" val="1562640651"/>
                    </a:ext>
                  </a:extLst>
                </a:gridCol>
                <a:gridCol w="411480">
                  <a:extLst>
                    <a:ext uri="{9D8B030D-6E8A-4147-A177-3AD203B41FA5}">
                      <a16:colId xmlns:a16="http://schemas.microsoft.com/office/drawing/2014/main" val="2196596189"/>
                    </a:ext>
                  </a:extLst>
                </a:gridCol>
                <a:gridCol w="534924">
                  <a:extLst>
                    <a:ext uri="{9D8B030D-6E8A-4147-A177-3AD203B41FA5}">
                      <a16:colId xmlns:a16="http://schemas.microsoft.com/office/drawing/2014/main" val="3540731221"/>
                    </a:ext>
                  </a:extLst>
                </a:gridCol>
                <a:gridCol w="534924">
                  <a:extLst>
                    <a:ext uri="{9D8B030D-6E8A-4147-A177-3AD203B41FA5}">
                      <a16:colId xmlns:a16="http://schemas.microsoft.com/office/drawing/2014/main" val="4281842172"/>
                    </a:ext>
                  </a:extLst>
                </a:gridCol>
                <a:gridCol w="534924">
                  <a:extLst>
                    <a:ext uri="{9D8B030D-6E8A-4147-A177-3AD203B41FA5}">
                      <a16:colId xmlns:a16="http://schemas.microsoft.com/office/drawing/2014/main" val="3214446478"/>
                    </a:ext>
                  </a:extLst>
                </a:gridCol>
                <a:gridCol w="534924">
                  <a:extLst>
                    <a:ext uri="{9D8B030D-6E8A-4147-A177-3AD203B41FA5}">
                      <a16:colId xmlns:a16="http://schemas.microsoft.com/office/drawing/2014/main" val="2505538703"/>
                    </a:ext>
                  </a:extLst>
                </a:gridCol>
                <a:gridCol w="534924">
                  <a:extLst>
                    <a:ext uri="{9D8B030D-6E8A-4147-A177-3AD203B41FA5}">
                      <a16:colId xmlns:a16="http://schemas.microsoft.com/office/drawing/2014/main" val="2921832735"/>
                    </a:ext>
                  </a:extLst>
                </a:gridCol>
                <a:gridCol w="370332">
                  <a:extLst>
                    <a:ext uri="{9D8B030D-6E8A-4147-A177-3AD203B41FA5}">
                      <a16:colId xmlns:a16="http://schemas.microsoft.com/office/drawing/2014/main" val="636552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1981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- 2019-11-29 17:44:54</a:t>
                      </a:r>
                      <a:r>
                        <a:rPr kumimoji="0" lang="en-US" sz="1000" b="0" i="0" u="none" strike="noStrike" kern="1200" cap="none" spc="0" normalizeH="0" baseline="0" noProof="0">
                          <a:ln>
                            <a:noFill/>
                          </a:ln>
                          <a:solidFill>
                            <a:prstClr val="black"/>
                          </a:solidFill>
                          <a:effectLst/>
                          <a:uLnTx/>
                          <a:uFillTx/>
                          <a:latin typeface="+mn-lt"/>
                          <a:ea typeface="+mn-ea"/>
                          <a:cs typeface="+mn-cs"/>
                        </a:rPr>
                        <a:t>
 Your lucky charm. A limited collection of holiday shades housed in a chic “lucky charm” bag. 🌟🌟
#decortemy #mydecortemoment #styleupyourallure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3612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- 2019-11-29 17:44:54</a:t>
                      </a:r>
                      <a:r>
                        <a:rPr kumimoji="0" lang="en-US" sz="1000" b="0" i="0" u="none" strike="noStrike" kern="1200" cap="none" spc="0" normalizeH="0" baseline="0" noProof="0">
                          <a:ln>
                            <a:noFill/>
                          </a:ln>
                          <a:solidFill>
                            <a:prstClr val="black"/>
                          </a:solidFill>
                          <a:effectLst/>
                          <a:uLnTx/>
                          <a:uFillTx/>
                          <a:latin typeface="+mn-lt"/>
                          <a:ea typeface="+mn-ea"/>
                          <a:cs typeface="+mn-cs"/>
                        </a:rPr>
                        <a:t>
 Your lucky charm. A limited collection of holiday shades housed in a chic “lucky charm” bag. 🌟🌟
#decortemy #mydecortemoment #styleupyourallure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52069991"/>
                  </a:ext>
                </a:extLst>
              </a:tr>
            </a:tbl>
          </a:graphicData>
        </a:graphic>
      </p:graphicFrame>
      <p:sp>
        <p:nvSpPr>
          <p:cNvPr id="4" name="Text Placeholder 3">
            <a:extLst>
              <a:ext uri="{FF2B5EF4-FFF2-40B4-BE49-F238E27FC236}">
                <a16:creationId xmlns:a16="http://schemas.microsoft.com/office/drawing/2014/main" id="{AAC812A6-1CC3-41FD-98CC-E80C92D126C8}"/>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7124554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7C482-E018-4B48-BD93-81F9761275E7}"/>
              </a:ext>
            </a:extLst>
          </p:cNvPr>
          <p:cNvSpPr>
            <a:spLocks noGrp="1"/>
          </p:cNvSpPr>
          <p:nvPr>
            <p:ph type="title"/>
          </p:nvPr>
        </p:nvSpPr>
        <p:spPr/>
        <p:txBody>
          <a:bodyPr/>
          <a:lstStyle/>
          <a:p>
            <a:r>
              <a:rPr lang="en-US"/>
              <a:t>Facebook FB - Own Posts Table w. Custom I-Rate (Insights) | Decorté Malaysia - 3 of 8</a:t>
            </a:r>
          </a:p>
        </p:txBody>
      </p:sp>
      <p:graphicFrame>
        <p:nvGraphicFramePr>
          <p:cNvPr id="5" name="Table Placeholder 4">
            <a:extLst>
              <a:ext uri="{FF2B5EF4-FFF2-40B4-BE49-F238E27FC236}">
                <a16:creationId xmlns:a16="http://schemas.microsoft.com/office/drawing/2014/main" id="{D3219529-F4A3-4C63-9C7B-396086E7220F}"/>
              </a:ext>
            </a:extLst>
          </p:cNvPr>
          <p:cNvGraphicFramePr>
            <a:graphicFrameLocks noGrp="1"/>
          </p:cNvGraphicFramePr>
          <p:nvPr>
            <p:ph type="tbl" sz="quarter" idx="13"/>
            <p:extLst>
              <p:ext uri="{D42A27DB-BD31-4B8C-83A1-F6EECF244321}">
                <p14:modId xmlns:p14="http://schemas.microsoft.com/office/powerpoint/2010/main" val="441133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57002848"/>
                    </a:ext>
                  </a:extLst>
                </a:gridCol>
                <a:gridCol w="617220">
                  <a:extLst>
                    <a:ext uri="{9D8B030D-6E8A-4147-A177-3AD203B41FA5}">
                      <a16:colId xmlns:a16="http://schemas.microsoft.com/office/drawing/2014/main" val="1978025449"/>
                    </a:ext>
                  </a:extLst>
                </a:gridCol>
                <a:gridCol w="617220">
                  <a:extLst>
                    <a:ext uri="{9D8B030D-6E8A-4147-A177-3AD203B41FA5}">
                      <a16:colId xmlns:a16="http://schemas.microsoft.com/office/drawing/2014/main" val="1139660847"/>
                    </a:ext>
                  </a:extLst>
                </a:gridCol>
                <a:gridCol w="534924">
                  <a:extLst>
                    <a:ext uri="{9D8B030D-6E8A-4147-A177-3AD203B41FA5}">
                      <a16:colId xmlns:a16="http://schemas.microsoft.com/office/drawing/2014/main" val="2276765190"/>
                    </a:ext>
                  </a:extLst>
                </a:gridCol>
                <a:gridCol w="534924">
                  <a:extLst>
                    <a:ext uri="{9D8B030D-6E8A-4147-A177-3AD203B41FA5}">
                      <a16:colId xmlns:a16="http://schemas.microsoft.com/office/drawing/2014/main" val="3902474261"/>
                    </a:ext>
                  </a:extLst>
                </a:gridCol>
                <a:gridCol w="411480">
                  <a:extLst>
                    <a:ext uri="{9D8B030D-6E8A-4147-A177-3AD203B41FA5}">
                      <a16:colId xmlns:a16="http://schemas.microsoft.com/office/drawing/2014/main" val="918452015"/>
                    </a:ext>
                  </a:extLst>
                </a:gridCol>
                <a:gridCol w="534924">
                  <a:extLst>
                    <a:ext uri="{9D8B030D-6E8A-4147-A177-3AD203B41FA5}">
                      <a16:colId xmlns:a16="http://schemas.microsoft.com/office/drawing/2014/main" val="1610260001"/>
                    </a:ext>
                  </a:extLst>
                </a:gridCol>
                <a:gridCol w="534924">
                  <a:extLst>
                    <a:ext uri="{9D8B030D-6E8A-4147-A177-3AD203B41FA5}">
                      <a16:colId xmlns:a16="http://schemas.microsoft.com/office/drawing/2014/main" val="3863266224"/>
                    </a:ext>
                  </a:extLst>
                </a:gridCol>
                <a:gridCol w="534924">
                  <a:extLst>
                    <a:ext uri="{9D8B030D-6E8A-4147-A177-3AD203B41FA5}">
                      <a16:colId xmlns:a16="http://schemas.microsoft.com/office/drawing/2014/main" val="646166951"/>
                    </a:ext>
                  </a:extLst>
                </a:gridCol>
                <a:gridCol w="534924">
                  <a:extLst>
                    <a:ext uri="{9D8B030D-6E8A-4147-A177-3AD203B41FA5}">
                      <a16:colId xmlns:a16="http://schemas.microsoft.com/office/drawing/2014/main" val="3114037099"/>
                    </a:ext>
                  </a:extLst>
                </a:gridCol>
                <a:gridCol w="534924">
                  <a:extLst>
                    <a:ext uri="{9D8B030D-6E8A-4147-A177-3AD203B41FA5}">
                      <a16:colId xmlns:a16="http://schemas.microsoft.com/office/drawing/2014/main" val="1527007131"/>
                    </a:ext>
                  </a:extLst>
                </a:gridCol>
                <a:gridCol w="370332">
                  <a:extLst>
                    <a:ext uri="{9D8B030D-6E8A-4147-A177-3AD203B41FA5}">
                      <a16:colId xmlns:a16="http://schemas.microsoft.com/office/drawing/2014/main" val="3860126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97838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- 2019-11-23 19:00:00</a:t>
                      </a:r>
                      <a:r>
                        <a:rPr kumimoji="0" lang="en-US" sz="1000" b="0" i="0" u="none" strike="noStrike" kern="1200" cap="none" spc="0" normalizeH="0" baseline="0" noProof="0">
                          <a:ln>
                            <a:noFill/>
                          </a:ln>
                          <a:solidFill>
                            <a:prstClr val="black"/>
                          </a:solidFill>
                          <a:effectLst/>
                          <a:uLnTx/>
                          <a:uFillTx/>
                          <a:latin typeface="+mn-lt"/>
                          <a:ea typeface="+mn-ea"/>
                          <a:cs typeface="+mn-cs"/>
                        </a:rPr>
                        <a:t>
 As if connected by invisible red threads, Moisture Liposome has grown to be loved by many women over the past 27 years.
The key behind the deep, lasting and continuous moisturising power of this serum is the multi-layered liposome, a micro capsule formed of layers of moisture.
#decortemy #mydecortemoment #redthreadsofdestiny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31147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- 2019-11-22 19:00:42</a:t>
                      </a:r>
                      <a:r>
                        <a:rPr kumimoji="0" lang="en-US" sz="1000" b="0" i="0" u="none" strike="noStrike" kern="1200" cap="none" spc="0" normalizeH="0" baseline="0" noProof="0">
                          <a:ln>
                            <a:noFill/>
                          </a:ln>
                          <a:solidFill>
                            <a:prstClr val="black"/>
                          </a:solidFill>
                          <a:effectLst/>
                          <a:uLnTx/>
                          <a:uFillTx/>
                          <a:latin typeface="+mn-lt"/>
                          <a:ea typeface="+mn-ea"/>
                          <a:cs typeface="+mn-cs"/>
                        </a:rPr>
                        <a:t>
 This holiday season, pass on the Red Threads of Destiny to your loved one to discover the moisture that changes her skin destiny.
#decortemy #mydecortemoment #redthreadsofdestiny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32389332"/>
                  </a:ext>
                </a:extLst>
              </a:tr>
            </a:tbl>
          </a:graphicData>
        </a:graphic>
      </p:graphicFrame>
      <p:sp>
        <p:nvSpPr>
          <p:cNvPr id="4" name="Text Placeholder 3">
            <a:extLst>
              <a:ext uri="{FF2B5EF4-FFF2-40B4-BE49-F238E27FC236}">
                <a16:creationId xmlns:a16="http://schemas.microsoft.com/office/drawing/2014/main" id="{BEE65DE5-74BC-4D5F-AC09-CB3BAFBB241D}"/>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6889877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B7BB2-4067-47E7-B15D-6CC9B10678F4}"/>
              </a:ext>
            </a:extLst>
          </p:cNvPr>
          <p:cNvSpPr>
            <a:spLocks noGrp="1"/>
          </p:cNvSpPr>
          <p:nvPr>
            <p:ph type="title"/>
          </p:nvPr>
        </p:nvSpPr>
        <p:spPr/>
        <p:txBody>
          <a:bodyPr/>
          <a:lstStyle/>
          <a:p>
            <a:r>
              <a:rPr lang="en-US"/>
              <a:t>Facebook FB - Own Posts Table w. Custom I-Rate (Insights) | Decorté Malaysia - 4 of 8</a:t>
            </a:r>
          </a:p>
        </p:txBody>
      </p:sp>
      <p:graphicFrame>
        <p:nvGraphicFramePr>
          <p:cNvPr id="5" name="Table Placeholder 4">
            <a:extLst>
              <a:ext uri="{FF2B5EF4-FFF2-40B4-BE49-F238E27FC236}">
                <a16:creationId xmlns:a16="http://schemas.microsoft.com/office/drawing/2014/main" id="{575E4E0D-F1CE-4F50-92BC-0E920135A3BF}"/>
              </a:ext>
            </a:extLst>
          </p:cNvPr>
          <p:cNvGraphicFramePr>
            <a:graphicFrameLocks noGrp="1"/>
          </p:cNvGraphicFramePr>
          <p:nvPr>
            <p:ph type="tbl" sz="quarter" idx="13"/>
            <p:extLst>
              <p:ext uri="{D42A27DB-BD31-4B8C-83A1-F6EECF244321}">
                <p14:modId xmlns:p14="http://schemas.microsoft.com/office/powerpoint/2010/main" val="2785500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34451405"/>
                    </a:ext>
                  </a:extLst>
                </a:gridCol>
                <a:gridCol w="617220">
                  <a:extLst>
                    <a:ext uri="{9D8B030D-6E8A-4147-A177-3AD203B41FA5}">
                      <a16:colId xmlns:a16="http://schemas.microsoft.com/office/drawing/2014/main" val="1222047845"/>
                    </a:ext>
                  </a:extLst>
                </a:gridCol>
                <a:gridCol w="617220">
                  <a:extLst>
                    <a:ext uri="{9D8B030D-6E8A-4147-A177-3AD203B41FA5}">
                      <a16:colId xmlns:a16="http://schemas.microsoft.com/office/drawing/2014/main" val="3828229884"/>
                    </a:ext>
                  </a:extLst>
                </a:gridCol>
                <a:gridCol w="534924">
                  <a:extLst>
                    <a:ext uri="{9D8B030D-6E8A-4147-A177-3AD203B41FA5}">
                      <a16:colId xmlns:a16="http://schemas.microsoft.com/office/drawing/2014/main" val="2720176556"/>
                    </a:ext>
                  </a:extLst>
                </a:gridCol>
                <a:gridCol w="534924">
                  <a:extLst>
                    <a:ext uri="{9D8B030D-6E8A-4147-A177-3AD203B41FA5}">
                      <a16:colId xmlns:a16="http://schemas.microsoft.com/office/drawing/2014/main" val="3320393404"/>
                    </a:ext>
                  </a:extLst>
                </a:gridCol>
                <a:gridCol w="411480">
                  <a:extLst>
                    <a:ext uri="{9D8B030D-6E8A-4147-A177-3AD203B41FA5}">
                      <a16:colId xmlns:a16="http://schemas.microsoft.com/office/drawing/2014/main" val="528131249"/>
                    </a:ext>
                  </a:extLst>
                </a:gridCol>
                <a:gridCol w="534924">
                  <a:extLst>
                    <a:ext uri="{9D8B030D-6E8A-4147-A177-3AD203B41FA5}">
                      <a16:colId xmlns:a16="http://schemas.microsoft.com/office/drawing/2014/main" val="199943229"/>
                    </a:ext>
                  </a:extLst>
                </a:gridCol>
                <a:gridCol w="534924">
                  <a:extLst>
                    <a:ext uri="{9D8B030D-6E8A-4147-A177-3AD203B41FA5}">
                      <a16:colId xmlns:a16="http://schemas.microsoft.com/office/drawing/2014/main" val="3927492370"/>
                    </a:ext>
                  </a:extLst>
                </a:gridCol>
                <a:gridCol w="534924">
                  <a:extLst>
                    <a:ext uri="{9D8B030D-6E8A-4147-A177-3AD203B41FA5}">
                      <a16:colId xmlns:a16="http://schemas.microsoft.com/office/drawing/2014/main" val="610342278"/>
                    </a:ext>
                  </a:extLst>
                </a:gridCol>
                <a:gridCol w="534924">
                  <a:extLst>
                    <a:ext uri="{9D8B030D-6E8A-4147-A177-3AD203B41FA5}">
                      <a16:colId xmlns:a16="http://schemas.microsoft.com/office/drawing/2014/main" val="2744290920"/>
                    </a:ext>
                  </a:extLst>
                </a:gridCol>
                <a:gridCol w="534924">
                  <a:extLst>
                    <a:ext uri="{9D8B030D-6E8A-4147-A177-3AD203B41FA5}">
                      <a16:colId xmlns:a16="http://schemas.microsoft.com/office/drawing/2014/main" val="3893678051"/>
                    </a:ext>
                  </a:extLst>
                </a:gridCol>
                <a:gridCol w="370332">
                  <a:extLst>
                    <a:ext uri="{9D8B030D-6E8A-4147-A177-3AD203B41FA5}">
                      <a16:colId xmlns:a16="http://schemas.microsoft.com/office/drawing/2014/main" val="2510026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7485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- 2019-11-21 19:00:21</a:t>
                      </a:r>
                      <a:r>
                        <a:rPr kumimoji="0" lang="en-US" sz="1000" b="0" i="0" u="none" strike="noStrike" kern="1200" cap="none" spc="0" normalizeH="0" baseline="0" noProof="0">
                          <a:ln>
                            <a:noFill/>
                          </a:ln>
                          <a:solidFill>
                            <a:prstClr val="black"/>
                          </a:solidFill>
                          <a:effectLst/>
                          <a:uLnTx/>
                          <a:uFillTx/>
                          <a:latin typeface="+mn-lt"/>
                          <a:ea typeface="+mn-ea"/>
                          <a:cs typeface="+mn-cs"/>
                        </a:rPr>
                        <a:t>
 Like the silkiness of Red Threads, Moisture Liposome grants your skin with weightless silky softness and radiance that seems to emit light from within.
#decortemy #mydecortemoment #redthreadsofdestiny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87794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- 2019-11-16 12:00:57</a:t>
                      </a:r>
                      <a:r>
                        <a:rPr kumimoji="0" lang="en-US" sz="1000" b="0" i="0" u="none" strike="noStrike" kern="1200" cap="none" spc="0" normalizeH="0" baseline="0" noProof="0">
                          <a:ln>
                            <a:noFill/>
                          </a:ln>
                          <a:solidFill>
                            <a:prstClr val="black"/>
                          </a:solidFill>
                          <a:effectLst/>
                          <a:uLnTx/>
                          <a:uFillTx/>
                          <a:latin typeface="+mn-lt"/>
                          <a:ea typeface="+mn-ea"/>
                          <a:cs typeface="+mn-cs"/>
                        </a:rPr>
                        <a:t>
 Good things come in pair. 
DECORTÉ's No.1 Hydration Duo work in synergy with skin while enhancing the subsequent skincare absorption, draw out your inner beauty to the maximum.
#decortemy #mydecortemoment #redthreadsofdestiny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33011385"/>
                  </a:ext>
                </a:extLst>
              </a:tr>
            </a:tbl>
          </a:graphicData>
        </a:graphic>
      </p:graphicFrame>
      <p:sp>
        <p:nvSpPr>
          <p:cNvPr id="4" name="Text Placeholder 3">
            <a:extLst>
              <a:ext uri="{FF2B5EF4-FFF2-40B4-BE49-F238E27FC236}">
                <a16:creationId xmlns:a16="http://schemas.microsoft.com/office/drawing/2014/main" id="{29BB9127-7529-4BE0-BE59-C7FA87C64186}"/>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9611477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ADADB-01A4-4695-AB60-11D9665CAC39}"/>
              </a:ext>
            </a:extLst>
          </p:cNvPr>
          <p:cNvSpPr>
            <a:spLocks noGrp="1"/>
          </p:cNvSpPr>
          <p:nvPr>
            <p:ph type="title"/>
          </p:nvPr>
        </p:nvSpPr>
        <p:spPr/>
        <p:txBody>
          <a:bodyPr/>
          <a:lstStyle/>
          <a:p>
            <a:r>
              <a:rPr lang="en-US"/>
              <a:t>Facebook FB - Own Posts Table w. Custom I-Rate (Insights) | Decorté Malaysia - 5 of 8</a:t>
            </a:r>
          </a:p>
        </p:txBody>
      </p:sp>
      <p:graphicFrame>
        <p:nvGraphicFramePr>
          <p:cNvPr id="5" name="Table Placeholder 4">
            <a:extLst>
              <a:ext uri="{FF2B5EF4-FFF2-40B4-BE49-F238E27FC236}">
                <a16:creationId xmlns:a16="http://schemas.microsoft.com/office/drawing/2014/main" id="{199E820A-48D4-40C4-8B71-5CD9D44B5010}"/>
              </a:ext>
            </a:extLst>
          </p:cNvPr>
          <p:cNvGraphicFramePr>
            <a:graphicFrameLocks noGrp="1"/>
          </p:cNvGraphicFramePr>
          <p:nvPr>
            <p:ph type="tbl" sz="quarter" idx="13"/>
            <p:extLst>
              <p:ext uri="{D42A27DB-BD31-4B8C-83A1-F6EECF244321}">
                <p14:modId xmlns:p14="http://schemas.microsoft.com/office/powerpoint/2010/main" val="630903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48671666"/>
                    </a:ext>
                  </a:extLst>
                </a:gridCol>
                <a:gridCol w="617220">
                  <a:extLst>
                    <a:ext uri="{9D8B030D-6E8A-4147-A177-3AD203B41FA5}">
                      <a16:colId xmlns:a16="http://schemas.microsoft.com/office/drawing/2014/main" val="949882553"/>
                    </a:ext>
                  </a:extLst>
                </a:gridCol>
                <a:gridCol w="617220">
                  <a:extLst>
                    <a:ext uri="{9D8B030D-6E8A-4147-A177-3AD203B41FA5}">
                      <a16:colId xmlns:a16="http://schemas.microsoft.com/office/drawing/2014/main" val="1134086939"/>
                    </a:ext>
                  </a:extLst>
                </a:gridCol>
                <a:gridCol w="534924">
                  <a:extLst>
                    <a:ext uri="{9D8B030D-6E8A-4147-A177-3AD203B41FA5}">
                      <a16:colId xmlns:a16="http://schemas.microsoft.com/office/drawing/2014/main" val="3494579106"/>
                    </a:ext>
                  </a:extLst>
                </a:gridCol>
                <a:gridCol w="534924">
                  <a:extLst>
                    <a:ext uri="{9D8B030D-6E8A-4147-A177-3AD203B41FA5}">
                      <a16:colId xmlns:a16="http://schemas.microsoft.com/office/drawing/2014/main" val="3204319866"/>
                    </a:ext>
                  </a:extLst>
                </a:gridCol>
                <a:gridCol w="411480">
                  <a:extLst>
                    <a:ext uri="{9D8B030D-6E8A-4147-A177-3AD203B41FA5}">
                      <a16:colId xmlns:a16="http://schemas.microsoft.com/office/drawing/2014/main" val="1367465483"/>
                    </a:ext>
                  </a:extLst>
                </a:gridCol>
                <a:gridCol w="534924">
                  <a:extLst>
                    <a:ext uri="{9D8B030D-6E8A-4147-A177-3AD203B41FA5}">
                      <a16:colId xmlns:a16="http://schemas.microsoft.com/office/drawing/2014/main" val="1097196"/>
                    </a:ext>
                  </a:extLst>
                </a:gridCol>
                <a:gridCol w="534924">
                  <a:extLst>
                    <a:ext uri="{9D8B030D-6E8A-4147-A177-3AD203B41FA5}">
                      <a16:colId xmlns:a16="http://schemas.microsoft.com/office/drawing/2014/main" val="3723303800"/>
                    </a:ext>
                  </a:extLst>
                </a:gridCol>
                <a:gridCol w="534924">
                  <a:extLst>
                    <a:ext uri="{9D8B030D-6E8A-4147-A177-3AD203B41FA5}">
                      <a16:colId xmlns:a16="http://schemas.microsoft.com/office/drawing/2014/main" val="391975512"/>
                    </a:ext>
                  </a:extLst>
                </a:gridCol>
                <a:gridCol w="534924">
                  <a:extLst>
                    <a:ext uri="{9D8B030D-6E8A-4147-A177-3AD203B41FA5}">
                      <a16:colId xmlns:a16="http://schemas.microsoft.com/office/drawing/2014/main" val="3093049122"/>
                    </a:ext>
                  </a:extLst>
                </a:gridCol>
                <a:gridCol w="534924">
                  <a:extLst>
                    <a:ext uri="{9D8B030D-6E8A-4147-A177-3AD203B41FA5}">
                      <a16:colId xmlns:a16="http://schemas.microsoft.com/office/drawing/2014/main" val="3584862958"/>
                    </a:ext>
                  </a:extLst>
                </a:gridCol>
                <a:gridCol w="370332">
                  <a:extLst>
                    <a:ext uri="{9D8B030D-6E8A-4147-A177-3AD203B41FA5}">
                      <a16:colId xmlns:a16="http://schemas.microsoft.com/office/drawing/2014/main" val="1229226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4126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- 2019-11-15 19:00:28</a:t>
                      </a:r>
                      <a:r>
                        <a:rPr kumimoji="0" lang="en-US" sz="1000" b="0" i="0" u="none" strike="noStrike" kern="1200" cap="none" spc="0" normalizeH="0" baseline="0" noProof="0">
                          <a:ln>
                            <a:noFill/>
                          </a:ln>
                          <a:solidFill>
                            <a:prstClr val="black"/>
                          </a:solidFill>
                          <a:effectLst/>
                          <a:uLnTx/>
                          <a:uFillTx/>
                          <a:latin typeface="+mn-lt"/>
                          <a:ea typeface="+mn-ea"/>
                          <a:cs typeface="+mn-cs"/>
                        </a:rPr>
                        <a:t>
 Formulated with 2 types of activating phospholipids, Liposome Treatment Liquid is a high performance lotion that addresses roughness, dryness and dullness, leaving your skin a firm texture with  visible clarity.
#decortemy #mydecortemoment #redthreadsofdestiny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5171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- 2019-11-14 19:00:04</a:t>
                      </a:r>
                      <a:r>
                        <a:rPr kumimoji="0" lang="en-US" sz="1000" b="0" i="0" u="none" strike="noStrike" kern="1200" cap="none" spc="0" normalizeH="0" baseline="0" noProof="0">
                          <a:ln>
                            <a:noFill/>
                          </a:ln>
                          <a:solidFill>
                            <a:prstClr val="black"/>
                          </a:solidFill>
                          <a:effectLst/>
                          <a:uLnTx/>
                          <a:uFillTx/>
                          <a:latin typeface="+mn-lt"/>
                          <a:ea typeface="+mn-ea"/>
                          <a:cs typeface="+mn-cs"/>
                        </a:rPr>
                        <a:t>
 Let the Red Threads of Destiny lead your skin to its destination. 
Experience how DECORTÉ's unique multi-layered liposomes saturating your skin with moisture that wells up like a fountain, revealing a beauty you didn't even know you had.
#decortemy #mydecortemoment #redthreadsofdestiny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95986844"/>
                  </a:ext>
                </a:extLst>
              </a:tr>
            </a:tbl>
          </a:graphicData>
        </a:graphic>
      </p:graphicFrame>
      <p:sp>
        <p:nvSpPr>
          <p:cNvPr id="4" name="Text Placeholder 3">
            <a:extLst>
              <a:ext uri="{FF2B5EF4-FFF2-40B4-BE49-F238E27FC236}">
                <a16:creationId xmlns:a16="http://schemas.microsoft.com/office/drawing/2014/main" id="{FA902480-587E-42BB-976E-D02F0E058B00}"/>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3000978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90568-C251-4560-8AF6-DA251A6F0B07}"/>
              </a:ext>
            </a:extLst>
          </p:cNvPr>
          <p:cNvSpPr>
            <a:spLocks noGrp="1"/>
          </p:cNvSpPr>
          <p:nvPr>
            <p:ph type="title"/>
          </p:nvPr>
        </p:nvSpPr>
        <p:spPr/>
        <p:txBody>
          <a:bodyPr/>
          <a:lstStyle/>
          <a:p>
            <a:r>
              <a:rPr lang="en-US"/>
              <a:t>Facebook FB - Own Posts Table w. Custom I-Rate (Insights) | Decorté Malaysia - 6 of 8</a:t>
            </a:r>
          </a:p>
        </p:txBody>
      </p:sp>
      <p:graphicFrame>
        <p:nvGraphicFramePr>
          <p:cNvPr id="5" name="Table Placeholder 4">
            <a:extLst>
              <a:ext uri="{FF2B5EF4-FFF2-40B4-BE49-F238E27FC236}">
                <a16:creationId xmlns:a16="http://schemas.microsoft.com/office/drawing/2014/main" id="{4E044001-BA4A-4C2C-A1D9-CB9D75090EA3}"/>
              </a:ext>
            </a:extLst>
          </p:cNvPr>
          <p:cNvGraphicFramePr>
            <a:graphicFrameLocks noGrp="1"/>
          </p:cNvGraphicFramePr>
          <p:nvPr>
            <p:ph type="tbl" sz="quarter" idx="13"/>
            <p:extLst>
              <p:ext uri="{D42A27DB-BD31-4B8C-83A1-F6EECF244321}">
                <p14:modId xmlns:p14="http://schemas.microsoft.com/office/powerpoint/2010/main" val="1329543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81575279"/>
                    </a:ext>
                  </a:extLst>
                </a:gridCol>
                <a:gridCol w="617220">
                  <a:extLst>
                    <a:ext uri="{9D8B030D-6E8A-4147-A177-3AD203B41FA5}">
                      <a16:colId xmlns:a16="http://schemas.microsoft.com/office/drawing/2014/main" val="3183755710"/>
                    </a:ext>
                  </a:extLst>
                </a:gridCol>
                <a:gridCol w="617220">
                  <a:extLst>
                    <a:ext uri="{9D8B030D-6E8A-4147-A177-3AD203B41FA5}">
                      <a16:colId xmlns:a16="http://schemas.microsoft.com/office/drawing/2014/main" val="99156363"/>
                    </a:ext>
                  </a:extLst>
                </a:gridCol>
                <a:gridCol w="534924">
                  <a:extLst>
                    <a:ext uri="{9D8B030D-6E8A-4147-A177-3AD203B41FA5}">
                      <a16:colId xmlns:a16="http://schemas.microsoft.com/office/drawing/2014/main" val="1187294825"/>
                    </a:ext>
                  </a:extLst>
                </a:gridCol>
                <a:gridCol w="534924">
                  <a:extLst>
                    <a:ext uri="{9D8B030D-6E8A-4147-A177-3AD203B41FA5}">
                      <a16:colId xmlns:a16="http://schemas.microsoft.com/office/drawing/2014/main" val="767071418"/>
                    </a:ext>
                  </a:extLst>
                </a:gridCol>
                <a:gridCol w="411480">
                  <a:extLst>
                    <a:ext uri="{9D8B030D-6E8A-4147-A177-3AD203B41FA5}">
                      <a16:colId xmlns:a16="http://schemas.microsoft.com/office/drawing/2014/main" val="2169949085"/>
                    </a:ext>
                  </a:extLst>
                </a:gridCol>
                <a:gridCol w="534924">
                  <a:extLst>
                    <a:ext uri="{9D8B030D-6E8A-4147-A177-3AD203B41FA5}">
                      <a16:colId xmlns:a16="http://schemas.microsoft.com/office/drawing/2014/main" val="2770753027"/>
                    </a:ext>
                  </a:extLst>
                </a:gridCol>
                <a:gridCol w="534924">
                  <a:extLst>
                    <a:ext uri="{9D8B030D-6E8A-4147-A177-3AD203B41FA5}">
                      <a16:colId xmlns:a16="http://schemas.microsoft.com/office/drawing/2014/main" val="2779648902"/>
                    </a:ext>
                  </a:extLst>
                </a:gridCol>
                <a:gridCol w="534924">
                  <a:extLst>
                    <a:ext uri="{9D8B030D-6E8A-4147-A177-3AD203B41FA5}">
                      <a16:colId xmlns:a16="http://schemas.microsoft.com/office/drawing/2014/main" val="3535522321"/>
                    </a:ext>
                  </a:extLst>
                </a:gridCol>
                <a:gridCol w="534924">
                  <a:extLst>
                    <a:ext uri="{9D8B030D-6E8A-4147-A177-3AD203B41FA5}">
                      <a16:colId xmlns:a16="http://schemas.microsoft.com/office/drawing/2014/main" val="3093909200"/>
                    </a:ext>
                  </a:extLst>
                </a:gridCol>
                <a:gridCol w="534924">
                  <a:extLst>
                    <a:ext uri="{9D8B030D-6E8A-4147-A177-3AD203B41FA5}">
                      <a16:colId xmlns:a16="http://schemas.microsoft.com/office/drawing/2014/main" val="1613217274"/>
                    </a:ext>
                  </a:extLst>
                </a:gridCol>
                <a:gridCol w="370332">
                  <a:extLst>
                    <a:ext uri="{9D8B030D-6E8A-4147-A177-3AD203B41FA5}">
                      <a16:colId xmlns:a16="http://schemas.microsoft.com/office/drawing/2014/main" val="1256619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88619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- 2019-11-09 12:00:38</a:t>
                      </a:r>
                      <a:r>
                        <a:rPr kumimoji="0" lang="en-US" sz="1000" b="0" i="0" u="none" strike="noStrike" kern="1200" cap="none" spc="0" normalizeH="0" baseline="0" noProof="0">
                          <a:ln>
                            <a:noFill/>
                          </a:ln>
                          <a:solidFill>
                            <a:prstClr val="black"/>
                          </a:solidFill>
                          <a:effectLst/>
                          <a:uLnTx/>
                          <a:uFillTx/>
                          <a:latin typeface="+mn-lt"/>
                          <a:ea typeface="+mn-ea"/>
                          <a:cs typeface="+mn-cs"/>
                        </a:rPr>
                        <a:t>
 Your skin's true destiny is with Moisture Liposome, infusing your skin with highly intuitive micro-capsules that know exactly where to go to strengthen weaker areas &amp; restore damaged skin cells.
#decortemy #mydecortemoment #redthreadsofdestiny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14798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- 2019-11-08 19:00:15</a:t>
                      </a:r>
                      <a:r>
                        <a:rPr kumimoji="0" lang="en-US" sz="1000" b="0" i="0" u="none" strike="noStrike" kern="1200" cap="none" spc="0" normalizeH="0" baseline="0" noProof="0">
                          <a:ln>
                            <a:noFill/>
                          </a:ln>
                          <a:solidFill>
                            <a:prstClr val="black"/>
                          </a:solidFill>
                          <a:effectLst/>
                          <a:uLnTx/>
                          <a:uFillTx/>
                          <a:latin typeface="+mn-lt"/>
                          <a:ea typeface="+mn-ea"/>
                          <a:cs typeface="+mn-cs"/>
                        </a:rPr>
                        <a:t>
 Infinite radiance, encounter at last. 
The moisture beloved by the skin regardless of skin type or age is made possible by the highly perfected multi-layered Liposome capsules, releasing long lasting moisture for infinite radiance and overflowing transparency. 
#decortemy #mydecortemoment #redthreadsofdestiny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8273225"/>
                  </a:ext>
                </a:extLst>
              </a:tr>
            </a:tbl>
          </a:graphicData>
        </a:graphic>
      </p:graphicFrame>
      <p:sp>
        <p:nvSpPr>
          <p:cNvPr id="4" name="Text Placeholder 3">
            <a:extLst>
              <a:ext uri="{FF2B5EF4-FFF2-40B4-BE49-F238E27FC236}">
                <a16:creationId xmlns:a16="http://schemas.microsoft.com/office/drawing/2014/main" id="{2BE16BB3-2626-4BA3-B52E-E08B6816DCF6}"/>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7127283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F93B7-6A1C-4AE0-867E-1D5E2F2F9BB5}"/>
              </a:ext>
            </a:extLst>
          </p:cNvPr>
          <p:cNvSpPr>
            <a:spLocks noGrp="1"/>
          </p:cNvSpPr>
          <p:nvPr>
            <p:ph type="title"/>
          </p:nvPr>
        </p:nvSpPr>
        <p:spPr/>
        <p:txBody>
          <a:bodyPr/>
          <a:lstStyle/>
          <a:p>
            <a:r>
              <a:rPr lang="en-US"/>
              <a:t>Facebook FB - Own Posts Table w. Custom I-Rate (Insights) | Decorté Malaysia - 7 of 8</a:t>
            </a:r>
          </a:p>
        </p:txBody>
      </p:sp>
      <p:graphicFrame>
        <p:nvGraphicFramePr>
          <p:cNvPr id="5" name="Table Placeholder 4">
            <a:extLst>
              <a:ext uri="{FF2B5EF4-FFF2-40B4-BE49-F238E27FC236}">
                <a16:creationId xmlns:a16="http://schemas.microsoft.com/office/drawing/2014/main" id="{FA9247CE-D53B-4D64-A8E5-0C36242322C6}"/>
              </a:ext>
            </a:extLst>
          </p:cNvPr>
          <p:cNvGraphicFramePr>
            <a:graphicFrameLocks noGrp="1"/>
          </p:cNvGraphicFramePr>
          <p:nvPr>
            <p:ph type="tbl" sz="quarter" idx="13"/>
            <p:extLst>
              <p:ext uri="{D42A27DB-BD31-4B8C-83A1-F6EECF244321}">
                <p14:modId xmlns:p14="http://schemas.microsoft.com/office/powerpoint/2010/main" val="1978129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02336555"/>
                    </a:ext>
                  </a:extLst>
                </a:gridCol>
                <a:gridCol w="617220">
                  <a:extLst>
                    <a:ext uri="{9D8B030D-6E8A-4147-A177-3AD203B41FA5}">
                      <a16:colId xmlns:a16="http://schemas.microsoft.com/office/drawing/2014/main" val="2152418009"/>
                    </a:ext>
                  </a:extLst>
                </a:gridCol>
                <a:gridCol w="617220">
                  <a:extLst>
                    <a:ext uri="{9D8B030D-6E8A-4147-A177-3AD203B41FA5}">
                      <a16:colId xmlns:a16="http://schemas.microsoft.com/office/drawing/2014/main" val="1410224471"/>
                    </a:ext>
                  </a:extLst>
                </a:gridCol>
                <a:gridCol w="534924">
                  <a:extLst>
                    <a:ext uri="{9D8B030D-6E8A-4147-A177-3AD203B41FA5}">
                      <a16:colId xmlns:a16="http://schemas.microsoft.com/office/drawing/2014/main" val="3087269023"/>
                    </a:ext>
                  </a:extLst>
                </a:gridCol>
                <a:gridCol w="534924">
                  <a:extLst>
                    <a:ext uri="{9D8B030D-6E8A-4147-A177-3AD203B41FA5}">
                      <a16:colId xmlns:a16="http://schemas.microsoft.com/office/drawing/2014/main" val="3557577204"/>
                    </a:ext>
                  </a:extLst>
                </a:gridCol>
                <a:gridCol w="411480">
                  <a:extLst>
                    <a:ext uri="{9D8B030D-6E8A-4147-A177-3AD203B41FA5}">
                      <a16:colId xmlns:a16="http://schemas.microsoft.com/office/drawing/2014/main" val="2044996912"/>
                    </a:ext>
                  </a:extLst>
                </a:gridCol>
                <a:gridCol w="534924">
                  <a:extLst>
                    <a:ext uri="{9D8B030D-6E8A-4147-A177-3AD203B41FA5}">
                      <a16:colId xmlns:a16="http://schemas.microsoft.com/office/drawing/2014/main" val="4125541579"/>
                    </a:ext>
                  </a:extLst>
                </a:gridCol>
                <a:gridCol w="534924">
                  <a:extLst>
                    <a:ext uri="{9D8B030D-6E8A-4147-A177-3AD203B41FA5}">
                      <a16:colId xmlns:a16="http://schemas.microsoft.com/office/drawing/2014/main" val="4201375248"/>
                    </a:ext>
                  </a:extLst>
                </a:gridCol>
                <a:gridCol w="534924">
                  <a:extLst>
                    <a:ext uri="{9D8B030D-6E8A-4147-A177-3AD203B41FA5}">
                      <a16:colId xmlns:a16="http://schemas.microsoft.com/office/drawing/2014/main" val="3636538649"/>
                    </a:ext>
                  </a:extLst>
                </a:gridCol>
                <a:gridCol w="534924">
                  <a:extLst>
                    <a:ext uri="{9D8B030D-6E8A-4147-A177-3AD203B41FA5}">
                      <a16:colId xmlns:a16="http://schemas.microsoft.com/office/drawing/2014/main" val="443457330"/>
                    </a:ext>
                  </a:extLst>
                </a:gridCol>
                <a:gridCol w="534924">
                  <a:extLst>
                    <a:ext uri="{9D8B030D-6E8A-4147-A177-3AD203B41FA5}">
                      <a16:colId xmlns:a16="http://schemas.microsoft.com/office/drawing/2014/main" val="1919661310"/>
                    </a:ext>
                  </a:extLst>
                </a:gridCol>
                <a:gridCol w="370332">
                  <a:extLst>
                    <a:ext uri="{9D8B030D-6E8A-4147-A177-3AD203B41FA5}">
                      <a16:colId xmlns:a16="http://schemas.microsoft.com/office/drawing/2014/main" val="71231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1075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- 2019-11-07 19:00:44</a:t>
                      </a:r>
                      <a:r>
                        <a:rPr kumimoji="0" lang="en-US" sz="1000" b="0" i="0" u="none" strike="noStrike" kern="1200" cap="none" spc="0" normalizeH="0" baseline="0" noProof="0">
                          <a:ln>
                            <a:noFill/>
                          </a:ln>
                          <a:solidFill>
                            <a:prstClr val="black"/>
                          </a:solidFill>
                          <a:effectLst/>
                          <a:uLnTx/>
                          <a:uFillTx/>
                          <a:latin typeface="+mn-lt"/>
                          <a:ea typeface="+mn-ea"/>
                          <a:cs typeface="+mn-cs"/>
                        </a:rPr>
                        <a:t>
 Reel in the red threads that lead you to Moisture Liposome. Your skin's endless search for hydration ends here.
#decortemy #mydecortemoment #redthreadsofdestiny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67050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- 2019-11-04 17:00:52</a:t>
                      </a:r>
                      <a:r>
                        <a:rPr kumimoji="0" lang="en-US" sz="1000" b="0" i="0" u="none" strike="noStrike" kern="1200" cap="none" spc="0" normalizeH="0" baseline="0" noProof="0">
                          <a:ln>
                            <a:noFill/>
                          </a:ln>
                          <a:solidFill>
                            <a:prstClr val="black"/>
                          </a:solidFill>
                          <a:effectLst/>
                          <a:uLnTx/>
                          <a:uFillTx/>
                          <a:latin typeface="+mn-lt"/>
                          <a:ea typeface="+mn-ea"/>
                          <a:cs typeface="+mn-cs"/>
                        </a:rPr>
                        <a:t>
 Discover the moisture that changes your skin destiny.
Visit us at DECORTÉ Red Threads of Destiny Pop-up @ Suria KLCC from 4-10 November, click on link at bio to find out more.
#decortemy #mydecortemoment #redthreadsofdestiny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05288754"/>
                  </a:ext>
                </a:extLst>
              </a:tr>
            </a:tbl>
          </a:graphicData>
        </a:graphic>
      </p:graphicFrame>
      <p:sp>
        <p:nvSpPr>
          <p:cNvPr id="4" name="Text Placeholder 3">
            <a:extLst>
              <a:ext uri="{FF2B5EF4-FFF2-40B4-BE49-F238E27FC236}">
                <a16:creationId xmlns:a16="http://schemas.microsoft.com/office/drawing/2014/main" id="{CA4ADE42-9EA7-4208-94EF-B7B70C31F791}"/>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177253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2E8F6-58A3-4A94-B32B-4B3C619117E6}"/>
              </a:ext>
            </a:extLst>
          </p:cNvPr>
          <p:cNvSpPr>
            <a:spLocks noGrp="1"/>
          </p:cNvSpPr>
          <p:nvPr>
            <p:ph type="title"/>
          </p:nvPr>
        </p:nvSpPr>
        <p:spPr/>
        <p:txBody>
          <a:bodyPr/>
          <a:lstStyle/>
          <a:p>
            <a:r>
              <a:rPr lang="en-US"/>
              <a:t>Facebook FB - Own Posts Table w. Custom I-Rate (Insights) | Decorté Malaysia - 8 of 8</a:t>
            </a:r>
          </a:p>
        </p:txBody>
      </p:sp>
      <p:graphicFrame>
        <p:nvGraphicFramePr>
          <p:cNvPr id="5" name="Table Placeholder 4">
            <a:extLst>
              <a:ext uri="{FF2B5EF4-FFF2-40B4-BE49-F238E27FC236}">
                <a16:creationId xmlns:a16="http://schemas.microsoft.com/office/drawing/2014/main" id="{FC0441AF-B317-4341-8C69-729ECD96A510}"/>
              </a:ext>
            </a:extLst>
          </p:cNvPr>
          <p:cNvGraphicFramePr>
            <a:graphicFrameLocks noGrp="1"/>
          </p:cNvGraphicFramePr>
          <p:nvPr>
            <p:ph type="tbl" sz="quarter" idx="13"/>
            <p:extLst>
              <p:ext uri="{D42A27DB-BD31-4B8C-83A1-F6EECF244321}">
                <p14:modId xmlns:p14="http://schemas.microsoft.com/office/powerpoint/2010/main" val="2960962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13326082"/>
                    </a:ext>
                  </a:extLst>
                </a:gridCol>
                <a:gridCol w="617220">
                  <a:extLst>
                    <a:ext uri="{9D8B030D-6E8A-4147-A177-3AD203B41FA5}">
                      <a16:colId xmlns:a16="http://schemas.microsoft.com/office/drawing/2014/main" val="2904942703"/>
                    </a:ext>
                  </a:extLst>
                </a:gridCol>
                <a:gridCol w="617220">
                  <a:extLst>
                    <a:ext uri="{9D8B030D-6E8A-4147-A177-3AD203B41FA5}">
                      <a16:colId xmlns:a16="http://schemas.microsoft.com/office/drawing/2014/main" val="1257021512"/>
                    </a:ext>
                  </a:extLst>
                </a:gridCol>
                <a:gridCol w="534924">
                  <a:extLst>
                    <a:ext uri="{9D8B030D-6E8A-4147-A177-3AD203B41FA5}">
                      <a16:colId xmlns:a16="http://schemas.microsoft.com/office/drawing/2014/main" val="429700335"/>
                    </a:ext>
                  </a:extLst>
                </a:gridCol>
                <a:gridCol w="534924">
                  <a:extLst>
                    <a:ext uri="{9D8B030D-6E8A-4147-A177-3AD203B41FA5}">
                      <a16:colId xmlns:a16="http://schemas.microsoft.com/office/drawing/2014/main" val="1593743896"/>
                    </a:ext>
                  </a:extLst>
                </a:gridCol>
                <a:gridCol w="411480">
                  <a:extLst>
                    <a:ext uri="{9D8B030D-6E8A-4147-A177-3AD203B41FA5}">
                      <a16:colId xmlns:a16="http://schemas.microsoft.com/office/drawing/2014/main" val="224805650"/>
                    </a:ext>
                  </a:extLst>
                </a:gridCol>
                <a:gridCol w="534924">
                  <a:extLst>
                    <a:ext uri="{9D8B030D-6E8A-4147-A177-3AD203B41FA5}">
                      <a16:colId xmlns:a16="http://schemas.microsoft.com/office/drawing/2014/main" val="2508043468"/>
                    </a:ext>
                  </a:extLst>
                </a:gridCol>
                <a:gridCol w="534924">
                  <a:extLst>
                    <a:ext uri="{9D8B030D-6E8A-4147-A177-3AD203B41FA5}">
                      <a16:colId xmlns:a16="http://schemas.microsoft.com/office/drawing/2014/main" val="835509656"/>
                    </a:ext>
                  </a:extLst>
                </a:gridCol>
                <a:gridCol w="534924">
                  <a:extLst>
                    <a:ext uri="{9D8B030D-6E8A-4147-A177-3AD203B41FA5}">
                      <a16:colId xmlns:a16="http://schemas.microsoft.com/office/drawing/2014/main" val="3185109537"/>
                    </a:ext>
                  </a:extLst>
                </a:gridCol>
                <a:gridCol w="534924">
                  <a:extLst>
                    <a:ext uri="{9D8B030D-6E8A-4147-A177-3AD203B41FA5}">
                      <a16:colId xmlns:a16="http://schemas.microsoft.com/office/drawing/2014/main" val="720290536"/>
                    </a:ext>
                  </a:extLst>
                </a:gridCol>
                <a:gridCol w="534924">
                  <a:extLst>
                    <a:ext uri="{9D8B030D-6E8A-4147-A177-3AD203B41FA5}">
                      <a16:colId xmlns:a16="http://schemas.microsoft.com/office/drawing/2014/main" val="2089285541"/>
                    </a:ext>
                  </a:extLst>
                </a:gridCol>
                <a:gridCol w="370332">
                  <a:extLst>
                    <a:ext uri="{9D8B030D-6E8A-4147-A177-3AD203B41FA5}">
                      <a16:colId xmlns:a16="http://schemas.microsoft.com/office/drawing/2014/main" val="2051422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565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Decorté Malaysia - 2019-11-01 19:00:01</a:t>
                      </a:r>
                      <a:r>
                        <a:rPr kumimoji="0" lang="en-US" sz="1000" b="0" i="0" u="none" strike="noStrike" kern="1200" cap="none" spc="0" normalizeH="0" baseline="0" noProof="0">
                          <a:ln>
                            <a:noFill/>
                          </a:ln>
                          <a:solidFill>
                            <a:prstClr val="black"/>
                          </a:solidFill>
                          <a:effectLst/>
                          <a:uLnTx/>
                          <a:uFillTx/>
                          <a:latin typeface="+mn-lt"/>
                          <a:ea typeface="+mn-ea"/>
                          <a:cs typeface="+mn-cs"/>
                        </a:rPr>
                        <a:t>
 Red Threads of Destiny.
There is a belief that you are destined to be with your soul mate through an invisible red thread.
Let DECORTÉ be the destiny for your skin with its No. 1 Moisture Liposome, a hydration booster for radiance and youthfulness.
#decortemy #mydecortemoment #redthreadsofdestiny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44828320"/>
                  </a:ext>
                </a:extLst>
              </a:tr>
            </a:tbl>
          </a:graphicData>
        </a:graphic>
      </p:graphicFrame>
      <p:sp>
        <p:nvSpPr>
          <p:cNvPr id="4" name="Text Placeholder 3">
            <a:extLst>
              <a:ext uri="{FF2B5EF4-FFF2-40B4-BE49-F238E27FC236}">
                <a16:creationId xmlns:a16="http://schemas.microsoft.com/office/drawing/2014/main" id="{149AA11A-4F47-4568-A817-1D5EBD2A1195}"/>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6232229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89DBF-BE98-49A3-BC08-C6CD945A3CED}"/>
              </a:ext>
            </a:extLst>
          </p:cNvPr>
          <p:cNvSpPr>
            <a:spLocks noGrp="1"/>
          </p:cNvSpPr>
          <p:nvPr>
            <p:ph type="title"/>
          </p:nvPr>
        </p:nvSpPr>
        <p:spPr/>
        <p:txBody>
          <a:bodyPr/>
          <a:lstStyle/>
          <a:p>
            <a:r>
              <a:rPr lang="en-US"/>
              <a:t>Facebook Interaction Rate By Post Type | Decorté Malaysia</a:t>
            </a:r>
          </a:p>
        </p:txBody>
      </p:sp>
      <p:graphicFrame>
        <p:nvGraphicFramePr>
          <p:cNvPr id="6" name="Chart Placeholder 5">
            <a:extLst>
              <a:ext uri="{FF2B5EF4-FFF2-40B4-BE49-F238E27FC236}">
                <a16:creationId xmlns:a16="http://schemas.microsoft.com/office/drawing/2014/main" id="{49BC293C-367F-4B1F-B551-08869E8BD04A}"/>
              </a:ext>
            </a:extLst>
          </p:cNvPr>
          <p:cNvGraphicFramePr>
            <a:graphicFrameLocks noGrp="1"/>
          </p:cNvGraphicFramePr>
          <p:nvPr>
            <p:ph type="chart" sz="quarter" idx="13"/>
            <p:extLst>
              <p:ext uri="{D42A27DB-BD31-4B8C-83A1-F6EECF244321}">
                <p14:modId xmlns:p14="http://schemas.microsoft.com/office/powerpoint/2010/main" val="5490510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47B39F-EC35-4FDE-88F5-F81F91773030}"/>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19480339-DB77-4374-A4B1-4F794DD6B1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11073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48E4E-3BDD-43E2-BB8C-A18A4C5D0831}"/>
              </a:ext>
            </a:extLst>
          </p:cNvPr>
          <p:cNvSpPr>
            <a:spLocks noGrp="1"/>
          </p:cNvSpPr>
          <p:nvPr>
            <p:ph type="title"/>
          </p:nvPr>
        </p:nvSpPr>
        <p:spPr/>
        <p:txBody>
          <a:bodyPr/>
          <a:lstStyle/>
          <a:p>
            <a:r>
              <a:rPr lang="en-US"/>
              <a:t>Facebook Video Views Table | Decorté Malaysia</a:t>
            </a:r>
          </a:p>
        </p:txBody>
      </p:sp>
      <p:graphicFrame>
        <p:nvGraphicFramePr>
          <p:cNvPr id="5" name="Table Placeholder 4">
            <a:extLst>
              <a:ext uri="{FF2B5EF4-FFF2-40B4-BE49-F238E27FC236}">
                <a16:creationId xmlns:a16="http://schemas.microsoft.com/office/drawing/2014/main" id="{E064EB45-1B35-4176-9174-AF0D97990703}"/>
              </a:ext>
            </a:extLst>
          </p:cNvPr>
          <p:cNvGraphicFramePr>
            <a:graphicFrameLocks noGrp="1"/>
          </p:cNvGraphicFramePr>
          <p:nvPr>
            <p:ph type="tbl" sz="quarter" idx="13"/>
            <p:extLst>
              <p:ext uri="{D42A27DB-BD31-4B8C-83A1-F6EECF244321}">
                <p14:modId xmlns:p14="http://schemas.microsoft.com/office/powerpoint/2010/main" val="155158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242436666"/>
                    </a:ext>
                  </a:extLst>
                </a:gridCol>
                <a:gridCol w="411480">
                  <a:extLst>
                    <a:ext uri="{9D8B030D-6E8A-4147-A177-3AD203B41FA5}">
                      <a16:colId xmlns:a16="http://schemas.microsoft.com/office/drawing/2014/main" val="3428316254"/>
                    </a:ext>
                  </a:extLst>
                </a:gridCol>
                <a:gridCol w="411480">
                  <a:extLst>
                    <a:ext uri="{9D8B030D-6E8A-4147-A177-3AD203B41FA5}">
                      <a16:colId xmlns:a16="http://schemas.microsoft.com/office/drawing/2014/main" val="1921201019"/>
                    </a:ext>
                  </a:extLst>
                </a:gridCol>
                <a:gridCol w="411480">
                  <a:extLst>
                    <a:ext uri="{9D8B030D-6E8A-4147-A177-3AD203B41FA5}">
                      <a16:colId xmlns:a16="http://schemas.microsoft.com/office/drawing/2014/main" val="952180349"/>
                    </a:ext>
                  </a:extLst>
                </a:gridCol>
                <a:gridCol w="411480">
                  <a:extLst>
                    <a:ext uri="{9D8B030D-6E8A-4147-A177-3AD203B41FA5}">
                      <a16:colId xmlns:a16="http://schemas.microsoft.com/office/drawing/2014/main" val="2143599102"/>
                    </a:ext>
                  </a:extLst>
                </a:gridCol>
                <a:gridCol w="411480">
                  <a:extLst>
                    <a:ext uri="{9D8B030D-6E8A-4147-A177-3AD203B41FA5}">
                      <a16:colId xmlns:a16="http://schemas.microsoft.com/office/drawing/2014/main" val="1691988475"/>
                    </a:ext>
                  </a:extLst>
                </a:gridCol>
                <a:gridCol w="411480">
                  <a:extLst>
                    <a:ext uri="{9D8B030D-6E8A-4147-A177-3AD203B41FA5}">
                      <a16:colId xmlns:a16="http://schemas.microsoft.com/office/drawing/2014/main" val="3482620859"/>
                    </a:ext>
                  </a:extLst>
                </a:gridCol>
                <a:gridCol w="411480">
                  <a:extLst>
                    <a:ext uri="{9D8B030D-6E8A-4147-A177-3AD203B41FA5}">
                      <a16:colId xmlns:a16="http://schemas.microsoft.com/office/drawing/2014/main" val="2854972177"/>
                    </a:ext>
                  </a:extLst>
                </a:gridCol>
                <a:gridCol w="411480">
                  <a:extLst>
                    <a:ext uri="{9D8B030D-6E8A-4147-A177-3AD203B41FA5}">
                      <a16:colId xmlns:a16="http://schemas.microsoft.com/office/drawing/2014/main" val="1913662270"/>
                    </a:ext>
                  </a:extLst>
                </a:gridCol>
                <a:gridCol w="411480">
                  <a:extLst>
                    <a:ext uri="{9D8B030D-6E8A-4147-A177-3AD203B41FA5}">
                      <a16:colId xmlns:a16="http://schemas.microsoft.com/office/drawing/2014/main" val="2258392122"/>
                    </a:ext>
                  </a:extLst>
                </a:gridCol>
                <a:gridCol w="411480">
                  <a:extLst>
                    <a:ext uri="{9D8B030D-6E8A-4147-A177-3AD203B41FA5}">
                      <a16:colId xmlns:a16="http://schemas.microsoft.com/office/drawing/2014/main" val="533004455"/>
                    </a:ext>
                  </a:extLst>
                </a:gridCol>
                <a:gridCol w="411480">
                  <a:extLst>
                    <a:ext uri="{9D8B030D-6E8A-4147-A177-3AD203B41FA5}">
                      <a16:colId xmlns:a16="http://schemas.microsoft.com/office/drawing/2014/main" val="2252092044"/>
                    </a:ext>
                  </a:extLst>
                </a:gridCol>
                <a:gridCol w="411480">
                  <a:extLst>
                    <a:ext uri="{9D8B030D-6E8A-4147-A177-3AD203B41FA5}">
                      <a16:colId xmlns:a16="http://schemas.microsoft.com/office/drawing/2014/main" val="4183264466"/>
                    </a:ext>
                  </a:extLst>
                </a:gridCol>
                <a:gridCol w="411480">
                  <a:extLst>
                    <a:ext uri="{9D8B030D-6E8A-4147-A177-3AD203B41FA5}">
                      <a16:colId xmlns:a16="http://schemas.microsoft.com/office/drawing/2014/main" val="21801768"/>
                    </a:ext>
                  </a:extLst>
                </a:gridCol>
                <a:gridCol w="411480">
                  <a:extLst>
                    <a:ext uri="{9D8B030D-6E8A-4147-A177-3AD203B41FA5}">
                      <a16:colId xmlns:a16="http://schemas.microsoft.com/office/drawing/2014/main" val="94784872"/>
                    </a:ext>
                  </a:extLst>
                </a:gridCol>
                <a:gridCol w="411480">
                  <a:extLst>
                    <a:ext uri="{9D8B030D-6E8A-4147-A177-3AD203B41FA5}">
                      <a16:colId xmlns:a16="http://schemas.microsoft.com/office/drawing/2014/main" val="146998017"/>
                    </a:ext>
                  </a:extLst>
                </a:gridCol>
                <a:gridCol w="411480">
                  <a:extLst>
                    <a:ext uri="{9D8B030D-6E8A-4147-A177-3AD203B41FA5}">
                      <a16:colId xmlns:a16="http://schemas.microsoft.com/office/drawing/2014/main" val="3542315219"/>
                    </a:ext>
                  </a:extLst>
                </a:gridCol>
                <a:gridCol w="411480">
                  <a:extLst>
                    <a:ext uri="{9D8B030D-6E8A-4147-A177-3AD203B41FA5}">
                      <a16:colId xmlns:a16="http://schemas.microsoft.com/office/drawing/2014/main" val="3280266340"/>
                    </a:ext>
                  </a:extLst>
                </a:gridCol>
                <a:gridCol w="411480">
                  <a:extLst>
                    <a:ext uri="{9D8B030D-6E8A-4147-A177-3AD203B41FA5}">
                      <a16:colId xmlns:a16="http://schemas.microsoft.com/office/drawing/2014/main" val="3008041338"/>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10s Paid Video Views</a:t>
                      </a:r>
                    </a:p>
                  </a:txBody>
                  <a:tcPr/>
                </a:tc>
                <a:tc>
                  <a:txBody>
                    <a:bodyPr/>
                    <a:lstStyle/>
                    <a:p>
                      <a:r>
                        <a:rPr lang="en-US" sz="1000"/>
                        <a:t>30s Paid Video Views</a:t>
                      </a:r>
                    </a:p>
                  </a:txBody>
                  <a:tcPr/>
                </a:tc>
                <a:tc>
                  <a:txBody>
                    <a:bodyPr/>
                    <a:lstStyle/>
                    <a:p>
                      <a:r>
                        <a:rPr lang="en-US" sz="1000"/>
                        <a:t>Organic Video Views</a:t>
                      </a:r>
                    </a:p>
                  </a:txBody>
                  <a:tcPr/>
                </a:tc>
                <a:tc>
                  <a:txBody>
                    <a:bodyPr/>
                    <a:lstStyle/>
                    <a:p>
                      <a:r>
                        <a:rPr lang="en-US" sz="1000"/>
                        <a:t>10s Organic Video Views</a:t>
                      </a:r>
                    </a:p>
                  </a:txBody>
                  <a:tcPr/>
                </a:tc>
                <a:tc>
                  <a:txBody>
                    <a:bodyPr/>
                    <a:lstStyle/>
                    <a:p>
                      <a:r>
                        <a:rPr lang="en-US" sz="1000"/>
                        <a:t>30s Organic Video Views</a:t>
                      </a:r>
                    </a:p>
                  </a:txBody>
                  <a:tcPr/>
                </a:tc>
                <a:tc>
                  <a:txBody>
                    <a:bodyPr/>
                    <a:lstStyle/>
                    <a:p>
                      <a:r>
                        <a:rPr lang="en-US" sz="1000"/>
                        <a:t>Autoplayed Video Views</a:t>
                      </a:r>
                    </a:p>
                  </a:txBody>
                  <a:tcPr/>
                </a:tc>
                <a:tc>
                  <a:txBody>
                    <a:bodyPr/>
                    <a:lstStyle/>
                    <a:p>
                      <a:r>
                        <a:rPr lang="en-US" sz="1000"/>
                        <a:t>10s Autoplayed Video Views</a:t>
                      </a:r>
                    </a:p>
                  </a:txBody>
                  <a:tcPr/>
                </a:tc>
                <a:tc>
                  <a:txBody>
                    <a:bodyPr/>
                    <a:lstStyle/>
                    <a:p>
                      <a:r>
                        <a:rPr lang="en-US" sz="1000"/>
                        <a:t>30s Autoplayed Video Views</a:t>
                      </a:r>
                    </a:p>
                  </a:txBody>
                  <a:tcPr/>
                </a:tc>
                <a:tc>
                  <a:txBody>
                    <a:bodyPr/>
                    <a:lstStyle/>
                    <a:p>
                      <a:r>
                        <a:rPr lang="en-US" sz="1000"/>
                        <a:t>Click-to-Play Video Views</a:t>
                      </a:r>
                    </a:p>
                  </a:txBody>
                  <a:tcPr/>
                </a:tc>
                <a:tc>
                  <a:txBody>
                    <a:bodyPr/>
                    <a:lstStyle/>
                    <a:p>
                      <a:r>
                        <a:rPr lang="en-US" sz="1000"/>
                        <a:t>10s Click-to-Play Video Views</a:t>
                      </a:r>
                    </a:p>
                  </a:txBody>
                  <a:tcPr/>
                </a:tc>
                <a:tc>
                  <a:txBody>
                    <a:bodyPr/>
                    <a:lstStyle/>
                    <a:p>
                      <a:r>
                        <a:rPr lang="en-US" sz="1000"/>
                        <a:t>30s Click-to-Play Video Views</a:t>
                      </a:r>
                    </a:p>
                  </a:txBody>
                  <a:tcPr/>
                </a:tc>
                <a:tc>
                  <a:txBody>
                    <a:bodyPr/>
                    <a:lstStyle/>
                    <a:p>
                      <a:r>
                        <a:rPr lang="en-US" sz="1000"/>
                        <a:t>Repeat Views</a:t>
                      </a:r>
                    </a:p>
                  </a:txBody>
                  <a:tcPr/>
                </a:tc>
                <a:tc>
                  <a:txBody>
                    <a:bodyPr/>
                    <a:lstStyle/>
                    <a:p>
                      <a:r>
                        <a:rPr lang="en-US" sz="1000"/>
                        <a:t>10s Repeat Views</a:t>
                      </a:r>
                    </a:p>
                  </a:txBody>
                  <a:tcPr/>
                </a:tc>
                <a:tc>
                  <a:txBody>
                    <a:bodyPr/>
                    <a:lstStyle/>
                    <a:p>
                      <a:r>
                        <a:rPr lang="en-US" sz="1000"/>
                        <a:t>30s Repeat Views</a:t>
                      </a:r>
                    </a:p>
                  </a:txBody>
                  <a:tcPr/>
                </a:tc>
                <a:extLst>
                  <a:ext uri="{0D108BD9-81ED-4DB2-BD59-A6C34878D82A}">
                    <a16:rowId xmlns:a16="http://schemas.microsoft.com/office/drawing/2014/main" val="3886690190"/>
                  </a:ext>
                </a:extLst>
              </a:tr>
              <a:tr h="370840">
                <a:tc>
                  <a:txBody>
                    <a:bodyPr/>
                    <a:lstStyle/>
                    <a:p>
                      <a:r>
                        <a:rPr lang="en-US" sz="1000"/>
                        <a:t>Decorté Malaysia</a:t>
                      </a:r>
                    </a:p>
                  </a:txBody>
                  <a:tcPr/>
                </a:tc>
                <a:tc>
                  <a:txBody>
                    <a:bodyPr/>
                    <a:lstStyle/>
                    <a:p>
                      <a:r>
                        <a:rPr lang="en-US" sz="1000"/>
                        <a:t>1433</a:t>
                      </a:r>
                    </a:p>
                  </a:txBody>
                  <a:tcPr/>
                </a:tc>
                <a:tc>
                  <a:txBody>
                    <a:bodyPr/>
                    <a:lstStyle/>
                    <a:p>
                      <a:r>
                        <a:rPr lang="en-US" sz="1000"/>
                        <a:t>487</a:t>
                      </a:r>
                    </a:p>
                  </a:txBody>
                  <a:tcPr/>
                </a:tc>
                <a:tc>
                  <a:txBody>
                    <a:bodyPr/>
                    <a:lstStyle/>
                    <a:p>
                      <a:r>
                        <a:rPr lang="en-US" sz="1000"/>
                        <a:t>271</a:t>
                      </a:r>
                    </a:p>
                  </a:txBody>
                  <a:tcPr/>
                </a:tc>
                <a:tc>
                  <a:txBody>
                    <a:bodyPr/>
                    <a:lstStyle/>
                    <a:p>
                      <a:r>
                        <a:rPr lang="en-US" sz="1000"/>
                        <a:t>782</a:t>
                      </a:r>
                    </a:p>
                  </a:txBody>
                  <a:tcPr/>
                </a:tc>
                <a:tc>
                  <a:txBody>
                    <a:bodyPr/>
                    <a:lstStyle/>
                    <a:p>
                      <a:r>
                        <a:rPr lang="en-US" sz="1000"/>
                        <a:t>160</a:t>
                      </a:r>
                    </a:p>
                  </a:txBody>
                  <a:tcPr/>
                </a:tc>
                <a:tc>
                  <a:txBody>
                    <a:bodyPr/>
                    <a:lstStyle/>
                    <a:p>
                      <a:r>
                        <a:rPr lang="en-US" sz="1000"/>
                        <a:t>72</a:t>
                      </a:r>
                    </a:p>
                  </a:txBody>
                  <a:tcPr/>
                </a:tc>
                <a:tc>
                  <a:txBody>
                    <a:bodyPr/>
                    <a:lstStyle/>
                    <a:p>
                      <a:r>
                        <a:rPr lang="en-US" sz="1000"/>
                        <a:t>651</a:t>
                      </a:r>
                    </a:p>
                  </a:txBody>
                  <a:tcPr/>
                </a:tc>
                <a:tc>
                  <a:txBody>
                    <a:bodyPr/>
                    <a:lstStyle/>
                    <a:p>
                      <a:r>
                        <a:rPr lang="en-US" sz="1000"/>
                        <a:t>327</a:t>
                      </a:r>
                    </a:p>
                  </a:txBody>
                  <a:tcPr/>
                </a:tc>
                <a:tc>
                  <a:txBody>
                    <a:bodyPr/>
                    <a:lstStyle/>
                    <a:p>
                      <a:r>
                        <a:rPr lang="en-US" sz="1000"/>
                        <a:t>199</a:t>
                      </a:r>
                    </a:p>
                  </a:txBody>
                  <a:tcPr/>
                </a:tc>
                <a:tc>
                  <a:txBody>
                    <a:bodyPr/>
                    <a:lstStyle/>
                    <a:p>
                      <a:r>
                        <a:rPr lang="en-US" sz="1000"/>
                        <a:t>1322</a:t>
                      </a:r>
                    </a:p>
                  </a:txBody>
                  <a:tcPr/>
                </a:tc>
                <a:tc>
                  <a:txBody>
                    <a:bodyPr/>
                    <a:lstStyle/>
                    <a:p>
                      <a:r>
                        <a:rPr lang="en-US" sz="1000"/>
                        <a:t>433</a:t>
                      </a:r>
                    </a:p>
                  </a:txBody>
                  <a:tcPr/>
                </a:tc>
                <a:tc>
                  <a:txBody>
                    <a:bodyPr/>
                    <a:lstStyle/>
                    <a:p>
                      <a:r>
                        <a:rPr lang="en-US" sz="1000"/>
                        <a:t>240</a:t>
                      </a:r>
                    </a:p>
                  </a:txBody>
                  <a:tcPr/>
                </a:tc>
                <a:tc>
                  <a:txBody>
                    <a:bodyPr/>
                    <a:lstStyle/>
                    <a:p>
                      <a:r>
                        <a:rPr lang="en-US" sz="1000"/>
                        <a:t>111</a:t>
                      </a:r>
                    </a:p>
                  </a:txBody>
                  <a:tcPr/>
                </a:tc>
                <a:tc>
                  <a:txBody>
                    <a:bodyPr/>
                    <a:lstStyle/>
                    <a:p>
                      <a:r>
                        <a:rPr lang="en-US" sz="1000"/>
                        <a:t>54</a:t>
                      </a:r>
                    </a:p>
                  </a:txBody>
                  <a:tcPr/>
                </a:tc>
                <a:tc>
                  <a:txBody>
                    <a:bodyPr/>
                    <a:lstStyle/>
                    <a:p>
                      <a:r>
                        <a:rPr lang="en-US" sz="1000"/>
                        <a:t>31</a:t>
                      </a:r>
                    </a:p>
                  </a:txBody>
                  <a:tcPr/>
                </a:tc>
                <a:tc>
                  <a:txBody>
                    <a:bodyPr/>
                    <a:lstStyle/>
                    <a:p>
                      <a:r>
                        <a:rPr lang="en-US" sz="1000"/>
                        <a:t>351</a:t>
                      </a:r>
                    </a:p>
                  </a:txBody>
                  <a:tcPr/>
                </a:tc>
                <a:tc>
                  <a:txBody>
                    <a:bodyPr/>
                    <a:lstStyle/>
                    <a:p>
                      <a:r>
                        <a:rPr lang="en-US" sz="1000"/>
                        <a:t>168</a:t>
                      </a:r>
                    </a:p>
                  </a:txBody>
                  <a:tcPr/>
                </a:tc>
                <a:tc>
                  <a:txBody>
                    <a:bodyPr/>
                    <a:lstStyle/>
                    <a:p>
                      <a:r>
                        <a:rPr lang="en-US" sz="1000"/>
                        <a:t>98</a:t>
                      </a:r>
                    </a:p>
                  </a:txBody>
                  <a:tcPr/>
                </a:tc>
                <a:extLst>
                  <a:ext uri="{0D108BD9-81ED-4DB2-BD59-A6C34878D82A}">
                    <a16:rowId xmlns:a16="http://schemas.microsoft.com/office/drawing/2014/main" val="576576303"/>
                  </a:ext>
                </a:extLst>
              </a:tr>
            </a:tbl>
          </a:graphicData>
        </a:graphic>
      </p:graphicFrame>
      <p:sp>
        <p:nvSpPr>
          <p:cNvPr id="4" name="Text Placeholder 3">
            <a:extLst>
              <a:ext uri="{FF2B5EF4-FFF2-40B4-BE49-F238E27FC236}">
                <a16:creationId xmlns:a16="http://schemas.microsoft.com/office/drawing/2014/main" id="{26D6B2D6-D630-4373-A743-7425ACE52F69}"/>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8732691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8162F-632B-4568-B7D8-22854A5486E6}"/>
              </a:ext>
            </a:extLst>
          </p:cNvPr>
          <p:cNvSpPr>
            <a:spLocks noGrp="1"/>
          </p:cNvSpPr>
          <p:nvPr>
            <p:ph type="title"/>
          </p:nvPr>
        </p:nvSpPr>
        <p:spPr/>
        <p:txBody>
          <a:bodyPr/>
          <a:lstStyle/>
          <a:p>
            <a:r>
              <a:rPr lang="en-US"/>
              <a:t>Facebook Key Metrics Table | Decorté Malaysia</a:t>
            </a:r>
          </a:p>
        </p:txBody>
      </p:sp>
      <p:graphicFrame>
        <p:nvGraphicFramePr>
          <p:cNvPr id="5" name="Table Placeholder 4">
            <a:extLst>
              <a:ext uri="{FF2B5EF4-FFF2-40B4-BE49-F238E27FC236}">
                <a16:creationId xmlns:a16="http://schemas.microsoft.com/office/drawing/2014/main" id="{6672D708-12B4-424B-AA26-717D91B7BC54}"/>
              </a:ext>
            </a:extLst>
          </p:cNvPr>
          <p:cNvGraphicFramePr>
            <a:graphicFrameLocks noGrp="1"/>
          </p:cNvGraphicFramePr>
          <p:nvPr>
            <p:ph type="tbl" sz="quarter" idx="13"/>
            <p:extLst>
              <p:ext uri="{D42A27DB-BD31-4B8C-83A1-F6EECF244321}">
                <p14:modId xmlns:p14="http://schemas.microsoft.com/office/powerpoint/2010/main" val="2020324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
                  <a:extLst>
                    <a:ext uri="{9D8B030D-6E8A-4147-A177-3AD203B41FA5}">
                      <a16:colId xmlns:a16="http://schemas.microsoft.com/office/drawing/2014/main" val="1237184045"/>
                    </a:ext>
                  </a:extLst>
                </a:gridCol>
                <a:gridCol w="238658">
                  <a:extLst>
                    <a:ext uri="{9D8B030D-6E8A-4147-A177-3AD203B41FA5}">
                      <a16:colId xmlns:a16="http://schemas.microsoft.com/office/drawing/2014/main" val="2704449709"/>
                    </a:ext>
                  </a:extLst>
                </a:gridCol>
                <a:gridCol w="238658">
                  <a:extLst>
                    <a:ext uri="{9D8B030D-6E8A-4147-A177-3AD203B41FA5}">
                      <a16:colId xmlns:a16="http://schemas.microsoft.com/office/drawing/2014/main" val="3062182290"/>
                    </a:ext>
                  </a:extLst>
                </a:gridCol>
                <a:gridCol w="238658">
                  <a:extLst>
                    <a:ext uri="{9D8B030D-6E8A-4147-A177-3AD203B41FA5}">
                      <a16:colId xmlns:a16="http://schemas.microsoft.com/office/drawing/2014/main" val="2526690123"/>
                    </a:ext>
                  </a:extLst>
                </a:gridCol>
                <a:gridCol w="238658">
                  <a:extLst>
                    <a:ext uri="{9D8B030D-6E8A-4147-A177-3AD203B41FA5}">
                      <a16:colId xmlns:a16="http://schemas.microsoft.com/office/drawing/2014/main" val="1264776123"/>
                    </a:ext>
                  </a:extLst>
                </a:gridCol>
                <a:gridCol w="238658">
                  <a:extLst>
                    <a:ext uri="{9D8B030D-6E8A-4147-A177-3AD203B41FA5}">
                      <a16:colId xmlns:a16="http://schemas.microsoft.com/office/drawing/2014/main" val="4037210349"/>
                    </a:ext>
                  </a:extLst>
                </a:gridCol>
                <a:gridCol w="238658">
                  <a:extLst>
                    <a:ext uri="{9D8B030D-6E8A-4147-A177-3AD203B41FA5}">
                      <a16:colId xmlns:a16="http://schemas.microsoft.com/office/drawing/2014/main" val="168125052"/>
                    </a:ext>
                  </a:extLst>
                </a:gridCol>
                <a:gridCol w="238658">
                  <a:extLst>
                    <a:ext uri="{9D8B030D-6E8A-4147-A177-3AD203B41FA5}">
                      <a16:colId xmlns:a16="http://schemas.microsoft.com/office/drawing/2014/main" val="2860918611"/>
                    </a:ext>
                  </a:extLst>
                </a:gridCol>
                <a:gridCol w="238658">
                  <a:extLst>
                    <a:ext uri="{9D8B030D-6E8A-4147-A177-3AD203B41FA5}">
                      <a16:colId xmlns:a16="http://schemas.microsoft.com/office/drawing/2014/main" val="4188766012"/>
                    </a:ext>
                  </a:extLst>
                </a:gridCol>
                <a:gridCol w="238658">
                  <a:extLst>
                    <a:ext uri="{9D8B030D-6E8A-4147-A177-3AD203B41FA5}">
                      <a16:colId xmlns:a16="http://schemas.microsoft.com/office/drawing/2014/main" val="3519391726"/>
                    </a:ext>
                  </a:extLst>
                </a:gridCol>
                <a:gridCol w="238658">
                  <a:extLst>
                    <a:ext uri="{9D8B030D-6E8A-4147-A177-3AD203B41FA5}">
                      <a16:colId xmlns:a16="http://schemas.microsoft.com/office/drawing/2014/main" val="2315197371"/>
                    </a:ext>
                  </a:extLst>
                </a:gridCol>
                <a:gridCol w="238658">
                  <a:extLst>
                    <a:ext uri="{9D8B030D-6E8A-4147-A177-3AD203B41FA5}">
                      <a16:colId xmlns:a16="http://schemas.microsoft.com/office/drawing/2014/main" val="411688215"/>
                    </a:ext>
                  </a:extLst>
                </a:gridCol>
                <a:gridCol w="238658">
                  <a:extLst>
                    <a:ext uri="{9D8B030D-6E8A-4147-A177-3AD203B41FA5}">
                      <a16:colId xmlns:a16="http://schemas.microsoft.com/office/drawing/2014/main" val="438785067"/>
                    </a:ext>
                  </a:extLst>
                </a:gridCol>
                <a:gridCol w="238658">
                  <a:extLst>
                    <a:ext uri="{9D8B030D-6E8A-4147-A177-3AD203B41FA5}">
                      <a16:colId xmlns:a16="http://schemas.microsoft.com/office/drawing/2014/main" val="3481194676"/>
                    </a:ext>
                  </a:extLst>
                </a:gridCol>
                <a:gridCol w="238658">
                  <a:extLst>
                    <a:ext uri="{9D8B030D-6E8A-4147-A177-3AD203B41FA5}">
                      <a16:colId xmlns:a16="http://schemas.microsoft.com/office/drawing/2014/main" val="2374070530"/>
                    </a:ext>
                  </a:extLst>
                </a:gridCol>
                <a:gridCol w="238658">
                  <a:extLst>
                    <a:ext uri="{9D8B030D-6E8A-4147-A177-3AD203B41FA5}">
                      <a16:colId xmlns:a16="http://schemas.microsoft.com/office/drawing/2014/main" val="2687464351"/>
                    </a:ext>
                  </a:extLst>
                </a:gridCol>
                <a:gridCol w="238658">
                  <a:extLst>
                    <a:ext uri="{9D8B030D-6E8A-4147-A177-3AD203B41FA5}">
                      <a16:colId xmlns:a16="http://schemas.microsoft.com/office/drawing/2014/main" val="1486815172"/>
                    </a:ext>
                  </a:extLst>
                </a:gridCol>
                <a:gridCol w="238658">
                  <a:extLst>
                    <a:ext uri="{9D8B030D-6E8A-4147-A177-3AD203B41FA5}">
                      <a16:colId xmlns:a16="http://schemas.microsoft.com/office/drawing/2014/main" val="3564446978"/>
                    </a:ext>
                  </a:extLst>
                </a:gridCol>
                <a:gridCol w="246888">
                  <a:extLst>
                    <a:ext uri="{9D8B030D-6E8A-4147-A177-3AD203B41FA5}">
                      <a16:colId xmlns:a16="http://schemas.microsoft.com/office/drawing/2014/main" val="2493720573"/>
                    </a:ext>
                  </a:extLst>
                </a:gridCol>
                <a:gridCol w="238658">
                  <a:extLst>
                    <a:ext uri="{9D8B030D-6E8A-4147-A177-3AD203B41FA5}">
                      <a16:colId xmlns:a16="http://schemas.microsoft.com/office/drawing/2014/main" val="2936736620"/>
                    </a:ext>
                  </a:extLst>
                </a:gridCol>
                <a:gridCol w="238658">
                  <a:extLst>
                    <a:ext uri="{9D8B030D-6E8A-4147-A177-3AD203B41FA5}">
                      <a16:colId xmlns:a16="http://schemas.microsoft.com/office/drawing/2014/main" val="1283817683"/>
                    </a:ext>
                  </a:extLst>
                </a:gridCol>
                <a:gridCol w="238658">
                  <a:extLst>
                    <a:ext uri="{9D8B030D-6E8A-4147-A177-3AD203B41FA5}">
                      <a16:colId xmlns:a16="http://schemas.microsoft.com/office/drawing/2014/main" val="2499734089"/>
                    </a:ext>
                  </a:extLst>
                </a:gridCol>
                <a:gridCol w="238658">
                  <a:extLst>
                    <a:ext uri="{9D8B030D-6E8A-4147-A177-3AD203B41FA5}">
                      <a16:colId xmlns:a16="http://schemas.microsoft.com/office/drawing/2014/main" val="745814174"/>
                    </a:ext>
                  </a:extLst>
                </a:gridCol>
                <a:gridCol w="238658">
                  <a:extLst>
                    <a:ext uri="{9D8B030D-6E8A-4147-A177-3AD203B41FA5}">
                      <a16:colId xmlns:a16="http://schemas.microsoft.com/office/drawing/2014/main" val="4143691576"/>
                    </a:ext>
                  </a:extLst>
                </a:gridCol>
                <a:gridCol w="238658">
                  <a:extLst>
                    <a:ext uri="{9D8B030D-6E8A-4147-A177-3AD203B41FA5}">
                      <a16:colId xmlns:a16="http://schemas.microsoft.com/office/drawing/2014/main" val="406327637"/>
                    </a:ext>
                  </a:extLst>
                </a:gridCol>
                <a:gridCol w="238658">
                  <a:extLst>
                    <a:ext uri="{9D8B030D-6E8A-4147-A177-3AD203B41FA5}">
                      <a16:colId xmlns:a16="http://schemas.microsoft.com/office/drawing/2014/main" val="3541644879"/>
                    </a:ext>
                  </a:extLst>
                </a:gridCol>
                <a:gridCol w="238658">
                  <a:extLst>
                    <a:ext uri="{9D8B030D-6E8A-4147-A177-3AD203B41FA5}">
                      <a16:colId xmlns:a16="http://schemas.microsoft.com/office/drawing/2014/main" val="1804271415"/>
                    </a:ext>
                  </a:extLst>
                </a:gridCol>
                <a:gridCol w="238658">
                  <a:extLst>
                    <a:ext uri="{9D8B030D-6E8A-4147-A177-3AD203B41FA5}">
                      <a16:colId xmlns:a16="http://schemas.microsoft.com/office/drawing/2014/main" val="2419829255"/>
                    </a:ext>
                  </a:extLst>
                </a:gridCol>
                <a:gridCol w="238658">
                  <a:extLst>
                    <a:ext uri="{9D8B030D-6E8A-4147-A177-3AD203B41FA5}">
                      <a16:colId xmlns:a16="http://schemas.microsoft.com/office/drawing/2014/main" val="959394381"/>
                    </a:ext>
                  </a:extLst>
                </a:gridCol>
                <a:gridCol w="238658">
                  <a:extLst>
                    <a:ext uri="{9D8B030D-6E8A-4147-A177-3AD203B41FA5}">
                      <a16:colId xmlns:a16="http://schemas.microsoft.com/office/drawing/2014/main" val="3698101991"/>
                    </a:ext>
                  </a:extLst>
                </a:gridCol>
                <a:gridCol w="238658">
                  <a:extLst>
                    <a:ext uri="{9D8B030D-6E8A-4147-A177-3AD203B41FA5}">
                      <a16:colId xmlns:a16="http://schemas.microsoft.com/office/drawing/2014/main" val="2951922791"/>
                    </a:ext>
                  </a:extLst>
                </a:gridCol>
                <a:gridCol w="238658">
                  <a:extLst>
                    <a:ext uri="{9D8B030D-6E8A-4147-A177-3AD203B41FA5}">
                      <a16:colId xmlns:a16="http://schemas.microsoft.com/office/drawing/2014/main" val="28572169"/>
                    </a:ext>
                  </a:extLst>
                </a:gridCol>
                <a:gridCol w="238658">
                  <a:extLst>
                    <a:ext uri="{9D8B030D-6E8A-4147-A177-3AD203B41FA5}">
                      <a16:colId xmlns:a16="http://schemas.microsoft.com/office/drawing/2014/main" val="2257583732"/>
                    </a:ext>
                  </a:extLst>
                </a:gridCol>
                <a:gridCol w="238658">
                  <a:extLst>
                    <a:ext uri="{9D8B030D-6E8A-4147-A177-3AD203B41FA5}">
                      <a16:colId xmlns:a16="http://schemas.microsoft.com/office/drawing/2014/main" val="257803682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3187373265"/>
                  </a:ext>
                </a:extLst>
              </a:tr>
              <a:tr h="370840">
                <a:tc>
                  <a:txBody>
                    <a:bodyPr/>
                    <a:lstStyle/>
                    <a:p>
                      <a:r>
                        <a:rPr lang="en-US" sz="1000"/>
                        <a:t>Decorté Malaysia</a:t>
                      </a:r>
                    </a:p>
                  </a:txBody>
                  <a:tcPr/>
                </a:tc>
                <a:tc>
                  <a:txBody>
                    <a:bodyPr/>
                    <a:lstStyle/>
                    <a:p>
                      <a:r>
                        <a:rPr lang="en-US" sz="1000"/>
                        <a:t>32888</a:t>
                      </a:r>
                    </a:p>
                  </a:txBody>
                  <a:tcPr/>
                </a:tc>
                <a:tc>
                  <a:txBody>
                    <a:bodyPr/>
                    <a:lstStyle/>
                    <a:p>
                      <a:r>
                        <a:rPr lang="en-US" sz="1000"/>
                        <a:t>-17</a:t>
                      </a:r>
                    </a:p>
                  </a:txBody>
                  <a:tcPr/>
                </a:tc>
                <a:tc>
                  <a:txBody>
                    <a:bodyPr/>
                    <a:lstStyle/>
                    <a:p>
                      <a:r>
                        <a:rPr lang="en-US" sz="1000"/>
                        <a:t>39</a:t>
                      </a:r>
                    </a:p>
                  </a:txBody>
                  <a:tcPr/>
                </a:tc>
                <a:tc>
                  <a:txBody>
                    <a:bodyPr/>
                    <a:lstStyle/>
                    <a:p>
                      <a:r>
                        <a:rPr lang="en-US" sz="1000"/>
                        <a:t>35</a:t>
                      </a:r>
                    </a:p>
                  </a:txBody>
                  <a:tcPr/>
                </a:tc>
                <a:tc>
                  <a:txBody>
                    <a:bodyPr/>
                    <a:lstStyle/>
                    <a:p>
                      <a:r>
                        <a:rPr lang="en-US" sz="1000"/>
                        <a:t>20249.9</a:t>
                      </a:r>
                    </a:p>
                  </a:txBody>
                  <a:tcPr/>
                </a:tc>
                <a:tc>
                  <a:txBody>
                    <a:bodyPr/>
                    <a:lstStyle/>
                    <a:p>
                      <a:r>
                        <a:rPr lang="en-US" sz="1000"/>
                        <a:t>15</a:t>
                      </a:r>
                    </a:p>
                  </a:txBody>
                  <a:tcPr/>
                </a:tc>
                <a:tc>
                  <a:txBody>
                    <a:bodyPr/>
                    <a:lstStyle/>
                    <a:p>
                      <a:r>
                        <a:rPr lang="en-US" sz="1000"/>
                        <a:t>463760</a:t>
                      </a:r>
                    </a:p>
                  </a:txBody>
                  <a:tcPr/>
                </a:tc>
                <a:tc>
                  <a:txBody>
                    <a:bodyPr/>
                    <a:lstStyle/>
                    <a:p>
                      <a:r>
                        <a:rPr lang="en-US" sz="1000"/>
                        <a:t>11357.766666667</a:t>
                      </a:r>
                    </a:p>
                  </a:txBody>
                  <a:tcPr/>
                </a:tc>
                <a:tc>
                  <a:txBody>
                    <a:bodyPr/>
                    <a:lstStyle/>
                    <a:p>
                      <a:r>
                        <a:rPr lang="en-US" sz="1000"/>
                        <a:t>451753</a:t>
                      </a:r>
                    </a:p>
                  </a:txBody>
                  <a:tcPr/>
                </a:tc>
                <a:tc>
                  <a:txBody>
                    <a:bodyPr/>
                    <a:lstStyle/>
                    <a:p>
                      <a:r>
                        <a:rPr lang="en-US" sz="1000"/>
                        <a:t>5783</a:t>
                      </a:r>
                    </a:p>
                  </a:txBody>
                  <a:tcPr/>
                </a:tc>
                <a:tc>
                  <a:txBody>
                    <a:bodyPr/>
                    <a:lstStyle/>
                    <a:p>
                      <a:r>
                        <a:rPr lang="en-US" sz="1000"/>
                        <a:t>12007</a:t>
                      </a:r>
                    </a:p>
                  </a:txBody>
                  <a:tcPr/>
                </a:tc>
                <a:tc>
                  <a:txBody>
                    <a:bodyPr/>
                    <a:lstStyle/>
                    <a:p>
                      <a:r>
                        <a:rPr lang="en-US" sz="1000"/>
                        <a:t>0.13 %</a:t>
                      </a:r>
                    </a:p>
                  </a:txBody>
                  <a:tcPr/>
                </a:tc>
                <a:tc>
                  <a:txBody>
                    <a:bodyPr/>
                    <a:lstStyle/>
                    <a:p>
                      <a:r>
                        <a:rPr lang="en-US" sz="1000"/>
                        <a:t>1433</a:t>
                      </a:r>
                    </a:p>
                  </a:txBody>
                  <a:tcPr/>
                </a:tc>
                <a:tc>
                  <a:txBody>
                    <a:bodyPr/>
                    <a:lstStyle/>
                    <a:p>
                      <a:r>
                        <a:rPr lang="en-US" sz="1000"/>
                        <a:t>1286</a:t>
                      </a:r>
                    </a:p>
                  </a:txBody>
                  <a:tcPr/>
                </a:tc>
                <a:tc>
                  <a:txBody>
                    <a:bodyPr/>
                    <a:lstStyle/>
                    <a:p>
                      <a:r>
                        <a:rPr lang="en-US" sz="1000"/>
                        <a:t>4</a:t>
                      </a:r>
                    </a:p>
                  </a:txBody>
                  <a:tcPr/>
                </a:tc>
                <a:tc>
                  <a:txBody>
                    <a:bodyPr/>
                    <a:lstStyle/>
                    <a:p>
                      <a:r>
                        <a:rPr lang="en-US" sz="1000"/>
                        <a:t>8</a:t>
                      </a:r>
                    </a:p>
                  </a:txBody>
                  <a:tcPr/>
                </a:tc>
                <a:tc>
                  <a:txBody>
                    <a:bodyPr/>
                    <a:lstStyle/>
                    <a:p>
                      <a:r>
                        <a:rPr lang="en-US" sz="1000"/>
                        <a:t>5448</a:t>
                      </a:r>
                    </a:p>
                  </a:txBody>
                  <a:tcPr/>
                </a:tc>
                <a:tc>
                  <a:txBody>
                    <a:bodyPr/>
                    <a:lstStyle/>
                    <a:p>
                      <a:r>
                        <a:rPr lang="en-US" sz="1000"/>
                        <a:t>3431</a:t>
                      </a:r>
                    </a:p>
                  </a:txBody>
                  <a:tcPr/>
                </a:tc>
                <a:tc>
                  <a:txBody>
                    <a:bodyPr/>
                    <a:lstStyle/>
                    <a:p>
                      <a:r>
                        <a:rPr lang="en-US" sz="1000"/>
                        <a:t>51</a:t>
                      </a:r>
                    </a:p>
                  </a:txBody>
                  <a:tcPr/>
                </a:tc>
                <a:tc>
                  <a:txBody>
                    <a:bodyPr/>
                    <a:lstStyle/>
                    <a:p>
                      <a:r>
                        <a:rPr lang="en-US" sz="1000"/>
                        <a:t>1757</a:t>
                      </a:r>
                    </a:p>
                  </a:txBody>
                  <a:tcPr/>
                </a:tc>
                <a:tc>
                  <a:txBody>
                    <a:bodyPr/>
                    <a:lstStyle/>
                    <a:p>
                      <a:r>
                        <a:rPr lang="en-US" sz="1000"/>
                        <a:t>209</a:t>
                      </a:r>
                    </a:p>
                  </a:txBody>
                  <a:tcPr/>
                </a:tc>
                <a:tc>
                  <a:txBody>
                    <a:bodyPr/>
                    <a:lstStyle/>
                    <a:p>
                      <a:r>
                        <a:rPr lang="en-US" sz="1000"/>
                        <a:t>0</a:t>
                      </a:r>
                    </a:p>
                  </a:txBody>
                  <a:tcPr/>
                </a:tc>
                <a:tc>
                  <a:txBody>
                    <a:bodyPr/>
                    <a:lstStyle/>
                    <a:p>
                      <a:r>
                        <a:rPr lang="en-US" sz="1000"/>
                        <a:t>335</a:t>
                      </a:r>
                    </a:p>
                  </a:txBody>
                  <a:tcPr/>
                </a:tc>
                <a:tc>
                  <a:txBody>
                    <a:bodyPr/>
                    <a:lstStyle/>
                    <a:p>
                      <a:r>
                        <a:rPr lang="en-US" sz="1000"/>
                        <a:t>309</a:t>
                      </a:r>
                    </a:p>
                  </a:txBody>
                  <a:tcPr/>
                </a:tc>
                <a:tc>
                  <a:txBody>
                    <a:bodyPr/>
                    <a:lstStyle/>
                    <a:p>
                      <a:r>
                        <a:rPr lang="en-US" sz="1000"/>
                        <a:t>6</a:t>
                      </a:r>
                    </a:p>
                  </a:txBody>
                  <a:tcPr/>
                </a:tc>
                <a:tc>
                  <a:txBody>
                    <a:bodyPr/>
                    <a:lstStyle/>
                    <a:p>
                      <a:r>
                        <a:rPr lang="en-US" sz="1000"/>
                        <a:t>20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263064130"/>
                  </a:ext>
                </a:extLst>
              </a:tr>
            </a:tbl>
          </a:graphicData>
        </a:graphic>
      </p:graphicFrame>
      <p:sp>
        <p:nvSpPr>
          <p:cNvPr id="4" name="Text Placeholder 3">
            <a:extLst>
              <a:ext uri="{FF2B5EF4-FFF2-40B4-BE49-F238E27FC236}">
                <a16:creationId xmlns:a16="http://schemas.microsoft.com/office/drawing/2014/main" id="{05F64CD7-FEB5-4B04-905D-E8E9EBC05147}"/>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415282061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1208</Words>
  <Application>Microsoft Office PowerPoint</Application>
  <PresentationFormat>On-screen Show (4:3)</PresentationFormat>
  <Paragraphs>558</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UNIFIED DASHBOARD</vt:lpstr>
      <vt:lpstr>Facebook Key Metrics Table | Decorté Malaysia</vt:lpstr>
      <vt:lpstr>Facebook Fans By City Table | Decorté Malaysia - 1 of 3</vt:lpstr>
      <vt:lpstr>Facebook Fans By City Table | Decorté Malaysia - 2 of 3</vt:lpstr>
      <vt:lpstr>Facebook Fans By City Table | Decorté Malaysia - 3 of 3</vt:lpstr>
      <vt:lpstr>Facebook (UNIFIED) Growth Monitoring Chart | Decorté Malaysia</vt:lpstr>
      <vt:lpstr>Facebook (UNIFIED) Engagement Monitoring Chart | Decorté Malaysia</vt:lpstr>
      <vt:lpstr>Facebook (UNIFIED) Visibility Monitoring Chart | Decorté Malaysia</vt:lpstr>
      <vt:lpstr>Facebook Fans Total | Decorté Malaysia</vt:lpstr>
      <vt:lpstr>Facebook Interaction Rate By Hour | Decorté Malaysia</vt:lpstr>
      <vt:lpstr>Facebook Interactions Distribution | Decorté Malaysia</vt:lpstr>
      <vt:lpstr>Facebook Fan Demographics | Decorté Malaysia</vt:lpstr>
      <vt:lpstr>Facebook Interaction Rate | Decorté Malaysia</vt:lpstr>
      <vt:lpstr>Facebook Attrition and Engagement Table | Decorté Malaysia</vt:lpstr>
      <vt:lpstr>Facebook Interaction Rate By Weekday | Decorté Malaysia</vt:lpstr>
      <vt:lpstr>Facebook FB - Own Posts Table w. Custom I-Rate (Insights) | Decorté Malaysia - 1 of 8</vt:lpstr>
      <vt:lpstr>Facebook FB - Own Posts Table w. Custom I-Rate (Insights) | Decorté Malaysia - 2 of 8</vt:lpstr>
      <vt:lpstr>Facebook FB - Own Posts Table w. Custom I-Rate (Insights) | Decorté Malaysia - 3 of 8</vt:lpstr>
      <vt:lpstr>Facebook FB - Own Posts Table w. Custom I-Rate (Insights) | Decorté Malaysia - 4 of 8</vt:lpstr>
      <vt:lpstr>Facebook FB - Own Posts Table w. Custom I-Rate (Insights) | Decorté Malaysia - 5 of 8</vt:lpstr>
      <vt:lpstr>Facebook FB - Own Posts Table w. Custom I-Rate (Insights) | Decorté Malaysia - 6 of 8</vt:lpstr>
      <vt:lpstr>Facebook FB - Own Posts Table w. Custom I-Rate (Insights) | Decorté Malaysia - 7 of 8</vt:lpstr>
      <vt:lpstr>Facebook FB - Own Posts Table w. Custom I-Rate (Insights) | Decorté Malaysia - 8 of 8</vt:lpstr>
      <vt:lpstr>Facebook Interaction Rate By Post Type | Decorté Malaysia</vt:lpstr>
      <vt:lpstr>Facebook Video Views Table | Decorté Malaysia</vt:lpstr>
      <vt:lpstr>Facebook Key Metrics Table | Decorté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UNIFIED DASHBOARD</dc:title>
  <dc:creator>Frederik Peiniger</dc:creator>
  <cp:lastModifiedBy>Frederik Peiniger</cp:lastModifiedBy>
  <cp:revision>1</cp:revision>
  <dcterms:created xsi:type="dcterms:W3CDTF">2019-12-12T05:24:23Z</dcterms:created>
  <dcterms:modified xsi:type="dcterms:W3CDTF">2019-12-12T05:25:08Z</dcterms:modified>
</cp:coreProperties>
</file>