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11664</c:v>
                </c:pt>
                <c:pt idx="1">
                  <c:v>11664</c:v>
                </c:pt>
                <c:pt idx="2">
                  <c:v>11668</c:v>
                </c:pt>
                <c:pt idx="3">
                  <c:v>11672</c:v>
                </c:pt>
                <c:pt idx="4">
                  <c:v>11671</c:v>
                </c:pt>
                <c:pt idx="5">
                  <c:v>11672</c:v>
                </c:pt>
                <c:pt idx="6">
                  <c:v>11672</c:v>
                </c:pt>
                <c:pt idx="7">
                  <c:v>11672</c:v>
                </c:pt>
                <c:pt idx="8">
                  <c:v>11676</c:v>
                </c:pt>
                <c:pt idx="9">
                  <c:v>11678</c:v>
                </c:pt>
                <c:pt idx="10">
                  <c:v>11682</c:v>
                </c:pt>
                <c:pt idx="11">
                  <c:v>11682</c:v>
                </c:pt>
                <c:pt idx="12">
                  <c:v>11685</c:v>
                </c:pt>
                <c:pt idx="13">
                  <c:v>11693</c:v>
                </c:pt>
                <c:pt idx="14">
                  <c:v>11698</c:v>
                </c:pt>
                <c:pt idx="15">
                  <c:v>11697</c:v>
                </c:pt>
                <c:pt idx="16">
                  <c:v>11702</c:v>
                </c:pt>
                <c:pt idx="17">
                  <c:v>11713</c:v>
                </c:pt>
                <c:pt idx="18">
                  <c:v>11724</c:v>
                </c:pt>
                <c:pt idx="19">
                  <c:v>11729</c:v>
                </c:pt>
                <c:pt idx="20">
                  <c:v>11737</c:v>
                </c:pt>
                <c:pt idx="21">
                  <c:v>11738</c:v>
                </c:pt>
                <c:pt idx="22">
                  <c:v>11743</c:v>
                </c:pt>
                <c:pt idx="23">
                  <c:v>11738</c:v>
                </c:pt>
                <c:pt idx="24">
                  <c:v>11741</c:v>
                </c:pt>
                <c:pt idx="25">
                  <c:v>11744</c:v>
                </c:pt>
                <c:pt idx="26">
                  <c:v>11747</c:v>
                </c:pt>
                <c:pt idx="27">
                  <c:v>11748</c:v>
                </c:pt>
                <c:pt idx="28">
                  <c:v>11752</c:v>
                </c:pt>
                <c:pt idx="29">
                  <c:v>11753</c:v>
                </c:pt>
              </c:numCache>
            </c:numRef>
          </c:val>
          <c:smooth val="0"/>
          <c:extLst>
            <c:ext xmlns:c16="http://schemas.microsoft.com/office/drawing/2014/chart" uri="{C3380CC4-5D6E-409C-BE32-E72D297353CC}">
              <c16:uniqueId val="{00000000-B0CC-43FE-873C-ECBA6820BA36}"/>
            </c:ext>
          </c:extLst>
        </c:ser>
        <c:dLbls>
          <c:showLegendKey val="0"/>
          <c:showVal val="0"/>
          <c:showCatName val="0"/>
          <c:showSerName val="0"/>
          <c:showPercent val="0"/>
          <c:showBubbleSize val="0"/>
        </c:dLbls>
        <c:smooth val="0"/>
        <c:axId val="303440584"/>
        <c:axId val="303442552"/>
      </c:lineChart>
      <c:dateAx>
        <c:axId val="30344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2552"/>
        <c:crosses val="autoZero"/>
        <c:auto val="1"/>
        <c:lblOffset val="100"/>
        <c:baseTimeUnit val="days"/>
      </c:dateAx>
      <c:valAx>
        <c:axId val="30344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4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60</c:v>
                </c:pt>
                <c:pt idx="1">
                  <c:v>1123</c:v>
                </c:pt>
                <c:pt idx="2">
                  <c:v>1871</c:v>
                </c:pt>
                <c:pt idx="3">
                  <c:v>1354</c:v>
                </c:pt>
                <c:pt idx="4">
                  <c:v>550</c:v>
                </c:pt>
                <c:pt idx="5">
                  <c:v>149</c:v>
                </c:pt>
                <c:pt idx="6">
                  <c:v>65</c:v>
                </c:pt>
              </c:numCache>
            </c:numRef>
          </c:val>
          <c:extLst>
            <c:ext xmlns:c16="http://schemas.microsoft.com/office/drawing/2014/chart" uri="{C3380CC4-5D6E-409C-BE32-E72D297353CC}">
              <c16:uniqueId val="{00000000-95CA-43D3-B93E-472D5AECE45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75</c:v>
                </c:pt>
                <c:pt idx="1">
                  <c:v>860</c:v>
                </c:pt>
                <c:pt idx="2">
                  <c:v>2012</c:v>
                </c:pt>
                <c:pt idx="3">
                  <c:v>2492</c:v>
                </c:pt>
                <c:pt idx="4">
                  <c:v>817</c:v>
                </c:pt>
                <c:pt idx="5">
                  <c:v>165</c:v>
                </c:pt>
                <c:pt idx="6">
                  <c:v>83</c:v>
                </c:pt>
              </c:numCache>
            </c:numRef>
          </c:val>
          <c:extLst>
            <c:ext xmlns:c16="http://schemas.microsoft.com/office/drawing/2014/chart" uri="{C3380CC4-5D6E-409C-BE32-E72D297353CC}">
              <c16:uniqueId val="{00000001-95CA-43D3-B93E-472D5AECE450}"/>
            </c:ext>
          </c:extLst>
        </c:ser>
        <c:dLbls>
          <c:showLegendKey val="0"/>
          <c:showVal val="0"/>
          <c:showCatName val="0"/>
          <c:showSerName val="0"/>
          <c:showPercent val="0"/>
          <c:showBubbleSize val="0"/>
        </c:dLbls>
        <c:gapWidth val="219"/>
        <c:overlap val="-27"/>
        <c:axId val="182691392"/>
        <c:axId val="182693688"/>
      </c:barChart>
      <c:catAx>
        <c:axId val="18269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693688"/>
        <c:crosses val="autoZero"/>
        <c:auto val="1"/>
        <c:lblAlgn val="ctr"/>
        <c:lblOffset val="100"/>
        <c:noMultiLvlLbl val="0"/>
      </c:catAx>
      <c:valAx>
        <c:axId val="182693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69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17347</c:v>
                </c:pt>
                <c:pt idx="1">
                  <c:v>17379</c:v>
                </c:pt>
                <c:pt idx="2">
                  <c:v>16721</c:v>
                </c:pt>
                <c:pt idx="3">
                  <c:v>21602</c:v>
                </c:pt>
                <c:pt idx="4">
                  <c:v>29767</c:v>
                </c:pt>
                <c:pt idx="5">
                  <c:v>34792</c:v>
                </c:pt>
                <c:pt idx="6">
                  <c:v>28680</c:v>
                </c:pt>
                <c:pt idx="7">
                  <c:v>16651</c:v>
                </c:pt>
                <c:pt idx="8">
                  <c:v>49182</c:v>
                </c:pt>
                <c:pt idx="9">
                  <c:v>43480</c:v>
                </c:pt>
                <c:pt idx="10">
                  <c:v>48332</c:v>
                </c:pt>
                <c:pt idx="11">
                  <c:v>43451</c:v>
                </c:pt>
                <c:pt idx="12">
                  <c:v>39707</c:v>
                </c:pt>
                <c:pt idx="13">
                  <c:v>27269</c:v>
                </c:pt>
                <c:pt idx="14">
                  <c:v>18550</c:v>
                </c:pt>
                <c:pt idx="15">
                  <c:v>25801</c:v>
                </c:pt>
                <c:pt idx="16">
                  <c:v>20238</c:v>
                </c:pt>
                <c:pt idx="17">
                  <c:v>12673</c:v>
                </c:pt>
                <c:pt idx="18">
                  <c:v>23291</c:v>
                </c:pt>
                <c:pt idx="19">
                  <c:v>26418</c:v>
                </c:pt>
                <c:pt idx="20">
                  <c:v>45972</c:v>
                </c:pt>
                <c:pt idx="21">
                  <c:v>13995</c:v>
                </c:pt>
                <c:pt idx="22">
                  <c:v>32087</c:v>
                </c:pt>
                <c:pt idx="23">
                  <c:v>12616</c:v>
                </c:pt>
                <c:pt idx="24">
                  <c:v>51623</c:v>
                </c:pt>
                <c:pt idx="25">
                  <c:v>62583</c:v>
                </c:pt>
                <c:pt idx="26">
                  <c:v>27606</c:v>
                </c:pt>
                <c:pt idx="27">
                  <c:v>46403</c:v>
                </c:pt>
                <c:pt idx="28">
                  <c:v>1203</c:v>
                </c:pt>
                <c:pt idx="29">
                  <c:v>837</c:v>
                </c:pt>
              </c:numCache>
            </c:numRef>
          </c:val>
          <c:smooth val="0"/>
          <c:extLst>
            <c:ext xmlns:c16="http://schemas.microsoft.com/office/drawing/2014/chart" uri="{C3380CC4-5D6E-409C-BE32-E72D297353CC}">
              <c16:uniqueId val="{00000000-2DF1-42C1-B5D4-BCBA4D0BF176}"/>
            </c:ext>
          </c:extLst>
        </c:ser>
        <c:dLbls>
          <c:showLegendKey val="0"/>
          <c:showVal val="0"/>
          <c:showCatName val="0"/>
          <c:showSerName val="0"/>
          <c:showPercent val="0"/>
          <c:showBubbleSize val="0"/>
        </c:dLbls>
        <c:smooth val="0"/>
        <c:axId val="360294368"/>
        <c:axId val="360296008"/>
      </c:lineChart>
      <c:dateAx>
        <c:axId val="36029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96008"/>
        <c:crosses val="autoZero"/>
        <c:auto val="1"/>
        <c:lblOffset val="100"/>
        <c:baseTimeUnit val="days"/>
      </c:dateAx>
      <c:valAx>
        <c:axId val="3602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9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50</c:v>
                </c:pt>
                <c:pt idx="1">
                  <c:v>44</c:v>
                </c:pt>
                <c:pt idx="2">
                  <c:v>79</c:v>
                </c:pt>
                <c:pt idx="3">
                  <c:v>69</c:v>
                </c:pt>
                <c:pt idx="4">
                  <c:v>58</c:v>
                </c:pt>
                <c:pt idx="5">
                  <c:v>62</c:v>
                </c:pt>
                <c:pt idx="6">
                  <c:v>67</c:v>
                </c:pt>
                <c:pt idx="7">
                  <c:v>46</c:v>
                </c:pt>
                <c:pt idx="8">
                  <c:v>58</c:v>
                </c:pt>
                <c:pt idx="9">
                  <c:v>57</c:v>
                </c:pt>
                <c:pt idx="10">
                  <c:v>63</c:v>
                </c:pt>
                <c:pt idx="11">
                  <c:v>56</c:v>
                </c:pt>
                <c:pt idx="12">
                  <c:v>63</c:v>
                </c:pt>
                <c:pt idx="13">
                  <c:v>42</c:v>
                </c:pt>
                <c:pt idx="14">
                  <c:v>48</c:v>
                </c:pt>
                <c:pt idx="15">
                  <c:v>45</c:v>
                </c:pt>
                <c:pt idx="16">
                  <c:v>225</c:v>
                </c:pt>
                <c:pt idx="17">
                  <c:v>174</c:v>
                </c:pt>
                <c:pt idx="18">
                  <c:v>166</c:v>
                </c:pt>
                <c:pt idx="19">
                  <c:v>93</c:v>
                </c:pt>
                <c:pt idx="20">
                  <c:v>126</c:v>
                </c:pt>
                <c:pt idx="21">
                  <c:v>52</c:v>
                </c:pt>
                <c:pt idx="22">
                  <c:v>167</c:v>
                </c:pt>
                <c:pt idx="23">
                  <c:v>91</c:v>
                </c:pt>
                <c:pt idx="24">
                  <c:v>101</c:v>
                </c:pt>
                <c:pt idx="25">
                  <c:v>87</c:v>
                </c:pt>
                <c:pt idx="26">
                  <c:v>79</c:v>
                </c:pt>
                <c:pt idx="27">
                  <c:v>103</c:v>
                </c:pt>
                <c:pt idx="28">
                  <c:v>29</c:v>
                </c:pt>
                <c:pt idx="29">
                  <c:v>44</c:v>
                </c:pt>
              </c:numCache>
            </c:numRef>
          </c:val>
          <c:smooth val="0"/>
          <c:extLst>
            <c:ext xmlns:c16="http://schemas.microsoft.com/office/drawing/2014/chart" uri="{C3380CC4-5D6E-409C-BE32-E72D297353CC}">
              <c16:uniqueId val="{00000000-C894-41AF-BBC5-0E32A5BCF9E2}"/>
            </c:ext>
          </c:extLst>
        </c:ser>
        <c:dLbls>
          <c:showLegendKey val="0"/>
          <c:showVal val="0"/>
          <c:showCatName val="0"/>
          <c:showSerName val="0"/>
          <c:showPercent val="0"/>
          <c:showBubbleSize val="0"/>
        </c:dLbls>
        <c:smooth val="0"/>
        <c:axId val="360297648"/>
        <c:axId val="360300600"/>
      </c:lineChart>
      <c:dateAx>
        <c:axId val="36029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0600"/>
        <c:crosses val="autoZero"/>
        <c:auto val="1"/>
        <c:lblOffset val="100"/>
        <c:baseTimeUnit val="days"/>
      </c:dateAx>
      <c:valAx>
        <c:axId val="36030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9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667</c:v>
                </c:pt>
                <c:pt idx="1">
                  <c:v>593</c:v>
                </c:pt>
                <c:pt idx="2">
                  <c:v>478</c:v>
                </c:pt>
                <c:pt idx="3">
                  <c:v>1214</c:v>
                </c:pt>
                <c:pt idx="4">
                  <c:v>1093</c:v>
                </c:pt>
                <c:pt idx="5">
                  <c:v>1145</c:v>
                </c:pt>
                <c:pt idx="6">
                  <c:v>719</c:v>
                </c:pt>
                <c:pt idx="7">
                  <c:v>238</c:v>
                </c:pt>
                <c:pt idx="8">
                  <c:v>337</c:v>
                </c:pt>
                <c:pt idx="9">
                  <c:v>260</c:v>
                </c:pt>
                <c:pt idx="10">
                  <c:v>160</c:v>
                </c:pt>
                <c:pt idx="11">
                  <c:v>153</c:v>
                </c:pt>
                <c:pt idx="12">
                  <c:v>129</c:v>
                </c:pt>
                <c:pt idx="13">
                  <c:v>77</c:v>
                </c:pt>
                <c:pt idx="14">
                  <c:v>138</c:v>
                </c:pt>
                <c:pt idx="15">
                  <c:v>162</c:v>
                </c:pt>
                <c:pt idx="16">
                  <c:v>227</c:v>
                </c:pt>
                <c:pt idx="17">
                  <c:v>474</c:v>
                </c:pt>
                <c:pt idx="18">
                  <c:v>627</c:v>
                </c:pt>
                <c:pt idx="19">
                  <c:v>243</c:v>
                </c:pt>
                <c:pt idx="20">
                  <c:v>631</c:v>
                </c:pt>
                <c:pt idx="21">
                  <c:v>239</c:v>
                </c:pt>
                <c:pt idx="22">
                  <c:v>428</c:v>
                </c:pt>
                <c:pt idx="23">
                  <c:v>214</c:v>
                </c:pt>
                <c:pt idx="24">
                  <c:v>711</c:v>
                </c:pt>
                <c:pt idx="25">
                  <c:v>564</c:v>
                </c:pt>
                <c:pt idx="26">
                  <c:v>280</c:v>
                </c:pt>
                <c:pt idx="27">
                  <c:v>542</c:v>
                </c:pt>
                <c:pt idx="28">
                  <c:v>77</c:v>
                </c:pt>
                <c:pt idx="29">
                  <c:v>58</c:v>
                </c:pt>
              </c:numCache>
            </c:numRef>
          </c:val>
          <c:smooth val="0"/>
          <c:extLst>
            <c:ext xmlns:c16="http://schemas.microsoft.com/office/drawing/2014/chart" uri="{C3380CC4-5D6E-409C-BE32-E72D297353CC}">
              <c16:uniqueId val="{00000000-16E8-42B8-967E-98228C4CE019}"/>
            </c:ext>
          </c:extLst>
        </c:ser>
        <c:dLbls>
          <c:showLegendKey val="0"/>
          <c:showVal val="0"/>
          <c:showCatName val="0"/>
          <c:showSerName val="0"/>
          <c:showPercent val="0"/>
          <c:showBubbleSize val="0"/>
        </c:dLbls>
        <c:smooth val="0"/>
        <c:axId val="360303224"/>
        <c:axId val="360303552"/>
      </c:lineChart>
      <c:dateAx>
        <c:axId val="360303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3552"/>
        <c:crosses val="autoZero"/>
        <c:auto val="1"/>
        <c:lblOffset val="100"/>
        <c:baseTimeUnit val="days"/>
      </c:dateAx>
      <c:valAx>
        <c:axId val="36030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Nexus International School Malaysia</c:v>
                </c:pt>
              </c:strCache>
            </c:strRef>
          </c:tx>
          <c:spPr>
            <a:ln w="28575" cap="rnd">
              <a:solidFill>
                <a:schemeClr val="accent1"/>
              </a:solidFill>
              <a:round/>
            </a:ln>
            <a:effectLst/>
          </c:spPr>
          <c:marker>
            <c:symbol val="none"/>
          </c:marker>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0.14533641104556699</c:v>
                </c:pt>
                <c:pt idx="16">
                  <c:v>0.31056785480240501</c:v>
                </c:pt>
                <c:pt idx="17">
                  <c:v>0.734603228837448</c:v>
                </c:pt>
                <c:pt idx="18">
                  <c:v>0</c:v>
                </c:pt>
                <c:pt idx="19">
                  <c:v>0</c:v>
                </c:pt>
                <c:pt idx="20">
                  <c:v>0</c:v>
                </c:pt>
                <c:pt idx="21">
                  <c:v>0.123540938911136</c:v>
                </c:pt>
                <c:pt idx="22">
                  <c:v>0.114991482112436</c:v>
                </c:pt>
                <c:pt idx="23">
                  <c:v>0.17035775127768299</c:v>
                </c:pt>
                <c:pt idx="24">
                  <c:v>0.40037481897947003</c:v>
                </c:pt>
                <c:pt idx="25">
                  <c:v>0.33214103219213098</c:v>
                </c:pt>
                <c:pt idx="26">
                  <c:v>0.12771392081736899</c:v>
                </c:pt>
                <c:pt idx="27">
                  <c:v>0</c:v>
                </c:pt>
                <c:pt idx="28">
                  <c:v>0</c:v>
                </c:pt>
                <c:pt idx="29">
                  <c:v>0</c:v>
                </c:pt>
              </c:numCache>
            </c:numRef>
          </c:val>
          <c:smooth val="0"/>
          <c:extLst>
            <c:ext xmlns:c16="http://schemas.microsoft.com/office/drawing/2014/chart" uri="{C3380CC4-5D6E-409C-BE32-E72D297353CC}">
              <c16:uniqueId val="{00000000-E9F3-488E-84D5-AF4916D0C112}"/>
            </c:ext>
          </c:extLst>
        </c:ser>
        <c:dLbls>
          <c:showLegendKey val="0"/>
          <c:showVal val="0"/>
          <c:showCatName val="0"/>
          <c:showSerName val="0"/>
          <c:showPercent val="0"/>
          <c:showBubbleSize val="0"/>
        </c:dLbls>
        <c:smooth val="0"/>
        <c:axId val="360307816"/>
        <c:axId val="360305192"/>
      </c:lineChart>
      <c:dateAx>
        <c:axId val="36030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5192"/>
        <c:crosses val="autoZero"/>
        <c:auto val="1"/>
        <c:lblOffset val="100"/>
        <c:baseTimeUnit val="days"/>
      </c:dateAx>
      <c:valAx>
        <c:axId val="36030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0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Nexus International School Malaysia</c:v>
                </c:pt>
              </c:strCache>
            </c:strRef>
          </c:cat>
          <c:val>
            <c:numRef>
              <c:f>Sheet1!$B$2</c:f>
              <c:numCache>
                <c:formatCode>General</c:formatCode>
                <c:ptCount val="1"/>
                <c:pt idx="0">
                  <c:v>411</c:v>
                </c:pt>
              </c:numCache>
            </c:numRef>
          </c:val>
          <c:extLst>
            <c:ext xmlns:c16="http://schemas.microsoft.com/office/drawing/2014/chart" uri="{C3380CC4-5D6E-409C-BE32-E72D297353CC}">
              <c16:uniqueId val="{00000000-2654-4ACF-A03F-9C8E7CDD588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Nexus International School Malaysia</c:v>
                </c:pt>
              </c:strCache>
            </c:strRef>
          </c:cat>
          <c:val>
            <c:numRef>
              <c:f>Sheet1!$C$2</c:f>
              <c:numCache>
                <c:formatCode>General</c:formatCode>
                <c:ptCount val="1"/>
                <c:pt idx="0">
                  <c:v>17</c:v>
                </c:pt>
              </c:numCache>
            </c:numRef>
          </c:val>
          <c:extLst>
            <c:ext xmlns:c16="http://schemas.microsoft.com/office/drawing/2014/chart" uri="{C3380CC4-5D6E-409C-BE32-E72D297353CC}">
              <c16:uniqueId val="{00000001-2654-4ACF-A03F-9C8E7CDD588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Nexus International School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2654-4ACF-A03F-9C8E7CDD588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Nexus International School Malaysia</c:v>
                </c:pt>
              </c:strCache>
            </c:strRef>
          </c:cat>
          <c:val>
            <c:numRef>
              <c:f>Sheet1!$E$2</c:f>
              <c:numCache>
                <c:formatCode>General</c:formatCode>
                <c:ptCount val="1"/>
                <c:pt idx="0">
                  <c:v>2</c:v>
                </c:pt>
              </c:numCache>
            </c:numRef>
          </c:val>
          <c:extLst>
            <c:ext xmlns:c16="http://schemas.microsoft.com/office/drawing/2014/chart" uri="{C3380CC4-5D6E-409C-BE32-E72D297353CC}">
              <c16:uniqueId val="{00000003-2654-4ACF-A03F-9C8E7CDD588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Nexus International School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2654-4ACF-A03F-9C8E7CDD588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Nexus International School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2654-4ACF-A03F-9C8E7CDD588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Nexus International School Malaysia</c:v>
                </c:pt>
              </c:strCache>
            </c:strRef>
          </c:cat>
          <c:val>
            <c:numRef>
              <c:f>Sheet1!$H$2</c:f>
              <c:numCache>
                <c:formatCode>General</c:formatCode>
                <c:ptCount val="1"/>
                <c:pt idx="0">
                  <c:v>43</c:v>
                </c:pt>
              </c:numCache>
            </c:numRef>
          </c:val>
          <c:extLst>
            <c:ext xmlns:c16="http://schemas.microsoft.com/office/drawing/2014/chart" uri="{C3380CC4-5D6E-409C-BE32-E72D297353CC}">
              <c16:uniqueId val="{00000006-2654-4ACF-A03F-9C8E7CDD588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Nexus International School Malaysia</c:v>
                </c:pt>
              </c:strCache>
            </c:strRef>
          </c:cat>
          <c:val>
            <c:numRef>
              <c:f>Sheet1!$I$2</c:f>
              <c:numCache>
                <c:formatCode>General</c:formatCode>
                <c:ptCount val="1"/>
                <c:pt idx="0">
                  <c:v>16</c:v>
                </c:pt>
              </c:numCache>
            </c:numRef>
          </c:val>
          <c:extLst>
            <c:ext xmlns:c16="http://schemas.microsoft.com/office/drawing/2014/chart" uri="{C3380CC4-5D6E-409C-BE32-E72D297353CC}">
              <c16:uniqueId val="{00000007-2654-4ACF-A03F-9C8E7CDD588B}"/>
            </c:ext>
          </c:extLst>
        </c:ser>
        <c:dLbls>
          <c:showLegendKey val="0"/>
          <c:showVal val="0"/>
          <c:showCatName val="0"/>
          <c:showSerName val="0"/>
          <c:showPercent val="0"/>
          <c:showBubbleSize val="0"/>
        </c:dLbls>
        <c:gapWidth val="150"/>
        <c:overlap val="100"/>
        <c:axId val="358190472"/>
        <c:axId val="358191128"/>
      </c:barChart>
      <c:catAx>
        <c:axId val="35819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1128"/>
        <c:crosses val="autoZero"/>
        <c:auto val="1"/>
        <c:lblAlgn val="ctr"/>
        <c:lblOffset val="100"/>
        <c:noMultiLvlLbl val="0"/>
      </c:catAx>
      <c:valAx>
        <c:axId val="358191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0.13025281858558299</c:v>
                </c:pt>
                <c:pt idx="1">
                  <c:v>0.27545268192688799</c:v>
                </c:pt>
                <c:pt idx="2">
                  <c:v>0.62350529552442802</c:v>
                </c:pt>
                <c:pt idx="3">
                  <c:v>0.33310556884181802</c:v>
                </c:pt>
                <c:pt idx="4">
                  <c:v>0.12811752647762201</c:v>
                </c:pt>
                <c:pt idx="6">
                  <c:v>0.123846942261701</c:v>
                </c:pt>
              </c:numCache>
            </c:numRef>
          </c:val>
          <c:extLst>
            <c:ext xmlns:c16="http://schemas.microsoft.com/office/drawing/2014/chart" uri="{C3380CC4-5D6E-409C-BE32-E72D297353CC}">
              <c16:uniqueId val="{00000000-14F6-4E2A-803A-42FF8DA675BA}"/>
            </c:ext>
          </c:extLst>
        </c:ser>
        <c:dLbls>
          <c:showLegendKey val="0"/>
          <c:showVal val="0"/>
          <c:showCatName val="0"/>
          <c:showSerName val="0"/>
          <c:showPercent val="0"/>
          <c:showBubbleSize val="0"/>
        </c:dLbls>
        <c:gapWidth val="219"/>
        <c:overlap val="-27"/>
        <c:axId val="358190800"/>
        <c:axId val="358193752"/>
      </c:barChart>
      <c:catAx>
        <c:axId val="358190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3752"/>
        <c:crosses val="autoZero"/>
        <c:auto val="1"/>
        <c:lblAlgn val="ctr"/>
        <c:lblOffset val="100"/>
        <c:noMultiLvlLbl val="0"/>
      </c:catAx>
      <c:valAx>
        <c:axId val="35819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Nexus International School Malaysia</c:v>
                </c:pt>
              </c:strCache>
            </c:strRef>
          </c:tx>
          <c:spPr>
            <a:solidFill>
              <a:schemeClr val="accent1"/>
            </a:solidFill>
            <a:ln>
              <a:noFill/>
            </a:ln>
            <a:effectLst/>
          </c:spPr>
          <c:invertIfNegative val="0"/>
          <c:cat>
            <c:numRef>
              <c:f>Sheet1!$A$2:$A$31</c:f>
              <c:numCache>
                <c:formatCode>m/d/yyyy</c:formatCode>
                <c:ptCount val="30"/>
                <c:pt idx="0">
                  <c:v>43709</c:v>
                </c:pt>
                <c:pt idx="1">
                  <c:v>43710</c:v>
                </c:pt>
                <c:pt idx="2">
                  <c:v>43711</c:v>
                </c:pt>
                <c:pt idx="3">
                  <c:v>43712</c:v>
                </c:pt>
                <c:pt idx="4">
                  <c:v>43713</c:v>
                </c:pt>
                <c:pt idx="5">
                  <c:v>43714</c:v>
                </c:pt>
                <c:pt idx="6">
                  <c:v>43715</c:v>
                </c:pt>
                <c:pt idx="7">
                  <c:v>43716</c:v>
                </c:pt>
                <c:pt idx="8">
                  <c:v>43717</c:v>
                </c:pt>
                <c:pt idx="9">
                  <c:v>43718</c:v>
                </c:pt>
                <c:pt idx="10">
                  <c:v>43719</c:v>
                </c:pt>
                <c:pt idx="11">
                  <c:v>43720</c:v>
                </c:pt>
                <c:pt idx="12">
                  <c:v>43721</c:v>
                </c:pt>
                <c:pt idx="13">
                  <c:v>43722</c:v>
                </c:pt>
                <c:pt idx="14">
                  <c:v>43723</c:v>
                </c:pt>
                <c:pt idx="15">
                  <c:v>43724</c:v>
                </c:pt>
                <c:pt idx="16">
                  <c:v>43725</c:v>
                </c:pt>
                <c:pt idx="17">
                  <c:v>43726</c:v>
                </c:pt>
                <c:pt idx="18">
                  <c:v>43727</c:v>
                </c:pt>
                <c:pt idx="19">
                  <c:v>43728</c:v>
                </c:pt>
                <c:pt idx="20">
                  <c:v>43729</c:v>
                </c:pt>
                <c:pt idx="21">
                  <c:v>43730</c:v>
                </c:pt>
                <c:pt idx="22">
                  <c:v>43731</c:v>
                </c:pt>
                <c:pt idx="23">
                  <c:v>43732</c:v>
                </c:pt>
                <c:pt idx="24">
                  <c:v>43733</c:v>
                </c:pt>
                <c:pt idx="25">
                  <c:v>43734</c:v>
                </c:pt>
                <c:pt idx="26">
                  <c:v>43735</c:v>
                </c:pt>
                <c:pt idx="27">
                  <c:v>43736</c:v>
                </c:pt>
                <c:pt idx="28">
                  <c:v>43737</c:v>
                </c:pt>
                <c:pt idx="29">
                  <c:v>43738</c:v>
                </c:pt>
              </c:numCache>
            </c:numRef>
          </c:cat>
          <c:val>
            <c:numRef>
              <c:f>Sheet1!$B$2:$B$31</c:f>
              <c:numCache>
                <c:formatCode>General</c:formatCode>
                <c:ptCount val="30"/>
                <c:pt idx="0">
                  <c:v>17347</c:v>
                </c:pt>
                <c:pt idx="1">
                  <c:v>17379</c:v>
                </c:pt>
                <c:pt idx="2">
                  <c:v>16721</c:v>
                </c:pt>
                <c:pt idx="3">
                  <c:v>21602</c:v>
                </c:pt>
                <c:pt idx="4">
                  <c:v>29767</c:v>
                </c:pt>
                <c:pt idx="5">
                  <c:v>34792</c:v>
                </c:pt>
                <c:pt idx="6">
                  <c:v>28680</c:v>
                </c:pt>
                <c:pt idx="7">
                  <c:v>16651</c:v>
                </c:pt>
                <c:pt idx="8">
                  <c:v>49182</c:v>
                </c:pt>
                <c:pt idx="9">
                  <c:v>43480</c:v>
                </c:pt>
                <c:pt idx="10">
                  <c:v>48332</c:v>
                </c:pt>
                <c:pt idx="11">
                  <c:v>43451</c:v>
                </c:pt>
                <c:pt idx="12">
                  <c:v>39707</c:v>
                </c:pt>
                <c:pt idx="13">
                  <c:v>27269</c:v>
                </c:pt>
                <c:pt idx="14">
                  <c:v>18550</c:v>
                </c:pt>
                <c:pt idx="15">
                  <c:v>25801</c:v>
                </c:pt>
                <c:pt idx="16">
                  <c:v>20238</c:v>
                </c:pt>
                <c:pt idx="17">
                  <c:v>12673</c:v>
                </c:pt>
                <c:pt idx="18">
                  <c:v>23291</c:v>
                </c:pt>
                <c:pt idx="19">
                  <c:v>26418</c:v>
                </c:pt>
                <c:pt idx="20">
                  <c:v>45972</c:v>
                </c:pt>
                <c:pt idx="21">
                  <c:v>13995</c:v>
                </c:pt>
                <c:pt idx="22">
                  <c:v>32087</c:v>
                </c:pt>
                <c:pt idx="23">
                  <c:v>12616</c:v>
                </c:pt>
                <c:pt idx="24">
                  <c:v>51623</c:v>
                </c:pt>
                <c:pt idx="25">
                  <c:v>62583</c:v>
                </c:pt>
                <c:pt idx="26">
                  <c:v>27606</c:v>
                </c:pt>
                <c:pt idx="27">
                  <c:v>46403</c:v>
                </c:pt>
                <c:pt idx="28">
                  <c:v>1203</c:v>
                </c:pt>
                <c:pt idx="29">
                  <c:v>837</c:v>
                </c:pt>
              </c:numCache>
            </c:numRef>
          </c:val>
          <c:extLst>
            <c:ext xmlns:c16="http://schemas.microsoft.com/office/drawing/2014/chart" uri="{C3380CC4-5D6E-409C-BE32-E72D297353CC}">
              <c16:uniqueId val="{00000000-893D-4341-8875-7CDE646FC7AA}"/>
            </c:ext>
          </c:extLst>
        </c:ser>
        <c:dLbls>
          <c:showLegendKey val="0"/>
          <c:showVal val="0"/>
          <c:showCatName val="0"/>
          <c:showSerName val="0"/>
          <c:showPercent val="0"/>
          <c:showBubbleSize val="0"/>
        </c:dLbls>
        <c:gapWidth val="219"/>
        <c:overlap val="-27"/>
        <c:axId val="415476672"/>
        <c:axId val="415475032"/>
      </c:barChart>
      <c:dateAx>
        <c:axId val="415476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75032"/>
        <c:crosses val="autoZero"/>
        <c:auto val="1"/>
        <c:lblOffset val="100"/>
        <c:baseTimeUnit val="days"/>
      </c:dateAx>
      <c:valAx>
        <c:axId val="41547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76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7E67-6D74-4A08-87EA-FE5D03A384C2}"/>
              </a:ext>
            </a:extLst>
          </p:cNvPr>
          <p:cNvSpPr>
            <a:spLocks noGrp="1"/>
          </p:cNvSpPr>
          <p:nvPr>
            <p:ph type="ctrTitle"/>
          </p:nvPr>
        </p:nvSpPr>
        <p:spPr/>
        <p:txBody>
          <a:bodyPr/>
          <a:lstStyle/>
          <a:p>
            <a:r>
              <a:rPr lang="en-US"/>
              <a:t>Nexus Malaysia </a:t>
            </a:r>
          </a:p>
        </p:txBody>
      </p:sp>
      <p:sp>
        <p:nvSpPr>
          <p:cNvPr id="3" name="Subtitle 2">
            <a:extLst>
              <a:ext uri="{FF2B5EF4-FFF2-40B4-BE49-F238E27FC236}">
                <a16:creationId xmlns:a16="http://schemas.microsoft.com/office/drawing/2014/main" id="{32537234-3DD3-43E9-9080-0899B2D6F0D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35763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9711A-60AC-41C1-8F47-CF85F4F85B97}"/>
              </a:ext>
            </a:extLst>
          </p:cNvPr>
          <p:cNvSpPr>
            <a:spLocks noGrp="1"/>
          </p:cNvSpPr>
          <p:nvPr>
            <p:ph type="title"/>
          </p:nvPr>
        </p:nvSpPr>
        <p:spPr/>
        <p:txBody>
          <a:bodyPr/>
          <a:lstStyle/>
          <a:p>
            <a:r>
              <a:rPr lang="en-US"/>
              <a:t>Facebook Key Metrics Table | Nexus International School Malaysia</a:t>
            </a:r>
          </a:p>
        </p:txBody>
      </p:sp>
      <p:graphicFrame>
        <p:nvGraphicFramePr>
          <p:cNvPr id="5" name="Table Placeholder 4">
            <a:extLst>
              <a:ext uri="{FF2B5EF4-FFF2-40B4-BE49-F238E27FC236}">
                <a16:creationId xmlns:a16="http://schemas.microsoft.com/office/drawing/2014/main" id="{D78078B0-FE46-4654-AA65-BD3CFD6EEDA4}"/>
              </a:ext>
            </a:extLst>
          </p:cNvPr>
          <p:cNvGraphicFramePr>
            <a:graphicFrameLocks noGrp="1"/>
          </p:cNvGraphicFramePr>
          <p:nvPr>
            <p:ph type="tbl" sz="quarter" idx="13"/>
            <p:extLst>
              <p:ext uri="{D42A27DB-BD31-4B8C-83A1-F6EECF244321}">
                <p14:modId xmlns:p14="http://schemas.microsoft.com/office/powerpoint/2010/main" val="334102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88361185"/>
                    </a:ext>
                  </a:extLst>
                </a:gridCol>
                <a:gridCol w="740664">
                  <a:extLst>
                    <a:ext uri="{9D8B030D-6E8A-4147-A177-3AD203B41FA5}">
                      <a16:colId xmlns:a16="http://schemas.microsoft.com/office/drawing/2014/main" val="3073200698"/>
                    </a:ext>
                  </a:extLst>
                </a:gridCol>
                <a:gridCol w="740664">
                  <a:extLst>
                    <a:ext uri="{9D8B030D-6E8A-4147-A177-3AD203B41FA5}">
                      <a16:colId xmlns:a16="http://schemas.microsoft.com/office/drawing/2014/main" val="1137735267"/>
                    </a:ext>
                  </a:extLst>
                </a:gridCol>
                <a:gridCol w="740664">
                  <a:extLst>
                    <a:ext uri="{9D8B030D-6E8A-4147-A177-3AD203B41FA5}">
                      <a16:colId xmlns:a16="http://schemas.microsoft.com/office/drawing/2014/main" val="3598699827"/>
                    </a:ext>
                  </a:extLst>
                </a:gridCol>
                <a:gridCol w="740664">
                  <a:extLst>
                    <a:ext uri="{9D8B030D-6E8A-4147-A177-3AD203B41FA5}">
                      <a16:colId xmlns:a16="http://schemas.microsoft.com/office/drawing/2014/main" val="3067672039"/>
                    </a:ext>
                  </a:extLst>
                </a:gridCol>
                <a:gridCol w="740664">
                  <a:extLst>
                    <a:ext uri="{9D8B030D-6E8A-4147-A177-3AD203B41FA5}">
                      <a16:colId xmlns:a16="http://schemas.microsoft.com/office/drawing/2014/main" val="2335976658"/>
                    </a:ext>
                  </a:extLst>
                </a:gridCol>
                <a:gridCol w="740664">
                  <a:extLst>
                    <a:ext uri="{9D8B030D-6E8A-4147-A177-3AD203B41FA5}">
                      <a16:colId xmlns:a16="http://schemas.microsoft.com/office/drawing/2014/main" val="1812169551"/>
                    </a:ext>
                  </a:extLst>
                </a:gridCol>
                <a:gridCol w="740664">
                  <a:extLst>
                    <a:ext uri="{9D8B030D-6E8A-4147-A177-3AD203B41FA5}">
                      <a16:colId xmlns:a16="http://schemas.microsoft.com/office/drawing/2014/main" val="1668443421"/>
                    </a:ext>
                  </a:extLst>
                </a:gridCol>
                <a:gridCol w="740664">
                  <a:extLst>
                    <a:ext uri="{9D8B030D-6E8A-4147-A177-3AD203B41FA5}">
                      <a16:colId xmlns:a16="http://schemas.microsoft.com/office/drawing/2014/main" val="3392139775"/>
                    </a:ext>
                  </a:extLst>
                </a:gridCol>
                <a:gridCol w="740664">
                  <a:extLst>
                    <a:ext uri="{9D8B030D-6E8A-4147-A177-3AD203B41FA5}">
                      <a16:colId xmlns:a16="http://schemas.microsoft.com/office/drawing/2014/main" val="5929625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7687988"/>
                  </a:ext>
                </a:extLst>
              </a:tr>
              <a:tr h="370840">
                <a:tc>
                  <a:txBody>
                    <a:bodyPr/>
                    <a:lstStyle/>
                    <a:p>
                      <a:r>
                        <a:rPr lang="en-US" sz="1000"/>
                        <a:t>Nexus International School Malaysia</a:t>
                      </a:r>
                    </a:p>
                  </a:txBody>
                  <a:tcPr/>
                </a:tc>
                <a:tc>
                  <a:txBody>
                    <a:bodyPr/>
                    <a:lstStyle/>
                    <a:p>
                      <a:r>
                        <a:rPr lang="en-US" sz="1000"/>
                        <a:t>11753</a:t>
                      </a:r>
                    </a:p>
                  </a:txBody>
                  <a:tcPr/>
                </a:tc>
                <a:tc>
                  <a:txBody>
                    <a:bodyPr/>
                    <a:lstStyle/>
                    <a:p>
                      <a:r>
                        <a:rPr lang="en-US" sz="1000"/>
                        <a:t>91</a:t>
                      </a:r>
                    </a:p>
                  </a:txBody>
                  <a:tcPr/>
                </a:tc>
                <a:tc>
                  <a:txBody>
                    <a:bodyPr/>
                    <a:lstStyle/>
                    <a:p>
                      <a:r>
                        <a:rPr lang="en-US" sz="1000"/>
                        <a:t>15</a:t>
                      </a:r>
                    </a:p>
                  </a:txBody>
                  <a:tcPr/>
                </a:tc>
                <a:tc>
                  <a:txBody>
                    <a:bodyPr/>
                    <a:lstStyle/>
                    <a:p>
                      <a:r>
                        <a:rPr lang="en-US" sz="1000"/>
                        <a:t>433</a:t>
                      </a:r>
                    </a:p>
                  </a:txBody>
                  <a:tcPr/>
                </a:tc>
                <a:tc>
                  <a:txBody>
                    <a:bodyPr/>
                    <a:lstStyle/>
                    <a:p>
                      <a:r>
                        <a:rPr lang="en-US" sz="1000"/>
                        <a:t>43</a:t>
                      </a:r>
                    </a:p>
                  </a:txBody>
                  <a:tcPr/>
                </a:tc>
                <a:tc>
                  <a:txBody>
                    <a:bodyPr/>
                    <a:lstStyle/>
                    <a:p>
                      <a:r>
                        <a:rPr lang="en-US" sz="1000"/>
                        <a:t>16</a:t>
                      </a:r>
                    </a:p>
                  </a:txBody>
                  <a:tcPr/>
                </a:tc>
                <a:tc>
                  <a:txBody>
                    <a:bodyPr/>
                    <a:lstStyle/>
                    <a:p>
                      <a:r>
                        <a:rPr lang="en-US" sz="1000"/>
                        <a:t>0</a:t>
                      </a:r>
                    </a:p>
                  </a:txBody>
                  <a:tcPr/>
                </a:tc>
                <a:tc>
                  <a:txBody>
                    <a:bodyPr/>
                    <a:lstStyle/>
                    <a:p>
                      <a:r>
                        <a:rPr lang="en-US" sz="1000"/>
                        <a:t>0.2802 %</a:t>
                      </a:r>
                    </a:p>
                  </a:txBody>
                  <a:tcPr/>
                </a:tc>
                <a:tc>
                  <a:txBody>
                    <a:bodyPr/>
                    <a:lstStyle/>
                    <a:p>
                      <a:r>
                        <a:rPr lang="en-US" sz="1000"/>
                        <a:t>0.0 %</a:t>
                      </a:r>
                    </a:p>
                  </a:txBody>
                  <a:tcPr/>
                </a:tc>
                <a:extLst>
                  <a:ext uri="{0D108BD9-81ED-4DB2-BD59-A6C34878D82A}">
                    <a16:rowId xmlns:a16="http://schemas.microsoft.com/office/drawing/2014/main" val="2937206525"/>
                  </a:ext>
                </a:extLst>
              </a:tr>
            </a:tbl>
          </a:graphicData>
        </a:graphic>
      </p:graphicFrame>
      <p:sp>
        <p:nvSpPr>
          <p:cNvPr id="4" name="Text Placeholder 3">
            <a:extLst>
              <a:ext uri="{FF2B5EF4-FFF2-40B4-BE49-F238E27FC236}">
                <a16:creationId xmlns:a16="http://schemas.microsoft.com/office/drawing/2014/main" id="{18D8C397-7C8E-40DB-B8BF-0E15AF7EA4D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942484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C902-63A2-4C08-B1F9-6500012D13D7}"/>
              </a:ext>
            </a:extLst>
          </p:cNvPr>
          <p:cNvSpPr>
            <a:spLocks noGrp="1"/>
          </p:cNvSpPr>
          <p:nvPr>
            <p:ph type="title"/>
          </p:nvPr>
        </p:nvSpPr>
        <p:spPr/>
        <p:txBody>
          <a:bodyPr/>
          <a:lstStyle/>
          <a:p>
            <a:r>
              <a:rPr lang="en-US"/>
              <a:t>Facebook Fans Total | Nexus International School Malaysia</a:t>
            </a:r>
          </a:p>
        </p:txBody>
      </p:sp>
      <p:graphicFrame>
        <p:nvGraphicFramePr>
          <p:cNvPr id="6" name="Chart Placeholder 5">
            <a:extLst>
              <a:ext uri="{FF2B5EF4-FFF2-40B4-BE49-F238E27FC236}">
                <a16:creationId xmlns:a16="http://schemas.microsoft.com/office/drawing/2014/main" id="{3F59FC39-31E3-42FB-8653-E2B6263E16E6}"/>
              </a:ext>
            </a:extLst>
          </p:cNvPr>
          <p:cNvGraphicFramePr>
            <a:graphicFrameLocks noGrp="1"/>
          </p:cNvGraphicFramePr>
          <p:nvPr>
            <p:ph type="chart" sz="quarter" idx="13"/>
            <p:extLst>
              <p:ext uri="{D42A27DB-BD31-4B8C-83A1-F6EECF244321}">
                <p14:modId xmlns:p14="http://schemas.microsoft.com/office/powerpoint/2010/main" val="3915516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72CA7B-0C20-4C12-ACF4-DE7A6553407B}"/>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0500F934-E9FC-4CD3-B2A0-1CEC08B43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7647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94123-87A8-474D-9D0F-67D4C8D76757}"/>
              </a:ext>
            </a:extLst>
          </p:cNvPr>
          <p:cNvSpPr>
            <a:spLocks noGrp="1"/>
          </p:cNvSpPr>
          <p:nvPr>
            <p:ph type="title"/>
          </p:nvPr>
        </p:nvSpPr>
        <p:spPr/>
        <p:txBody>
          <a:bodyPr/>
          <a:lstStyle/>
          <a:p>
            <a:r>
              <a:rPr lang="en-US"/>
              <a:t>Facebook Fan Demographics | Nexus International School Malaysia</a:t>
            </a:r>
          </a:p>
        </p:txBody>
      </p:sp>
      <p:graphicFrame>
        <p:nvGraphicFramePr>
          <p:cNvPr id="6" name="Chart Placeholder 5">
            <a:extLst>
              <a:ext uri="{FF2B5EF4-FFF2-40B4-BE49-F238E27FC236}">
                <a16:creationId xmlns:a16="http://schemas.microsoft.com/office/drawing/2014/main" id="{15D1466B-D19B-4B8C-A6FA-668CCEC1196A}"/>
              </a:ext>
            </a:extLst>
          </p:cNvPr>
          <p:cNvGraphicFramePr>
            <a:graphicFrameLocks noGrp="1"/>
          </p:cNvGraphicFramePr>
          <p:nvPr>
            <p:ph type="chart" sz="quarter" idx="13"/>
            <p:extLst>
              <p:ext uri="{D42A27DB-BD31-4B8C-83A1-F6EECF244321}">
                <p14:modId xmlns:p14="http://schemas.microsoft.com/office/powerpoint/2010/main" val="1074144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83FFDB-52B2-40D4-AC5C-428E021B1E55}"/>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AC552D25-FCC4-4797-A719-50C4E1995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42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7002-E859-4904-81EE-E6C4A5802855}"/>
              </a:ext>
            </a:extLst>
          </p:cNvPr>
          <p:cNvSpPr>
            <a:spLocks noGrp="1"/>
          </p:cNvSpPr>
          <p:nvPr>
            <p:ph type="title"/>
          </p:nvPr>
        </p:nvSpPr>
        <p:spPr/>
        <p:txBody>
          <a:bodyPr/>
          <a:lstStyle/>
          <a:p>
            <a:r>
              <a:rPr lang="en-US"/>
              <a:t>Facebook Fans By City Table | Nexus International School Malaysia - 1 of 3</a:t>
            </a:r>
          </a:p>
        </p:txBody>
      </p:sp>
      <p:graphicFrame>
        <p:nvGraphicFramePr>
          <p:cNvPr id="5" name="Table Placeholder 4">
            <a:extLst>
              <a:ext uri="{FF2B5EF4-FFF2-40B4-BE49-F238E27FC236}">
                <a16:creationId xmlns:a16="http://schemas.microsoft.com/office/drawing/2014/main" id="{9DDB9C20-AA87-464D-9F62-999334DA5A9C}"/>
              </a:ext>
            </a:extLst>
          </p:cNvPr>
          <p:cNvGraphicFramePr>
            <a:graphicFrameLocks noGrp="1"/>
          </p:cNvGraphicFramePr>
          <p:nvPr>
            <p:ph type="tbl" sz="quarter" idx="13"/>
            <p:extLst>
              <p:ext uri="{D42A27DB-BD31-4B8C-83A1-F6EECF244321}">
                <p14:modId xmlns:p14="http://schemas.microsoft.com/office/powerpoint/2010/main" val="322032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80149698"/>
                    </a:ext>
                  </a:extLst>
                </a:gridCol>
                <a:gridCol w="1645920">
                  <a:extLst>
                    <a:ext uri="{9D8B030D-6E8A-4147-A177-3AD203B41FA5}">
                      <a16:colId xmlns:a16="http://schemas.microsoft.com/office/drawing/2014/main" val="43938388"/>
                    </a:ext>
                  </a:extLst>
                </a:gridCol>
                <a:gridCol w="1645920">
                  <a:extLst>
                    <a:ext uri="{9D8B030D-6E8A-4147-A177-3AD203B41FA5}">
                      <a16:colId xmlns:a16="http://schemas.microsoft.com/office/drawing/2014/main" val="94435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3267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31.0 %</a:t>
                      </a:r>
                    </a:p>
                  </a:txBody>
                  <a:tcPr/>
                </a:tc>
                <a:extLst>
                  <a:ext uri="{0D108BD9-81ED-4DB2-BD59-A6C34878D82A}">
                    <a16:rowId xmlns:a16="http://schemas.microsoft.com/office/drawing/2014/main" val="372343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53104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092407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Putrajaya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85445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68518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3924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5823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71136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70374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53013022"/>
                  </a:ext>
                </a:extLst>
              </a:tr>
            </a:tbl>
          </a:graphicData>
        </a:graphic>
      </p:graphicFrame>
      <p:sp>
        <p:nvSpPr>
          <p:cNvPr id="4" name="Text Placeholder 3">
            <a:extLst>
              <a:ext uri="{FF2B5EF4-FFF2-40B4-BE49-F238E27FC236}">
                <a16:creationId xmlns:a16="http://schemas.microsoft.com/office/drawing/2014/main" id="{B1AE905D-B5DB-482A-BBF4-F82C80530B6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63704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B7AF-7CB2-4917-BD64-F71BAB1D66E3}"/>
              </a:ext>
            </a:extLst>
          </p:cNvPr>
          <p:cNvSpPr>
            <a:spLocks noGrp="1"/>
          </p:cNvSpPr>
          <p:nvPr>
            <p:ph type="title"/>
          </p:nvPr>
        </p:nvSpPr>
        <p:spPr/>
        <p:txBody>
          <a:bodyPr/>
          <a:lstStyle/>
          <a:p>
            <a:r>
              <a:rPr lang="en-US"/>
              <a:t>Facebook Fans By City Table | Nexus International School Malaysia - 2 of 3</a:t>
            </a:r>
          </a:p>
        </p:txBody>
      </p:sp>
      <p:graphicFrame>
        <p:nvGraphicFramePr>
          <p:cNvPr id="5" name="Table Placeholder 4">
            <a:extLst>
              <a:ext uri="{FF2B5EF4-FFF2-40B4-BE49-F238E27FC236}">
                <a16:creationId xmlns:a16="http://schemas.microsoft.com/office/drawing/2014/main" id="{F07825FE-7F95-40A3-AC5A-AD530E1DC447}"/>
              </a:ext>
            </a:extLst>
          </p:cNvPr>
          <p:cNvGraphicFramePr>
            <a:graphicFrameLocks noGrp="1"/>
          </p:cNvGraphicFramePr>
          <p:nvPr>
            <p:ph type="tbl" sz="quarter" idx="13"/>
            <p:extLst>
              <p:ext uri="{D42A27DB-BD31-4B8C-83A1-F6EECF244321}">
                <p14:modId xmlns:p14="http://schemas.microsoft.com/office/powerpoint/2010/main" val="78272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76374531"/>
                    </a:ext>
                  </a:extLst>
                </a:gridCol>
                <a:gridCol w="1645920">
                  <a:extLst>
                    <a:ext uri="{9D8B030D-6E8A-4147-A177-3AD203B41FA5}">
                      <a16:colId xmlns:a16="http://schemas.microsoft.com/office/drawing/2014/main" val="3431347933"/>
                    </a:ext>
                  </a:extLst>
                </a:gridCol>
                <a:gridCol w="1645920">
                  <a:extLst>
                    <a:ext uri="{9D8B030D-6E8A-4147-A177-3AD203B41FA5}">
                      <a16:colId xmlns:a16="http://schemas.microsoft.com/office/drawing/2014/main" val="2960337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3520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0228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4943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9696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Cyberjaya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7434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7462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7728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7656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83092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5512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2068741"/>
                  </a:ext>
                </a:extLst>
              </a:tr>
            </a:tbl>
          </a:graphicData>
        </a:graphic>
      </p:graphicFrame>
      <p:sp>
        <p:nvSpPr>
          <p:cNvPr id="4" name="Text Placeholder 3">
            <a:extLst>
              <a:ext uri="{FF2B5EF4-FFF2-40B4-BE49-F238E27FC236}">
                <a16:creationId xmlns:a16="http://schemas.microsoft.com/office/drawing/2014/main" id="{6FC47B03-3F69-48F0-8FA1-4D64FC5693D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294398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DB2B3-084E-499D-92BF-B4C16712E229}"/>
              </a:ext>
            </a:extLst>
          </p:cNvPr>
          <p:cNvSpPr>
            <a:spLocks noGrp="1"/>
          </p:cNvSpPr>
          <p:nvPr>
            <p:ph type="title"/>
          </p:nvPr>
        </p:nvSpPr>
        <p:spPr/>
        <p:txBody>
          <a:bodyPr/>
          <a:lstStyle/>
          <a:p>
            <a:r>
              <a:rPr lang="en-US"/>
              <a:t>Facebook Fans By City Table | Nexus International School Malaysia - 3 of 3</a:t>
            </a:r>
          </a:p>
        </p:txBody>
      </p:sp>
      <p:graphicFrame>
        <p:nvGraphicFramePr>
          <p:cNvPr id="5" name="Table Placeholder 4">
            <a:extLst>
              <a:ext uri="{FF2B5EF4-FFF2-40B4-BE49-F238E27FC236}">
                <a16:creationId xmlns:a16="http://schemas.microsoft.com/office/drawing/2014/main" id="{62DBE827-D5FE-4786-B44B-1BA8CD8E79B4}"/>
              </a:ext>
            </a:extLst>
          </p:cNvPr>
          <p:cNvGraphicFramePr>
            <a:graphicFrameLocks noGrp="1"/>
          </p:cNvGraphicFramePr>
          <p:nvPr>
            <p:ph type="tbl" sz="quarter" idx="13"/>
            <p:extLst>
              <p:ext uri="{D42A27DB-BD31-4B8C-83A1-F6EECF244321}">
                <p14:modId xmlns:p14="http://schemas.microsoft.com/office/powerpoint/2010/main" val="3894466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5912656"/>
                    </a:ext>
                  </a:extLst>
                </a:gridCol>
                <a:gridCol w="1645920">
                  <a:extLst>
                    <a:ext uri="{9D8B030D-6E8A-4147-A177-3AD203B41FA5}">
                      <a16:colId xmlns:a16="http://schemas.microsoft.com/office/drawing/2014/main" val="796661867"/>
                    </a:ext>
                  </a:extLst>
                </a:gridCol>
                <a:gridCol w="1645920">
                  <a:extLst>
                    <a:ext uri="{9D8B030D-6E8A-4147-A177-3AD203B41FA5}">
                      <a16:colId xmlns:a16="http://schemas.microsoft.com/office/drawing/2014/main" val="1537824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6637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8957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030644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67730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68574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08025065"/>
                  </a:ext>
                </a:extLst>
              </a:tr>
            </a:tbl>
          </a:graphicData>
        </a:graphic>
      </p:graphicFrame>
      <p:sp>
        <p:nvSpPr>
          <p:cNvPr id="4" name="Text Placeholder 3">
            <a:extLst>
              <a:ext uri="{FF2B5EF4-FFF2-40B4-BE49-F238E27FC236}">
                <a16:creationId xmlns:a16="http://schemas.microsoft.com/office/drawing/2014/main" id="{C7D05E60-9509-4BE8-B242-4AFD5103A54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00600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96867-7C95-45B2-8CCD-6F35D2195595}"/>
              </a:ext>
            </a:extLst>
          </p:cNvPr>
          <p:cNvSpPr>
            <a:spLocks noGrp="1"/>
          </p:cNvSpPr>
          <p:nvPr>
            <p:ph type="title"/>
          </p:nvPr>
        </p:nvSpPr>
        <p:spPr/>
        <p:txBody>
          <a:bodyPr/>
          <a:lstStyle/>
          <a:p>
            <a:r>
              <a:rPr lang="en-US"/>
              <a:t>Facebook Reach | Nexus International School Malaysia</a:t>
            </a:r>
          </a:p>
        </p:txBody>
      </p:sp>
      <p:graphicFrame>
        <p:nvGraphicFramePr>
          <p:cNvPr id="6" name="Chart Placeholder 5">
            <a:extLst>
              <a:ext uri="{FF2B5EF4-FFF2-40B4-BE49-F238E27FC236}">
                <a16:creationId xmlns:a16="http://schemas.microsoft.com/office/drawing/2014/main" id="{A895741B-7254-476B-8757-097BBD5E5824}"/>
              </a:ext>
            </a:extLst>
          </p:cNvPr>
          <p:cNvGraphicFramePr>
            <a:graphicFrameLocks noGrp="1"/>
          </p:cNvGraphicFramePr>
          <p:nvPr>
            <p:ph type="chart" sz="quarter" idx="13"/>
            <p:extLst>
              <p:ext uri="{D42A27DB-BD31-4B8C-83A1-F6EECF244321}">
                <p14:modId xmlns:p14="http://schemas.microsoft.com/office/powerpoint/2010/main" val="570933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9FDD2E-C7DB-43DC-B8EF-38AB2D599D17}"/>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10861EB4-E536-4CA0-9C49-B8CF22FA23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7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C1103-420C-4CF4-AB96-0143EABCA47C}"/>
              </a:ext>
            </a:extLst>
          </p:cNvPr>
          <p:cNvSpPr>
            <a:spLocks noGrp="1"/>
          </p:cNvSpPr>
          <p:nvPr>
            <p:ph type="title"/>
          </p:nvPr>
        </p:nvSpPr>
        <p:spPr/>
        <p:txBody>
          <a:bodyPr/>
          <a:lstStyle/>
          <a:p>
            <a:r>
              <a:rPr lang="en-US"/>
              <a:t>Facebook Page Views | Nexus International School Malaysia</a:t>
            </a:r>
          </a:p>
        </p:txBody>
      </p:sp>
      <p:graphicFrame>
        <p:nvGraphicFramePr>
          <p:cNvPr id="6" name="Chart Placeholder 5">
            <a:extLst>
              <a:ext uri="{FF2B5EF4-FFF2-40B4-BE49-F238E27FC236}">
                <a16:creationId xmlns:a16="http://schemas.microsoft.com/office/drawing/2014/main" id="{E40AA81C-8480-4ABE-B085-5AD3D94F1C69}"/>
              </a:ext>
            </a:extLst>
          </p:cNvPr>
          <p:cNvGraphicFramePr>
            <a:graphicFrameLocks noGrp="1"/>
          </p:cNvGraphicFramePr>
          <p:nvPr>
            <p:ph type="chart" sz="quarter" idx="13"/>
            <p:extLst>
              <p:ext uri="{D42A27DB-BD31-4B8C-83A1-F6EECF244321}">
                <p14:modId xmlns:p14="http://schemas.microsoft.com/office/powerpoint/2010/main" val="1461605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6D2A5-53F9-4BAB-A6E8-D29790375577}"/>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BADCF74D-E045-4982-90A5-1EF54D0F1C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540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04F9-A264-4894-A41B-2E87B3E1EAF6}"/>
              </a:ext>
            </a:extLst>
          </p:cNvPr>
          <p:cNvSpPr>
            <a:spLocks noGrp="1"/>
          </p:cNvSpPr>
          <p:nvPr>
            <p:ph type="title"/>
          </p:nvPr>
        </p:nvSpPr>
        <p:spPr/>
        <p:txBody>
          <a:bodyPr/>
          <a:lstStyle/>
          <a:p>
            <a:r>
              <a:rPr lang="en-US"/>
              <a:t>Facebook Engaged Users | Nexus International School Malaysia</a:t>
            </a:r>
          </a:p>
        </p:txBody>
      </p:sp>
      <p:graphicFrame>
        <p:nvGraphicFramePr>
          <p:cNvPr id="6" name="Chart Placeholder 5">
            <a:extLst>
              <a:ext uri="{FF2B5EF4-FFF2-40B4-BE49-F238E27FC236}">
                <a16:creationId xmlns:a16="http://schemas.microsoft.com/office/drawing/2014/main" id="{F7192E8E-9F12-45F7-BE10-60FFDE26CB5D}"/>
              </a:ext>
            </a:extLst>
          </p:cNvPr>
          <p:cNvGraphicFramePr>
            <a:graphicFrameLocks noGrp="1"/>
          </p:cNvGraphicFramePr>
          <p:nvPr>
            <p:ph type="chart" sz="quarter" idx="13"/>
            <p:extLst>
              <p:ext uri="{D42A27DB-BD31-4B8C-83A1-F6EECF244321}">
                <p14:modId xmlns:p14="http://schemas.microsoft.com/office/powerpoint/2010/main" val="1830461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A402B0-CDF2-4D05-BD65-7EA7E6F7D1AC}"/>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8CA5048B-F773-4B10-A450-586C395060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859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15196-72EC-4F95-B085-DB8E4931233B}"/>
              </a:ext>
            </a:extLst>
          </p:cNvPr>
          <p:cNvSpPr>
            <a:spLocks noGrp="1"/>
          </p:cNvSpPr>
          <p:nvPr>
            <p:ph type="title"/>
          </p:nvPr>
        </p:nvSpPr>
        <p:spPr/>
        <p:txBody>
          <a:bodyPr/>
          <a:lstStyle/>
          <a:p>
            <a:r>
              <a:rPr lang="en-US"/>
              <a:t>Facebook Interaction Rate | Nexus International School Malaysia</a:t>
            </a:r>
          </a:p>
        </p:txBody>
      </p:sp>
      <p:graphicFrame>
        <p:nvGraphicFramePr>
          <p:cNvPr id="6" name="Chart Placeholder 5">
            <a:extLst>
              <a:ext uri="{FF2B5EF4-FFF2-40B4-BE49-F238E27FC236}">
                <a16:creationId xmlns:a16="http://schemas.microsoft.com/office/drawing/2014/main" id="{1B60B77B-B1E4-46B4-B44F-3AD728693B92}"/>
              </a:ext>
            </a:extLst>
          </p:cNvPr>
          <p:cNvGraphicFramePr>
            <a:graphicFrameLocks noGrp="1"/>
          </p:cNvGraphicFramePr>
          <p:nvPr>
            <p:ph type="chart" sz="quarter" idx="13"/>
            <p:extLst>
              <p:ext uri="{D42A27DB-BD31-4B8C-83A1-F6EECF244321}">
                <p14:modId xmlns:p14="http://schemas.microsoft.com/office/powerpoint/2010/main" val="4019604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E2D13E-F2F6-4A47-9265-2964EF952B85}"/>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F00D0EA6-71A4-41BB-9C87-28A6363B22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497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3F1B-4B91-49AC-AEFF-C3D7D9BB657D}"/>
              </a:ext>
            </a:extLst>
          </p:cNvPr>
          <p:cNvSpPr>
            <a:spLocks noGrp="1"/>
          </p:cNvSpPr>
          <p:nvPr>
            <p:ph type="title"/>
          </p:nvPr>
        </p:nvSpPr>
        <p:spPr/>
        <p:txBody>
          <a:bodyPr/>
          <a:lstStyle/>
          <a:p>
            <a:r>
              <a:rPr lang="en-US"/>
              <a:t>Facebook Interactions Distribution | Nexus International School Malaysia</a:t>
            </a:r>
          </a:p>
        </p:txBody>
      </p:sp>
      <p:graphicFrame>
        <p:nvGraphicFramePr>
          <p:cNvPr id="6" name="Chart Placeholder 5">
            <a:extLst>
              <a:ext uri="{FF2B5EF4-FFF2-40B4-BE49-F238E27FC236}">
                <a16:creationId xmlns:a16="http://schemas.microsoft.com/office/drawing/2014/main" id="{ABBEB6AC-D4D6-469D-B417-840D31F5DF39}"/>
              </a:ext>
            </a:extLst>
          </p:cNvPr>
          <p:cNvGraphicFramePr>
            <a:graphicFrameLocks noGrp="1"/>
          </p:cNvGraphicFramePr>
          <p:nvPr>
            <p:ph type="chart" sz="quarter" idx="13"/>
            <p:extLst>
              <p:ext uri="{D42A27DB-BD31-4B8C-83A1-F6EECF244321}">
                <p14:modId xmlns:p14="http://schemas.microsoft.com/office/powerpoint/2010/main" val="273440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E06CF0-1CF4-40BD-9F50-AFBB652D3CA9}"/>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69EEED6B-6349-4897-9931-460BCB539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4042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0ADD0-4D86-447D-86AD-A0B6A58C44BA}"/>
              </a:ext>
            </a:extLst>
          </p:cNvPr>
          <p:cNvSpPr>
            <a:spLocks noGrp="1"/>
          </p:cNvSpPr>
          <p:nvPr>
            <p:ph type="title"/>
          </p:nvPr>
        </p:nvSpPr>
        <p:spPr/>
        <p:txBody>
          <a:bodyPr/>
          <a:lstStyle/>
          <a:p>
            <a:r>
              <a:rPr lang="en-US"/>
              <a:t>Facebook Interaction Rate By Weekday | Nexus International School Malaysia</a:t>
            </a:r>
          </a:p>
        </p:txBody>
      </p:sp>
      <p:graphicFrame>
        <p:nvGraphicFramePr>
          <p:cNvPr id="6" name="Chart Placeholder 5">
            <a:extLst>
              <a:ext uri="{FF2B5EF4-FFF2-40B4-BE49-F238E27FC236}">
                <a16:creationId xmlns:a16="http://schemas.microsoft.com/office/drawing/2014/main" id="{A5958D8F-46F8-4327-8A02-9981B8DEFA8A}"/>
              </a:ext>
            </a:extLst>
          </p:cNvPr>
          <p:cNvGraphicFramePr>
            <a:graphicFrameLocks noGrp="1"/>
          </p:cNvGraphicFramePr>
          <p:nvPr>
            <p:ph type="chart" sz="quarter" idx="13"/>
            <p:extLst>
              <p:ext uri="{D42A27DB-BD31-4B8C-83A1-F6EECF244321}">
                <p14:modId xmlns:p14="http://schemas.microsoft.com/office/powerpoint/2010/main" val="4215423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8E6AA8-CB6D-4799-BD23-68998DE15544}"/>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3D16782F-6C81-4BA7-A17A-2798E9B138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653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32EA6-E6E6-42C3-8AB0-B73A43B06098}"/>
              </a:ext>
            </a:extLst>
          </p:cNvPr>
          <p:cNvSpPr>
            <a:spLocks noGrp="1"/>
          </p:cNvSpPr>
          <p:nvPr>
            <p:ph type="title"/>
          </p:nvPr>
        </p:nvSpPr>
        <p:spPr/>
        <p:txBody>
          <a:bodyPr/>
          <a:lstStyle/>
          <a:p>
            <a:r>
              <a:rPr lang="en-US"/>
              <a:t>Facebook (FB) Custom Own Posts Table (new) | Nexus International School Malaysia - 1 of 2</a:t>
            </a:r>
          </a:p>
        </p:txBody>
      </p:sp>
      <p:graphicFrame>
        <p:nvGraphicFramePr>
          <p:cNvPr id="5" name="Table Placeholder 4">
            <a:extLst>
              <a:ext uri="{FF2B5EF4-FFF2-40B4-BE49-F238E27FC236}">
                <a16:creationId xmlns:a16="http://schemas.microsoft.com/office/drawing/2014/main" id="{375D281F-58F2-4EF6-88AD-E8F0D20C9361}"/>
              </a:ext>
            </a:extLst>
          </p:cNvPr>
          <p:cNvGraphicFramePr>
            <a:graphicFrameLocks noGrp="1"/>
          </p:cNvGraphicFramePr>
          <p:nvPr>
            <p:ph type="tbl" sz="quarter" idx="13"/>
            <p:extLst>
              <p:ext uri="{D42A27DB-BD31-4B8C-83A1-F6EECF244321}">
                <p14:modId xmlns:p14="http://schemas.microsoft.com/office/powerpoint/2010/main" val="245882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10558482"/>
                    </a:ext>
                  </a:extLst>
                </a:gridCol>
                <a:gridCol w="822960">
                  <a:extLst>
                    <a:ext uri="{9D8B030D-6E8A-4147-A177-3AD203B41FA5}">
                      <a16:colId xmlns:a16="http://schemas.microsoft.com/office/drawing/2014/main" val="148961382"/>
                    </a:ext>
                  </a:extLst>
                </a:gridCol>
                <a:gridCol w="822960">
                  <a:extLst>
                    <a:ext uri="{9D8B030D-6E8A-4147-A177-3AD203B41FA5}">
                      <a16:colId xmlns:a16="http://schemas.microsoft.com/office/drawing/2014/main" val="496855073"/>
                    </a:ext>
                  </a:extLst>
                </a:gridCol>
                <a:gridCol w="822960">
                  <a:extLst>
                    <a:ext uri="{9D8B030D-6E8A-4147-A177-3AD203B41FA5}">
                      <a16:colId xmlns:a16="http://schemas.microsoft.com/office/drawing/2014/main" val="2909585108"/>
                    </a:ext>
                  </a:extLst>
                </a:gridCol>
                <a:gridCol w="822960">
                  <a:extLst>
                    <a:ext uri="{9D8B030D-6E8A-4147-A177-3AD203B41FA5}">
                      <a16:colId xmlns:a16="http://schemas.microsoft.com/office/drawing/2014/main" val="1042717975"/>
                    </a:ext>
                  </a:extLst>
                </a:gridCol>
                <a:gridCol w="822960">
                  <a:extLst>
                    <a:ext uri="{9D8B030D-6E8A-4147-A177-3AD203B41FA5}">
                      <a16:colId xmlns:a16="http://schemas.microsoft.com/office/drawing/2014/main" val="4093693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62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- 2019-09-18 10:00:01</a:t>
                      </a:r>
                      <a:r>
                        <a:rPr kumimoji="0" lang="en-US" sz="1000" b="0" i="0" u="none" strike="noStrike" kern="1200" cap="none" spc="0" normalizeH="0" baseline="0" noProof="0">
                          <a:ln>
                            <a:noFill/>
                          </a:ln>
                          <a:solidFill>
                            <a:prstClr val="black"/>
                          </a:solidFill>
                          <a:effectLst/>
                          <a:uLnTx/>
                          <a:uFillTx/>
                          <a:latin typeface="+mn-lt"/>
                          <a:ea typeface="+mn-ea"/>
                          <a:cs typeface="+mn-cs"/>
                        </a:rPr>
                        <a:t>
 Here’s Christian Sireau from Year 7 who managed to grab hold of 5 medals -  2 Silver and 3 Bronze - in the Negeri Sembilan Inter-Club (NSIC) Swimming Championship 2019, which took place on the 24th and 25th August. Christian participated in various categories from freestyle to backstroke events, showing his versatility in the sport even at such a young age and making himself and the school proud of these achievements. Congratulations Christian!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546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- 2019-09-17 19:20:48</a:t>
                      </a:r>
                      <a:r>
                        <a:rPr kumimoji="0" lang="en-US" sz="1000" b="0" i="0" u="none" strike="noStrike" kern="1200" cap="none" spc="0" normalizeH="0" baseline="0" noProof="0">
                          <a:ln>
                            <a:noFill/>
                          </a:ln>
                          <a:solidFill>
                            <a:prstClr val="black"/>
                          </a:solidFill>
                          <a:effectLst/>
                          <a:uLnTx/>
                          <a:uFillTx/>
                          <a:latin typeface="+mn-lt"/>
                          <a:ea typeface="+mn-ea"/>
                          <a:cs typeface="+mn-cs"/>
                        </a:rPr>
                        <a:t>
 We are again recognised for our continued innovation in teaching and learning through the renewal of our Apple Distinguished School certification for another 3 years. Congratulations to all staff who were involved in the rigorous certification process leading to this achievement!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60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- 2019-09-25 10:00:00</a:t>
                      </a:r>
                      <a:r>
                        <a:rPr kumimoji="0" lang="en-US" sz="1000" b="0" i="0" u="none" strike="noStrike" kern="1200" cap="none" spc="0" normalizeH="0" baseline="0" noProof="0">
                          <a:ln>
                            <a:noFill/>
                          </a:ln>
                          <a:solidFill>
                            <a:prstClr val="black"/>
                          </a:solidFill>
                          <a:effectLst/>
                          <a:uLnTx/>
                          <a:uFillTx/>
                          <a:latin typeface="+mn-lt"/>
                          <a:ea typeface="+mn-ea"/>
                          <a:cs typeface="+mn-cs"/>
                        </a:rPr>
                        <a:t>
 We are extremely proud to have one of our learners, Jerrell Ong, also an ASEAN scholarship holder, to be pursuing his Bachelor’s Degree in Aerospace Engineering at Nanyang Technological University of Singapore. 
We are all so happy for you and wish you the very best in your next stage in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6562901"/>
                  </a:ext>
                </a:extLst>
              </a:tr>
            </a:tbl>
          </a:graphicData>
        </a:graphic>
      </p:graphicFrame>
      <p:sp>
        <p:nvSpPr>
          <p:cNvPr id="4" name="Text Placeholder 3">
            <a:extLst>
              <a:ext uri="{FF2B5EF4-FFF2-40B4-BE49-F238E27FC236}">
                <a16:creationId xmlns:a16="http://schemas.microsoft.com/office/drawing/2014/main" id="{A715099F-F7F0-44CB-8AB6-C37D9FDC692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05106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14459-787B-40C8-BA16-4AA0B7A33ADE}"/>
              </a:ext>
            </a:extLst>
          </p:cNvPr>
          <p:cNvSpPr>
            <a:spLocks noGrp="1"/>
          </p:cNvSpPr>
          <p:nvPr>
            <p:ph type="title"/>
          </p:nvPr>
        </p:nvSpPr>
        <p:spPr/>
        <p:txBody>
          <a:bodyPr/>
          <a:lstStyle/>
          <a:p>
            <a:r>
              <a:rPr lang="en-US"/>
              <a:t>Facebook (FB) Custom Own Posts Table (new) | Nexus International School Malaysia - 2 of 2</a:t>
            </a:r>
          </a:p>
        </p:txBody>
      </p:sp>
      <p:graphicFrame>
        <p:nvGraphicFramePr>
          <p:cNvPr id="5" name="Table Placeholder 4">
            <a:extLst>
              <a:ext uri="{FF2B5EF4-FFF2-40B4-BE49-F238E27FC236}">
                <a16:creationId xmlns:a16="http://schemas.microsoft.com/office/drawing/2014/main" id="{A478AAC6-93AB-4C99-AA28-A787E17F4B19}"/>
              </a:ext>
            </a:extLst>
          </p:cNvPr>
          <p:cNvGraphicFramePr>
            <a:graphicFrameLocks noGrp="1"/>
          </p:cNvGraphicFramePr>
          <p:nvPr>
            <p:ph type="tbl" sz="quarter" idx="13"/>
            <p:extLst>
              <p:ext uri="{D42A27DB-BD31-4B8C-83A1-F6EECF244321}">
                <p14:modId xmlns:p14="http://schemas.microsoft.com/office/powerpoint/2010/main" val="1834320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48242843"/>
                    </a:ext>
                  </a:extLst>
                </a:gridCol>
                <a:gridCol w="822960">
                  <a:extLst>
                    <a:ext uri="{9D8B030D-6E8A-4147-A177-3AD203B41FA5}">
                      <a16:colId xmlns:a16="http://schemas.microsoft.com/office/drawing/2014/main" val="3213662238"/>
                    </a:ext>
                  </a:extLst>
                </a:gridCol>
                <a:gridCol w="822960">
                  <a:extLst>
                    <a:ext uri="{9D8B030D-6E8A-4147-A177-3AD203B41FA5}">
                      <a16:colId xmlns:a16="http://schemas.microsoft.com/office/drawing/2014/main" val="3367052153"/>
                    </a:ext>
                  </a:extLst>
                </a:gridCol>
                <a:gridCol w="822960">
                  <a:extLst>
                    <a:ext uri="{9D8B030D-6E8A-4147-A177-3AD203B41FA5}">
                      <a16:colId xmlns:a16="http://schemas.microsoft.com/office/drawing/2014/main" val="1260103057"/>
                    </a:ext>
                  </a:extLst>
                </a:gridCol>
                <a:gridCol w="822960">
                  <a:extLst>
                    <a:ext uri="{9D8B030D-6E8A-4147-A177-3AD203B41FA5}">
                      <a16:colId xmlns:a16="http://schemas.microsoft.com/office/drawing/2014/main" val="2700476531"/>
                    </a:ext>
                  </a:extLst>
                </a:gridCol>
                <a:gridCol w="822960">
                  <a:extLst>
                    <a:ext uri="{9D8B030D-6E8A-4147-A177-3AD203B41FA5}">
                      <a16:colId xmlns:a16="http://schemas.microsoft.com/office/drawing/2014/main" val="2157043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4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- 2019-09-26 10:00:01</a:t>
                      </a:r>
                      <a:r>
                        <a:rPr kumimoji="0" lang="en-US" sz="1000" b="0" i="0" u="none" strike="noStrike" kern="1200" cap="none" spc="0" normalizeH="0" baseline="0" noProof="0">
                          <a:ln>
                            <a:noFill/>
                          </a:ln>
                          <a:solidFill>
                            <a:prstClr val="black"/>
                          </a:solidFill>
                          <a:effectLst/>
                          <a:uLnTx/>
                          <a:uFillTx/>
                          <a:latin typeface="+mn-lt"/>
                          <a:ea typeface="+mn-ea"/>
                          <a:cs typeface="+mn-cs"/>
                        </a:rPr>
                        <a:t>
 A contingent of Nexus learners recently participated in the Singapore and Asian Schools Math Olympiad (SASMO) and did the school proud by winning a host of medals - 5 x Gold, 5 x Silver, 6 x Bronze! Additionally, our Year 8 group also made it into the Top 10 in the Team category. We’re all so proud of each of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312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- 2019-09-17 17:00:13</a:t>
                      </a:r>
                      <a:r>
                        <a:rPr kumimoji="0" lang="en-US" sz="1000" b="0" i="0" u="none" strike="noStrike" kern="1200" cap="none" spc="0" normalizeH="0" baseline="0" noProof="0">
                          <a:ln>
                            <a:noFill/>
                          </a:ln>
                          <a:solidFill>
                            <a:prstClr val="black"/>
                          </a:solidFill>
                          <a:effectLst/>
                          <a:uLnTx/>
                          <a:uFillTx/>
                          <a:latin typeface="+mn-lt"/>
                          <a:ea typeface="+mn-ea"/>
                          <a:cs typeface="+mn-cs"/>
                        </a:rPr>
                        <a:t>
 To cheer everyone up after a week of haze, Nexus Primary School enjoyed a whole school sing-along during their weekly assembly. Learners, parents and staff enjoyed an uplifting start to their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9513123"/>
                  </a:ext>
                </a:extLst>
              </a:tr>
            </a:tbl>
          </a:graphicData>
        </a:graphic>
      </p:graphicFrame>
      <p:sp>
        <p:nvSpPr>
          <p:cNvPr id="4" name="Text Placeholder 3">
            <a:extLst>
              <a:ext uri="{FF2B5EF4-FFF2-40B4-BE49-F238E27FC236}">
                <a16:creationId xmlns:a16="http://schemas.microsoft.com/office/drawing/2014/main" id="{C2D8C0A7-B5C0-413D-B952-9925C5CD641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45429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8C30B-91C2-4CBF-BECA-52FEE52779B5}"/>
              </a:ext>
            </a:extLst>
          </p:cNvPr>
          <p:cNvSpPr>
            <a:spLocks noGrp="1"/>
          </p:cNvSpPr>
          <p:nvPr>
            <p:ph type="title"/>
          </p:nvPr>
        </p:nvSpPr>
        <p:spPr/>
        <p:txBody>
          <a:bodyPr/>
          <a:lstStyle/>
          <a:p>
            <a:r>
              <a:rPr lang="en-US"/>
              <a:t>Facebook Own Posts Table | Nexus International School Malaysia - 1 of 9</a:t>
            </a:r>
          </a:p>
        </p:txBody>
      </p:sp>
      <p:graphicFrame>
        <p:nvGraphicFramePr>
          <p:cNvPr id="5" name="Table Placeholder 4">
            <a:extLst>
              <a:ext uri="{FF2B5EF4-FFF2-40B4-BE49-F238E27FC236}">
                <a16:creationId xmlns:a16="http://schemas.microsoft.com/office/drawing/2014/main" id="{97F55EB1-1929-4C43-92A5-5107C3FC183A}"/>
              </a:ext>
            </a:extLst>
          </p:cNvPr>
          <p:cNvGraphicFramePr>
            <a:graphicFrameLocks noGrp="1"/>
          </p:cNvGraphicFramePr>
          <p:nvPr>
            <p:ph type="tbl" sz="quarter" idx="13"/>
            <p:extLst>
              <p:ext uri="{D42A27DB-BD31-4B8C-83A1-F6EECF244321}">
                <p14:modId xmlns:p14="http://schemas.microsoft.com/office/powerpoint/2010/main" val="2999259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8283489"/>
                    </a:ext>
                  </a:extLst>
                </a:gridCol>
                <a:gridCol w="658368">
                  <a:extLst>
                    <a:ext uri="{9D8B030D-6E8A-4147-A177-3AD203B41FA5}">
                      <a16:colId xmlns:a16="http://schemas.microsoft.com/office/drawing/2014/main" val="3785821035"/>
                    </a:ext>
                  </a:extLst>
                </a:gridCol>
                <a:gridCol w="658368">
                  <a:extLst>
                    <a:ext uri="{9D8B030D-6E8A-4147-A177-3AD203B41FA5}">
                      <a16:colId xmlns:a16="http://schemas.microsoft.com/office/drawing/2014/main" val="1229787558"/>
                    </a:ext>
                  </a:extLst>
                </a:gridCol>
                <a:gridCol w="658368">
                  <a:extLst>
                    <a:ext uri="{9D8B030D-6E8A-4147-A177-3AD203B41FA5}">
                      <a16:colId xmlns:a16="http://schemas.microsoft.com/office/drawing/2014/main" val="3065221177"/>
                    </a:ext>
                  </a:extLst>
                </a:gridCol>
                <a:gridCol w="658368">
                  <a:extLst>
                    <a:ext uri="{9D8B030D-6E8A-4147-A177-3AD203B41FA5}">
                      <a16:colId xmlns:a16="http://schemas.microsoft.com/office/drawing/2014/main" val="4078508432"/>
                    </a:ext>
                  </a:extLst>
                </a:gridCol>
                <a:gridCol w="658368">
                  <a:extLst>
                    <a:ext uri="{9D8B030D-6E8A-4147-A177-3AD203B41FA5}">
                      <a16:colId xmlns:a16="http://schemas.microsoft.com/office/drawing/2014/main" val="1503208043"/>
                    </a:ext>
                  </a:extLst>
                </a:gridCol>
                <a:gridCol w="658368">
                  <a:extLst>
                    <a:ext uri="{9D8B030D-6E8A-4147-A177-3AD203B41FA5}">
                      <a16:colId xmlns:a16="http://schemas.microsoft.com/office/drawing/2014/main" val="3870581689"/>
                    </a:ext>
                  </a:extLst>
                </a:gridCol>
                <a:gridCol w="658368">
                  <a:extLst>
                    <a:ext uri="{9D8B030D-6E8A-4147-A177-3AD203B41FA5}">
                      <a16:colId xmlns:a16="http://schemas.microsoft.com/office/drawing/2014/main" val="267261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583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- 2019-09-27 17:36:32</a:t>
                      </a:r>
                      <a:r>
                        <a:rPr kumimoji="0" lang="en-US" sz="1000" b="0" i="0" u="none" strike="noStrike" kern="1200" cap="none" spc="0" normalizeH="0" baseline="0" noProof="0">
                          <a:ln>
                            <a:noFill/>
                          </a:ln>
                          <a:solidFill>
                            <a:prstClr val="black"/>
                          </a:solidFill>
                          <a:effectLst/>
                          <a:uLnTx/>
                          <a:uFillTx/>
                          <a:latin typeface="+mn-lt"/>
                          <a:ea typeface="+mn-ea"/>
                          <a:cs typeface="+mn-cs"/>
                        </a:rPr>
                        <a:t>
 Thank you EssentialEducation for the feature! Click on the link below to find out why Nexus Boarding House is more than just a place to stay! 
Link: https://www.essentialeducationguide.com/primary/Nexus-Boarding-House-More-Than-A-Place-To-Stay#xsid=a62e_li7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742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- 2019-09-26 10:00:01</a:t>
                      </a:r>
                      <a:r>
                        <a:rPr kumimoji="0" lang="en-US" sz="1000" b="0" i="0" u="none" strike="noStrike" kern="1200" cap="none" spc="0" normalizeH="0" baseline="0" noProof="0">
                          <a:ln>
                            <a:noFill/>
                          </a:ln>
                          <a:solidFill>
                            <a:prstClr val="black"/>
                          </a:solidFill>
                          <a:effectLst/>
                          <a:uLnTx/>
                          <a:uFillTx/>
                          <a:latin typeface="+mn-lt"/>
                          <a:ea typeface="+mn-ea"/>
                          <a:cs typeface="+mn-cs"/>
                        </a:rPr>
                        <a:t>
 A contingent of Nexus learners recently participated in the Singapore and Asian Schools Math Olympiad (SASMO) and did the school proud by winning a host of medals - 5 x Gold, 5 x Silver, 6 x Bronze! Additionally, our Year 8 group also made it into the Top 10 in the Team category. We’re all so proud of each of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441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- 2019-09-25 10:00:00</a:t>
                      </a:r>
                      <a:r>
                        <a:rPr kumimoji="0" lang="en-US" sz="1000" b="0" i="0" u="none" strike="noStrike" kern="1200" cap="none" spc="0" normalizeH="0" baseline="0" noProof="0">
                          <a:ln>
                            <a:noFill/>
                          </a:ln>
                          <a:solidFill>
                            <a:prstClr val="black"/>
                          </a:solidFill>
                          <a:effectLst/>
                          <a:uLnTx/>
                          <a:uFillTx/>
                          <a:latin typeface="+mn-lt"/>
                          <a:ea typeface="+mn-ea"/>
                          <a:cs typeface="+mn-cs"/>
                        </a:rPr>
                        <a:t>
 We are extremely proud to have one of our learners, Jerrell Ong, also an ASEAN scholarship holder, to be pursuing his Bachelor’s Degree in Aerospace Engineering at Nanyang Technological University of Singapore. 
We are all so happy for you and wish you the very best in your next stage in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2425897"/>
                  </a:ext>
                </a:extLst>
              </a:tr>
            </a:tbl>
          </a:graphicData>
        </a:graphic>
      </p:graphicFrame>
      <p:sp>
        <p:nvSpPr>
          <p:cNvPr id="4" name="Text Placeholder 3">
            <a:extLst>
              <a:ext uri="{FF2B5EF4-FFF2-40B4-BE49-F238E27FC236}">
                <a16:creationId xmlns:a16="http://schemas.microsoft.com/office/drawing/2014/main" id="{C5901815-55E2-4DD3-AD1A-EB372EBEB75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14949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3168-41CB-4155-8EE3-4980983C752F}"/>
              </a:ext>
            </a:extLst>
          </p:cNvPr>
          <p:cNvSpPr>
            <a:spLocks noGrp="1"/>
          </p:cNvSpPr>
          <p:nvPr>
            <p:ph type="title"/>
          </p:nvPr>
        </p:nvSpPr>
        <p:spPr/>
        <p:txBody>
          <a:bodyPr/>
          <a:lstStyle/>
          <a:p>
            <a:r>
              <a:rPr lang="en-US"/>
              <a:t>Facebook Own Posts Table | Nexus International School Malaysia - 2 of 9</a:t>
            </a:r>
          </a:p>
        </p:txBody>
      </p:sp>
      <p:graphicFrame>
        <p:nvGraphicFramePr>
          <p:cNvPr id="5" name="Table Placeholder 4">
            <a:extLst>
              <a:ext uri="{FF2B5EF4-FFF2-40B4-BE49-F238E27FC236}">
                <a16:creationId xmlns:a16="http://schemas.microsoft.com/office/drawing/2014/main" id="{15FC1939-C564-4FC3-9544-D4C279588CCA}"/>
              </a:ext>
            </a:extLst>
          </p:cNvPr>
          <p:cNvGraphicFramePr>
            <a:graphicFrameLocks noGrp="1"/>
          </p:cNvGraphicFramePr>
          <p:nvPr>
            <p:ph type="tbl" sz="quarter" idx="13"/>
            <p:extLst>
              <p:ext uri="{D42A27DB-BD31-4B8C-83A1-F6EECF244321}">
                <p14:modId xmlns:p14="http://schemas.microsoft.com/office/powerpoint/2010/main" val="136487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2379468"/>
                    </a:ext>
                  </a:extLst>
                </a:gridCol>
                <a:gridCol w="658368">
                  <a:extLst>
                    <a:ext uri="{9D8B030D-6E8A-4147-A177-3AD203B41FA5}">
                      <a16:colId xmlns:a16="http://schemas.microsoft.com/office/drawing/2014/main" val="1022583082"/>
                    </a:ext>
                  </a:extLst>
                </a:gridCol>
                <a:gridCol w="658368">
                  <a:extLst>
                    <a:ext uri="{9D8B030D-6E8A-4147-A177-3AD203B41FA5}">
                      <a16:colId xmlns:a16="http://schemas.microsoft.com/office/drawing/2014/main" val="376069989"/>
                    </a:ext>
                  </a:extLst>
                </a:gridCol>
                <a:gridCol w="658368">
                  <a:extLst>
                    <a:ext uri="{9D8B030D-6E8A-4147-A177-3AD203B41FA5}">
                      <a16:colId xmlns:a16="http://schemas.microsoft.com/office/drawing/2014/main" val="3336779159"/>
                    </a:ext>
                  </a:extLst>
                </a:gridCol>
                <a:gridCol w="658368">
                  <a:extLst>
                    <a:ext uri="{9D8B030D-6E8A-4147-A177-3AD203B41FA5}">
                      <a16:colId xmlns:a16="http://schemas.microsoft.com/office/drawing/2014/main" val="4105957322"/>
                    </a:ext>
                  </a:extLst>
                </a:gridCol>
                <a:gridCol w="658368">
                  <a:extLst>
                    <a:ext uri="{9D8B030D-6E8A-4147-A177-3AD203B41FA5}">
                      <a16:colId xmlns:a16="http://schemas.microsoft.com/office/drawing/2014/main" val="61233732"/>
                    </a:ext>
                  </a:extLst>
                </a:gridCol>
                <a:gridCol w="658368">
                  <a:extLst>
                    <a:ext uri="{9D8B030D-6E8A-4147-A177-3AD203B41FA5}">
                      <a16:colId xmlns:a16="http://schemas.microsoft.com/office/drawing/2014/main" val="526122114"/>
                    </a:ext>
                  </a:extLst>
                </a:gridCol>
                <a:gridCol w="658368">
                  <a:extLst>
                    <a:ext uri="{9D8B030D-6E8A-4147-A177-3AD203B41FA5}">
                      <a16:colId xmlns:a16="http://schemas.microsoft.com/office/drawing/2014/main" val="185570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339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- 2019-09-24 14:05:49</a:t>
                      </a:r>
                      <a:r>
                        <a:rPr kumimoji="0" lang="en-US" sz="1000" b="0" i="0" u="none" strike="noStrike" kern="1200" cap="none" spc="0" normalizeH="0" baseline="0" noProof="0">
                          <a:ln>
                            <a:noFill/>
                          </a:ln>
                          <a:solidFill>
                            <a:prstClr val="black"/>
                          </a:solidFill>
                          <a:effectLst/>
                          <a:uLnTx/>
                          <a:uFillTx/>
                          <a:latin typeface="+mn-lt"/>
                          <a:ea typeface="+mn-ea"/>
                          <a:cs typeface="+mn-cs"/>
                        </a:rPr>
                        <a:t>
 Nexus International School provides exceptional learning for your child from the early years up to pre-university, including boarding for ages 10 to 18. Attend our Open Day from the 26 to 28 September to learn more!
Activities and Highlights:
Free Trial Classes
Application Fee Waivers
Coding Session for Kids
School Tour
Talks by Senior Leadership Team
Click this link to RSVP! 
http://bit.ly/nexusopendaysept19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0786658"/>
                  </a:ext>
                </a:extLst>
              </a:tr>
            </a:tbl>
          </a:graphicData>
        </a:graphic>
      </p:graphicFrame>
      <p:sp>
        <p:nvSpPr>
          <p:cNvPr id="4" name="Text Placeholder 3">
            <a:extLst>
              <a:ext uri="{FF2B5EF4-FFF2-40B4-BE49-F238E27FC236}">
                <a16:creationId xmlns:a16="http://schemas.microsoft.com/office/drawing/2014/main" id="{257F9FDB-6756-4CCA-B368-341E5BCFF91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871613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F3A1C-CA5E-42EC-858C-4208AF113F25}"/>
              </a:ext>
            </a:extLst>
          </p:cNvPr>
          <p:cNvSpPr>
            <a:spLocks noGrp="1"/>
          </p:cNvSpPr>
          <p:nvPr>
            <p:ph type="title"/>
          </p:nvPr>
        </p:nvSpPr>
        <p:spPr/>
        <p:txBody>
          <a:bodyPr/>
          <a:lstStyle/>
          <a:p>
            <a:r>
              <a:rPr lang="en-US"/>
              <a:t>Facebook Own Posts Table | Nexus International School Malaysia - 3 of 9</a:t>
            </a:r>
          </a:p>
        </p:txBody>
      </p:sp>
      <p:graphicFrame>
        <p:nvGraphicFramePr>
          <p:cNvPr id="5" name="Table Placeholder 4">
            <a:extLst>
              <a:ext uri="{FF2B5EF4-FFF2-40B4-BE49-F238E27FC236}">
                <a16:creationId xmlns:a16="http://schemas.microsoft.com/office/drawing/2014/main" id="{53FE92DD-DDD1-449C-8EAB-0FB17A300235}"/>
              </a:ext>
            </a:extLst>
          </p:cNvPr>
          <p:cNvGraphicFramePr>
            <a:graphicFrameLocks noGrp="1"/>
          </p:cNvGraphicFramePr>
          <p:nvPr>
            <p:ph type="tbl" sz="quarter" idx="13"/>
            <p:extLst>
              <p:ext uri="{D42A27DB-BD31-4B8C-83A1-F6EECF244321}">
                <p14:modId xmlns:p14="http://schemas.microsoft.com/office/powerpoint/2010/main" val="4090835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5233343"/>
                    </a:ext>
                  </a:extLst>
                </a:gridCol>
                <a:gridCol w="658368">
                  <a:extLst>
                    <a:ext uri="{9D8B030D-6E8A-4147-A177-3AD203B41FA5}">
                      <a16:colId xmlns:a16="http://schemas.microsoft.com/office/drawing/2014/main" val="3272708224"/>
                    </a:ext>
                  </a:extLst>
                </a:gridCol>
                <a:gridCol w="658368">
                  <a:extLst>
                    <a:ext uri="{9D8B030D-6E8A-4147-A177-3AD203B41FA5}">
                      <a16:colId xmlns:a16="http://schemas.microsoft.com/office/drawing/2014/main" val="4060817714"/>
                    </a:ext>
                  </a:extLst>
                </a:gridCol>
                <a:gridCol w="658368">
                  <a:extLst>
                    <a:ext uri="{9D8B030D-6E8A-4147-A177-3AD203B41FA5}">
                      <a16:colId xmlns:a16="http://schemas.microsoft.com/office/drawing/2014/main" val="4124251908"/>
                    </a:ext>
                  </a:extLst>
                </a:gridCol>
                <a:gridCol w="658368">
                  <a:extLst>
                    <a:ext uri="{9D8B030D-6E8A-4147-A177-3AD203B41FA5}">
                      <a16:colId xmlns:a16="http://schemas.microsoft.com/office/drawing/2014/main" val="392213470"/>
                    </a:ext>
                  </a:extLst>
                </a:gridCol>
                <a:gridCol w="658368">
                  <a:extLst>
                    <a:ext uri="{9D8B030D-6E8A-4147-A177-3AD203B41FA5}">
                      <a16:colId xmlns:a16="http://schemas.microsoft.com/office/drawing/2014/main" val="2563413125"/>
                    </a:ext>
                  </a:extLst>
                </a:gridCol>
                <a:gridCol w="658368">
                  <a:extLst>
                    <a:ext uri="{9D8B030D-6E8A-4147-A177-3AD203B41FA5}">
                      <a16:colId xmlns:a16="http://schemas.microsoft.com/office/drawing/2014/main" val="2612370517"/>
                    </a:ext>
                  </a:extLst>
                </a:gridCol>
                <a:gridCol w="658368">
                  <a:extLst>
                    <a:ext uri="{9D8B030D-6E8A-4147-A177-3AD203B41FA5}">
                      <a16:colId xmlns:a16="http://schemas.microsoft.com/office/drawing/2014/main" val="196283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120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- 2019-09-23 20:14:03</a:t>
                      </a:r>
                      <a:r>
                        <a:rPr kumimoji="0" lang="en-US" sz="1000" b="0" i="0" u="none" strike="noStrike" kern="1200" cap="none" spc="0" normalizeH="0" baseline="0" noProof="0">
                          <a:ln>
                            <a:noFill/>
                          </a:ln>
                          <a:solidFill>
                            <a:prstClr val="black"/>
                          </a:solidFill>
                          <a:effectLst/>
                          <a:uLnTx/>
                          <a:uFillTx/>
                          <a:latin typeface="+mn-lt"/>
                          <a:ea typeface="+mn-ea"/>
                          <a:cs typeface="+mn-cs"/>
                        </a:rPr>
                        <a:t>
 Dear Parents,
Please note that Nexus will be open tomorrow and it will again be a RED day, with the API just over 130 for the past 3 hours. Air quality in the classrooms today was considerably better than outside, with air conditioning in every room and a number of air purifiers. 
However if you would still prefer to keep your children at home, this will again be recorded as an authorised absence and home learning provided.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0209390"/>
                  </a:ext>
                </a:extLst>
              </a:tr>
            </a:tbl>
          </a:graphicData>
        </a:graphic>
      </p:graphicFrame>
      <p:sp>
        <p:nvSpPr>
          <p:cNvPr id="4" name="Text Placeholder 3">
            <a:extLst>
              <a:ext uri="{FF2B5EF4-FFF2-40B4-BE49-F238E27FC236}">
                <a16:creationId xmlns:a16="http://schemas.microsoft.com/office/drawing/2014/main" id="{83C197F2-287E-4921-B778-FBDE7CEC01F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786895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9D250-B7F2-4C92-909A-5E120E3E95BA}"/>
              </a:ext>
            </a:extLst>
          </p:cNvPr>
          <p:cNvSpPr>
            <a:spLocks noGrp="1"/>
          </p:cNvSpPr>
          <p:nvPr>
            <p:ph type="title"/>
          </p:nvPr>
        </p:nvSpPr>
        <p:spPr/>
        <p:txBody>
          <a:bodyPr/>
          <a:lstStyle/>
          <a:p>
            <a:r>
              <a:rPr lang="en-US"/>
              <a:t>Facebook Own Posts Table | Nexus International School Malaysia - 4 of 9</a:t>
            </a:r>
          </a:p>
        </p:txBody>
      </p:sp>
      <p:graphicFrame>
        <p:nvGraphicFramePr>
          <p:cNvPr id="5" name="Table Placeholder 4">
            <a:extLst>
              <a:ext uri="{FF2B5EF4-FFF2-40B4-BE49-F238E27FC236}">
                <a16:creationId xmlns:a16="http://schemas.microsoft.com/office/drawing/2014/main" id="{F6C41010-BE24-4ED4-8D5C-0317D4D337DC}"/>
              </a:ext>
            </a:extLst>
          </p:cNvPr>
          <p:cNvGraphicFramePr>
            <a:graphicFrameLocks noGrp="1"/>
          </p:cNvGraphicFramePr>
          <p:nvPr>
            <p:ph type="tbl" sz="quarter" idx="13"/>
            <p:extLst>
              <p:ext uri="{D42A27DB-BD31-4B8C-83A1-F6EECF244321}">
                <p14:modId xmlns:p14="http://schemas.microsoft.com/office/powerpoint/2010/main" val="3096069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6038663"/>
                    </a:ext>
                  </a:extLst>
                </a:gridCol>
                <a:gridCol w="658368">
                  <a:extLst>
                    <a:ext uri="{9D8B030D-6E8A-4147-A177-3AD203B41FA5}">
                      <a16:colId xmlns:a16="http://schemas.microsoft.com/office/drawing/2014/main" val="1165339593"/>
                    </a:ext>
                  </a:extLst>
                </a:gridCol>
                <a:gridCol w="658368">
                  <a:extLst>
                    <a:ext uri="{9D8B030D-6E8A-4147-A177-3AD203B41FA5}">
                      <a16:colId xmlns:a16="http://schemas.microsoft.com/office/drawing/2014/main" val="3212027445"/>
                    </a:ext>
                  </a:extLst>
                </a:gridCol>
                <a:gridCol w="658368">
                  <a:extLst>
                    <a:ext uri="{9D8B030D-6E8A-4147-A177-3AD203B41FA5}">
                      <a16:colId xmlns:a16="http://schemas.microsoft.com/office/drawing/2014/main" val="1727720988"/>
                    </a:ext>
                  </a:extLst>
                </a:gridCol>
                <a:gridCol w="658368">
                  <a:extLst>
                    <a:ext uri="{9D8B030D-6E8A-4147-A177-3AD203B41FA5}">
                      <a16:colId xmlns:a16="http://schemas.microsoft.com/office/drawing/2014/main" val="1927400717"/>
                    </a:ext>
                  </a:extLst>
                </a:gridCol>
                <a:gridCol w="658368">
                  <a:extLst>
                    <a:ext uri="{9D8B030D-6E8A-4147-A177-3AD203B41FA5}">
                      <a16:colId xmlns:a16="http://schemas.microsoft.com/office/drawing/2014/main" val="126640863"/>
                    </a:ext>
                  </a:extLst>
                </a:gridCol>
                <a:gridCol w="658368">
                  <a:extLst>
                    <a:ext uri="{9D8B030D-6E8A-4147-A177-3AD203B41FA5}">
                      <a16:colId xmlns:a16="http://schemas.microsoft.com/office/drawing/2014/main" val="1315896901"/>
                    </a:ext>
                  </a:extLst>
                </a:gridCol>
                <a:gridCol w="658368">
                  <a:extLst>
                    <a:ext uri="{9D8B030D-6E8A-4147-A177-3AD203B41FA5}">
                      <a16:colId xmlns:a16="http://schemas.microsoft.com/office/drawing/2014/main" val="140777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170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- 2019-09-23 16:15:00</a:t>
                      </a:r>
                      <a:r>
                        <a:rPr kumimoji="0" lang="en-US" sz="1000" b="0" i="0" u="none" strike="noStrike" kern="1200" cap="none" spc="0" normalizeH="0" baseline="0" noProof="0">
                          <a:ln>
                            <a:noFill/>
                          </a:ln>
                          <a:solidFill>
                            <a:prstClr val="black"/>
                          </a:solidFill>
                          <a:effectLst/>
                          <a:uLnTx/>
                          <a:uFillTx/>
                          <a:latin typeface="+mn-lt"/>
                          <a:ea typeface="+mn-ea"/>
                          <a:cs typeface="+mn-cs"/>
                        </a:rPr>
                        <a:t>
 At Nexus, our learners cover some professional level activities including character design, computer animation, augmented reality and virtual reality. Attend our Open Day from 26 to 28 September to learn more!
Open Day Programme:
10.00 am - Registration and morning tea
10.30 am - Talks by Senior Leadership Team
11.00 am - School tour &amp; Coding for Kids
12.00 pm - Boarding briefing and tour by Director of Boarding house
Click this link to RSVP! 
http://bit.ly/nexusopendaysept19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939894"/>
                  </a:ext>
                </a:extLst>
              </a:tr>
            </a:tbl>
          </a:graphicData>
        </a:graphic>
      </p:graphicFrame>
      <p:sp>
        <p:nvSpPr>
          <p:cNvPr id="4" name="Text Placeholder 3">
            <a:extLst>
              <a:ext uri="{FF2B5EF4-FFF2-40B4-BE49-F238E27FC236}">
                <a16:creationId xmlns:a16="http://schemas.microsoft.com/office/drawing/2014/main" id="{91E4EB75-6517-4EF1-9AA7-A4AFAD22535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47843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E831-9AE5-496B-9B80-BA85ED842B1A}"/>
              </a:ext>
            </a:extLst>
          </p:cNvPr>
          <p:cNvSpPr>
            <a:spLocks noGrp="1"/>
          </p:cNvSpPr>
          <p:nvPr>
            <p:ph type="title"/>
          </p:nvPr>
        </p:nvSpPr>
        <p:spPr/>
        <p:txBody>
          <a:bodyPr/>
          <a:lstStyle/>
          <a:p>
            <a:r>
              <a:rPr lang="en-US"/>
              <a:t>Facebook Own Posts Table | Nexus International School Malaysia - 5 of 9</a:t>
            </a:r>
          </a:p>
        </p:txBody>
      </p:sp>
      <p:graphicFrame>
        <p:nvGraphicFramePr>
          <p:cNvPr id="5" name="Table Placeholder 4">
            <a:extLst>
              <a:ext uri="{FF2B5EF4-FFF2-40B4-BE49-F238E27FC236}">
                <a16:creationId xmlns:a16="http://schemas.microsoft.com/office/drawing/2014/main" id="{E383DDF0-2E8C-4FD5-B9A7-5576C52F4322}"/>
              </a:ext>
            </a:extLst>
          </p:cNvPr>
          <p:cNvGraphicFramePr>
            <a:graphicFrameLocks noGrp="1"/>
          </p:cNvGraphicFramePr>
          <p:nvPr>
            <p:ph type="tbl" sz="quarter" idx="13"/>
            <p:extLst>
              <p:ext uri="{D42A27DB-BD31-4B8C-83A1-F6EECF244321}">
                <p14:modId xmlns:p14="http://schemas.microsoft.com/office/powerpoint/2010/main" val="71079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4042960"/>
                    </a:ext>
                  </a:extLst>
                </a:gridCol>
                <a:gridCol w="658368">
                  <a:extLst>
                    <a:ext uri="{9D8B030D-6E8A-4147-A177-3AD203B41FA5}">
                      <a16:colId xmlns:a16="http://schemas.microsoft.com/office/drawing/2014/main" val="3827607112"/>
                    </a:ext>
                  </a:extLst>
                </a:gridCol>
                <a:gridCol w="658368">
                  <a:extLst>
                    <a:ext uri="{9D8B030D-6E8A-4147-A177-3AD203B41FA5}">
                      <a16:colId xmlns:a16="http://schemas.microsoft.com/office/drawing/2014/main" val="1653419946"/>
                    </a:ext>
                  </a:extLst>
                </a:gridCol>
                <a:gridCol w="658368">
                  <a:extLst>
                    <a:ext uri="{9D8B030D-6E8A-4147-A177-3AD203B41FA5}">
                      <a16:colId xmlns:a16="http://schemas.microsoft.com/office/drawing/2014/main" val="3150453236"/>
                    </a:ext>
                  </a:extLst>
                </a:gridCol>
                <a:gridCol w="658368">
                  <a:extLst>
                    <a:ext uri="{9D8B030D-6E8A-4147-A177-3AD203B41FA5}">
                      <a16:colId xmlns:a16="http://schemas.microsoft.com/office/drawing/2014/main" val="3497228476"/>
                    </a:ext>
                  </a:extLst>
                </a:gridCol>
                <a:gridCol w="658368">
                  <a:extLst>
                    <a:ext uri="{9D8B030D-6E8A-4147-A177-3AD203B41FA5}">
                      <a16:colId xmlns:a16="http://schemas.microsoft.com/office/drawing/2014/main" val="2307397274"/>
                    </a:ext>
                  </a:extLst>
                </a:gridCol>
                <a:gridCol w="658368">
                  <a:extLst>
                    <a:ext uri="{9D8B030D-6E8A-4147-A177-3AD203B41FA5}">
                      <a16:colId xmlns:a16="http://schemas.microsoft.com/office/drawing/2014/main" val="3027461899"/>
                    </a:ext>
                  </a:extLst>
                </a:gridCol>
                <a:gridCol w="658368">
                  <a:extLst>
                    <a:ext uri="{9D8B030D-6E8A-4147-A177-3AD203B41FA5}">
                      <a16:colId xmlns:a16="http://schemas.microsoft.com/office/drawing/2014/main" val="26225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614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- 2019-09-22 23:34:54</a:t>
                      </a:r>
                      <a:r>
                        <a:rPr kumimoji="0" lang="en-US" sz="1000" b="0" i="0" u="none" strike="noStrike" kern="1200" cap="none" spc="0" normalizeH="0" baseline="0" noProof="0">
                          <a:ln>
                            <a:noFill/>
                          </a:ln>
                          <a:solidFill>
                            <a:prstClr val="black"/>
                          </a:solidFill>
                          <a:effectLst/>
                          <a:uLnTx/>
                          <a:uFillTx/>
                          <a:latin typeface="+mn-lt"/>
                          <a:ea typeface="+mn-ea"/>
                          <a:cs typeface="+mn-cs"/>
                        </a:rPr>
                        <a:t>
 We are very keen to give learners the choice to come into school, where we have continued to do our very best to attain clean air in the classrooms. We have now been able to purchase 30 air purifiers and these will be placed strategically throughout the school, to help clean our indoor air. 
Nexus will be open tomorrow and it will be a Red Day. CCAs will be postponed for Monday and Tuesday and replaced at the end of term where possible. Parents may choose to keep their children at home if they so wish and home learning will be set.
Again we thank the whole Nexus Community for their resilience and adaptability during this challenging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18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- 2019-09-22 19:43:50</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The haze readings have changed dramatically throughout the evening and we are discussing the situation with the higher management of Taylor's. Please check back later this evening.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147440"/>
                  </a:ext>
                </a:extLst>
              </a:tr>
            </a:tbl>
          </a:graphicData>
        </a:graphic>
      </p:graphicFrame>
      <p:sp>
        <p:nvSpPr>
          <p:cNvPr id="4" name="Text Placeholder 3">
            <a:extLst>
              <a:ext uri="{FF2B5EF4-FFF2-40B4-BE49-F238E27FC236}">
                <a16:creationId xmlns:a16="http://schemas.microsoft.com/office/drawing/2014/main" id="{F728628C-488A-4009-B419-CE2CCC57E00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88916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343BB-B632-4B07-ACF2-11C9B62EB903}"/>
              </a:ext>
            </a:extLst>
          </p:cNvPr>
          <p:cNvSpPr>
            <a:spLocks noGrp="1"/>
          </p:cNvSpPr>
          <p:nvPr>
            <p:ph type="title"/>
          </p:nvPr>
        </p:nvSpPr>
        <p:spPr/>
        <p:txBody>
          <a:bodyPr/>
          <a:lstStyle/>
          <a:p>
            <a:r>
              <a:rPr lang="en-US"/>
              <a:t>Facebook Own Posts Table | Nexus International School Malaysia - 6 of 9</a:t>
            </a:r>
          </a:p>
        </p:txBody>
      </p:sp>
      <p:graphicFrame>
        <p:nvGraphicFramePr>
          <p:cNvPr id="5" name="Table Placeholder 4">
            <a:extLst>
              <a:ext uri="{FF2B5EF4-FFF2-40B4-BE49-F238E27FC236}">
                <a16:creationId xmlns:a16="http://schemas.microsoft.com/office/drawing/2014/main" id="{19E9594C-4D3A-416E-B086-D60720B61E48}"/>
              </a:ext>
            </a:extLst>
          </p:cNvPr>
          <p:cNvGraphicFramePr>
            <a:graphicFrameLocks noGrp="1"/>
          </p:cNvGraphicFramePr>
          <p:nvPr>
            <p:ph type="tbl" sz="quarter" idx="13"/>
            <p:extLst>
              <p:ext uri="{D42A27DB-BD31-4B8C-83A1-F6EECF244321}">
                <p14:modId xmlns:p14="http://schemas.microsoft.com/office/powerpoint/2010/main" val="898687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1152972"/>
                    </a:ext>
                  </a:extLst>
                </a:gridCol>
                <a:gridCol w="658368">
                  <a:extLst>
                    <a:ext uri="{9D8B030D-6E8A-4147-A177-3AD203B41FA5}">
                      <a16:colId xmlns:a16="http://schemas.microsoft.com/office/drawing/2014/main" val="3861593530"/>
                    </a:ext>
                  </a:extLst>
                </a:gridCol>
                <a:gridCol w="658368">
                  <a:extLst>
                    <a:ext uri="{9D8B030D-6E8A-4147-A177-3AD203B41FA5}">
                      <a16:colId xmlns:a16="http://schemas.microsoft.com/office/drawing/2014/main" val="3059368793"/>
                    </a:ext>
                  </a:extLst>
                </a:gridCol>
                <a:gridCol w="658368">
                  <a:extLst>
                    <a:ext uri="{9D8B030D-6E8A-4147-A177-3AD203B41FA5}">
                      <a16:colId xmlns:a16="http://schemas.microsoft.com/office/drawing/2014/main" val="3703319832"/>
                    </a:ext>
                  </a:extLst>
                </a:gridCol>
                <a:gridCol w="658368">
                  <a:extLst>
                    <a:ext uri="{9D8B030D-6E8A-4147-A177-3AD203B41FA5}">
                      <a16:colId xmlns:a16="http://schemas.microsoft.com/office/drawing/2014/main" val="4173922134"/>
                    </a:ext>
                  </a:extLst>
                </a:gridCol>
                <a:gridCol w="658368">
                  <a:extLst>
                    <a:ext uri="{9D8B030D-6E8A-4147-A177-3AD203B41FA5}">
                      <a16:colId xmlns:a16="http://schemas.microsoft.com/office/drawing/2014/main" val="2017828600"/>
                    </a:ext>
                  </a:extLst>
                </a:gridCol>
                <a:gridCol w="658368">
                  <a:extLst>
                    <a:ext uri="{9D8B030D-6E8A-4147-A177-3AD203B41FA5}">
                      <a16:colId xmlns:a16="http://schemas.microsoft.com/office/drawing/2014/main" val="3076001359"/>
                    </a:ext>
                  </a:extLst>
                </a:gridCol>
                <a:gridCol w="658368">
                  <a:extLst>
                    <a:ext uri="{9D8B030D-6E8A-4147-A177-3AD203B41FA5}">
                      <a16:colId xmlns:a16="http://schemas.microsoft.com/office/drawing/2014/main" val="57186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222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- 2019-09-18 20:47:59</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Please be advised that Nexus will be closed tomorrow and Friday as advised by the Ministry of Education. All learners will be able to continue their learning online through the class sites in Primary or on Google Classroom in Secondary. Teachers will be available to assist with learning and feedback on work done.Please make sure you stay safe in the haze and we hope that this disruption is short-lived.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945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- 2019-09-18 10:00:01</a:t>
                      </a:r>
                      <a:r>
                        <a:rPr kumimoji="0" lang="en-US" sz="1000" b="0" i="0" u="none" strike="noStrike" kern="1200" cap="none" spc="0" normalizeH="0" baseline="0" noProof="0">
                          <a:ln>
                            <a:noFill/>
                          </a:ln>
                          <a:solidFill>
                            <a:prstClr val="black"/>
                          </a:solidFill>
                          <a:effectLst/>
                          <a:uLnTx/>
                          <a:uFillTx/>
                          <a:latin typeface="+mn-lt"/>
                          <a:ea typeface="+mn-ea"/>
                          <a:cs typeface="+mn-cs"/>
                        </a:rPr>
                        <a:t>
 Here’s Christian Sireau from Year 7 who managed to grab hold of 5 medals -  2 Silver and 3 Bronze - in the Negeri Sembilan Inter-Club (NSIC) Swimming Championship 2019, which took place on the 24th and 25th August. Christian participated in various categories from freestyle to backstroke events, showing his versatility in the sport even at such a young age and making himself and the school proud of these achievements. Congratulations Christian!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88034"/>
                  </a:ext>
                </a:extLst>
              </a:tr>
            </a:tbl>
          </a:graphicData>
        </a:graphic>
      </p:graphicFrame>
      <p:sp>
        <p:nvSpPr>
          <p:cNvPr id="4" name="Text Placeholder 3">
            <a:extLst>
              <a:ext uri="{FF2B5EF4-FFF2-40B4-BE49-F238E27FC236}">
                <a16:creationId xmlns:a16="http://schemas.microsoft.com/office/drawing/2014/main" id="{3BC1741C-748E-483D-B5B2-E1EE39AC68E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394805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AC52-659E-43D2-A2D7-0FC980994BD1}"/>
              </a:ext>
            </a:extLst>
          </p:cNvPr>
          <p:cNvSpPr>
            <a:spLocks noGrp="1"/>
          </p:cNvSpPr>
          <p:nvPr>
            <p:ph type="title"/>
          </p:nvPr>
        </p:nvSpPr>
        <p:spPr/>
        <p:txBody>
          <a:bodyPr/>
          <a:lstStyle/>
          <a:p>
            <a:r>
              <a:rPr lang="en-US"/>
              <a:t>Facebook Own Posts Table | Nexus International School Malaysia - 7 of 9</a:t>
            </a:r>
          </a:p>
        </p:txBody>
      </p:sp>
      <p:graphicFrame>
        <p:nvGraphicFramePr>
          <p:cNvPr id="5" name="Table Placeholder 4">
            <a:extLst>
              <a:ext uri="{FF2B5EF4-FFF2-40B4-BE49-F238E27FC236}">
                <a16:creationId xmlns:a16="http://schemas.microsoft.com/office/drawing/2014/main" id="{2C1762F3-C580-442E-8751-738F9808AD08}"/>
              </a:ext>
            </a:extLst>
          </p:cNvPr>
          <p:cNvGraphicFramePr>
            <a:graphicFrameLocks noGrp="1"/>
          </p:cNvGraphicFramePr>
          <p:nvPr>
            <p:ph type="tbl" sz="quarter" idx="13"/>
            <p:extLst>
              <p:ext uri="{D42A27DB-BD31-4B8C-83A1-F6EECF244321}">
                <p14:modId xmlns:p14="http://schemas.microsoft.com/office/powerpoint/2010/main" val="37298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2286960"/>
                    </a:ext>
                  </a:extLst>
                </a:gridCol>
                <a:gridCol w="658368">
                  <a:extLst>
                    <a:ext uri="{9D8B030D-6E8A-4147-A177-3AD203B41FA5}">
                      <a16:colId xmlns:a16="http://schemas.microsoft.com/office/drawing/2014/main" val="3474472034"/>
                    </a:ext>
                  </a:extLst>
                </a:gridCol>
                <a:gridCol w="658368">
                  <a:extLst>
                    <a:ext uri="{9D8B030D-6E8A-4147-A177-3AD203B41FA5}">
                      <a16:colId xmlns:a16="http://schemas.microsoft.com/office/drawing/2014/main" val="664686777"/>
                    </a:ext>
                  </a:extLst>
                </a:gridCol>
                <a:gridCol w="658368">
                  <a:extLst>
                    <a:ext uri="{9D8B030D-6E8A-4147-A177-3AD203B41FA5}">
                      <a16:colId xmlns:a16="http://schemas.microsoft.com/office/drawing/2014/main" val="1937528385"/>
                    </a:ext>
                  </a:extLst>
                </a:gridCol>
                <a:gridCol w="658368">
                  <a:extLst>
                    <a:ext uri="{9D8B030D-6E8A-4147-A177-3AD203B41FA5}">
                      <a16:colId xmlns:a16="http://schemas.microsoft.com/office/drawing/2014/main" val="934940110"/>
                    </a:ext>
                  </a:extLst>
                </a:gridCol>
                <a:gridCol w="658368">
                  <a:extLst>
                    <a:ext uri="{9D8B030D-6E8A-4147-A177-3AD203B41FA5}">
                      <a16:colId xmlns:a16="http://schemas.microsoft.com/office/drawing/2014/main" val="1522812549"/>
                    </a:ext>
                  </a:extLst>
                </a:gridCol>
                <a:gridCol w="658368">
                  <a:extLst>
                    <a:ext uri="{9D8B030D-6E8A-4147-A177-3AD203B41FA5}">
                      <a16:colId xmlns:a16="http://schemas.microsoft.com/office/drawing/2014/main" val="1161371288"/>
                    </a:ext>
                  </a:extLst>
                </a:gridCol>
                <a:gridCol w="658368">
                  <a:extLst>
                    <a:ext uri="{9D8B030D-6E8A-4147-A177-3AD203B41FA5}">
                      <a16:colId xmlns:a16="http://schemas.microsoft.com/office/drawing/2014/main" val="326689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731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- 2019-09-17 21:22:43</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Thank you for your patience regarding the ongoing haze situation which continues to be a challenge as we balance the continued education of our learners with that of health and safety. We are regularly monitoring the air quality inside the classrooms and our facilities team are working hard to ensure that air filters and air conditioning units are cleaned and working efficiently. We will also be purchasing more air purifiers for classrooms as soon as possible. 
The MoE have this evening told us that public schools will be open as usual tomorrow. The current API reading for Putrajaya is 179 and so tomorrow at Nexus will be a Red Day and all learner activities will be confined to indoors.
 If you are concerned about the health of your child please inform the relevant Head of school (waller.c@nexus.edu.my - Primary, mccrorie.m@nexus.edu.my  - Secondary) and we will provide home learning for them. This will be recorded as an authorised absence. 
Please ensure your 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1593090"/>
                  </a:ext>
                </a:extLst>
              </a:tr>
            </a:tbl>
          </a:graphicData>
        </a:graphic>
      </p:graphicFrame>
      <p:sp>
        <p:nvSpPr>
          <p:cNvPr id="4" name="Text Placeholder 3">
            <a:extLst>
              <a:ext uri="{FF2B5EF4-FFF2-40B4-BE49-F238E27FC236}">
                <a16:creationId xmlns:a16="http://schemas.microsoft.com/office/drawing/2014/main" id="{F8D5D465-7807-43EF-895D-7471E54A466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101854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E6ED-C9A7-44F1-992C-A3109C64973F}"/>
              </a:ext>
            </a:extLst>
          </p:cNvPr>
          <p:cNvSpPr>
            <a:spLocks noGrp="1"/>
          </p:cNvSpPr>
          <p:nvPr>
            <p:ph type="title"/>
          </p:nvPr>
        </p:nvSpPr>
        <p:spPr/>
        <p:txBody>
          <a:bodyPr/>
          <a:lstStyle/>
          <a:p>
            <a:r>
              <a:rPr lang="en-US"/>
              <a:t>Facebook Own Posts Table | Nexus International School Malaysia - 8 of 9</a:t>
            </a:r>
          </a:p>
        </p:txBody>
      </p:sp>
      <p:graphicFrame>
        <p:nvGraphicFramePr>
          <p:cNvPr id="5" name="Table Placeholder 4">
            <a:extLst>
              <a:ext uri="{FF2B5EF4-FFF2-40B4-BE49-F238E27FC236}">
                <a16:creationId xmlns:a16="http://schemas.microsoft.com/office/drawing/2014/main" id="{C1479372-26D0-4D2A-AB48-B4DFF89604E9}"/>
              </a:ext>
            </a:extLst>
          </p:cNvPr>
          <p:cNvGraphicFramePr>
            <a:graphicFrameLocks noGrp="1"/>
          </p:cNvGraphicFramePr>
          <p:nvPr>
            <p:ph type="tbl" sz="quarter" idx="13"/>
            <p:extLst>
              <p:ext uri="{D42A27DB-BD31-4B8C-83A1-F6EECF244321}">
                <p14:modId xmlns:p14="http://schemas.microsoft.com/office/powerpoint/2010/main" val="163218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2705185"/>
                    </a:ext>
                  </a:extLst>
                </a:gridCol>
                <a:gridCol w="658368">
                  <a:extLst>
                    <a:ext uri="{9D8B030D-6E8A-4147-A177-3AD203B41FA5}">
                      <a16:colId xmlns:a16="http://schemas.microsoft.com/office/drawing/2014/main" val="2722177878"/>
                    </a:ext>
                  </a:extLst>
                </a:gridCol>
                <a:gridCol w="658368">
                  <a:extLst>
                    <a:ext uri="{9D8B030D-6E8A-4147-A177-3AD203B41FA5}">
                      <a16:colId xmlns:a16="http://schemas.microsoft.com/office/drawing/2014/main" val="3027545833"/>
                    </a:ext>
                  </a:extLst>
                </a:gridCol>
                <a:gridCol w="658368">
                  <a:extLst>
                    <a:ext uri="{9D8B030D-6E8A-4147-A177-3AD203B41FA5}">
                      <a16:colId xmlns:a16="http://schemas.microsoft.com/office/drawing/2014/main" val="2728434977"/>
                    </a:ext>
                  </a:extLst>
                </a:gridCol>
                <a:gridCol w="658368">
                  <a:extLst>
                    <a:ext uri="{9D8B030D-6E8A-4147-A177-3AD203B41FA5}">
                      <a16:colId xmlns:a16="http://schemas.microsoft.com/office/drawing/2014/main" val="3606357579"/>
                    </a:ext>
                  </a:extLst>
                </a:gridCol>
                <a:gridCol w="658368">
                  <a:extLst>
                    <a:ext uri="{9D8B030D-6E8A-4147-A177-3AD203B41FA5}">
                      <a16:colId xmlns:a16="http://schemas.microsoft.com/office/drawing/2014/main" val="4185711733"/>
                    </a:ext>
                  </a:extLst>
                </a:gridCol>
                <a:gridCol w="658368">
                  <a:extLst>
                    <a:ext uri="{9D8B030D-6E8A-4147-A177-3AD203B41FA5}">
                      <a16:colId xmlns:a16="http://schemas.microsoft.com/office/drawing/2014/main" val="3188136505"/>
                    </a:ext>
                  </a:extLst>
                </a:gridCol>
                <a:gridCol w="658368">
                  <a:extLst>
                    <a:ext uri="{9D8B030D-6E8A-4147-A177-3AD203B41FA5}">
                      <a16:colId xmlns:a16="http://schemas.microsoft.com/office/drawing/2014/main" val="377586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82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- 2019-09-17 19:20:48</a:t>
                      </a:r>
                      <a:r>
                        <a:rPr kumimoji="0" lang="en-US" sz="1000" b="0" i="0" u="none" strike="noStrike" kern="1200" cap="none" spc="0" normalizeH="0" baseline="0" noProof="0">
                          <a:ln>
                            <a:noFill/>
                          </a:ln>
                          <a:solidFill>
                            <a:prstClr val="black"/>
                          </a:solidFill>
                          <a:effectLst/>
                          <a:uLnTx/>
                          <a:uFillTx/>
                          <a:latin typeface="+mn-lt"/>
                          <a:ea typeface="+mn-ea"/>
                          <a:cs typeface="+mn-cs"/>
                        </a:rPr>
                        <a:t>
 We are again recognised for our continued innovation in teaching and learning through the renewal of our Apple Distinguished School certification for another 3 years. Congratulations to all staff who were involved in the rigorous certification process leading to this achievement!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549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- 2019-09-17 17:00:13</a:t>
                      </a:r>
                      <a:r>
                        <a:rPr kumimoji="0" lang="en-US" sz="1000" b="0" i="0" u="none" strike="noStrike" kern="1200" cap="none" spc="0" normalizeH="0" baseline="0" noProof="0">
                          <a:ln>
                            <a:noFill/>
                          </a:ln>
                          <a:solidFill>
                            <a:prstClr val="black"/>
                          </a:solidFill>
                          <a:effectLst/>
                          <a:uLnTx/>
                          <a:uFillTx/>
                          <a:latin typeface="+mn-lt"/>
                          <a:ea typeface="+mn-ea"/>
                          <a:cs typeface="+mn-cs"/>
                        </a:rPr>
                        <a:t>
 To cheer everyone up after a week of haze, Nexus Primary School enjoyed a whole school sing-along during their weekly assembly. Learners, parents and staff enjoyed an uplifting start to their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270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- 2019-09-16 21:24:20</a:t>
                      </a:r>
                      <a:r>
                        <a:rPr kumimoji="0" lang="en-US" sz="1000" b="0" i="0" u="none" strike="noStrike" kern="1200" cap="none" spc="0" normalizeH="0" baseline="0" noProof="0">
                          <a:ln>
                            <a:noFill/>
                          </a:ln>
                          <a:solidFill>
                            <a:prstClr val="black"/>
                          </a:solidFill>
                          <a:effectLst/>
                          <a:uLnTx/>
                          <a:uFillTx/>
                          <a:latin typeface="+mn-lt"/>
                          <a:ea typeface="+mn-ea"/>
                          <a:cs typeface="+mn-cs"/>
                        </a:rPr>
                        <a:t>
 Dear Nexus Community,
Please note that due to very unhealthy haze conditions, Nexus will be closed tomorrow. This is a directive from the MOE. Please check the school website, email and social media  for more information. 
Home learning will be provided via the class websites in Primary and Google classroom in Secondary. We expect that learners will be working at home and teachers will be available online to answer questions, give feedback and mark completed work. Boarding will remain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4517311"/>
                  </a:ext>
                </a:extLst>
              </a:tr>
            </a:tbl>
          </a:graphicData>
        </a:graphic>
      </p:graphicFrame>
      <p:sp>
        <p:nvSpPr>
          <p:cNvPr id="4" name="Text Placeholder 3">
            <a:extLst>
              <a:ext uri="{FF2B5EF4-FFF2-40B4-BE49-F238E27FC236}">
                <a16:creationId xmlns:a16="http://schemas.microsoft.com/office/drawing/2014/main" id="{E234CDC3-C9D0-4E2E-8D58-C14B24E5FD6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726098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818C3-F245-4EB2-8751-410B4999BF4B}"/>
              </a:ext>
            </a:extLst>
          </p:cNvPr>
          <p:cNvSpPr>
            <a:spLocks noGrp="1"/>
          </p:cNvSpPr>
          <p:nvPr>
            <p:ph type="title"/>
          </p:nvPr>
        </p:nvSpPr>
        <p:spPr/>
        <p:txBody>
          <a:bodyPr/>
          <a:lstStyle/>
          <a:p>
            <a:r>
              <a:rPr lang="en-US"/>
              <a:t>Facebook Own Posts Table | Nexus International School Malaysia - 9 of 9</a:t>
            </a:r>
          </a:p>
        </p:txBody>
      </p:sp>
      <p:graphicFrame>
        <p:nvGraphicFramePr>
          <p:cNvPr id="5" name="Table Placeholder 4">
            <a:extLst>
              <a:ext uri="{FF2B5EF4-FFF2-40B4-BE49-F238E27FC236}">
                <a16:creationId xmlns:a16="http://schemas.microsoft.com/office/drawing/2014/main" id="{CDD1D2A0-CE47-4AD1-BF16-97958B8FEC61}"/>
              </a:ext>
            </a:extLst>
          </p:cNvPr>
          <p:cNvGraphicFramePr>
            <a:graphicFrameLocks noGrp="1"/>
          </p:cNvGraphicFramePr>
          <p:nvPr>
            <p:ph type="tbl" sz="quarter" idx="13"/>
            <p:extLst>
              <p:ext uri="{D42A27DB-BD31-4B8C-83A1-F6EECF244321}">
                <p14:modId xmlns:p14="http://schemas.microsoft.com/office/powerpoint/2010/main" val="264939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9051076"/>
                    </a:ext>
                  </a:extLst>
                </a:gridCol>
                <a:gridCol w="658368">
                  <a:extLst>
                    <a:ext uri="{9D8B030D-6E8A-4147-A177-3AD203B41FA5}">
                      <a16:colId xmlns:a16="http://schemas.microsoft.com/office/drawing/2014/main" val="3866599615"/>
                    </a:ext>
                  </a:extLst>
                </a:gridCol>
                <a:gridCol w="658368">
                  <a:extLst>
                    <a:ext uri="{9D8B030D-6E8A-4147-A177-3AD203B41FA5}">
                      <a16:colId xmlns:a16="http://schemas.microsoft.com/office/drawing/2014/main" val="1171186335"/>
                    </a:ext>
                  </a:extLst>
                </a:gridCol>
                <a:gridCol w="658368">
                  <a:extLst>
                    <a:ext uri="{9D8B030D-6E8A-4147-A177-3AD203B41FA5}">
                      <a16:colId xmlns:a16="http://schemas.microsoft.com/office/drawing/2014/main" val="3428743903"/>
                    </a:ext>
                  </a:extLst>
                </a:gridCol>
                <a:gridCol w="658368">
                  <a:extLst>
                    <a:ext uri="{9D8B030D-6E8A-4147-A177-3AD203B41FA5}">
                      <a16:colId xmlns:a16="http://schemas.microsoft.com/office/drawing/2014/main" val="3391636849"/>
                    </a:ext>
                  </a:extLst>
                </a:gridCol>
                <a:gridCol w="658368">
                  <a:extLst>
                    <a:ext uri="{9D8B030D-6E8A-4147-A177-3AD203B41FA5}">
                      <a16:colId xmlns:a16="http://schemas.microsoft.com/office/drawing/2014/main" val="145845130"/>
                    </a:ext>
                  </a:extLst>
                </a:gridCol>
                <a:gridCol w="658368">
                  <a:extLst>
                    <a:ext uri="{9D8B030D-6E8A-4147-A177-3AD203B41FA5}">
                      <a16:colId xmlns:a16="http://schemas.microsoft.com/office/drawing/2014/main" val="3132964599"/>
                    </a:ext>
                  </a:extLst>
                </a:gridCol>
                <a:gridCol w="658368">
                  <a:extLst>
                    <a:ext uri="{9D8B030D-6E8A-4147-A177-3AD203B41FA5}">
                      <a16:colId xmlns:a16="http://schemas.microsoft.com/office/drawing/2014/main" val="2774798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105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Nexus International School Malaysia - 2019-09-16 20:31:24</a:t>
                      </a:r>
                      <a:r>
                        <a:rPr kumimoji="0" lang="en-US" sz="1000" b="0" i="0" u="none" strike="noStrike" kern="1200" cap="none" spc="0" normalizeH="0" baseline="0" noProof="0">
                          <a:ln>
                            <a:noFill/>
                          </a:ln>
                          <a:solidFill>
                            <a:prstClr val="black"/>
                          </a:solidFill>
                          <a:effectLst/>
                          <a:uLnTx/>
                          <a:uFillTx/>
                          <a:latin typeface="+mn-lt"/>
                          <a:ea typeface="+mn-ea"/>
                          <a:cs typeface="+mn-cs"/>
                        </a:rPr>
                        <a:t>
 Dear Parents and learners,
We are currently considering our options with regards to the worsening haze conditions in Putrajaya, in discussion with the MOE and Taylor's higher management. Please check social media and the school website for updates later this evening and by 6am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7771388"/>
                  </a:ext>
                </a:extLst>
              </a:tr>
            </a:tbl>
          </a:graphicData>
        </a:graphic>
      </p:graphicFrame>
      <p:sp>
        <p:nvSpPr>
          <p:cNvPr id="4" name="Text Placeholder 3">
            <a:extLst>
              <a:ext uri="{FF2B5EF4-FFF2-40B4-BE49-F238E27FC236}">
                <a16:creationId xmlns:a16="http://schemas.microsoft.com/office/drawing/2014/main" id="{FFDB1588-65A8-4A9D-B700-48989C2388F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14809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2D60-00E6-4FF9-977A-F10025DEB4F6}"/>
              </a:ext>
            </a:extLst>
          </p:cNvPr>
          <p:cNvSpPr>
            <a:spLocks noGrp="1"/>
          </p:cNvSpPr>
          <p:nvPr>
            <p:ph type="title"/>
          </p:nvPr>
        </p:nvSpPr>
        <p:spPr/>
        <p:txBody>
          <a:bodyPr/>
          <a:lstStyle/>
          <a:p>
            <a:r>
              <a:rPr lang="en-US"/>
              <a:t>Facebook Custom Reach (Collumn Chart) | Nexus International School Malaysia</a:t>
            </a:r>
          </a:p>
        </p:txBody>
      </p:sp>
      <p:graphicFrame>
        <p:nvGraphicFramePr>
          <p:cNvPr id="6" name="Chart Placeholder 5">
            <a:extLst>
              <a:ext uri="{FF2B5EF4-FFF2-40B4-BE49-F238E27FC236}">
                <a16:creationId xmlns:a16="http://schemas.microsoft.com/office/drawing/2014/main" id="{E63AC6DD-0093-4F14-A911-1889CF90CAA1}"/>
              </a:ext>
            </a:extLst>
          </p:cNvPr>
          <p:cNvGraphicFramePr>
            <a:graphicFrameLocks noGrp="1"/>
          </p:cNvGraphicFramePr>
          <p:nvPr>
            <p:ph type="chart" sz="quarter" idx="13"/>
            <p:extLst>
              <p:ext uri="{D42A27DB-BD31-4B8C-83A1-F6EECF244321}">
                <p14:modId xmlns:p14="http://schemas.microsoft.com/office/powerpoint/2010/main" val="3627744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9F2D14-F4C0-49EB-8AAF-E3811551955D}"/>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16F37A1E-3063-4CC1-B047-18A837C29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9266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943</Words>
  <Application>Microsoft Office PowerPoint</Application>
  <PresentationFormat>On-screen Show (4:3)</PresentationFormat>
  <Paragraphs>397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Nexus Malaysia </vt:lpstr>
      <vt:lpstr>Facebook Key Metrics Table | Nexus International School Malaysia</vt:lpstr>
      <vt:lpstr>Facebook Fans Total | Nexus International School Malaysia</vt:lpstr>
      <vt:lpstr>Facebook Fan Demographics | Nexus International School Malaysia</vt:lpstr>
      <vt:lpstr>Facebook Fans By City Table | Nexus International School Malaysia - 1 of 3</vt:lpstr>
      <vt:lpstr>Facebook Fans By City Table | Nexus International School Malaysia - 2 of 3</vt:lpstr>
      <vt:lpstr>Facebook Fans By City Table | Nexus International School Malaysia - 3 of 3</vt:lpstr>
      <vt:lpstr>Facebook Reach | Nexus International School Malaysia</vt:lpstr>
      <vt:lpstr>Facebook Page Views | Nexus International School Malaysia</vt:lpstr>
      <vt:lpstr>Facebook Engaged Users | Nexus International School Malaysia</vt:lpstr>
      <vt:lpstr>Facebook Interaction Rate | Nexus International School Malaysia</vt:lpstr>
      <vt:lpstr>Facebook Interactions Distribution | Nexus International School Malaysia</vt:lpstr>
      <vt:lpstr>Facebook Interaction Rate By Weekday | Nexus International School Malaysia</vt:lpstr>
      <vt:lpstr>Facebook (FB) Custom Own Posts Table (new) | Nexus International School Malaysia - 1 of 2</vt:lpstr>
      <vt:lpstr>Facebook (FB) Custom Own Posts Table (new) | Nexus International School Malaysia - 2 of 2</vt:lpstr>
      <vt:lpstr>Facebook Own Posts Table | Nexus International School Malaysia - 1 of 9</vt:lpstr>
      <vt:lpstr>Facebook Own Posts Table | Nexus International School Malaysia - 2 of 9</vt:lpstr>
      <vt:lpstr>Facebook Own Posts Table | Nexus International School Malaysia - 3 of 9</vt:lpstr>
      <vt:lpstr>Facebook Own Posts Table | Nexus International School Malaysia - 4 of 9</vt:lpstr>
      <vt:lpstr>Facebook Own Posts Table | Nexus International School Malaysia - 5 of 9</vt:lpstr>
      <vt:lpstr>Facebook Own Posts Table | Nexus International School Malaysia - 6 of 9</vt:lpstr>
      <vt:lpstr>Facebook Own Posts Table | Nexus International School Malaysia - 7 of 9</vt:lpstr>
      <vt:lpstr>Facebook Own Posts Table | Nexus International School Malaysia - 8 of 9</vt:lpstr>
      <vt:lpstr>Facebook Own Posts Table | Nexus International School Malaysia - 9 of 9</vt:lpstr>
      <vt:lpstr>Facebook Custom Reach (Collumn Chart) | Nexus International School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Nexus Malaysia </dc:title>
  <dc:creator>Frederik Peiniger</dc:creator>
  <cp:lastModifiedBy>Frederik Peiniger</cp:lastModifiedBy>
  <cp:revision>1</cp:revision>
  <dcterms:created xsi:type="dcterms:W3CDTF">2019-11-27T08:52:04Z</dcterms:created>
  <dcterms:modified xsi:type="dcterms:W3CDTF">2019-11-27T08:52:45Z</dcterms:modified>
</cp:coreProperties>
</file>