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11753</c:v>
                </c:pt>
                <c:pt idx="1">
                  <c:v>11751</c:v>
                </c:pt>
                <c:pt idx="2">
                  <c:v>11751</c:v>
                </c:pt>
                <c:pt idx="3">
                  <c:v>11755</c:v>
                </c:pt>
                <c:pt idx="4">
                  <c:v>11753</c:v>
                </c:pt>
                <c:pt idx="5">
                  <c:v>11756</c:v>
                </c:pt>
                <c:pt idx="6">
                  <c:v>11757</c:v>
                </c:pt>
                <c:pt idx="7">
                  <c:v>11763</c:v>
                </c:pt>
                <c:pt idx="8">
                  <c:v>11765</c:v>
                </c:pt>
                <c:pt idx="9">
                  <c:v>11766</c:v>
                </c:pt>
                <c:pt idx="10">
                  <c:v>11765</c:v>
                </c:pt>
                <c:pt idx="11">
                  <c:v>11770</c:v>
                </c:pt>
                <c:pt idx="12">
                  <c:v>11770</c:v>
                </c:pt>
                <c:pt idx="13">
                  <c:v>11766</c:v>
                </c:pt>
                <c:pt idx="14">
                  <c:v>11769</c:v>
                </c:pt>
                <c:pt idx="15">
                  <c:v>11773</c:v>
                </c:pt>
                <c:pt idx="16">
                  <c:v>11771</c:v>
                </c:pt>
                <c:pt idx="17">
                  <c:v>11773</c:v>
                </c:pt>
                <c:pt idx="18">
                  <c:v>11778</c:v>
                </c:pt>
                <c:pt idx="19">
                  <c:v>11783</c:v>
                </c:pt>
                <c:pt idx="20">
                  <c:v>11786</c:v>
                </c:pt>
                <c:pt idx="21">
                  <c:v>11786</c:v>
                </c:pt>
                <c:pt idx="22">
                  <c:v>11786</c:v>
                </c:pt>
                <c:pt idx="23">
                  <c:v>11787</c:v>
                </c:pt>
                <c:pt idx="24">
                  <c:v>11792</c:v>
                </c:pt>
                <c:pt idx="25">
                  <c:v>11793</c:v>
                </c:pt>
                <c:pt idx="26">
                  <c:v>11793</c:v>
                </c:pt>
                <c:pt idx="27">
                  <c:v>11795</c:v>
                </c:pt>
                <c:pt idx="28">
                  <c:v>11794</c:v>
                </c:pt>
                <c:pt idx="29">
                  <c:v>11794</c:v>
                </c:pt>
                <c:pt idx="30">
                  <c:v>11795</c:v>
                </c:pt>
              </c:numCache>
            </c:numRef>
          </c:val>
          <c:smooth val="0"/>
          <c:extLst>
            <c:ext xmlns:c16="http://schemas.microsoft.com/office/drawing/2014/chart" uri="{C3380CC4-5D6E-409C-BE32-E72D297353CC}">
              <c16:uniqueId val="{00000000-F034-432E-B101-0668C6123A69}"/>
            </c:ext>
          </c:extLst>
        </c:ser>
        <c:dLbls>
          <c:showLegendKey val="0"/>
          <c:showVal val="0"/>
          <c:showCatName val="0"/>
          <c:showSerName val="0"/>
          <c:showPercent val="0"/>
          <c:showBubbleSize val="0"/>
        </c:dLbls>
        <c:smooth val="0"/>
        <c:axId val="297232672"/>
        <c:axId val="297228736"/>
      </c:lineChart>
      <c:dateAx>
        <c:axId val="29723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28736"/>
        <c:crosses val="autoZero"/>
        <c:auto val="1"/>
        <c:lblOffset val="100"/>
        <c:baseTimeUnit val="days"/>
      </c:dateAx>
      <c:valAx>
        <c:axId val="29722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3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61</c:v>
                </c:pt>
                <c:pt idx="1">
                  <c:v>1108</c:v>
                </c:pt>
                <c:pt idx="2">
                  <c:v>1878</c:v>
                </c:pt>
                <c:pt idx="3">
                  <c:v>1357</c:v>
                </c:pt>
                <c:pt idx="4">
                  <c:v>560</c:v>
                </c:pt>
                <c:pt idx="5">
                  <c:v>151</c:v>
                </c:pt>
                <c:pt idx="6">
                  <c:v>64</c:v>
                </c:pt>
              </c:numCache>
            </c:numRef>
          </c:val>
          <c:extLst>
            <c:ext xmlns:c16="http://schemas.microsoft.com/office/drawing/2014/chart" uri="{C3380CC4-5D6E-409C-BE32-E72D297353CC}">
              <c16:uniqueId val="{00000000-6726-450D-BE75-0AFC732C521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859</c:v>
                </c:pt>
                <c:pt idx="2">
                  <c:v>2004</c:v>
                </c:pt>
                <c:pt idx="3">
                  <c:v>2514</c:v>
                </c:pt>
                <c:pt idx="4">
                  <c:v>838</c:v>
                </c:pt>
                <c:pt idx="5">
                  <c:v>171</c:v>
                </c:pt>
                <c:pt idx="6">
                  <c:v>83</c:v>
                </c:pt>
              </c:numCache>
            </c:numRef>
          </c:val>
          <c:extLst>
            <c:ext xmlns:c16="http://schemas.microsoft.com/office/drawing/2014/chart" uri="{C3380CC4-5D6E-409C-BE32-E72D297353CC}">
              <c16:uniqueId val="{00000001-6726-450D-BE75-0AFC732C5217}"/>
            </c:ext>
          </c:extLst>
        </c:ser>
        <c:dLbls>
          <c:showLegendKey val="0"/>
          <c:showVal val="0"/>
          <c:showCatName val="0"/>
          <c:showSerName val="0"/>
          <c:showPercent val="0"/>
          <c:showBubbleSize val="0"/>
        </c:dLbls>
        <c:gapWidth val="219"/>
        <c:overlap val="-27"/>
        <c:axId val="295914520"/>
        <c:axId val="295916488"/>
      </c:barChart>
      <c:catAx>
        <c:axId val="29591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16488"/>
        <c:crosses val="autoZero"/>
        <c:auto val="1"/>
        <c:lblAlgn val="ctr"/>
        <c:lblOffset val="100"/>
        <c:noMultiLvlLbl val="0"/>
      </c:catAx>
      <c:valAx>
        <c:axId val="29591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1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9256</c:v>
                </c:pt>
                <c:pt idx="1">
                  <c:v>13338</c:v>
                </c:pt>
                <c:pt idx="2">
                  <c:v>15749</c:v>
                </c:pt>
                <c:pt idx="3">
                  <c:v>15691</c:v>
                </c:pt>
                <c:pt idx="4">
                  <c:v>15470</c:v>
                </c:pt>
                <c:pt idx="5">
                  <c:v>13630</c:v>
                </c:pt>
                <c:pt idx="6">
                  <c:v>15166</c:v>
                </c:pt>
                <c:pt idx="7">
                  <c:v>13969</c:v>
                </c:pt>
                <c:pt idx="8">
                  <c:v>13899</c:v>
                </c:pt>
                <c:pt idx="9">
                  <c:v>17356</c:v>
                </c:pt>
                <c:pt idx="10">
                  <c:v>11138</c:v>
                </c:pt>
                <c:pt idx="11">
                  <c:v>6742</c:v>
                </c:pt>
                <c:pt idx="12">
                  <c:v>10168</c:v>
                </c:pt>
                <c:pt idx="13">
                  <c:v>11156</c:v>
                </c:pt>
                <c:pt idx="14">
                  <c:v>13926</c:v>
                </c:pt>
                <c:pt idx="15">
                  <c:v>18487</c:v>
                </c:pt>
                <c:pt idx="16">
                  <c:v>30642</c:v>
                </c:pt>
                <c:pt idx="17">
                  <c:v>30049</c:v>
                </c:pt>
                <c:pt idx="18">
                  <c:v>19142</c:v>
                </c:pt>
                <c:pt idx="19">
                  <c:v>22372</c:v>
                </c:pt>
                <c:pt idx="20">
                  <c:v>22409</c:v>
                </c:pt>
                <c:pt idx="21">
                  <c:v>25327</c:v>
                </c:pt>
                <c:pt idx="22">
                  <c:v>22983</c:v>
                </c:pt>
                <c:pt idx="23">
                  <c:v>86475</c:v>
                </c:pt>
                <c:pt idx="24">
                  <c:v>93009</c:v>
                </c:pt>
                <c:pt idx="25">
                  <c:v>8978</c:v>
                </c:pt>
                <c:pt idx="26">
                  <c:v>8176</c:v>
                </c:pt>
                <c:pt idx="27">
                  <c:v>10744</c:v>
                </c:pt>
                <c:pt idx="28">
                  <c:v>10747</c:v>
                </c:pt>
                <c:pt idx="29">
                  <c:v>9536</c:v>
                </c:pt>
                <c:pt idx="30">
                  <c:v>9531</c:v>
                </c:pt>
              </c:numCache>
            </c:numRef>
          </c:val>
          <c:smooth val="0"/>
          <c:extLst>
            <c:ext xmlns:c16="http://schemas.microsoft.com/office/drawing/2014/chart" uri="{C3380CC4-5D6E-409C-BE32-E72D297353CC}">
              <c16:uniqueId val="{00000000-CE31-45BC-BFB8-2E5EF183D475}"/>
            </c:ext>
          </c:extLst>
        </c:ser>
        <c:dLbls>
          <c:showLegendKey val="0"/>
          <c:showVal val="0"/>
          <c:showCatName val="0"/>
          <c:showSerName val="0"/>
          <c:showPercent val="0"/>
          <c:showBubbleSize val="0"/>
        </c:dLbls>
        <c:smooth val="0"/>
        <c:axId val="343762912"/>
        <c:axId val="343761600"/>
      </c:lineChart>
      <c:dateAx>
        <c:axId val="34376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61600"/>
        <c:crosses val="autoZero"/>
        <c:auto val="1"/>
        <c:lblOffset val="100"/>
        <c:baseTimeUnit val="days"/>
      </c:dateAx>
      <c:valAx>
        <c:axId val="34376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6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52</c:v>
                </c:pt>
                <c:pt idx="1">
                  <c:v>69</c:v>
                </c:pt>
                <c:pt idx="2">
                  <c:v>75</c:v>
                </c:pt>
                <c:pt idx="3">
                  <c:v>67</c:v>
                </c:pt>
                <c:pt idx="4">
                  <c:v>65</c:v>
                </c:pt>
                <c:pt idx="5">
                  <c:v>39</c:v>
                </c:pt>
                <c:pt idx="6">
                  <c:v>46</c:v>
                </c:pt>
                <c:pt idx="7">
                  <c:v>51</c:v>
                </c:pt>
                <c:pt idx="8">
                  <c:v>51</c:v>
                </c:pt>
                <c:pt idx="9">
                  <c:v>49</c:v>
                </c:pt>
                <c:pt idx="10">
                  <c:v>53</c:v>
                </c:pt>
                <c:pt idx="11">
                  <c:v>49</c:v>
                </c:pt>
                <c:pt idx="12">
                  <c:v>20</c:v>
                </c:pt>
                <c:pt idx="13">
                  <c:v>30</c:v>
                </c:pt>
                <c:pt idx="14">
                  <c:v>64</c:v>
                </c:pt>
                <c:pt idx="15">
                  <c:v>59</c:v>
                </c:pt>
                <c:pt idx="16">
                  <c:v>45</c:v>
                </c:pt>
                <c:pt idx="17">
                  <c:v>48</c:v>
                </c:pt>
                <c:pt idx="18">
                  <c:v>81</c:v>
                </c:pt>
                <c:pt idx="19">
                  <c:v>113</c:v>
                </c:pt>
                <c:pt idx="20">
                  <c:v>61</c:v>
                </c:pt>
                <c:pt idx="21">
                  <c:v>64</c:v>
                </c:pt>
                <c:pt idx="22">
                  <c:v>69</c:v>
                </c:pt>
                <c:pt idx="23">
                  <c:v>78</c:v>
                </c:pt>
                <c:pt idx="24">
                  <c:v>76</c:v>
                </c:pt>
                <c:pt idx="25">
                  <c:v>53</c:v>
                </c:pt>
                <c:pt idx="26">
                  <c:v>41</c:v>
                </c:pt>
                <c:pt idx="27">
                  <c:v>35</c:v>
                </c:pt>
                <c:pt idx="28">
                  <c:v>38</c:v>
                </c:pt>
                <c:pt idx="29">
                  <c:v>31</c:v>
                </c:pt>
                <c:pt idx="30">
                  <c:v>32</c:v>
                </c:pt>
              </c:numCache>
            </c:numRef>
          </c:val>
          <c:smooth val="0"/>
          <c:extLst>
            <c:ext xmlns:c16="http://schemas.microsoft.com/office/drawing/2014/chart" uri="{C3380CC4-5D6E-409C-BE32-E72D297353CC}">
              <c16:uniqueId val="{00000000-FF3F-4F64-A988-EFB9A72762A0}"/>
            </c:ext>
          </c:extLst>
        </c:ser>
        <c:dLbls>
          <c:showLegendKey val="0"/>
          <c:showVal val="0"/>
          <c:showCatName val="0"/>
          <c:showSerName val="0"/>
          <c:showPercent val="0"/>
          <c:showBubbleSize val="0"/>
        </c:dLbls>
        <c:smooth val="0"/>
        <c:axId val="343767504"/>
        <c:axId val="343767832"/>
      </c:lineChart>
      <c:dateAx>
        <c:axId val="34376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67832"/>
        <c:crosses val="autoZero"/>
        <c:auto val="1"/>
        <c:lblOffset val="100"/>
        <c:baseTimeUnit val="days"/>
      </c:dateAx>
      <c:valAx>
        <c:axId val="34376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6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350</c:v>
                </c:pt>
                <c:pt idx="1">
                  <c:v>615</c:v>
                </c:pt>
                <c:pt idx="2">
                  <c:v>640</c:v>
                </c:pt>
                <c:pt idx="3">
                  <c:v>513</c:v>
                </c:pt>
                <c:pt idx="4">
                  <c:v>480</c:v>
                </c:pt>
                <c:pt idx="5">
                  <c:v>488</c:v>
                </c:pt>
                <c:pt idx="6">
                  <c:v>551</c:v>
                </c:pt>
                <c:pt idx="7">
                  <c:v>500</c:v>
                </c:pt>
                <c:pt idx="8">
                  <c:v>553</c:v>
                </c:pt>
                <c:pt idx="9">
                  <c:v>726</c:v>
                </c:pt>
                <c:pt idx="10">
                  <c:v>585</c:v>
                </c:pt>
                <c:pt idx="11">
                  <c:v>420</c:v>
                </c:pt>
                <c:pt idx="12">
                  <c:v>398</c:v>
                </c:pt>
                <c:pt idx="13">
                  <c:v>485</c:v>
                </c:pt>
                <c:pt idx="14">
                  <c:v>620</c:v>
                </c:pt>
                <c:pt idx="15">
                  <c:v>573</c:v>
                </c:pt>
                <c:pt idx="16">
                  <c:v>508</c:v>
                </c:pt>
                <c:pt idx="17">
                  <c:v>473</c:v>
                </c:pt>
                <c:pt idx="18">
                  <c:v>450</c:v>
                </c:pt>
                <c:pt idx="19">
                  <c:v>608</c:v>
                </c:pt>
                <c:pt idx="20">
                  <c:v>397</c:v>
                </c:pt>
                <c:pt idx="21">
                  <c:v>408</c:v>
                </c:pt>
                <c:pt idx="22">
                  <c:v>409</c:v>
                </c:pt>
                <c:pt idx="23">
                  <c:v>870</c:v>
                </c:pt>
                <c:pt idx="24">
                  <c:v>863</c:v>
                </c:pt>
                <c:pt idx="25">
                  <c:v>419</c:v>
                </c:pt>
                <c:pt idx="26">
                  <c:v>385</c:v>
                </c:pt>
                <c:pt idx="27">
                  <c:v>391</c:v>
                </c:pt>
                <c:pt idx="28">
                  <c:v>381</c:v>
                </c:pt>
                <c:pt idx="29">
                  <c:v>310</c:v>
                </c:pt>
                <c:pt idx="30">
                  <c:v>286</c:v>
                </c:pt>
              </c:numCache>
            </c:numRef>
          </c:val>
          <c:smooth val="0"/>
          <c:extLst>
            <c:ext xmlns:c16="http://schemas.microsoft.com/office/drawing/2014/chart" uri="{C3380CC4-5D6E-409C-BE32-E72D297353CC}">
              <c16:uniqueId val="{00000000-4728-4E65-BB37-4EA54D812C68}"/>
            </c:ext>
          </c:extLst>
        </c:ser>
        <c:dLbls>
          <c:showLegendKey val="0"/>
          <c:showVal val="0"/>
          <c:showCatName val="0"/>
          <c:showSerName val="0"/>
          <c:showPercent val="0"/>
          <c:showBubbleSize val="0"/>
        </c:dLbls>
        <c:smooth val="0"/>
        <c:axId val="307603600"/>
        <c:axId val="307598352"/>
      </c:lineChart>
      <c:dateAx>
        <c:axId val="30760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98352"/>
        <c:crosses val="autoZero"/>
        <c:auto val="1"/>
        <c:lblOffset val="100"/>
        <c:baseTimeUnit val="days"/>
      </c:dateAx>
      <c:valAx>
        <c:axId val="30759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0.12762698885391</c:v>
                </c:pt>
                <c:pt idx="1">
                  <c:v>0.25953029271613298</c:v>
                </c:pt>
                <c:pt idx="2">
                  <c:v>0</c:v>
                </c:pt>
                <c:pt idx="3">
                  <c:v>0</c:v>
                </c:pt>
                <c:pt idx="4">
                  <c:v>0</c:v>
                </c:pt>
                <c:pt idx="5">
                  <c:v>0</c:v>
                </c:pt>
                <c:pt idx="6">
                  <c:v>0</c:v>
                </c:pt>
                <c:pt idx="7">
                  <c:v>0.16156462585034001</c:v>
                </c:pt>
                <c:pt idx="8">
                  <c:v>0.15300918055083301</c:v>
                </c:pt>
                <c:pt idx="9">
                  <c:v>0.39099022524436899</c:v>
                </c:pt>
                <c:pt idx="10">
                  <c:v>0.46748831279218001</c:v>
                </c:pt>
                <c:pt idx="11">
                  <c:v>0</c:v>
                </c:pt>
                <c:pt idx="12">
                  <c:v>0</c:v>
                </c:pt>
                <c:pt idx="13">
                  <c:v>0.20677543621119401</c:v>
                </c:pt>
                <c:pt idx="14">
                  <c:v>0.19546188493243799</c:v>
                </c:pt>
                <c:pt idx="15">
                  <c:v>0.20389091835867801</c:v>
                </c:pt>
                <c:pt idx="16">
                  <c:v>0.73904179408766602</c:v>
                </c:pt>
                <c:pt idx="17">
                  <c:v>0.41624193000339799</c:v>
                </c:pt>
                <c:pt idx="18">
                  <c:v>0</c:v>
                </c:pt>
                <c:pt idx="19">
                  <c:v>0</c:v>
                </c:pt>
                <c:pt idx="20">
                  <c:v>0</c:v>
                </c:pt>
                <c:pt idx="21">
                  <c:v>0</c:v>
                </c:pt>
                <c:pt idx="22">
                  <c:v>0.186662141523842</c:v>
                </c:pt>
                <c:pt idx="23">
                  <c:v>0</c:v>
                </c:pt>
                <c:pt idx="24">
                  <c:v>0.14844346424633101</c:v>
                </c:pt>
                <c:pt idx="25">
                  <c:v>0</c:v>
                </c:pt>
                <c:pt idx="26">
                  <c:v>0.21199016365640599</c:v>
                </c:pt>
                <c:pt idx="27">
                  <c:v>0</c:v>
                </c:pt>
                <c:pt idx="28">
                  <c:v>0</c:v>
                </c:pt>
                <c:pt idx="29">
                  <c:v>0</c:v>
                </c:pt>
                <c:pt idx="30">
                  <c:v>0</c:v>
                </c:pt>
              </c:numCache>
            </c:numRef>
          </c:val>
          <c:smooth val="0"/>
          <c:extLst>
            <c:ext xmlns:c16="http://schemas.microsoft.com/office/drawing/2014/chart" uri="{C3380CC4-5D6E-409C-BE32-E72D297353CC}">
              <c16:uniqueId val="{00000000-9EDC-49F7-8889-9A0A697E94A8}"/>
            </c:ext>
          </c:extLst>
        </c:ser>
        <c:dLbls>
          <c:showLegendKey val="0"/>
          <c:showVal val="0"/>
          <c:showCatName val="0"/>
          <c:showSerName val="0"/>
          <c:showPercent val="0"/>
          <c:showBubbleSize val="0"/>
        </c:dLbls>
        <c:smooth val="0"/>
        <c:axId val="307605240"/>
        <c:axId val="307605568"/>
      </c:lineChart>
      <c:dateAx>
        <c:axId val="30760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5568"/>
        <c:crosses val="autoZero"/>
        <c:auto val="1"/>
        <c:lblOffset val="100"/>
        <c:baseTimeUnit val="days"/>
      </c:dateAx>
      <c:valAx>
        <c:axId val="30760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544</c:v>
                </c:pt>
              </c:numCache>
            </c:numRef>
          </c:val>
          <c:extLst>
            <c:ext xmlns:c16="http://schemas.microsoft.com/office/drawing/2014/chart" uri="{C3380CC4-5D6E-409C-BE32-E72D297353CC}">
              <c16:uniqueId val="{00000000-18EC-4D37-82A2-6AE240CAFF0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29</c:v>
                </c:pt>
              </c:numCache>
            </c:numRef>
          </c:val>
          <c:extLst>
            <c:ext xmlns:c16="http://schemas.microsoft.com/office/drawing/2014/chart" uri="{C3380CC4-5D6E-409C-BE32-E72D297353CC}">
              <c16:uniqueId val="{00000001-18EC-4D37-82A2-6AE240CAFF0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18EC-4D37-82A2-6AE240CAFF0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18EC-4D37-82A2-6AE240CAFF0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18EC-4D37-82A2-6AE240CAFF0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18EC-4D37-82A2-6AE240CAFF0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22</c:v>
                </c:pt>
              </c:numCache>
            </c:numRef>
          </c:val>
          <c:extLst>
            <c:ext xmlns:c16="http://schemas.microsoft.com/office/drawing/2014/chart" uri="{C3380CC4-5D6E-409C-BE32-E72D297353CC}">
              <c16:uniqueId val="{00000006-18EC-4D37-82A2-6AE240CAFF0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33</c:v>
                </c:pt>
              </c:numCache>
            </c:numRef>
          </c:val>
          <c:extLst>
            <c:ext xmlns:c16="http://schemas.microsoft.com/office/drawing/2014/chart" uri="{C3380CC4-5D6E-409C-BE32-E72D297353CC}">
              <c16:uniqueId val="{00000007-18EC-4D37-82A2-6AE240CAFF0C}"/>
            </c:ext>
          </c:extLst>
        </c:ser>
        <c:dLbls>
          <c:showLegendKey val="0"/>
          <c:showVal val="0"/>
          <c:showCatName val="0"/>
          <c:showSerName val="0"/>
          <c:showPercent val="0"/>
          <c:showBubbleSize val="0"/>
        </c:dLbls>
        <c:gapWidth val="150"/>
        <c:overlap val="100"/>
        <c:axId val="307601960"/>
        <c:axId val="307600976"/>
      </c:barChart>
      <c:catAx>
        <c:axId val="30760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0976"/>
        <c:crosses val="autoZero"/>
        <c:auto val="1"/>
        <c:lblAlgn val="ctr"/>
        <c:lblOffset val="100"/>
        <c:noMultiLvlLbl val="0"/>
      </c:catAx>
      <c:valAx>
        <c:axId val="307600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0.20667006398278701</c:v>
                </c:pt>
                <c:pt idx="1">
                  <c:v>0.16986580601324999</c:v>
                </c:pt>
                <c:pt idx="2">
                  <c:v>0.21233225751656201</c:v>
                </c:pt>
                <c:pt idx="3">
                  <c:v>0.56480380499405503</c:v>
                </c:pt>
                <c:pt idx="4">
                  <c:v>0.32953966366570397</c:v>
                </c:pt>
                <c:pt idx="6">
                  <c:v>0.21233225751656201</c:v>
                </c:pt>
              </c:numCache>
            </c:numRef>
          </c:val>
          <c:extLst>
            <c:ext xmlns:c16="http://schemas.microsoft.com/office/drawing/2014/chart" uri="{C3380CC4-5D6E-409C-BE32-E72D297353CC}">
              <c16:uniqueId val="{00000000-D7A1-4B30-B965-E9FA4D2618A7}"/>
            </c:ext>
          </c:extLst>
        </c:ser>
        <c:dLbls>
          <c:showLegendKey val="0"/>
          <c:showVal val="0"/>
          <c:showCatName val="0"/>
          <c:showSerName val="0"/>
          <c:showPercent val="0"/>
          <c:showBubbleSize val="0"/>
        </c:dLbls>
        <c:gapWidth val="219"/>
        <c:overlap val="-27"/>
        <c:axId val="307608192"/>
        <c:axId val="307606880"/>
      </c:barChart>
      <c:catAx>
        <c:axId val="30760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6880"/>
        <c:crosses val="autoZero"/>
        <c:auto val="1"/>
        <c:lblAlgn val="ctr"/>
        <c:lblOffset val="100"/>
        <c:noMultiLvlLbl val="0"/>
      </c:catAx>
      <c:valAx>
        <c:axId val="30760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9256</c:v>
                </c:pt>
                <c:pt idx="1">
                  <c:v>13338</c:v>
                </c:pt>
                <c:pt idx="2">
                  <c:v>15749</c:v>
                </c:pt>
                <c:pt idx="3">
                  <c:v>15691</c:v>
                </c:pt>
                <c:pt idx="4">
                  <c:v>15470</c:v>
                </c:pt>
                <c:pt idx="5">
                  <c:v>13630</c:v>
                </c:pt>
                <c:pt idx="6">
                  <c:v>15166</c:v>
                </c:pt>
                <c:pt idx="7">
                  <c:v>13969</c:v>
                </c:pt>
                <c:pt idx="8">
                  <c:v>13899</c:v>
                </c:pt>
                <c:pt idx="9">
                  <c:v>17356</c:v>
                </c:pt>
                <c:pt idx="10">
                  <c:v>11138</c:v>
                </c:pt>
                <c:pt idx="11">
                  <c:v>6742</c:v>
                </c:pt>
                <c:pt idx="12">
                  <c:v>10168</c:v>
                </c:pt>
                <c:pt idx="13">
                  <c:v>11156</c:v>
                </c:pt>
                <c:pt idx="14">
                  <c:v>13926</c:v>
                </c:pt>
                <c:pt idx="15">
                  <c:v>18487</c:v>
                </c:pt>
                <c:pt idx="16">
                  <c:v>30642</c:v>
                </c:pt>
                <c:pt idx="17">
                  <c:v>30049</c:v>
                </c:pt>
                <c:pt idx="18">
                  <c:v>19142</c:v>
                </c:pt>
                <c:pt idx="19">
                  <c:v>22372</c:v>
                </c:pt>
                <c:pt idx="20">
                  <c:v>22409</c:v>
                </c:pt>
                <c:pt idx="21">
                  <c:v>25327</c:v>
                </c:pt>
                <c:pt idx="22">
                  <c:v>22983</c:v>
                </c:pt>
                <c:pt idx="23">
                  <c:v>86475</c:v>
                </c:pt>
                <c:pt idx="24">
                  <c:v>93009</c:v>
                </c:pt>
                <c:pt idx="25">
                  <c:v>8978</c:v>
                </c:pt>
                <c:pt idx="26">
                  <c:v>8176</c:v>
                </c:pt>
                <c:pt idx="27">
                  <c:v>10744</c:v>
                </c:pt>
                <c:pt idx="28">
                  <c:v>10747</c:v>
                </c:pt>
                <c:pt idx="29">
                  <c:v>9536</c:v>
                </c:pt>
                <c:pt idx="30">
                  <c:v>9531</c:v>
                </c:pt>
              </c:numCache>
            </c:numRef>
          </c:val>
          <c:extLst>
            <c:ext xmlns:c16="http://schemas.microsoft.com/office/drawing/2014/chart" uri="{C3380CC4-5D6E-409C-BE32-E72D297353CC}">
              <c16:uniqueId val="{00000000-08DA-412E-8AFB-C1BE40DC3177}"/>
            </c:ext>
          </c:extLst>
        </c:ser>
        <c:dLbls>
          <c:showLegendKey val="0"/>
          <c:showVal val="0"/>
          <c:showCatName val="0"/>
          <c:showSerName val="0"/>
          <c:showPercent val="0"/>
          <c:showBubbleSize val="0"/>
        </c:dLbls>
        <c:gapWidth val="219"/>
        <c:overlap val="-27"/>
        <c:axId val="418274568"/>
        <c:axId val="418277192"/>
      </c:barChart>
      <c:dateAx>
        <c:axId val="41827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77192"/>
        <c:crosses val="autoZero"/>
        <c:auto val="1"/>
        <c:lblOffset val="100"/>
        <c:baseTimeUnit val="days"/>
      </c:dateAx>
      <c:valAx>
        <c:axId val="41827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7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4BBD1-CE9E-4A5E-9A40-FC295C84EBFF}"/>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25CE6117-13C2-4EEF-B4A5-DDCFFB4A7D8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122795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C9335-2BF2-48A5-BA8A-C1DD3CD758D7}"/>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08B57162-1E7C-4684-96DB-4C22E4EB2392}"/>
              </a:ext>
            </a:extLst>
          </p:cNvPr>
          <p:cNvGraphicFramePr>
            <a:graphicFrameLocks noGrp="1"/>
          </p:cNvGraphicFramePr>
          <p:nvPr>
            <p:ph type="tbl" sz="quarter" idx="13"/>
            <p:extLst>
              <p:ext uri="{D42A27DB-BD31-4B8C-83A1-F6EECF244321}">
                <p14:modId xmlns:p14="http://schemas.microsoft.com/office/powerpoint/2010/main" val="180991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90845667"/>
                    </a:ext>
                  </a:extLst>
                </a:gridCol>
                <a:gridCol w="740664">
                  <a:extLst>
                    <a:ext uri="{9D8B030D-6E8A-4147-A177-3AD203B41FA5}">
                      <a16:colId xmlns:a16="http://schemas.microsoft.com/office/drawing/2014/main" val="475141001"/>
                    </a:ext>
                  </a:extLst>
                </a:gridCol>
                <a:gridCol w="740664">
                  <a:extLst>
                    <a:ext uri="{9D8B030D-6E8A-4147-A177-3AD203B41FA5}">
                      <a16:colId xmlns:a16="http://schemas.microsoft.com/office/drawing/2014/main" val="4173246338"/>
                    </a:ext>
                  </a:extLst>
                </a:gridCol>
                <a:gridCol w="740664">
                  <a:extLst>
                    <a:ext uri="{9D8B030D-6E8A-4147-A177-3AD203B41FA5}">
                      <a16:colId xmlns:a16="http://schemas.microsoft.com/office/drawing/2014/main" val="1843337060"/>
                    </a:ext>
                  </a:extLst>
                </a:gridCol>
                <a:gridCol w="740664">
                  <a:extLst>
                    <a:ext uri="{9D8B030D-6E8A-4147-A177-3AD203B41FA5}">
                      <a16:colId xmlns:a16="http://schemas.microsoft.com/office/drawing/2014/main" val="1572337544"/>
                    </a:ext>
                  </a:extLst>
                </a:gridCol>
                <a:gridCol w="740664">
                  <a:extLst>
                    <a:ext uri="{9D8B030D-6E8A-4147-A177-3AD203B41FA5}">
                      <a16:colId xmlns:a16="http://schemas.microsoft.com/office/drawing/2014/main" val="943898953"/>
                    </a:ext>
                  </a:extLst>
                </a:gridCol>
                <a:gridCol w="740664">
                  <a:extLst>
                    <a:ext uri="{9D8B030D-6E8A-4147-A177-3AD203B41FA5}">
                      <a16:colId xmlns:a16="http://schemas.microsoft.com/office/drawing/2014/main" val="3602728918"/>
                    </a:ext>
                  </a:extLst>
                </a:gridCol>
                <a:gridCol w="740664">
                  <a:extLst>
                    <a:ext uri="{9D8B030D-6E8A-4147-A177-3AD203B41FA5}">
                      <a16:colId xmlns:a16="http://schemas.microsoft.com/office/drawing/2014/main" val="3128847240"/>
                    </a:ext>
                  </a:extLst>
                </a:gridCol>
                <a:gridCol w="740664">
                  <a:extLst>
                    <a:ext uri="{9D8B030D-6E8A-4147-A177-3AD203B41FA5}">
                      <a16:colId xmlns:a16="http://schemas.microsoft.com/office/drawing/2014/main" val="3434576166"/>
                    </a:ext>
                  </a:extLst>
                </a:gridCol>
                <a:gridCol w="740664">
                  <a:extLst>
                    <a:ext uri="{9D8B030D-6E8A-4147-A177-3AD203B41FA5}">
                      <a16:colId xmlns:a16="http://schemas.microsoft.com/office/drawing/2014/main" val="9185639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83362265"/>
                  </a:ext>
                </a:extLst>
              </a:tr>
              <a:tr h="370840">
                <a:tc>
                  <a:txBody>
                    <a:bodyPr/>
                    <a:lstStyle/>
                    <a:p>
                      <a:r>
                        <a:rPr lang="en-US" sz="1000"/>
                        <a:t>Nexus International School Malaysia</a:t>
                      </a:r>
                    </a:p>
                  </a:txBody>
                  <a:tcPr/>
                </a:tc>
                <a:tc>
                  <a:txBody>
                    <a:bodyPr/>
                    <a:lstStyle/>
                    <a:p>
                      <a:r>
                        <a:rPr lang="en-US" sz="1000"/>
                        <a:t>11795</a:t>
                      </a:r>
                    </a:p>
                  </a:txBody>
                  <a:tcPr/>
                </a:tc>
                <a:tc>
                  <a:txBody>
                    <a:bodyPr/>
                    <a:lstStyle/>
                    <a:p>
                      <a:r>
                        <a:rPr lang="en-US" sz="1000"/>
                        <a:t>42</a:t>
                      </a:r>
                    </a:p>
                  </a:txBody>
                  <a:tcPr/>
                </a:tc>
                <a:tc>
                  <a:txBody>
                    <a:bodyPr/>
                    <a:lstStyle/>
                    <a:p>
                      <a:r>
                        <a:rPr lang="en-US" sz="1000"/>
                        <a:t>20</a:t>
                      </a:r>
                    </a:p>
                  </a:txBody>
                  <a:tcPr/>
                </a:tc>
                <a:tc>
                  <a:txBody>
                    <a:bodyPr/>
                    <a:lstStyle/>
                    <a:p>
                      <a:r>
                        <a:rPr lang="en-US" sz="1000"/>
                        <a:t>575</a:t>
                      </a:r>
                    </a:p>
                  </a:txBody>
                  <a:tcPr/>
                </a:tc>
                <a:tc>
                  <a:txBody>
                    <a:bodyPr/>
                    <a:lstStyle/>
                    <a:p>
                      <a:r>
                        <a:rPr lang="en-US" sz="1000"/>
                        <a:t>22</a:t>
                      </a:r>
                    </a:p>
                  </a:txBody>
                  <a:tcPr/>
                </a:tc>
                <a:tc>
                  <a:txBody>
                    <a:bodyPr/>
                    <a:lstStyle/>
                    <a:p>
                      <a:r>
                        <a:rPr lang="en-US" sz="1000"/>
                        <a:t>33</a:t>
                      </a:r>
                    </a:p>
                  </a:txBody>
                  <a:tcPr/>
                </a:tc>
                <a:tc>
                  <a:txBody>
                    <a:bodyPr/>
                    <a:lstStyle/>
                    <a:p>
                      <a:r>
                        <a:rPr lang="en-US" sz="1000"/>
                        <a:t>0</a:t>
                      </a:r>
                    </a:p>
                  </a:txBody>
                  <a:tcPr/>
                </a:tc>
                <a:tc>
                  <a:txBody>
                    <a:bodyPr/>
                    <a:lstStyle/>
                    <a:p>
                      <a:r>
                        <a:rPr lang="en-US" sz="1000"/>
                        <a:t>0.2675 %</a:t>
                      </a:r>
                    </a:p>
                  </a:txBody>
                  <a:tcPr/>
                </a:tc>
                <a:tc>
                  <a:txBody>
                    <a:bodyPr/>
                    <a:lstStyle/>
                    <a:p>
                      <a:r>
                        <a:rPr lang="en-US" sz="1000"/>
                        <a:t>0.0 %</a:t>
                      </a:r>
                    </a:p>
                  </a:txBody>
                  <a:tcPr/>
                </a:tc>
                <a:extLst>
                  <a:ext uri="{0D108BD9-81ED-4DB2-BD59-A6C34878D82A}">
                    <a16:rowId xmlns:a16="http://schemas.microsoft.com/office/drawing/2014/main" val="2770753815"/>
                  </a:ext>
                </a:extLst>
              </a:tr>
            </a:tbl>
          </a:graphicData>
        </a:graphic>
      </p:graphicFrame>
      <p:sp>
        <p:nvSpPr>
          <p:cNvPr id="4" name="Text Placeholder 3">
            <a:extLst>
              <a:ext uri="{FF2B5EF4-FFF2-40B4-BE49-F238E27FC236}">
                <a16:creationId xmlns:a16="http://schemas.microsoft.com/office/drawing/2014/main" id="{861D6EA0-BA2F-44D2-AB07-27BC42B802D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140520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2AC8F-8F0B-4DF7-8DC2-5B431934BAA5}"/>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F88D8936-B9FD-4BC0-A32E-E7A660B571E7}"/>
              </a:ext>
            </a:extLst>
          </p:cNvPr>
          <p:cNvGraphicFramePr>
            <a:graphicFrameLocks noGrp="1"/>
          </p:cNvGraphicFramePr>
          <p:nvPr>
            <p:ph type="chart" sz="quarter" idx="13"/>
            <p:extLst>
              <p:ext uri="{D42A27DB-BD31-4B8C-83A1-F6EECF244321}">
                <p14:modId xmlns:p14="http://schemas.microsoft.com/office/powerpoint/2010/main" val="3681299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01631B-6D39-4454-A589-ACFB86D8B5CA}"/>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D357863-091D-46C8-BA4C-5E6FBAFBE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8762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61B4-3F2C-4E57-9DAD-8C42BE80EA24}"/>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4667E609-59B9-4E5B-A683-207E92EE270D}"/>
              </a:ext>
            </a:extLst>
          </p:cNvPr>
          <p:cNvGraphicFramePr>
            <a:graphicFrameLocks noGrp="1"/>
          </p:cNvGraphicFramePr>
          <p:nvPr>
            <p:ph type="chart" sz="quarter" idx="13"/>
            <p:extLst>
              <p:ext uri="{D42A27DB-BD31-4B8C-83A1-F6EECF244321}">
                <p14:modId xmlns:p14="http://schemas.microsoft.com/office/powerpoint/2010/main" val="2650402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B36FC8-37AC-4123-97FE-4F7928475D3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5C8E278-92E1-4DAC-8DEC-7106DB4A9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063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0720-7747-4D20-98E3-7604D98E5554}"/>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68A2CA40-96CD-42B9-9C2E-C1E7A89A55A5}"/>
              </a:ext>
            </a:extLst>
          </p:cNvPr>
          <p:cNvGraphicFramePr>
            <a:graphicFrameLocks noGrp="1"/>
          </p:cNvGraphicFramePr>
          <p:nvPr>
            <p:ph type="tbl" sz="quarter" idx="13"/>
            <p:extLst>
              <p:ext uri="{D42A27DB-BD31-4B8C-83A1-F6EECF244321}">
                <p14:modId xmlns:p14="http://schemas.microsoft.com/office/powerpoint/2010/main" val="3552905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43832825"/>
                    </a:ext>
                  </a:extLst>
                </a:gridCol>
                <a:gridCol w="1645920">
                  <a:extLst>
                    <a:ext uri="{9D8B030D-6E8A-4147-A177-3AD203B41FA5}">
                      <a16:colId xmlns:a16="http://schemas.microsoft.com/office/drawing/2014/main" val="865602334"/>
                    </a:ext>
                  </a:extLst>
                </a:gridCol>
                <a:gridCol w="1645920">
                  <a:extLst>
                    <a:ext uri="{9D8B030D-6E8A-4147-A177-3AD203B41FA5}">
                      <a16:colId xmlns:a16="http://schemas.microsoft.com/office/drawing/2014/main" val="324679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5492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extLst>
                  <a:ext uri="{0D108BD9-81ED-4DB2-BD59-A6C34878D82A}">
                    <a16:rowId xmlns:a16="http://schemas.microsoft.com/office/drawing/2014/main" val="37348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212463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41459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71263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0537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78342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24380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50991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23644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39747255"/>
                  </a:ext>
                </a:extLst>
              </a:tr>
            </a:tbl>
          </a:graphicData>
        </a:graphic>
      </p:graphicFrame>
      <p:sp>
        <p:nvSpPr>
          <p:cNvPr id="4" name="Text Placeholder 3">
            <a:extLst>
              <a:ext uri="{FF2B5EF4-FFF2-40B4-BE49-F238E27FC236}">
                <a16:creationId xmlns:a16="http://schemas.microsoft.com/office/drawing/2014/main" id="{2E870B55-531F-4ED7-AD6C-C97CBF7C927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765504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11764-CD2B-49A8-9F56-A0FA65BBBD37}"/>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3D3A58F8-B9EA-49B1-90E9-D4492342EAAD}"/>
              </a:ext>
            </a:extLst>
          </p:cNvPr>
          <p:cNvGraphicFramePr>
            <a:graphicFrameLocks noGrp="1"/>
          </p:cNvGraphicFramePr>
          <p:nvPr>
            <p:ph type="tbl" sz="quarter" idx="13"/>
            <p:extLst>
              <p:ext uri="{D42A27DB-BD31-4B8C-83A1-F6EECF244321}">
                <p14:modId xmlns:p14="http://schemas.microsoft.com/office/powerpoint/2010/main" val="166963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68150899"/>
                    </a:ext>
                  </a:extLst>
                </a:gridCol>
                <a:gridCol w="1645920">
                  <a:extLst>
                    <a:ext uri="{9D8B030D-6E8A-4147-A177-3AD203B41FA5}">
                      <a16:colId xmlns:a16="http://schemas.microsoft.com/office/drawing/2014/main" val="1656597885"/>
                    </a:ext>
                  </a:extLst>
                </a:gridCol>
                <a:gridCol w="1645920">
                  <a:extLst>
                    <a:ext uri="{9D8B030D-6E8A-4147-A177-3AD203B41FA5}">
                      <a16:colId xmlns:a16="http://schemas.microsoft.com/office/drawing/2014/main" val="365013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5297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5485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61954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3812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15650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0690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7269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6755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12128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89482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17986198"/>
                  </a:ext>
                </a:extLst>
              </a:tr>
            </a:tbl>
          </a:graphicData>
        </a:graphic>
      </p:graphicFrame>
      <p:sp>
        <p:nvSpPr>
          <p:cNvPr id="4" name="Text Placeholder 3">
            <a:extLst>
              <a:ext uri="{FF2B5EF4-FFF2-40B4-BE49-F238E27FC236}">
                <a16:creationId xmlns:a16="http://schemas.microsoft.com/office/drawing/2014/main" id="{B4CC0D75-A9B7-4999-A674-4981C5A215C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36033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7EF48-8A57-4BEC-8C93-4BB4E4D84025}"/>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FAA375CB-9E29-4E85-BA2E-882D74BDB4E3}"/>
              </a:ext>
            </a:extLst>
          </p:cNvPr>
          <p:cNvGraphicFramePr>
            <a:graphicFrameLocks noGrp="1"/>
          </p:cNvGraphicFramePr>
          <p:nvPr>
            <p:ph type="tbl" sz="quarter" idx="13"/>
            <p:extLst>
              <p:ext uri="{D42A27DB-BD31-4B8C-83A1-F6EECF244321}">
                <p14:modId xmlns:p14="http://schemas.microsoft.com/office/powerpoint/2010/main" val="2578270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3481119"/>
                    </a:ext>
                  </a:extLst>
                </a:gridCol>
                <a:gridCol w="1645920">
                  <a:extLst>
                    <a:ext uri="{9D8B030D-6E8A-4147-A177-3AD203B41FA5}">
                      <a16:colId xmlns:a16="http://schemas.microsoft.com/office/drawing/2014/main" val="2313735828"/>
                    </a:ext>
                  </a:extLst>
                </a:gridCol>
                <a:gridCol w="1645920">
                  <a:extLst>
                    <a:ext uri="{9D8B030D-6E8A-4147-A177-3AD203B41FA5}">
                      <a16:colId xmlns:a16="http://schemas.microsoft.com/office/drawing/2014/main" val="254877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8769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7395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51963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61096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47518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405371392"/>
                  </a:ext>
                </a:extLst>
              </a:tr>
            </a:tbl>
          </a:graphicData>
        </a:graphic>
      </p:graphicFrame>
      <p:sp>
        <p:nvSpPr>
          <p:cNvPr id="4" name="Text Placeholder 3">
            <a:extLst>
              <a:ext uri="{FF2B5EF4-FFF2-40B4-BE49-F238E27FC236}">
                <a16:creationId xmlns:a16="http://schemas.microsoft.com/office/drawing/2014/main" id="{C59AB683-B784-4A26-BCB9-AB8E40D331B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60756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E1C5-A5F9-4822-835A-286461AD5E64}"/>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0010EA09-2D51-4D6E-AEFD-B39D0F1E537E}"/>
              </a:ext>
            </a:extLst>
          </p:cNvPr>
          <p:cNvGraphicFramePr>
            <a:graphicFrameLocks noGrp="1"/>
          </p:cNvGraphicFramePr>
          <p:nvPr>
            <p:ph type="chart" sz="quarter" idx="13"/>
            <p:extLst>
              <p:ext uri="{D42A27DB-BD31-4B8C-83A1-F6EECF244321}">
                <p14:modId xmlns:p14="http://schemas.microsoft.com/office/powerpoint/2010/main" val="170766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24170A-EABD-4391-B6D5-88DBC0192C5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2BF3872-115E-4D0A-9EDB-AA7776042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97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99CC-F61B-42CB-A6FC-F85B1410CE39}"/>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61C44A30-9FE4-4D5D-960C-499E03FE2BC5}"/>
              </a:ext>
            </a:extLst>
          </p:cNvPr>
          <p:cNvGraphicFramePr>
            <a:graphicFrameLocks noGrp="1"/>
          </p:cNvGraphicFramePr>
          <p:nvPr>
            <p:ph type="chart" sz="quarter" idx="13"/>
            <p:extLst>
              <p:ext uri="{D42A27DB-BD31-4B8C-83A1-F6EECF244321}">
                <p14:modId xmlns:p14="http://schemas.microsoft.com/office/powerpoint/2010/main" val="3194755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28EF02-AE63-4DFC-9E13-703538921781}"/>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889D693C-DE66-4653-ADE4-8D03C9986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816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3B44-2F9C-48B7-950F-DE740DF7EEA2}"/>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19B99A30-2B53-4488-9935-450C051FAF9F}"/>
              </a:ext>
            </a:extLst>
          </p:cNvPr>
          <p:cNvGraphicFramePr>
            <a:graphicFrameLocks noGrp="1"/>
          </p:cNvGraphicFramePr>
          <p:nvPr>
            <p:ph type="chart" sz="quarter" idx="13"/>
            <p:extLst>
              <p:ext uri="{D42A27DB-BD31-4B8C-83A1-F6EECF244321}">
                <p14:modId xmlns:p14="http://schemas.microsoft.com/office/powerpoint/2010/main" val="1821781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4C572-2A99-4732-B61E-4ED93380FB62}"/>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E3A978E-CFEC-4445-9721-D2ECCE55F8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3909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38F9-5945-4772-B010-02A382C8E3BC}"/>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666EE50D-2727-44EE-AADE-7047D9A6101C}"/>
              </a:ext>
            </a:extLst>
          </p:cNvPr>
          <p:cNvGraphicFramePr>
            <a:graphicFrameLocks noGrp="1"/>
          </p:cNvGraphicFramePr>
          <p:nvPr>
            <p:ph type="chart" sz="quarter" idx="13"/>
            <p:extLst>
              <p:ext uri="{D42A27DB-BD31-4B8C-83A1-F6EECF244321}">
                <p14:modId xmlns:p14="http://schemas.microsoft.com/office/powerpoint/2010/main" val="88064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4034AC-4AA3-4828-9F97-731370424C2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30E24FF-4944-4B57-9110-6173275D8B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1988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C8A3-2675-4B96-8225-6B66F7E062F2}"/>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F37F1F2C-E97A-4F9E-9A95-104222A9E005}"/>
              </a:ext>
            </a:extLst>
          </p:cNvPr>
          <p:cNvGraphicFramePr>
            <a:graphicFrameLocks noGrp="1"/>
          </p:cNvGraphicFramePr>
          <p:nvPr>
            <p:ph type="chart" sz="quarter" idx="13"/>
            <p:extLst>
              <p:ext uri="{D42A27DB-BD31-4B8C-83A1-F6EECF244321}">
                <p14:modId xmlns:p14="http://schemas.microsoft.com/office/powerpoint/2010/main" val="1565612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3333B-2023-4B0A-82AD-E9E870DB91E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445DE2B-271B-40C5-8384-DF1CF60B8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620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BA92-9A7F-44BD-A1E6-2276923CEE97}"/>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4C15D534-4A0C-4D28-B8E2-A25CA4033DD3}"/>
              </a:ext>
            </a:extLst>
          </p:cNvPr>
          <p:cNvGraphicFramePr>
            <a:graphicFrameLocks noGrp="1"/>
          </p:cNvGraphicFramePr>
          <p:nvPr>
            <p:ph type="chart" sz="quarter" idx="13"/>
            <p:extLst>
              <p:ext uri="{D42A27DB-BD31-4B8C-83A1-F6EECF244321}">
                <p14:modId xmlns:p14="http://schemas.microsoft.com/office/powerpoint/2010/main" val="3163236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774AED-8DFA-4032-BF46-F68D876DB99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BD944EA-66F7-4A55-B49C-B1EE508EF7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3098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F9BB-F39C-4C9B-8C5E-E0EE72B39B70}"/>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7F84D4EB-E4CF-4A26-8AAD-99A1568EBF62}"/>
              </a:ext>
            </a:extLst>
          </p:cNvPr>
          <p:cNvGraphicFramePr>
            <a:graphicFrameLocks noGrp="1"/>
          </p:cNvGraphicFramePr>
          <p:nvPr>
            <p:ph type="tbl" sz="quarter" idx="13"/>
            <p:extLst>
              <p:ext uri="{D42A27DB-BD31-4B8C-83A1-F6EECF244321}">
                <p14:modId xmlns:p14="http://schemas.microsoft.com/office/powerpoint/2010/main" val="119309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2160850"/>
                    </a:ext>
                  </a:extLst>
                </a:gridCol>
                <a:gridCol w="822960">
                  <a:extLst>
                    <a:ext uri="{9D8B030D-6E8A-4147-A177-3AD203B41FA5}">
                      <a16:colId xmlns:a16="http://schemas.microsoft.com/office/drawing/2014/main" val="233790674"/>
                    </a:ext>
                  </a:extLst>
                </a:gridCol>
                <a:gridCol w="822960">
                  <a:extLst>
                    <a:ext uri="{9D8B030D-6E8A-4147-A177-3AD203B41FA5}">
                      <a16:colId xmlns:a16="http://schemas.microsoft.com/office/drawing/2014/main" val="533223964"/>
                    </a:ext>
                  </a:extLst>
                </a:gridCol>
                <a:gridCol w="822960">
                  <a:extLst>
                    <a:ext uri="{9D8B030D-6E8A-4147-A177-3AD203B41FA5}">
                      <a16:colId xmlns:a16="http://schemas.microsoft.com/office/drawing/2014/main" val="672085089"/>
                    </a:ext>
                  </a:extLst>
                </a:gridCol>
                <a:gridCol w="822960">
                  <a:extLst>
                    <a:ext uri="{9D8B030D-6E8A-4147-A177-3AD203B41FA5}">
                      <a16:colId xmlns:a16="http://schemas.microsoft.com/office/drawing/2014/main" val="992390820"/>
                    </a:ext>
                  </a:extLst>
                </a:gridCol>
                <a:gridCol w="822960">
                  <a:extLst>
                    <a:ext uri="{9D8B030D-6E8A-4147-A177-3AD203B41FA5}">
                      <a16:colId xmlns:a16="http://schemas.microsoft.com/office/drawing/2014/main" val="83686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13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- 2019-10-17 10:00:01</a:t>
                      </a:r>
                      <a:r>
                        <a:rPr kumimoji="0" lang="en-US" sz="1000" b="0" i="0" u="none" strike="noStrike" kern="1200" cap="none" spc="0" normalizeH="0" baseline="0" noProof="0">
                          <a:ln>
                            <a:noFill/>
                          </a:ln>
                          <a:solidFill>
                            <a:prstClr val="black"/>
                          </a:solidFill>
                          <a:effectLst/>
                          <a:uLnTx/>
                          <a:uFillTx/>
                          <a:latin typeface="+mn-lt"/>
                          <a:ea typeface="+mn-ea"/>
                          <a:cs typeface="+mn-cs"/>
                        </a:rPr>
                        <a:t>
 "Issac, first runner up in Singapore International Triathlon"
Isaac Tan from Year 9, won 2nd place in the Singapore International Triathlon held recently. He competed in the under 15 age category, which required racers to complete 200m swim leg, 12km bike leg, and 2km run leg to reach the Finish line. Congratulations Isaac!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328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- 2019-10-11 12:00:49</a:t>
                      </a:r>
                      <a:r>
                        <a:rPr kumimoji="0" lang="en-US" sz="1000" b="0" i="0" u="none" strike="noStrike" kern="1200" cap="none" spc="0" normalizeH="0" baseline="0" noProof="0">
                          <a:ln>
                            <a:noFill/>
                          </a:ln>
                          <a:solidFill>
                            <a:prstClr val="black"/>
                          </a:solidFill>
                          <a:effectLst/>
                          <a:uLnTx/>
                          <a:uFillTx/>
                          <a:latin typeface="+mn-lt"/>
                          <a:ea typeface="+mn-ea"/>
                          <a:cs typeface="+mn-cs"/>
                        </a:rPr>
                        <a:t>
 Aaliyah Yoong bagged four gold medals at the recently concluded 2019 Singha IWWF Asian Waterski &amp; Wakesports Championship which was held from 23rd to 29th September 2019. The 16 year old athlete competed in the Open Category which includes contestants from all age groups. 
Just a month back, Aaliyah brought pride to the nation by winning a few titles in the 2019 Waterski World Championship. These include Best Asian Award, 1st in Open Women Tricks, 1st in Open Women Jump, 1st in Open Women Slalom and 1st in Open Women Overall. It was an amazing achievement considering the tournament participants numbered the very best competitors around the world. 
We will be seeing more of Aaliyah when she competes at the SEA Games soon. All the best Aaliyah in bringing back the Gold again for Malaysia! 
Catch an interview with Aaliyah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34386859"/>
                  </a:ext>
                </a:extLst>
              </a:tr>
            </a:tbl>
          </a:graphicData>
        </a:graphic>
      </p:graphicFrame>
      <p:sp>
        <p:nvSpPr>
          <p:cNvPr id="4" name="Text Placeholder 3">
            <a:extLst>
              <a:ext uri="{FF2B5EF4-FFF2-40B4-BE49-F238E27FC236}">
                <a16:creationId xmlns:a16="http://schemas.microsoft.com/office/drawing/2014/main" id="{CE56346F-0D7E-4228-9879-EB4D4258682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4545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3C6BD-F914-49E1-A977-D46C8FFA64A0}"/>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84E90473-AD2D-43D2-883F-65A1C2930025}"/>
              </a:ext>
            </a:extLst>
          </p:cNvPr>
          <p:cNvGraphicFramePr>
            <a:graphicFrameLocks noGrp="1"/>
          </p:cNvGraphicFramePr>
          <p:nvPr>
            <p:ph type="tbl" sz="quarter" idx="13"/>
            <p:extLst>
              <p:ext uri="{D42A27DB-BD31-4B8C-83A1-F6EECF244321}">
                <p14:modId xmlns:p14="http://schemas.microsoft.com/office/powerpoint/2010/main" val="3457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1621029"/>
                    </a:ext>
                  </a:extLst>
                </a:gridCol>
                <a:gridCol w="822960">
                  <a:extLst>
                    <a:ext uri="{9D8B030D-6E8A-4147-A177-3AD203B41FA5}">
                      <a16:colId xmlns:a16="http://schemas.microsoft.com/office/drawing/2014/main" val="4206998813"/>
                    </a:ext>
                  </a:extLst>
                </a:gridCol>
                <a:gridCol w="822960">
                  <a:extLst>
                    <a:ext uri="{9D8B030D-6E8A-4147-A177-3AD203B41FA5}">
                      <a16:colId xmlns:a16="http://schemas.microsoft.com/office/drawing/2014/main" val="1509328941"/>
                    </a:ext>
                  </a:extLst>
                </a:gridCol>
                <a:gridCol w="822960">
                  <a:extLst>
                    <a:ext uri="{9D8B030D-6E8A-4147-A177-3AD203B41FA5}">
                      <a16:colId xmlns:a16="http://schemas.microsoft.com/office/drawing/2014/main" val="2963339359"/>
                    </a:ext>
                  </a:extLst>
                </a:gridCol>
                <a:gridCol w="822960">
                  <a:extLst>
                    <a:ext uri="{9D8B030D-6E8A-4147-A177-3AD203B41FA5}">
                      <a16:colId xmlns:a16="http://schemas.microsoft.com/office/drawing/2014/main" val="1884469209"/>
                    </a:ext>
                  </a:extLst>
                </a:gridCol>
                <a:gridCol w="822960">
                  <a:extLst>
                    <a:ext uri="{9D8B030D-6E8A-4147-A177-3AD203B41FA5}">
                      <a16:colId xmlns:a16="http://schemas.microsoft.com/office/drawing/2014/main" val="187792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330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- 2019-10-18 10:00:00</a:t>
                      </a:r>
                      <a:r>
                        <a:rPr kumimoji="0" lang="en-US" sz="1000" b="0" i="0" u="none" strike="noStrike" kern="1200" cap="none" spc="0" normalizeH="0" baseline="0" noProof="0">
                          <a:ln>
                            <a:noFill/>
                          </a:ln>
                          <a:solidFill>
                            <a:prstClr val="black"/>
                          </a:solidFill>
                          <a:effectLst/>
                          <a:uLnTx/>
                          <a:uFillTx/>
                          <a:latin typeface="+mn-lt"/>
                          <a:ea typeface="+mn-ea"/>
                          <a:cs typeface="+mn-cs"/>
                        </a:rPr>
                        <a:t>
 "Nexus Learners Qualify for Tournament of Champions, Yale"
Nexus learners, Eugene Hwang and Cassandra Chua from Year 9X gained entry into the World Scholar’s Cup (WSC) Tournament of Champions, which will be held at Yale University, USA this November. Ranked 34th among 500 teams around the world, the team participated in WSC Regional round in Indonesia, followed by the Global round at Sydney, before qualifying for the tournament in Yale.
WSC is an international tournament which brings together students from over 82 countries with the aim of inspiring them to discover new strengths and practice new skills. 
The competition has four main events namely the Scholar's Challenge, Collaborative Writing, The Team Debate, and the Scholar's Bowl. Contestants will be tested across six subjects - History, Literature, Art and Music, Special Area, Social Studies and Science. It is indeed every contestant’s dream to qualify for the final round at Yale, and we are proud Eugene and Cassandra did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0610276"/>
                  </a:ext>
                </a:extLst>
              </a:tr>
            </a:tbl>
          </a:graphicData>
        </a:graphic>
      </p:graphicFrame>
      <p:sp>
        <p:nvSpPr>
          <p:cNvPr id="4" name="Text Placeholder 3">
            <a:extLst>
              <a:ext uri="{FF2B5EF4-FFF2-40B4-BE49-F238E27FC236}">
                <a16:creationId xmlns:a16="http://schemas.microsoft.com/office/drawing/2014/main" id="{FE64430B-CCB9-4642-ADA8-2B2C8B622B9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77121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044D0-4AE4-4DE6-B335-829946816427}"/>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34529A8D-1971-45C2-8623-88C379C66223}"/>
              </a:ext>
            </a:extLst>
          </p:cNvPr>
          <p:cNvGraphicFramePr>
            <a:graphicFrameLocks noGrp="1"/>
          </p:cNvGraphicFramePr>
          <p:nvPr>
            <p:ph type="tbl" sz="quarter" idx="13"/>
            <p:extLst>
              <p:ext uri="{D42A27DB-BD31-4B8C-83A1-F6EECF244321}">
                <p14:modId xmlns:p14="http://schemas.microsoft.com/office/powerpoint/2010/main" val="625797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76666885"/>
                    </a:ext>
                  </a:extLst>
                </a:gridCol>
                <a:gridCol w="822960">
                  <a:extLst>
                    <a:ext uri="{9D8B030D-6E8A-4147-A177-3AD203B41FA5}">
                      <a16:colId xmlns:a16="http://schemas.microsoft.com/office/drawing/2014/main" val="3351316346"/>
                    </a:ext>
                  </a:extLst>
                </a:gridCol>
                <a:gridCol w="822960">
                  <a:extLst>
                    <a:ext uri="{9D8B030D-6E8A-4147-A177-3AD203B41FA5}">
                      <a16:colId xmlns:a16="http://schemas.microsoft.com/office/drawing/2014/main" val="1853095910"/>
                    </a:ext>
                  </a:extLst>
                </a:gridCol>
                <a:gridCol w="822960">
                  <a:extLst>
                    <a:ext uri="{9D8B030D-6E8A-4147-A177-3AD203B41FA5}">
                      <a16:colId xmlns:a16="http://schemas.microsoft.com/office/drawing/2014/main" val="3214084543"/>
                    </a:ext>
                  </a:extLst>
                </a:gridCol>
                <a:gridCol w="822960">
                  <a:extLst>
                    <a:ext uri="{9D8B030D-6E8A-4147-A177-3AD203B41FA5}">
                      <a16:colId xmlns:a16="http://schemas.microsoft.com/office/drawing/2014/main" val="1439373877"/>
                    </a:ext>
                  </a:extLst>
                </a:gridCol>
                <a:gridCol w="822960">
                  <a:extLst>
                    <a:ext uri="{9D8B030D-6E8A-4147-A177-3AD203B41FA5}">
                      <a16:colId xmlns:a16="http://schemas.microsoft.com/office/drawing/2014/main" val="363505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438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- 2019-10-10 10:00:00</a:t>
                      </a:r>
                      <a:r>
                        <a:rPr kumimoji="0" lang="en-US" sz="1000" b="0" i="0" u="none" strike="noStrike" kern="1200" cap="none" spc="0" normalizeH="0" baseline="0" noProof="0">
                          <a:ln>
                            <a:noFill/>
                          </a:ln>
                          <a:solidFill>
                            <a:prstClr val="black"/>
                          </a:solidFill>
                          <a:effectLst/>
                          <a:uLnTx/>
                          <a:uFillTx/>
                          <a:latin typeface="+mn-lt"/>
                          <a:ea typeface="+mn-ea"/>
                          <a:cs typeface="+mn-cs"/>
                        </a:rPr>
                        <a:t>
 Bottles of Coke, marshmallows, a passionate teacher and inquisitive students. Who knew Economics could be so much fun? Nexus Economics Teacher David Smith conducted an experiment with the Year 12 students to ‘Reveal the Hidden Side of Demand’. 
Catch his Economics Live class here- https://www.youtube.com/watch?v=sNafYiGv85c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586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- 2019-10-02 10:00:01</a:t>
                      </a:r>
                      <a:r>
                        <a:rPr kumimoji="0" lang="en-US" sz="1000" b="0" i="0" u="none" strike="noStrike" kern="1200" cap="none" spc="0" normalizeH="0" baseline="0" noProof="0">
                          <a:ln>
                            <a:noFill/>
                          </a:ln>
                          <a:solidFill>
                            <a:prstClr val="black"/>
                          </a:solidFill>
                          <a:effectLst/>
                          <a:uLnTx/>
                          <a:uFillTx/>
                          <a:latin typeface="+mn-lt"/>
                          <a:ea typeface="+mn-ea"/>
                          <a:cs typeface="+mn-cs"/>
                        </a:rPr>
                        <a:t>
 With her outstanding achievement in the recent IBDP results, Nexus learner, Lee Su Wen, set off to pursue her Bachelor of Laws at King's College, UK! 
We are so proud of you and wish you the very best in your future endeavors!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0695185"/>
                  </a:ext>
                </a:extLst>
              </a:tr>
            </a:tbl>
          </a:graphicData>
        </a:graphic>
      </p:graphicFrame>
      <p:sp>
        <p:nvSpPr>
          <p:cNvPr id="4" name="Text Placeholder 3">
            <a:extLst>
              <a:ext uri="{FF2B5EF4-FFF2-40B4-BE49-F238E27FC236}">
                <a16:creationId xmlns:a16="http://schemas.microsoft.com/office/drawing/2014/main" id="{7DCD8448-76A5-4D32-89D0-9A16C2DB10B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791858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969A-5186-4E99-A4E2-EE7A452E6ABE}"/>
              </a:ext>
            </a:extLst>
          </p:cNvPr>
          <p:cNvSpPr>
            <a:spLocks noGrp="1"/>
          </p:cNvSpPr>
          <p:nvPr>
            <p:ph type="title"/>
          </p:nvPr>
        </p:nvSpPr>
        <p:spPr/>
        <p:txBody>
          <a:bodyPr/>
          <a:lstStyle/>
          <a:p>
            <a:r>
              <a:rPr lang="en-US"/>
              <a:t>Facebook Own Posts Table | Nexus International School Malaysia - 1 of 12</a:t>
            </a:r>
          </a:p>
        </p:txBody>
      </p:sp>
      <p:graphicFrame>
        <p:nvGraphicFramePr>
          <p:cNvPr id="5" name="Table Placeholder 4">
            <a:extLst>
              <a:ext uri="{FF2B5EF4-FFF2-40B4-BE49-F238E27FC236}">
                <a16:creationId xmlns:a16="http://schemas.microsoft.com/office/drawing/2014/main" id="{E49582D2-C7EF-4F7D-8D0C-CDE55E95979D}"/>
              </a:ext>
            </a:extLst>
          </p:cNvPr>
          <p:cNvGraphicFramePr>
            <a:graphicFrameLocks noGrp="1"/>
          </p:cNvGraphicFramePr>
          <p:nvPr>
            <p:ph type="tbl" sz="quarter" idx="13"/>
            <p:extLst>
              <p:ext uri="{D42A27DB-BD31-4B8C-83A1-F6EECF244321}">
                <p14:modId xmlns:p14="http://schemas.microsoft.com/office/powerpoint/2010/main" val="2317744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1952457"/>
                    </a:ext>
                  </a:extLst>
                </a:gridCol>
                <a:gridCol w="658368">
                  <a:extLst>
                    <a:ext uri="{9D8B030D-6E8A-4147-A177-3AD203B41FA5}">
                      <a16:colId xmlns:a16="http://schemas.microsoft.com/office/drawing/2014/main" val="1979764901"/>
                    </a:ext>
                  </a:extLst>
                </a:gridCol>
                <a:gridCol w="658368">
                  <a:extLst>
                    <a:ext uri="{9D8B030D-6E8A-4147-A177-3AD203B41FA5}">
                      <a16:colId xmlns:a16="http://schemas.microsoft.com/office/drawing/2014/main" val="2355200347"/>
                    </a:ext>
                  </a:extLst>
                </a:gridCol>
                <a:gridCol w="658368">
                  <a:extLst>
                    <a:ext uri="{9D8B030D-6E8A-4147-A177-3AD203B41FA5}">
                      <a16:colId xmlns:a16="http://schemas.microsoft.com/office/drawing/2014/main" val="82092810"/>
                    </a:ext>
                  </a:extLst>
                </a:gridCol>
                <a:gridCol w="658368">
                  <a:extLst>
                    <a:ext uri="{9D8B030D-6E8A-4147-A177-3AD203B41FA5}">
                      <a16:colId xmlns:a16="http://schemas.microsoft.com/office/drawing/2014/main" val="225340650"/>
                    </a:ext>
                  </a:extLst>
                </a:gridCol>
                <a:gridCol w="658368">
                  <a:extLst>
                    <a:ext uri="{9D8B030D-6E8A-4147-A177-3AD203B41FA5}">
                      <a16:colId xmlns:a16="http://schemas.microsoft.com/office/drawing/2014/main" val="2920076586"/>
                    </a:ext>
                  </a:extLst>
                </a:gridCol>
                <a:gridCol w="658368">
                  <a:extLst>
                    <a:ext uri="{9D8B030D-6E8A-4147-A177-3AD203B41FA5}">
                      <a16:colId xmlns:a16="http://schemas.microsoft.com/office/drawing/2014/main" val="3517502574"/>
                    </a:ext>
                  </a:extLst>
                </a:gridCol>
                <a:gridCol w="658368">
                  <a:extLst>
                    <a:ext uri="{9D8B030D-6E8A-4147-A177-3AD203B41FA5}">
                      <a16:colId xmlns:a16="http://schemas.microsoft.com/office/drawing/2014/main" val="3204000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789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- 2019-10-17 10:00:01</a:t>
                      </a:r>
                      <a:r>
                        <a:rPr kumimoji="0" lang="en-US" sz="1000" b="0" i="0" u="none" strike="noStrike" kern="1200" cap="none" spc="0" normalizeH="0" baseline="0" noProof="0">
                          <a:ln>
                            <a:noFill/>
                          </a:ln>
                          <a:solidFill>
                            <a:prstClr val="black"/>
                          </a:solidFill>
                          <a:effectLst/>
                          <a:uLnTx/>
                          <a:uFillTx/>
                          <a:latin typeface="+mn-lt"/>
                          <a:ea typeface="+mn-ea"/>
                          <a:cs typeface="+mn-cs"/>
                        </a:rPr>
                        <a:t>
 "Issac, first runner up in Singapore International Triathlon"
Isaac Tan from Year 9, won 2nd place in the Singapore International Triathlon held recently. He competed in the under 15 age category, which required racers to complete 200m swim leg, 12km bike leg, and 2km run leg to reach the Finish line. Congratulations Isaac!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1072572"/>
                  </a:ext>
                </a:extLst>
              </a:tr>
            </a:tbl>
          </a:graphicData>
        </a:graphic>
      </p:graphicFrame>
      <p:sp>
        <p:nvSpPr>
          <p:cNvPr id="4" name="Text Placeholder 3">
            <a:extLst>
              <a:ext uri="{FF2B5EF4-FFF2-40B4-BE49-F238E27FC236}">
                <a16:creationId xmlns:a16="http://schemas.microsoft.com/office/drawing/2014/main" id="{022175D0-AC01-42DE-8255-92ACA8627D2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52927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3CC7-F13B-4520-B5B4-AE0CCDB72870}"/>
              </a:ext>
            </a:extLst>
          </p:cNvPr>
          <p:cNvSpPr>
            <a:spLocks noGrp="1"/>
          </p:cNvSpPr>
          <p:nvPr>
            <p:ph type="title"/>
          </p:nvPr>
        </p:nvSpPr>
        <p:spPr/>
        <p:txBody>
          <a:bodyPr/>
          <a:lstStyle/>
          <a:p>
            <a:r>
              <a:rPr lang="en-US"/>
              <a:t>Facebook Own Posts Table | Nexus International School Malaysia - 2 of 12</a:t>
            </a:r>
          </a:p>
        </p:txBody>
      </p:sp>
      <p:graphicFrame>
        <p:nvGraphicFramePr>
          <p:cNvPr id="5" name="Table Placeholder 4">
            <a:extLst>
              <a:ext uri="{FF2B5EF4-FFF2-40B4-BE49-F238E27FC236}">
                <a16:creationId xmlns:a16="http://schemas.microsoft.com/office/drawing/2014/main" id="{01D144AA-F75C-4334-8263-A4E96E2AF2B2}"/>
              </a:ext>
            </a:extLst>
          </p:cNvPr>
          <p:cNvGraphicFramePr>
            <a:graphicFrameLocks noGrp="1"/>
          </p:cNvGraphicFramePr>
          <p:nvPr>
            <p:ph type="tbl" sz="quarter" idx="13"/>
            <p:extLst>
              <p:ext uri="{D42A27DB-BD31-4B8C-83A1-F6EECF244321}">
                <p14:modId xmlns:p14="http://schemas.microsoft.com/office/powerpoint/2010/main" val="40933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9948509"/>
                    </a:ext>
                  </a:extLst>
                </a:gridCol>
                <a:gridCol w="658368">
                  <a:extLst>
                    <a:ext uri="{9D8B030D-6E8A-4147-A177-3AD203B41FA5}">
                      <a16:colId xmlns:a16="http://schemas.microsoft.com/office/drawing/2014/main" val="2409763949"/>
                    </a:ext>
                  </a:extLst>
                </a:gridCol>
                <a:gridCol w="658368">
                  <a:extLst>
                    <a:ext uri="{9D8B030D-6E8A-4147-A177-3AD203B41FA5}">
                      <a16:colId xmlns:a16="http://schemas.microsoft.com/office/drawing/2014/main" val="2617397046"/>
                    </a:ext>
                  </a:extLst>
                </a:gridCol>
                <a:gridCol w="658368">
                  <a:extLst>
                    <a:ext uri="{9D8B030D-6E8A-4147-A177-3AD203B41FA5}">
                      <a16:colId xmlns:a16="http://schemas.microsoft.com/office/drawing/2014/main" val="2638311818"/>
                    </a:ext>
                  </a:extLst>
                </a:gridCol>
                <a:gridCol w="658368">
                  <a:extLst>
                    <a:ext uri="{9D8B030D-6E8A-4147-A177-3AD203B41FA5}">
                      <a16:colId xmlns:a16="http://schemas.microsoft.com/office/drawing/2014/main" val="791837076"/>
                    </a:ext>
                  </a:extLst>
                </a:gridCol>
                <a:gridCol w="658368">
                  <a:extLst>
                    <a:ext uri="{9D8B030D-6E8A-4147-A177-3AD203B41FA5}">
                      <a16:colId xmlns:a16="http://schemas.microsoft.com/office/drawing/2014/main" val="2905916001"/>
                    </a:ext>
                  </a:extLst>
                </a:gridCol>
                <a:gridCol w="658368">
                  <a:extLst>
                    <a:ext uri="{9D8B030D-6E8A-4147-A177-3AD203B41FA5}">
                      <a16:colId xmlns:a16="http://schemas.microsoft.com/office/drawing/2014/main" val="1195250902"/>
                    </a:ext>
                  </a:extLst>
                </a:gridCol>
                <a:gridCol w="658368">
                  <a:extLst>
                    <a:ext uri="{9D8B030D-6E8A-4147-A177-3AD203B41FA5}">
                      <a16:colId xmlns:a16="http://schemas.microsoft.com/office/drawing/2014/main" val="2364627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963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- 2019-10-11 12:00:49</a:t>
                      </a:r>
                      <a:r>
                        <a:rPr kumimoji="0" lang="en-US" sz="1000" b="0" i="0" u="none" strike="noStrike" kern="1200" cap="none" spc="0" normalizeH="0" baseline="0" noProof="0">
                          <a:ln>
                            <a:noFill/>
                          </a:ln>
                          <a:solidFill>
                            <a:prstClr val="black"/>
                          </a:solidFill>
                          <a:effectLst/>
                          <a:uLnTx/>
                          <a:uFillTx/>
                          <a:latin typeface="+mn-lt"/>
                          <a:ea typeface="+mn-ea"/>
                          <a:cs typeface="+mn-cs"/>
                        </a:rPr>
                        <a:t>
 Aaliyah Yoong bagged four gold medals at the recently concluded 2019 Singha IWWF Asian Waterski &amp; Wakesports Championship which was held from 23rd to 29th September 2019. The 16 year old athlete competed in the Open Category which includes contestants from all age groups. 
Just a month back, Aaliyah brought pride to the nation by winning a few titles in the 2019 Waterski World Championship. These include Best Asian Award, 1st in Open Women Tricks, 1st in Open Women Jump, 1st in Open Women Slalom and 1st in Open Women Overall. It was an amazing achievement considering the tournament participants numbered the very best competitors around the world. 
We will be seeing more of Aaliyah when she competes at the SEA Games soon. All the best Aaliyah in bringing back the Gold again for Malaysia! 
Catch an interview with Aaliyah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498725"/>
                  </a:ext>
                </a:extLst>
              </a:tr>
            </a:tbl>
          </a:graphicData>
        </a:graphic>
      </p:graphicFrame>
      <p:sp>
        <p:nvSpPr>
          <p:cNvPr id="4" name="Text Placeholder 3">
            <a:extLst>
              <a:ext uri="{FF2B5EF4-FFF2-40B4-BE49-F238E27FC236}">
                <a16:creationId xmlns:a16="http://schemas.microsoft.com/office/drawing/2014/main" id="{C03763AE-96B1-455B-AE59-D8639E3ED9B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09497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7D23-6E49-4FD2-BCD2-7AAF8343CE39}"/>
              </a:ext>
            </a:extLst>
          </p:cNvPr>
          <p:cNvSpPr>
            <a:spLocks noGrp="1"/>
          </p:cNvSpPr>
          <p:nvPr>
            <p:ph type="title"/>
          </p:nvPr>
        </p:nvSpPr>
        <p:spPr/>
        <p:txBody>
          <a:bodyPr/>
          <a:lstStyle/>
          <a:p>
            <a:r>
              <a:rPr lang="en-US"/>
              <a:t>Facebook Own Posts Table | Nexus International School Malaysia - 3 of 12</a:t>
            </a:r>
          </a:p>
        </p:txBody>
      </p:sp>
      <p:graphicFrame>
        <p:nvGraphicFramePr>
          <p:cNvPr id="5" name="Table Placeholder 4">
            <a:extLst>
              <a:ext uri="{FF2B5EF4-FFF2-40B4-BE49-F238E27FC236}">
                <a16:creationId xmlns:a16="http://schemas.microsoft.com/office/drawing/2014/main" id="{3FB87174-452F-4E41-B84A-221F32670835}"/>
              </a:ext>
            </a:extLst>
          </p:cNvPr>
          <p:cNvGraphicFramePr>
            <a:graphicFrameLocks noGrp="1"/>
          </p:cNvGraphicFramePr>
          <p:nvPr>
            <p:ph type="tbl" sz="quarter" idx="13"/>
            <p:extLst>
              <p:ext uri="{D42A27DB-BD31-4B8C-83A1-F6EECF244321}">
                <p14:modId xmlns:p14="http://schemas.microsoft.com/office/powerpoint/2010/main" val="302978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4514146"/>
                    </a:ext>
                  </a:extLst>
                </a:gridCol>
                <a:gridCol w="658368">
                  <a:extLst>
                    <a:ext uri="{9D8B030D-6E8A-4147-A177-3AD203B41FA5}">
                      <a16:colId xmlns:a16="http://schemas.microsoft.com/office/drawing/2014/main" val="2399530912"/>
                    </a:ext>
                  </a:extLst>
                </a:gridCol>
                <a:gridCol w="658368">
                  <a:extLst>
                    <a:ext uri="{9D8B030D-6E8A-4147-A177-3AD203B41FA5}">
                      <a16:colId xmlns:a16="http://schemas.microsoft.com/office/drawing/2014/main" val="2681636154"/>
                    </a:ext>
                  </a:extLst>
                </a:gridCol>
                <a:gridCol w="658368">
                  <a:extLst>
                    <a:ext uri="{9D8B030D-6E8A-4147-A177-3AD203B41FA5}">
                      <a16:colId xmlns:a16="http://schemas.microsoft.com/office/drawing/2014/main" val="3426013181"/>
                    </a:ext>
                  </a:extLst>
                </a:gridCol>
                <a:gridCol w="658368">
                  <a:extLst>
                    <a:ext uri="{9D8B030D-6E8A-4147-A177-3AD203B41FA5}">
                      <a16:colId xmlns:a16="http://schemas.microsoft.com/office/drawing/2014/main" val="2356204948"/>
                    </a:ext>
                  </a:extLst>
                </a:gridCol>
                <a:gridCol w="658368">
                  <a:extLst>
                    <a:ext uri="{9D8B030D-6E8A-4147-A177-3AD203B41FA5}">
                      <a16:colId xmlns:a16="http://schemas.microsoft.com/office/drawing/2014/main" val="449898634"/>
                    </a:ext>
                  </a:extLst>
                </a:gridCol>
                <a:gridCol w="658368">
                  <a:extLst>
                    <a:ext uri="{9D8B030D-6E8A-4147-A177-3AD203B41FA5}">
                      <a16:colId xmlns:a16="http://schemas.microsoft.com/office/drawing/2014/main" val="2267133393"/>
                    </a:ext>
                  </a:extLst>
                </a:gridCol>
                <a:gridCol w="658368">
                  <a:extLst>
                    <a:ext uri="{9D8B030D-6E8A-4147-A177-3AD203B41FA5}">
                      <a16:colId xmlns:a16="http://schemas.microsoft.com/office/drawing/2014/main" val="1546359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925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- 2019-10-18 10:00:00</a:t>
                      </a:r>
                      <a:r>
                        <a:rPr kumimoji="0" lang="en-US" sz="1000" b="0" i="0" u="none" strike="noStrike" kern="1200" cap="none" spc="0" normalizeH="0" baseline="0" noProof="0">
                          <a:ln>
                            <a:noFill/>
                          </a:ln>
                          <a:solidFill>
                            <a:prstClr val="black"/>
                          </a:solidFill>
                          <a:effectLst/>
                          <a:uLnTx/>
                          <a:uFillTx/>
                          <a:latin typeface="+mn-lt"/>
                          <a:ea typeface="+mn-ea"/>
                          <a:cs typeface="+mn-cs"/>
                        </a:rPr>
                        <a:t>
 "Nexus Learners Qualify for Tournament of Champions, Yale"
Nexus learners, Eugene Hwang and Cassandra Chua from Year 9X gained entry into the World Scholar’s Cup (WSC) Tournament of Champions, which will be held at Yale University, USA this November. Ranked 34th among 500 teams around the world, the team participated in WSC Regional round in Indonesia, followed by the Global round at Sydney, before qualifying for the tournament in Yale.
WSC is an international tournament which brings together students from over 82 countries with the aim of inspiring them to discover new strengths and practice new skills. 
The competition has four main events namely the Scholar's Challenge, Collaborative Writing, The Team Debate, and the Scholar's Bowl. Contestants will be tested across six subjects - History, Literature, Art and Music, Special Area, Social Studies and Science. It is indeed every contestant’s dream to qualify for the final round at Yale, and we are proud Eugene and Cassandra did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1749737"/>
                  </a:ext>
                </a:extLst>
              </a:tr>
            </a:tbl>
          </a:graphicData>
        </a:graphic>
      </p:graphicFrame>
      <p:sp>
        <p:nvSpPr>
          <p:cNvPr id="4" name="Text Placeholder 3">
            <a:extLst>
              <a:ext uri="{FF2B5EF4-FFF2-40B4-BE49-F238E27FC236}">
                <a16:creationId xmlns:a16="http://schemas.microsoft.com/office/drawing/2014/main" id="{3AAF20C3-5381-49A3-8E63-57D2A020857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07717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CA5F3-7E33-4E2D-B0FD-2B231003E249}"/>
              </a:ext>
            </a:extLst>
          </p:cNvPr>
          <p:cNvSpPr>
            <a:spLocks noGrp="1"/>
          </p:cNvSpPr>
          <p:nvPr>
            <p:ph type="title"/>
          </p:nvPr>
        </p:nvSpPr>
        <p:spPr/>
        <p:txBody>
          <a:bodyPr/>
          <a:lstStyle/>
          <a:p>
            <a:r>
              <a:rPr lang="en-US"/>
              <a:t>Facebook Own Posts Table | Nexus International School Malaysia - 4 of 12</a:t>
            </a:r>
          </a:p>
        </p:txBody>
      </p:sp>
      <p:graphicFrame>
        <p:nvGraphicFramePr>
          <p:cNvPr id="5" name="Table Placeholder 4">
            <a:extLst>
              <a:ext uri="{FF2B5EF4-FFF2-40B4-BE49-F238E27FC236}">
                <a16:creationId xmlns:a16="http://schemas.microsoft.com/office/drawing/2014/main" id="{C983595F-140B-426B-942B-C4F85D540881}"/>
              </a:ext>
            </a:extLst>
          </p:cNvPr>
          <p:cNvGraphicFramePr>
            <a:graphicFrameLocks noGrp="1"/>
          </p:cNvGraphicFramePr>
          <p:nvPr>
            <p:ph type="tbl" sz="quarter" idx="13"/>
            <p:extLst>
              <p:ext uri="{D42A27DB-BD31-4B8C-83A1-F6EECF244321}">
                <p14:modId xmlns:p14="http://schemas.microsoft.com/office/powerpoint/2010/main" val="4068135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2063462"/>
                    </a:ext>
                  </a:extLst>
                </a:gridCol>
                <a:gridCol w="658368">
                  <a:extLst>
                    <a:ext uri="{9D8B030D-6E8A-4147-A177-3AD203B41FA5}">
                      <a16:colId xmlns:a16="http://schemas.microsoft.com/office/drawing/2014/main" val="2017398690"/>
                    </a:ext>
                  </a:extLst>
                </a:gridCol>
                <a:gridCol w="658368">
                  <a:extLst>
                    <a:ext uri="{9D8B030D-6E8A-4147-A177-3AD203B41FA5}">
                      <a16:colId xmlns:a16="http://schemas.microsoft.com/office/drawing/2014/main" val="3692449978"/>
                    </a:ext>
                  </a:extLst>
                </a:gridCol>
                <a:gridCol w="658368">
                  <a:extLst>
                    <a:ext uri="{9D8B030D-6E8A-4147-A177-3AD203B41FA5}">
                      <a16:colId xmlns:a16="http://schemas.microsoft.com/office/drawing/2014/main" val="3732368284"/>
                    </a:ext>
                  </a:extLst>
                </a:gridCol>
                <a:gridCol w="658368">
                  <a:extLst>
                    <a:ext uri="{9D8B030D-6E8A-4147-A177-3AD203B41FA5}">
                      <a16:colId xmlns:a16="http://schemas.microsoft.com/office/drawing/2014/main" val="1775220807"/>
                    </a:ext>
                  </a:extLst>
                </a:gridCol>
                <a:gridCol w="658368">
                  <a:extLst>
                    <a:ext uri="{9D8B030D-6E8A-4147-A177-3AD203B41FA5}">
                      <a16:colId xmlns:a16="http://schemas.microsoft.com/office/drawing/2014/main" val="1276175621"/>
                    </a:ext>
                  </a:extLst>
                </a:gridCol>
                <a:gridCol w="658368">
                  <a:extLst>
                    <a:ext uri="{9D8B030D-6E8A-4147-A177-3AD203B41FA5}">
                      <a16:colId xmlns:a16="http://schemas.microsoft.com/office/drawing/2014/main" val="219067025"/>
                    </a:ext>
                  </a:extLst>
                </a:gridCol>
                <a:gridCol w="658368">
                  <a:extLst>
                    <a:ext uri="{9D8B030D-6E8A-4147-A177-3AD203B41FA5}">
                      <a16:colId xmlns:a16="http://schemas.microsoft.com/office/drawing/2014/main" val="425039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155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- 2019-10-10 10:00:00</a:t>
                      </a:r>
                      <a:r>
                        <a:rPr kumimoji="0" lang="en-US" sz="1000" b="0" i="0" u="none" strike="noStrike" kern="1200" cap="none" spc="0" normalizeH="0" baseline="0" noProof="0">
                          <a:ln>
                            <a:noFill/>
                          </a:ln>
                          <a:solidFill>
                            <a:prstClr val="black"/>
                          </a:solidFill>
                          <a:effectLst/>
                          <a:uLnTx/>
                          <a:uFillTx/>
                          <a:latin typeface="+mn-lt"/>
                          <a:ea typeface="+mn-ea"/>
                          <a:cs typeface="+mn-cs"/>
                        </a:rPr>
                        <a:t>
 Bottles of Coke, marshmallows, a passionate teacher and inquisitive students. Who knew Economics could be so much fun? Nexus Economics Teacher David Smith conducted an experiment with the Year 12 students to ‘Reveal the Hidden Side of Demand’. 
Catch his Economics Live class here- https://www.youtube.com/watch?v=sNafYiGv85c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943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- 2019-10-02 10:00:01</a:t>
                      </a:r>
                      <a:r>
                        <a:rPr kumimoji="0" lang="en-US" sz="1000" b="0" i="0" u="none" strike="noStrike" kern="1200" cap="none" spc="0" normalizeH="0" baseline="0" noProof="0">
                          <a:ln>
                            <a:noFill/>
                          </a:ln>
                          <a:solidFill>
                            <a:prstClr val="black"/>
                          </a:solidFill>
                          <a:effectLst/>
                          <a:uLnTx/>
                          <a:uFillTx/>
                          <a:latin typeface="+mn-lt"/>
                          <a:ea typeface="+mn-ea"/>
                          <a:cs typeface="+mn-cs"/>
                        </a:rPr>
                        <a:t>
 With her outstanding achievement in the recent IBDP results, Nexus learner, Lee Su Wen, set off to pursue her Bachelor of Laws at King's College, UK! 
We are so proud of you and wish you the very best in your future endeavors!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581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- 2019-10-11 10:27:26</a:t>
                      </a:r>
                      <a:r>
                        <a:rPr kumimoji="0" lang="en-US" sz="1000" b="0" i="0" u="none" strike="noStrike" kern="1200" cap="none" spc="0" normalizeH="0" baseline="0" noProof="0">
                          <a:ln>
                            <a:noFill/>
                          </a:ln>
                          <a:solidFill>
                            <a:prstClr val="black"/>
                          </a:solidFill>
                          <a:effectLst/>
                          <a:uLnTx/>
                          <a:uFillTx/>
                          <a:latin typeface="+mn-lt"/>
                          <a:ea typeface="+mn-ea"/>
                          <a:cs typeface="+mn-cs"/>
                        </a:rPr>
                        <a:t>
 Nexus Talents, Aiden, Adam and Aaliyah Yoong covered in a local newspaper, the Star. Click on the link below for more info!
#nexustalents
Link: https://www.thestar.com.my/sport/other-sport/2019/03/04/siblings-aaliyah-and-aiden-leave-lasting-splash-in-melbourne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3142767"/>
                  </a:ext>
                </a:extLst>
              </a:tr>
            </a:tbl>
          </a:graphicData>
        </a:graphic>
      </p:graphicFrame>
      <p:sp>
        <p:nvSpPr>
          <p:cNvPr id="4" name="Text Placeholder 3">
            <a:extLst>
              <a:ext uri="{FF2B5EF4-FFF2-40B4-BE49-F238E27FC236}">
                <a16:creationId xmlns:a16="http://schemas.microsoft.com/office/drawing/2014/main" id="{4FC286B6-9670-484D-A6A2-A47B3AAFD55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28085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AAA9-EFDF-4ABE-8CBC-58FF8EE8122E}"/>
              </a:ext>
            </a:extLst>
          </p:cNvPr>
          <p:cNvSpPr>
            <a:spLocks noGrp="1"/>
          </p:cNvSpPr>
          <p:nvPr>
            <p:ph type="title"/>
          </p:nvPr>
        </p:nvSpPr>
        <p:spPr/>
        <p:txBody>
          <a:bodyPr/>
          <a:lstStyle/>
          <a:p>
            <a:r>
              <a:rPr lang="en-US"/>
              <a:t>Facebook Own Posts Table | Nexus International School Malaysia - 5 of 12</a:t>
            </a:r>
          </a:p>
        </p:txBody>
      </p:sp>
      <p:graphicFrame>
        <p:nvGraphicFramePr>
          <p:cNvPr id="5" name="Table Placeholder 4">
            <a:extLst>
              <a:ext uri="{FF2B5EF4-FFF2-40B4-BE49-F238E27FC236}">
                <a16:creationId xmlns:a16="http://schemas.microsoft.com/office/drawing/2014/main" id="{76955C7C-2A81-4788-9E88-7859BE1A4920}"/>
              </a:ext>
            </a:extLst>
          </p:cNvPr>
          <p:cNvGraphicFramePr>
            <a:graphicFrameLocks noGrp="1"/>
          </p:cNvGraphicFramePr>
          <p:nvPr>
            <p:ph type="tbl" sz="quarter" idx="13"/>
            <p:extLst>
              <p:ext uri="{D42A27DB-BD31-4B8C-83A1-F6EECF244321}">
                <p14:modId xmlns:p14="http://schemas.microsoft.com/office/powerpoint/2010/main" val="108415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8004912"/>
                    </a:ext>
                  </a:extLst>
                </a:gridCol>
                <a:gridCol w="658368">
                  <a:extLst>
                    <a:ext uri="{9D8B030D-6E8A-4147-A177-3AD203B41FA5}">
                      <a16:colId xmlns:a16="http://schemas.microsoft.com/office/drawing/2014/main" val="2931588285"/>
                    </a:ext>
                  </a:extLst>
                </a:gridCol>
                <a:gridCol w="658368">
                  <a:extLst>
                    <a:ext uri="{9D8B030D-6E8A-4147-A177-3AD203B41FA5}">
                      <a16:colId xmlns:a16="http://schemas.microsoft.com/office/drawing/2014/main" val="2432326420"/>
                    </a:ext>
                  </a:extLst>
                </a:gridCol>
                <a:gridCol w="658368">
                  <a:extLst>
                    <a:ext uri="{9D8B030D-6E8A-4147-A177-3AD203B41FA5}">
                      <a16:colId xmlns:a16="http://schemas.microsoft.com/office/drawing/2014/main" val="2289482485"/>
                    </a:ext>
                  </a:extLst>
                </a:gridCol>
                <a:gridCol w="658368">
                  <a:extLst>
                    <a:ext uri="{9D8B030D-6E8A-4147-A177-3AD203B41FA5}">
                      <a16:colId xmlns:a16="http://schemas.microsoft.com/office/drawing/2014/main" val="1279500739"/>
                    </a:ext>
                  </a:extLst>
                </a:gridCol>
                <a:gridCol w="658368">
                  <a:extLst>
                    <a:ext uri="{9D8B030D-6E8A-4147-A177-3AD203B41FA5}">
                      <a16:colId xmlns:a16="http://schemas.microsoft.com/office/drawing/2014/main" val="2086796764"/>
                    </a:ext>
                  </a:extLst>
                </a:gridCol>
                <a:gridCol w="658368">
                  <a:extLst>
                    <a:ext uri="{9D8B030D-6E8A-4147-A177-3AD203B41FA5}">
                      <a16:colId xmlns:a16="http://schemas.microsoft.com/office/drawing/2014/main" val="2515083969"/>
                    </a:ext>
                  </a:extLst>
                </a:gridCol>
                <a:gridCol w="658368">
                  <a:extLst>
                    <a:ext uri="{9D8B030D-6E8A-4147-A177-3AD203B41FA5}">
                      <a16:colId xmlns:a16="http://schemas.microsoft.com/office/drawing/2014/main" val="3222692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977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- 2019-10-14 10:00:01</a:t>
                      </a:r>
                      <a:r>
                        <a:rPr kumimoji="0" lang="en-US" sz="1000" b="0" i="0" u="none" strike="noStrike" kern="1200" cap="none" spc="0" normalizeH="0" baseline="0" noProof="0">
                          <a:ln>
                            <a:noFill/>
                          </a:ln>
                          <a:solidFill>
                            <a:prstClr val="black"/>
                          </a:solidFill>
                          <a:effectLst/>
                          <a:uLnTx/>
                          <a:uFillTx/>
                          <a:latin typeface="+mn-lt"/>
                          <a:ea typeface="+mn-ea"/>
                          <a:cs typeface="+mn-cs"/>
                        </a:rPr>
                        <a:t>
 At Nexus, our students gain entry into top universities around the world. Last week, representatives from University of Sussex , University of Sheffield and University of Bristol spoke to students from year 10 to 12, explained what’s required in terms of preparation and qualification, should they aspire to major in Finance, Engineering and Law.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03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- 2019-10-14 18:32:05</a:t>
                      </a:r>
                      <a:r>
                        <a:rPr kumimoji="0" lang="en-US" sz="1000" b="0" i="0" u="none" strike="noStrike" kern="1200" cap="none" spc="0" normalizeH="0" baseline="0" noProof="0">
                          <a:ln>
                            <a:noFill/>
                          </a:ln>
                          <a:solidFill>
                            <a:prstClr val="black"/>
                          </a:solidFill>
                          <a:effectLst/>
                          <a:uLnTx/>
                          <a:uFillTx/>
                          <a:latin typeface="+mn-lt"/>
                          <a:ea typeface="+mn-ea"/>
                          <a:cs typeface="+mn-cs"/>
                        </a:rPr>
                        <a:t>
 On 8th October 2019, Nexus hosted the Canadian High Commission and 15 universities from Canada. Students had the opportunity to learn details regarding visa application, entry requirements, scholarships offered, and credit awarded for the fact that they study IBDP, which is indeed highly valued in Canada. 
Meanwhile, students interested in psychology had the opportunity to attend a Taster Psychology lesson conducted by University of Exeter the same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6309924"/>
                  </a:ext>
                </a:extLst>
              </a:tr>
            </a:tbl>
          </a:graphicData>
        </a:graphic>
      </p:graphicFrame>
      <p:sp>
        <p:nvSpPr>
          <p:cNvPr id="4" name="Text Placeholder 3">
            <a:extLst>
              <a:ext uri="{FF2B5EF4-FFF2-40B4-BE49-F238E27FC236}">
                <a16:creationId xmlns:a16="http://schemas.microsoft.com/office/drawing/2014/main" id="{ABF02668-6750-47E8-8663-836D346258F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87529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234B-FD3D-4733-96C8-EC691AA965D4}"/>
              </a:ext>
            </a:extLst>
          </p:cNvPr>
          <p:cNvSpPr>
            <a:spLocks noGrp="1"/>
          </p:cNvSpPr>
          <p:nvPr>
            <p:ph type="title"/>
          </p:nvPr>
        </p:nvSpPr>
        <p:spPr/>
        <p:txBody>
          <a:bodyPr/>
          <a:lstStyle/>
          <a:p>
            <a:r>
              <a:rPr lang="en-US"/>
              <a:t>Facebook Own Posts Table | Nexus International School Malaysia - 6 of 12</a:t>
            </a:r>
          </a:p>
        </p:txBody>
      </p:sp>
      <p:graphicFrame>
        <p:nvGraphicFramePr>
          <p:cNvPr id="5" name="Table Placeholder 4">
            <a:extLst>
              <a:ext uri="{FF2B5EF4-FFF2-40B4-BE49-F238E27FC236}">
                <a16:creationId xmlns:a16="http://schemas.microsoft.com/office/drawing/2014/main" id="{F3C95196-8D44-4A53-AE8E-ED1C26300FFD}"/>
              </a:ext>
            </a:extLst>
          </p:cNvPr>
          <p:cNvGraphicFramePr>
            <a:graphicFrameLocks noGrp="1"/>
          </p:cNvGraphicFramePr>
          <p:nvPr>
            <p:ph type="tbl" sz="quarter" idx="13"/>
            <p:extLst>
              <p:ext uri="{D42A27DB-BD31-4B8C-83A1-F6EECF244321}">
                <p14:modId xmlns:p14="http://schemas.microsoft.com/office/powerpoint/2010/main" val="3229303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8385686"/>
                    </a:ext>
                  </a:extLst>
                </a:gridCol>
                <a:gridCol w="658368">
                  <a:extLst>
                    <a:ext uri="{9D8B030D-6E8A-4147-A177-3AD203B41FA5}">
                      <a16:colId xmlns:a16="http://schemas.microsoft.com/office/drawing/2014/main" val="3347206117"/>
                    </a:ext>
                  </a:extLst>
                </a:gridCol>
                <a:gridCol w="658368">
                  <a:extLst>
                    <a:ext uri="{9D8B030D-6E8A-4147-A177-3AD203B41FA5}">
                      <a16:colId xmlns:a16="http://schemas.microsoft.com/office/drawing/2014/main" val="3214650542"/>
                    </a:ext>
                  </a:extLst>
                </a:gridCol>
                <a:gridCol w="658368">
                  <a:extLst>
                    <a:ext uri="{9D8B030D-6E8A-4147-A177-3AD203B41FA5}">
                      <a16:colId xmlns:a16="http://schemas.microsoft.com/office/drawing/2014/main" val="1109940212"/>
                    </a:ext>
                  </a:extLst>
                </a:gridCol>
                <a:gridCol w="658368">
                  <a:extLst>
                    <a:ext uri="{9D8B030D-6E8A-4147-A177-3AD203B41FA5}">
                      <a16:colId xmlns:a16="http://schemas.microsoft.com/office/drawing/2014/main" val="3576348135"/>
                    </a:ext>
                  </a:extLst>
                </a:gridCol>
                <a:gridCol w="658368">
                  <a:extLst>
                    <a:ext uri="{9D8B030D-6E8A-4147-A177-3AD203B41FA5}">
                      <a16:colId xmlns:a16="http://schemas.microsoft.com/office/drawing/2014/main" val="4152321061"/>
                    </a:ext>
                  </a:extLst>
                </a:gridCol>
                <a:gridCol w="658368">
                  <a:extLst>
                    <a:ext uri="{9D8B030D-6E8A-4147-A177-3AD203B41FA5}">
                      <a16:colId xmlns:a16="http://schemas.microsoft.com/office/drawing/2014/main" val="2787522293"/>
                    </a:ext>
                  </a:extLst>
                </a:gridCol>
                <a:gridCol w="658368">
                  <a:extLst>
                    <a:ext uri="{9D8B030D-6E8A-4147-A177-3AD203B41FA5}">
                      <a16:colId xmlns:a16="http://schemas.microsoft.com/office/drawing/2014/main" val="1622008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752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- 2019-10-15 17:57:40</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join hands with the Malaysia International Schools Parents Support Group (MISPSG) to put together the “International Primary Curriculum (IPC) - Explained” Parent Workshop.                                                            Nexus has been accredited at the highest level of IPC Mastering Status twice, with the last accreditation awarded until November 2019.
Learn everything you need to know about the IPC through this interactive and hands-on workshop. Have your queries answered by our experienced 
teachers cum facilitators of the workshop.
Register at: https://bit.ly/2BfgIEO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563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- 2019-10-27 10:46:34</a:t>
                      </a:r>
                      <a:r>
                        <a:rPr kumimoji="0" lang="en-US" sz="1000" b="0" i="0" u="none" strike="noStrike" kern="1200" cap="none" spc="0" normalizeH="0" baseline="0" noProof="0">
                          <a:ln>
                            <a:noFill/>
                          </a:ln>
                          <a:solidFill>
                            <a:prstClr val="black"/>
                          </a:solidFill>
                          <a:effectLst/>
                          <a:uLnTx/>
                          <a:uFillTx/>
                          <a:latin typeface="+mn-lt"/>
                          <a:ea typeface="+mn-ea"/>
                          <a:cs typeface="+mn-cs"/>
                        </a:rPr>
                        <a:t>
 Sarees, kurtas, dance, colours, and food...Nexus International School came together to celebrate the festival of light. Happy Deepavali,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113757"/>
                  </a:ext>
                </a:extLst>
              </a:tr>
            </a:tbl>
          </a:graphicData>
        </a:graphic>
      </p:graphicFrame>
      <p:sp>
        <p:nvSpPr>
          <p:cNvPr id="4" name="Text Placeholder 3">
            <a:extLst>
              <a:ext uri="{FF2B5EF4-FFF2-40B4-BE49-F238E27FC236}">
                <a16:creationId xmlns:a16="http://schemas.microsoft.com/office/drawing/2014/main" id="{19AEE6EC-5E71-4179-92B1-931C8924437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6836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2B18-E94E-4DE3-820A-47706375C9FE}"/>
              </a:ext>
            </a:extLst>
          </p:cNvPr>
          <p:cNvSpPr>
            <a:spLocks noGrp="1"/>
          </p:cNvSpPr>
          <p:nvPr>
            <p:ph type="title"/>
          </p:nvPr>
        </p:nvSpPr>
        <p:spPr/>
        <p:txBody>
          <a:bodyPr/>
          <a:lstStyle/>
          <a:p>
            <a:r>
              <a:rPr lang="en-US"/>
              <a:t>Facebook Own Posts Table | Nexus International School Malaysia - 7 of 12</a:t>
            </a:r>
          </a:p>
        </p:txBody>
      </p:sp>
      <p:graphicFrame>
        <p:nvGraphicFramePr>
          <p:cNvPr id="5" name="Table Placeholder 4">
            <a:extLst>
              <a:ext uri="{FF2B5EF4-FFF2-40B4-BE49-F238E27FC236}">
                <a16:creationId xmlns:a16="http://schemas.microsoft.com/office/drawing/2014/main" id="{0F4B223E-8E28-43EB-9477-9B77A7F97DA8}"/>
              </a:ext>
            </a:extLst>
          </p:cNvPr>
          <p:cNvGraphicFramePr>
            <a:graphicFrameLocks noGrp="1"/>
          </p:cNvGraphicFramePr>
          <p:nvPr>
            <p:ph type="tbl" sz="quarter" idx="13"/>
            <p:extLst>
              <p:ext uri="{D42A27DB-BD31-4B8C-83A1-F6EECF244321}">
                <p14:modId xmlns:p14="http://schemas.microsoft.com/office/powerpoint/2010/main" val="309969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0521981"/>
                    </a:ext>
                  </a:extLst>
                </a:gridCol>
                <a:gridCol w="658368">
                  <a:extLst>
                    <a:ext uri="{9D8B030D-6E8A-4147-A177-3AD203B41FA5}">
                      <a16:colId xmlns:a16="http://schemas.microsoft.com/office/drawing/2014/main" val="2500600973"/>
                    </a:ext>
                  </a:extLst>
                </a:gridCol>
                <a:gridCol w="658368">
                  <a:extLst>
                    <a:ext uri="{9D8B030D-6E8A-4147-A177-3AD203B41FA5}">
                      <a16:colId xmlns:a16="http://schemas.microsoft.com/office/drawing/2014/main" val="984739841"/>
                    </a:ext>
                  </a:extLst>
                </a:gridCol>
                <a:gridCol w="658368">
                  <a:extLst>
                    <a:ext uri="{9D8B030D-6E8A-4147-A177-3AD203B41FA5}">
                      <a16:colId xmlns:a16="http://schemas.microsoft.com/office/drawing/2014/main" val="240836481"/>
                    </a:ext>
                  </a:extLst>
                </a:gridCol>
                <a:gridCol w="658368">
                  <a:extLst>
                    <a:ext uri="{9D8B030D-6E8A-4147-A177-3AD203B41FA5}">
                      <a16:colId xmlns:a16="http://schemas.microsoft.com/office/drawing/2014/main" val="2697204766"/>
                    </a:ext>
                  </a:extLst>
                </a:gridCol>
                <a:gridCol w="658368">
                  <a:extLst>
                    <a:ext uri="{9D8B030D-6E8A-4147-A177-3AD203B41FA5}">
                      <a16:colId xmlns:a16="http://schemas.microsoft.com/office/drawing/2014/main" val="708205973"/>
                    </a:ext>
                  </a:extLst>
                </a:gridCol>
                <a:gridCol w="658368">
                  <a:extLst>
                    <a:ext uri="{9D8B030D-6E8A-4147-A177-3AD203B41FA5}">
                      <a16:colId xmlns:a16="http://schemas.microsoft.com/office/drawing/2014/main" val="1769516770"/>
                    </a:ext>
                  </a:extLst>
                </a:gridCol>
                <a:gridCol w="658368">
                  <a:extLst>
                    <a:ext uri="{9D8B030D-6E8A-4147-A177-3AD203B41FA5}">
                      <a16:colId xmlns:a16="http://schemas.microsoft.com/office/drawing/2014/main" val="219005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114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- 2019-10-16 10:00:02</a:t>
                      </a:r>
                      <a:r>
                        <a:rPr kumimoji="0" lang="en-US" sz="1000" b="0" i="0" u="none" strike="noStrike" kern="1200" cap="none" spc="0" normalizeH="0" baseline="0" noProof="0">
                          <a:ln>
                            <a:noFill/>
                          </a:ln>
                          <a:solidFill>
                            <a:prstClr val="black"/>
                          </a:solidFill>
                          <a:effectLst/>
                          <a:uLnTx/>
                          <a:uFillTx/>
                          <a:latin typeface="+mn-lt"/>
                          <a:ea typeface="+mn-ea"/>
                          <a:cs typeface="+mn-cs"/>
                        </a:rPr>
                        <a:t>
 Proud to announce that one of our Nexus learners, Audrey Eva Mamelle, will be pursuing her Masters of Engineering at the University of Southampton, Malaysia &amp; UK. 
We are all very happy for you and wish you the very best in your learning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6722309"/>
                  </a:ext>
                </a:extLst>
              </a:tr>
            </a:tbl>
          </a:graphicData>
        </a:graphic>
      </p:graphicFrame>
      <p:sp>
        <p:nvSpPr>
          <p:cNvPr id="4" name="Text Placeholder 3">
            <a:extLst>
              <a:ext uri="{FF2B5EF4-FFF2-40B4-BE49-F238E27FC236}">
                <a16:creationId xmlns:a16="http://schemas.microsoft.com/office/drawing/2014/main" id="{32F54393-3F56-4D25-A7AA-05E8846A909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45302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3B1A6-40C8-4F5A-8DB6-021F20E7B967}"/>
              </a:ext>
            </a:extLst>
          </p:cNvPr>
          <p:cNvSpPr>
            <a:spLocks noGrp="1"/>
          </p:cNvSpPr>
          <p:nvPr>
            <p:ph type="title"/>
          </p:nvPr>
        </p:nvSpPr>
        <p:spPr/>
        <p:txBody>
          <a:bodyPr/>
          <a:lstStyle/>
          <a:p>
            <a:r>
              <a:rPr lang="en-US"/>
              <a:t>Facebook Own Posts Table | Nexus International School Malaysia - 8 of 12</a:t>
            </a:r>
          </a:p>
        </p:txBody>
      </p:sp>
      <p:graphicFrame>
        <p:nvGraphicFramePr>
          <p:cNvPr id="5" name="Table Placeholder 4">
            <a:extLst>
              <a:ext uri="{FF2B5EF4-FFF2-40B4-BE49-F238E27FC236}">
                <a16:creationId xmlns:a16="http://schemas.microsoft.com/office/drawing/2014/main" id="{FA4ADC2D-D074-44AC-99BA-6E1BF4CAAEA3}"/>
              </a:ext>
            </a:extLst>
          </p:cNvPr>
          <p:cNvGraphicFramePr>
            <a:graphicFrameLocks noGrp="1"/>
          </p:cNvGraphicFramePr>
          <p:nvPr>
            <p:ph type="tbl" sz="quarter" idx="13"/>
            <p:extLst>
              <p:ext uri="{D42A27DB-BD31-4B8C-83A1-F6EECF244321}">
                <p14:modId xmlns:p14="http://schemas.microsoft.com/office/powerpoint/2010/main" val="155895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8512060"/>
                    </a:ext>
                  </a:extLst>
                </a:gridCol>
                <a:gridCol w="658368">
                  <a:extLst>
                    <a:ext uri="{9D8B030D-6E8A-4147-A177-3AD203B41FA5}">
                      <a16:colId xmlns:a16="http://schemas.microsoft.com/office/drawing/2014/main" val="1071242580"/>
                    </a:ext>
                  </a:extLst>
                </a:gridCol>
                <a:gridCol w="658368">
                  <a:extLst>
                    <a:ext uri="{9D8B030D-6E8A-4147-A177-3AD203B41FA5}">
                      <a16:colId xmlns:a16="http://schemas.microsoft.com/office/drawing/2014/main" val="317149051"/>
                    </a:ext>
                  </a:extLst>
                </a:gridCol>
                <a:gridCol w="658368">
                  <a:extLst>
                    <a:ext uri="{9D8B030D-6E8A-4147-A177-3AD203B41FA5}">
                      <a16:colId xmlns:a16="http://schemas.microsoft.com/office/drawing/2014/main" val="223822289"/>
                    </a:ext>
                  </a:extLst>
                </a:gridCol>
                <a:gridCol w="658368">
                  <a:extLst>
                    <a:ext uri="{9D8B030D-6E8A-4147-A177-3AD203B41FA5}">
                      <a16:colId xmlns:a16="http://schemas.microsoft.com/office/drawing/2014/main" val="2387951838"/>
                    </a:ext>
                  </a:extLst>
                </a:gridCol>
                <a:gridCol w="658368">
                  <a:extLst>
                    <a:ext uri="{9D8B030D-6E8A-4147-A177-3AD203B41FA5}">
                      <a16:colId xmlns:a16="http://schemas.microsoft.com/office/drawing/2014/main" val="3761665745"/>
                    </a:ext>
                  </a:extLst>
                </a:gridCol>
                <a:gridCol w="658368">
                  <a:extLst>
                    <a:ext uri="{9D8B030D-6E8A-4147-A177-3AD203B41FA5}">
                      <a16:colId xmlns:a16="http://schemas.microsoft.com/office/drawing/2014/main" val="2800220235"/>
                    </a:ext>
                  </a:extLst>
                </a:gridCol>
                <a:gridCol w="658368">
                  <a:extLst>
                    <a:ext uri="{9D8B030D-6E8A-4147-A177-3AD203B41FA5}">
                      <a16:colId xmlns:a16="http://schemas.microsoft.com/office/drawing/2014/main" val="286177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903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- 2019-10-25 19:37:36</a:t>
                      </a:r>
                      <a:r>
                        <a:rPr kumimoji="0" lang="en-US" sz="1000" b="0" i="0" u="none" strike="noStrike" kern="1200" cap="none" spc="0" normalizeH="0" baseline="0" noProof="0">
                          <a:ln>
                            <a:noFill/>
                          </a:ln>
                          <a:solidFill>
                            <a:prstClr val="black"/>
                          </a:solidFill>
                          <a:effectLst/>
                          <a:uLnTx/>
                          <a:uFillTx/>
                          <a:latin typeface="+mn-lt"/>
                          <a:ea typeface="+mn-ea"/>
                          <a:cs typeface="+mn-cs"/>
                        </a:rPr>
                        <a:t>
 The Year 6 students of Nexus International School finished their exciting IPC unit, “Earth as an Island” with a unique exit point. 
Throughout the unit, the students learnt about how islands used to be isolated places, with unique cultures, geographical features and ecosystems. However in today's increasingly-interdependent global community, even the most remote of islands are being ever-more affected by human existence. Our learners explored the impact of humans on islands.
For their exit point, they each chose an island and researched traditional recipes, discovered the origin of the ingredients, and calculated the food miles and its impact on the island. 
They celebrated the conclusion of the exit point by cooking a dish at home with their family, then brought it to school to share. And, the learning then continued with other learners answering quizzes as they tasted delicious food from all over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084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- 2019-10-23 10:00:01</a:t>
                      </a:r>
                      <a:r>
                        <a:rPr kumimoji="0" lang="en-US" sz="1000" b="0" i="0" u="none" strike="noStrike" kern="1200" cap="none" spc="0" normalizeH="0" baseline="0" noProof="0">
                          <a:ln>
                            <a:noFill/>
                          </a:ln>
                          <a:solidFill>
                            <a:prstClr val="black"/>
                          </a:solidFill>
                          <a:effectLst/>
                          <a:uLnTx/>
                          <a:uFillTx/>
                          <a:latin typeface="+mn-lt"/>
                          <a:ea typeface="+mn-ea"/>
                          <a:cs typeface="+mn-cs"/>
                        </a:rPr>
                        <a:t>
 Another milestone achieved for our very own, Tan Kwan Ann, for pursuing her tertiary education at the University of Oxford, Uk, with a Bachelor of English Language and Literature.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09703"/>
                  </a:ext>
                </a:extLst>
              </a:tr>
            </a:tbl>
          </a:graphicData>
        </a:graphic>
      </p:graphicFrame>
      <p:sp>
        <p:nvSpPr>
          <p:cNvPr id="4" name="Text Placeholder 3">
            <a:extLst>
              <a:ext uri="{FF2B5EF4-FFF2-40B4-BE49-F238E27FC236}">
                <a16:creationId xmlns:a16="http://schemas.microsoft.com/office/drawing/2014/main" id="{E2A2D2C3-CA14-4ECA-B995-166A1A2049C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30260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1286-20BA-403E-867C-A3B246728B68}"/>
              </a:ext>
            </a:extLst>
          </p:cNvPr>
          <p:cNvSpPr>
            <a:spLocks noGrp="1"/>
          </p:cNvSpPr>
          <p:nvPr>
            <p:ph type="title"/>
          </p:nvPr>
        </p:nvSpPr>
        <p:spPr/>
        <p:txBody>
          <a:bodyPr/>
          <a:lstStyle/>
          <a:p>
            <a:r>
              <a:rPr lang="en-US"/>
              <a:t>Facebook Own Posts Table | Nexus International School Malaysia - 9 of 12</a:t>
            </a:r>
          </a:p>
        </p:txBody>
      </p:sp>
      <p:graphicFrame>
        <p:nvGraphicFramePr>
          <p:cNvPr id="5" name="Table Placeholder 4">
            <a:extLst>
              <a:ext uri="{FF2B5EF4-FFF2-40B4-BE49-F238E27FC236}">
                <a16:creationId xmlns:a16="http://schemas.microsoft.com/office/drawing/2014/main" id="{B7F78344-DDB3-488F-92E5-E34A4D267369}"/>
              </a:ext>
            </a:extLst>
          </p:cNvPr>
          <p:cNvGraphicFramePr>
            <a:graphicFrameLocks noGrp="1"/>
          </p:cNvGraphicFramePr>
          <p:nvPr>
            <p:ph type="tbl" sz="quarter" idx="13"/>
            <p:extLst>
              <p:ext uri="{D42A27DB-BD31-4B8C-83A1-F6EECF244321}">
                <p14:modId xmlns:p14="http://schemas.microsoft.com/office/powerpoint/2010/main" val="210042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8024223"/>
                    </a:ext>
                  </a:extLst>
                </a:gridCol>
                <a:gridCol w="658368">
                  <a:extLst>
                    <a:ext uri="{9D8B030D-6E8A-4147-A177-3AD203B41FA5}">
                      <a16:colId xmlns:a16="http://schemas.microsoft.com/office/drawing/2014/main" val="3116356635"/>
                    </a:ext>
                  </a:extLst>
                </a:gridCol>
                <a:gridCol w="658368">
                  <a:extLst>
                    <a:ext uri="{9D8B030D-6E8A-4147-A177-3AD203B41FA5}">
                      <a16:colId xmlns:a16="http://schemas.microsoft.com/office/drawing/2014/main" val="1535887927"/>
                    </a:ext>
                  </a:extLst>
                </a:gridCol>
                <a:gridCol w="658368">
                  <a:extLst>
                    <a:ext uri="{9D8B030D-6E8A-4147-A177-3AD203B41FA5}">
                      <a16:colId xmlns:a16="http://schemas.microsoft.com/office/drawing/2014/main" val="3340587948"/>
                    </a:ext>
                  </a:extLst>
                </a:gridCol>
                <a:gridCol w="658368">
                  <a:extLst>
                    <a:ext uri="{9D8B030D-6E8A-4147-A177-3AD203B41FA5}">
                      <a16:colId xmlns:a16="http://schemas.microsoft.com/office/drawing/2014/main" val="1922698507"/>
                    </a:ext>
                  </a:extLst>
                </a:gridCol>
                <a:gridCol w="658368">
                  <a:extLst>
                    <a:ext uri="{9D8B030D-6E8A-4147-A177-3AD203B41FA5}">
                      <a16:colId xmlns:a16="http://schemas.microsoft.com/office/drawing/2014/main" val="2487258152"/>
                    </a:ext>
                  </a:extLst>
                </a:gridCol>
                <a:gridCol w="658368">
                  <a:extLst>
                    <a:ext uri="{9D8B030D-6E8A-4147-A177-3AD203B41FA5}">
                      <a16:colId xmlns:a16="http://schemas.microsoft.com/office/drawing/2014/main" val="1826742193"/>
                    </a:ext>
                  </a:extLst>
                </a:gridCol>
                <a:gridCol w="658368">
                  <a:extLst>
                    <a:ext uri="{9D8B030D-6E8A-4147-A177-3AD203B41FA5}">
                      <a16:colId xmlns:a16="http://schemas.microsoft.com/office/drawing/2014/main" val="180654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802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- 2019-10-15 10:00:00</a:t>
                      </a:r>
                      <a:r>
                        <a:rPr kumimoji="0" lang="en-US" sz="1000" b="0" i="0" u="none" strike="noStrike" kern="1200" cap="none" spc="0" normalizeH="0" baseline="0" noProof="0">
                          <a:ln>
                            <a:noFill/>
                          </a:ln>
                          <a:solidFill>
                            <a:prstClr val="black"/>
                          </a:solidFill>
                          <a:effectLst/>
                          <a:uLnTx/>
                          <a:uFillTx/>
                          <a:latin typeface="+mn-lt"/>
                          <a:ea typeface="+mn-ea"/>
                          <a:cs typeface="+mn-cs"/>
                        </a:rPr>
                        <a:t>
 The whole Primary school experienced a rhythm filled auditorium when talented  Kazuki Osawa, Year 6N played 'Flying Fingers' recently during the Nexus Spotlight on learning assembly.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84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- 2019-10-08 11:36:40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48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- 2019-10-09 10:00:00</a:t>
                      </a:r>
                      <a:r>
                        <a:rPr kumimoji="0" lang="en-US" sz="1000" b="0" i="0" u="none" strike="noStrike" kern="1200" cap="none" spc="0" normalizeH="0" baseline="0" noProof="0">
                          <a:ln>
                            <a:noFill/>
                          </a:ln>
                          <a:solidFill>
                            <a:prstClr val="black"/>
                          </a:solidFill>
                          <a:effectLst/>
                          <a:uLnTx/>
                          <a:uFillTx/>
                          <a:latin typeface="+mn-lt"/>
                          <a:ea typeface="+mn-ea"/>
                          <a:cs typeface="+mn-cs"/>
                        </a:rPr>
                        <a:t>
 Off she goes as she makes her way to Chapman University at California to pursue Bachelor of Fine Arts in Film Production. 
We are extremely proud to see you chasing your dreams and we wish you the very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6245915"/>
                  </a:ext>
                </a:extLst>
              </a:tr>
            </a:tbl>
          </a:graphicData>
        </a:graphic>
      </p:graphicFrame>
      <p:sp>
        <p:nvSpPr>
          <p:cNvPr id="4" name="Text Placeholder 3">
            <a:extLst>
              <a:ext uri="{FF2B5EF4-FFF2-40B4-BE49-F238E27FC236}">
                <a16:creationId xmlns:a16="http://schemas.microsoft.com/office/drawing/2014/main" id="{894A8E08-ABA6-4F41-BD54-B5BBD0E0A7D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95134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AD84-9D1D-49CF-813D-9E1944E03E23}"/>
              </a:ext>
            </a:extLst>
          </p:cNvPr>
          <p:cNvSpPr>
            <a:spLocks noGrp="1"/>
          </p:cNvSpPr>
          <p:nvPr>
            <p:ph type="title"/>
          </p:nvPr>
        </p:nvSpPr>
        <p:spPr/>
        <p:txBody>
          <a:bodyPr/>
          <a:lstStyle/>
          <a:p>
            <a:r>
              <a:rPr lang="en-US"/>
              <a:t>Facebook Own Posts Table | Nexus International School Malaysia - 10 of 12</a:t>
            </a:r>
          </a:p>
        </p:txBody>
      </p:sp>
      <p:graphicFrame>
        <p:nvGraphicFramePr>
          <p:cNvPr id="5" name="Table Placeholder 4">
            <a:extLst>
              <a:ext uri="{FF2B5EF4-FFF2-40B4-BE49-F238E27FC236}">
                <a16:creationId xmlns:a16="http://schemas.microsoft.com/office/drawing/2014/main" id="{8273841E-D1F2-43CA-97B8-C2D644F14CE0}"/>
              </a:ext>
            </a:extLst>
          </p:cNvPr>
          <p:cNvGraphicFramePr>
            <a:graphicFrameLocks noGrp="1"/>
          </p:cNvGraphicFramePr>
          <p:nvPr>
            <p:ph type="tbl" sz="quarter" idx="13"/>
            <p:extLst>
              <p:ext uri="{D42A27DB-BD31-4B8C-83A1-F6EECF244321}">
                <p14:modId xmlns:p14="http://schemas.microsoft.com/office/powerpoint/2010/main" val="28032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8684187"/>
                    </a:ext>
                  </a:extLst>
                </a:gridCol>
                <a:gridCol w="658368">
                  <a:extLst>
                    <a:ext uri="{9D8B030D-6E8A-4147-A177-3AD203B41FA5}">
                      <a16:colId xmlns:a16="http://schemas.microsoft.com/office/drawing/2014/main" val="1102806056"/>
                    </a:ext>
                  </a:extLst>
                </a:gridCol>
                <a:gridCol w="658368">
                  <a:extLst>
                    <a:ext uri="{9D8B030D-6E8A-4147-A177-3AD203B41FA5}">
                      <a16:colId xmlns:a16="http://schemas.microsoft.com/office/drawing/2014/main" val="133547360"/>
                    </a:ext>
                  </a:extLst>
                </a:gridCol>
                <a:gridCol w="658368">
                  <a:extLst>
                    <a:ext uri="{9D8B030D-6E8A-4147-A177-3AD203B41FA5}">
                      <a16:colId xmlns:a16="http://schemas.microsoft.com/office/drawing/2014/main" val="3794866567"/>
                    </a:ext>
                  </a:extLst>
                </a:gridCol>
                <a:gridCol w="658368">
                  <a:extLst>
                    <a:ext uri="{9D8B030D-6E8A-4147-A177-3AD203B41FA5}">
                      <a16:colId xmlns:a16="http://schemas.microsoft.com/office/drawing/2014/main" val="1875940913"/>
                    </a:ext>
                  </a:extLst>
                </a:gridCol>
                <a:gridCol w="658368">
                  <a:extLst>
                    <a:ext uri="{9D8B030D-6E8A-4147-A177-3AD203B41FA5}">
                      <a16:colId xmlns:a16="http://schemas.microsoft.com/office/drawing/2014/main" val="4084270428"/>
                    </a:ext>
                  </a:extLst>
                </a:gridCol>
                <a:gridCol w="658368">
                  <a:extLst>
                    <a:ext uri="{9D8B030D-6E8A-4147-A177-3AD203B41FA5}">
                      <a16:colId xmlns:a16="http://schemas.microsoft.com/office/drawing/2014/main" val="3240940264"/>
                    </a:ext>
                  </a:extLst>
                </a:gridCol>
                <a:gridCol w="658368">
                  <a:extLst>
                    <a:ext uri="{9D8B030D-6E8A-4147-A177-3AD203B41FA5}">
                      <a16:colId xmlns:a16="http://schemas.microsoft.com/office/drawing/2014/main" val="324986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168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- 2019-10-14 18:05:11</a:t>
                      </a:r>
                      <a:r>
                        <a:rPr kumimoji="0" lang="en-US" sz="1000" b="0" i="0" u="none" strike="noStrike" kern="1200" cap="none" spc="0" normalizeH="0" baseline="0" noProof="0">
                          <a:ln>
                            <a:noFill/>
                          </a:ln>
                          <a:solidFill>
                            <a:prstClr val="black"/>
                          </a:solidFill>
                          <a:effectLst/>
                          <a:uLnTx/>
                          <a:uFillTx/>
                          <a:latin typeface="+mn-lt"/>
                          <a:ea typeface="+mn-ea"/>
                          <a:cs typeface="+mn-cs"/>
                        </a:rPr>
                        <a:t>
 Come and discover everything you need to know about the Nexus IB Diploma. Speak to our leadership team, subject teachers and students - get answers to your burning questions in our IB fair this 23rd October 2019, Wednesday. Kindly pre-register at https://www.nexus.edu.my/ibdiscoveryday/
Programme: 
2.30 pm   
Overview of IB Diploma Programme by Head of Secondary, Morag McCrorie          
(Venue: Auditorium)
3.30 pm   
IBDP Subject Fair by Nexus Subject Teachers 
(Venue: Multipurpose Room)
Event Page: https://www.facebook.com/events/567545277316798/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4191590"/>
                  </a:ext>
                </a:extLst>
              </a:tr>
            </a:tbl>
          </a:graphicData>
        </a:graphic>
      </p:graphicFrame>
      <p:sp>
        <p:nvSpPr>
          <p:cNvPr id="4" name="Text Placeholder 3">
            <a:extLst>
              <a:ext uri="{FF2B5EF4-FFF2-40B4-BE49-F238E27FC236}">
                <a16:creationId xmlns:a16="http://schemas.microsoft.com/office/drawing/2014/main" id="{AAC56D94-4C37-4AA3-8663-B15EBBAF206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00922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1FF3-AF30-4FBD-AB5F-985436B59504}"/>
              </a:ext>
            </a:extLst>
          </p:cNvPr>
          <p:cNvSpPr>
            <a:spLocks noGrp="1"/>
          </p:cNvSpPr>
          <p:nvPr>
            <p:ph type="title"/>
          </p:nvPr>
        </p:nvSpPr>
        <p:spPr/>
        <p:txBody>
          <a:bodyPr/>
          <a:lstStyle/>
          <a:p>
            <a:r>
              <a:rPr lang="en-US"/>
              <a:t>Facebook Own Posts Table | Nexus International School Malaysia - 11 of 12</a:t>
            </a:r>
          </a:p>
        </p:txBody>
      </p:sp>
      <p:graphicFrame>
        <p:nvGraphicFramePr>
          <p:cNvPr id="5" name="Table Placeholder 4">
            <a:extLst>
              <a:ext uri="{FF2B5EF4-FFF2-40B4-BE49-F238E27FC236}">
                <a16:creationId xmlns:a16="http://schemas.microsoft.com/office/drawing/2014/main" id="{16FB3154-3921-4029-8AC1-70E6D73747EC}"/>
              </a:ext>
            </a:extLst>
          </p:cNvPr>
          <p:cNvGraphicFramePr>
            <a:graphicFrameLocks noGrp="1"/>
          </p:cNvGraphicFramePr>
          <p:nvPr>
            <p:ph type="tbl" sz="quarter" idx="13"/>
            <p:extLst>
              <p:ext uri="{D42A27DB-BD31-4B8C-83A1-F6EECF244321}">
                <p14:modId xmlns:p14="http://schemas.microsoft.com/office/powerpoint/2010/main" val="131522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6340781"/>
                    </a:ext>
                  </a:extLst>
                </a:gridCol>
                <a:gridCol w="658368">
                  <a:extLst>
                    <a:ext uri="{9D8B030D-6E8A-4147-A177-3AD203B41FA5}">
                      <a16:colId xmlns:a16="http://schemas.microsoft.com/office/drawing/2014/main" val="3948452646"/>
                    </a:ext>
                  </a:extLst>
                </a:gridCol>
                <a:gridCol w="658368">
                  <a:extLst>
                    <a:ext uri="{9D8B030D-6E8A-4147-A177-3AD203B41FA5}">
                      <a16:colId xmlns:a16="http://schemas.microsoft.com/office/drawing/2014/main" val="3418287519"/>
                    </a:ext>
                  </a:extLst>
                </a:gridCol>
                <a:gridCol w="658368">
                  <a:extLst>
                    <a:ext uri="{9D8B030D-6E8A-4147-A177-3AD203B41FA5}">
                      <a16:colId xmlns:a16="http://schemas.microsoft.com/office/drawing/2014/main" val="2249746312"/>
                    </a:ext>
                  </a:extLst>
                </a:gridCol>
                <a:gridCol w="658368">
                  <a:extLst>
                    <a:ext uri="{9D8B030D-6E8A-4147-A177-3AD203B41FA5}">
                      <a16:colId xmlns:a16="http://schemas.microsoft.com/office/drawing/2014/main" val="1627373090"/>
                    </a:ext>
                  </a:extLst>
                </a:gridCol>
                <a:gridCol w="658368">
                  <a:extLst>
                    <a:ext uri="{9D8B030D-6E8A-4147-A177-3AD203B41FA5}">
                      <a16:colId xmlns:a16="http://schemas.microsoft.com/office/drawing/2014/main" val="1880050093"/>
                    </a:ext>
                  </a:extLst>
                </a:gridCol>
                <a:gridCol w="658368">
                  <a:extLst>
                    <a:ext uri="{9D8B030D-6E8A-4147-A177-3AD203B41FA5}">
                      <a16:colId xmlns:a16="http://schemas.microsoft.com/office/drawing/2014/main" val="551466815"/>
                    </a:ext>
                  </a:extLst>
                </a:gridCol>
                <a:gridCol w="658368">
                  <a:extLst>
                    <a:ext uri="{9D8B030D-6E8A-4147-A177-3AD203B41FA5}">
                      <a16:colId xmlns:a16="http://schemas.microsoft.com/office/drawing/2014/main" val="91182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337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- 2019-10-02 17:39:30</a:t>
                      </a:r>
                      <a:r>
                        <a:rPr kumimoji="0" lang="en-US" sz="1000" b="0" i="0" u="none" strike="noStrike" kern="1200" cap="none" spc="0" normalizeH="0" baseline="0" noProof="0">
                          <a:ln>
                            <a:noFill/>
                          </a:ln>
                          <a:solidFill>
                            <a:prstClr val="black"/>
                          </a:solidFill>
                          <a:effectLst/>
                          <a:uLnTx/>
                          <a:uFillTx/>
                          <a:latin typeface="+mn-lt"/>
                          <a:ea typeface="+mn-ea"/>
                          <a:cs typeface="+mn-cs"/>
                        </a:rPr>
                        <a:t>
 What’s IB? Why IB? How the IB Diploma prepares you for the future? 
At the IB Curriculum Parents Workshop held recently, about 30 parents were given an overview of what to expect through the 2 years of rigorous preparation for IBDP and how the diploma not only gains students entry into the world's top universities but moulds them to become a well rounded individual.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51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- 2019-10-01 11:17:54</a:t>
                      </a:r>
                      <a:r>
                        <a:rPr kumimoji="0" lang="en-US" sz="1000" b="0" i="0" u="none" strike="noStrike" kern="1200" cap="none" spc="0" normalizeH="0" baseline="0" noProof="0">
                          <a:ln>
                            <a:noFill/>
                          </a:ln>
                          <a:solidFill>
                            <a:prstClr val="black"/>
                          </a:solidFill>
                          <a:effectLst/>
                          <a:uLnTx/>
                          <a:uFillTx/>
                          <a:latin typeface="+mn-lt"/>
                          <a:ea typeface="+mn-ea"/>
                          <a:cs typeface="+mn-cs"/>
                        </a:rPr>
                        <a:t>
 Close to 30 parents participated in the recently held Nexus Parents Workshop which delved into the topic, “Understanding CAT”.
The Cognitive Abilities Test, or CAT, provides a holistic profile of a student so that teachers and parents can make informed decisions about a student’s progress and provide necessary support. It provides a unique profile of strengths and weaknesses across four variables namely verbal reasoning, non-verbal reasoning, spatial reasoning and quantitative reasoning.
Hope everyone benefited from the session with some valuable takeaways!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8360079"/>
                  </a:ext>
                </a:extLst>
              </a:tr>
            </a:tbl>
          </a:graphicData>
        </a:graphic>
      </p:graphicFrame>
      <p:sp>
        <p:nvSpPr>
          <p:cNvPr id="4" name="Text Placeholder 3">
            <a:extLst>
              <a:ext uri="{FF2B5EF4-FFF2-40B4-BE49-F238E27FC236}">
                <a16:creationId xmlns:a16="http://schemas.microsoft.com/office/drawing/2014/main" id="{BB36E3FF-7AE4-44A2-8020-C42FD27E6B6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58145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26D2-E3E2-4CDD-A7DA-E77FF9BBE163}"/>
              </a:ext>
            </a:extLst>
          </p:cNvPr>
          <p:cNvSpPr>
            <a:spLocks noGrp="1"/>
          </p:cNvSpPr>
          <p:nvPr>
            <p:ph type="title"/>
          </p:nvPr>
        </p:nvSpPr>
        <p:spPr/>
        <p:txBody>
          <a:bodyPr/>
          <a:lstStyle/>
          <a:p>
            <a:r>
              <a:rPr lang="en-US"/>
              <a:t>Facebook Own Posts Table | Nexus International School Malaysia - 12 of 12</a:t>
            </a:r>
          </a:p>
        </p:txBody>
      </p:sp>
      <p:graphicFrame>
        <p:nvGraphicFramePr>
          <p:cNvPr id="5" name="Table Placeholder 4">
            <a:extLst>
              <a:ext uri="{FF2B5EF4-FFF2-40B4-BE49-F238E27FC236}">
                <a16:creationId xmlns:a16="http://schemas.microsoft.com/office/drawing/2014/main" id="{8789BB40-B6EA-476C-9C8E-49058C3CC2B3}"/>
              </a:ext>
            </a:extLst>
          </p:cNvPr>
          <p:cNvGraphicFramePr>
            <a:graphicFrameLocks noGrp="1"/>
          </p:cNvGraphicFramePr>
          <p:nvPr>
            <p:ph type="tbl" sz="quarter" idx="13"/>
            <p:extLst>
              <p:ext uri="{D42A27DB-BD31-4B8C-83A1-F6EECF244321}">
                <p14:modId xmlns:p14="http://schemas.microsoft.com/office/powerpoint/2010/main" val="410957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266251"/>
                    </a:ext>
                  </a:extLst>
                </a:gridCol>
                <a:gridCol w="658368">
                  <a:extLst>
                    <a:ext uri="{9D8B030D-6E8A-4147-A177-3AD203B41FA5}">
                      <a16:colId xmlns:a16="http://schemas.microsoft.com/office/drawing/2014/main" val="3564979165"/>
                    </a:ext>
                  </a:extLst>
                </a:gridCol>
                <a:gridCol w="658368">
                  <a:extLst>
                    <a:ext uri="{9D8B030D-6E8A-4147-A177-3AD203B41FA5}">
                      <a16:colId xmlns:a16="http://schemas.microsoft.com/office/drawing/2014/main" val="3612461330"/>
                    </a:ext>
                  </a:extLst>
                </a:gridCol>
                <a:gridCol w="658368">
                  <a:extLst>
                    <a:ext uri="{9D8B030D-6E8A-4147-A177-3AD203B41FA5}">
                      <a16:colId xmlns:a16="http://schemas.microsoft.com/office/drawing/2014/main" val="3194171390"/>
                    </a:ext>
                  </a:extLst>
                </a:gridCol>
                <a:gridCol w="658368">
                  <a:extLst>
                    <a:ext uri="{9D8B030D-6E8A-4147-A177-3AD203B41FA5}">
                      <a16:colId xmlns:a16="http://schemas.microsoft.com/office/drawing/2014/main" val="2476024663"/>
                    </a:ext>
                  </a:extLst>
                </a:gridCol>
                <a:gridCol w="658368">
                  <a:extLst>
                    <a:ext uri="{9D8B030D-6E8A-4147-A177-3AD203B41FA5}">
                      <a16:colId xmlns:a16="http://schemas.microsoft.com/office/drawing/2014/main" val="206227284"/>
                    </a:ext>
                  </a:extLst>
                </a:gridCol>
                <a:gridCol w="658368">
                  <a:extLst>
                    <a:ext uri="{9D8B030D-6E8A-4147-A177-3AD203B41FA5}">
                      <a16:colId xmlns:a16="http://schemas.microsoft.com/office/drawing/2014/main" val="687784064"/>
                    </a:ext>
                  </a:extLst>
                </a:gridCol>
                <a:gridCol w="658368">
                  <a:extLst>
                    <a:ext uri="{9D8B030D-6E8A-4147-A177-3AD203B41FA5}">
                      <a16:colId xmlns:a16="http://schemas.microsoft.com/office/drawing/2014/main" val="109667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429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- 2019-10-25 19:37:56</a:t>
                      </a:r>
                      <a:r>
                        <a:rPr kumimoji="0" lang="en-US" sz="1000" b="0" i="0" u="none" strike="noStrike" kern="1200" cap="none" spc="0" normalizeH="0" baseline="0" noProof="0">
                          <a:ln>
                            <a:noFill/>
                          </a:ln>
                          <a:solidFill>
                            <a:prstClr val="black"/>
                          </a:solidFill>
                          <a:effectLst/>
                          <a:uLnTx/>
                          <a:uFillTx/>
                          <a:latin typeface="+mn-lt"/>
                          <a:ea typeface="+mn-ea"/>
                          <a:cs typeface="+mn-cs"/>
                        </a:rPr>
                        <a:t>
 “Crab anybody?”
From Year 6 Exit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759958"/>
                  </a:ext>
                </a:extLst>
              </a:tr>
            </a:tbl>
          </a:graphicData>
        </a:graphic>
      </p:graphicFrame>
      <p:sp>
        <p:nvSpPr>
          <p:cNvPr id="4" name="Text Placeholder 3">
            <a:extLst>
              <a:ext uri="{FF2B5EF4-FFF2-40B4-BE49-F238E27FC236}">
                <a16:creationId xmlns:a16="http://schemas.microsoft.com/office/drawing/2014/main" id="{40E138DD-E7C1-4D3E-A557-08D73E590CF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006354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42E38-B192-4851-9659-234BD15EEA58}"/>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9EA5CD11-A61A-4EBC-A714-A64BA2B5F1DA}"/>
              </a:ext>
            </a:extLst>
          </p:cNvPr>
          <p:cNvGraphicFramePr>
            <a:graphicFrameLocks noGrp="1"/>
          </p:cNvGraphicFramePr>
          <p:nvPr>
            <p:ph type="chart" sz="quarter" idx="13"/>
            <p:extLst>
              <p:ext uri="{D42A27DB-BD31-4B8C-83A1-F6EECF244321}">
                <p14:modId xmlns:p14="http://schemas.microsoft.com/office/powerpoint/2010/main" val="4238793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BA877E-8BC5-4C2B-9E0B-9C4D22D1246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5815CB3C-DD9E-44F1-8CAB-28BCFB17B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1658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1129</Words>
  <Application>Microsoft Office PowerPoint</Application>
  <PresentationFormat>On-screen Show (4:3)</PresentationFormat>
  <Paragraphs>475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Own Posts Table | Nexus International School Malaysia - 1 of 12</vt:lpstr>
      <vt:lpstr>Facebook Own Posts Table | Nexus International School Malaysia - 2 of 12</vt:lpstr>
      <vt:lpstr>Facebook Own Posts Table | Nexus International School Malaysia - 3 of 12</vt:lpstr>
      <vt:lpstr>Facebook Own Posts Table | Nexus International School Malaysia - 4 of 12</vt:lpstr>
      <vt:lpstr>Facebook Own Posts Table | Nexus International School Malaysia - 5 of 12</vt:lpstr>
      <vt:lpstr>Facebook Own Posts Table | Nexus International School Malaysia - 6 of 12</vt:lpstr>
      <vt:lpstr>Facebook Own Posts Table | Nexus International School Malaysia - 7 of 12</vt:lpstr>
      <vt:lpstr>Facebook Own Posts Table | Nexus International School Malaysia - 8 of 12</vt:lpstr>
      <vt:lpstr>Facebook Own Posts Table | Nexus International School Malaysia - 9 of 12</vt:lpstr>
      <vt:lpstr>Facebook Own Posts Table | Nexus International School Malaysia - 10 of 12</vt:lpstr>
      <vt:lpstr>Facebook Own Posts Table | Nexus International School Malaysia - 11 of 12</vt:lpstr>
      <vt:lpstr>Facebook Own Posts Table | Nexus International School Malaysia - 12 of 12</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2019-11-27T08:37:23Z</dcterms:created>
  <dcterms:modified xsi:type="dcterms:W3CDTF">2019-11-27T08:38:09Z</dcterms:modified>
</cp:coreProperties>
</file>