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6</c:v>
                </c:pt>
                <c:pt idx="1">
                  <c:v>1</c:v>
                </c:pt>
                <c:pt idx="2">
                  <c:v>2</c:v>
                </c:pt>
                <c:pt idx="3">
                  <c:v>4</c:v>
                </c:pt>
                <c:pt idx="4">
                  <c:v>6</c:v>
                </c:pt>
                <c:pt idx="5">
                  <c:v>9</c:v>
                </c:pt>
                <c:pt idx="6">
                  <c:v>7</c:v>
                </c:pt>
                <c:pt idx="7">
                  <c:v>66</c:v>
                </c:pt>
                <c:pt idx="8">
                  <c:v>49</c:v>
                </c:pt>
                <c:pt idx="9">
                  <c:v>35</c:v>
                </c:pt>
                <c:pt idx="10">
                  <c:v>32</c:v>
                </c:pt>
                <c:pt idx="11">
                  <c:v>14</c:v>
                </c:pt>
                <c:pt idx="12">
                  <c:v>273</c:v>
                </c:pt>
                <c:pt idx="13">
                  <c:v>4913</c:v>
                </c:pt>
                <c:pt idx="14">
                  <c:v>6516</c:v>
                </c:pt>
                <c:pt idx="15">
                  <c:v>11254</c:v>
                </c:pt>
                <c:pt idx="16">
                  <c:v>10662</c:v>
                </c:pt>
                <c:pt idx="17">
                  <c:v>9700</c:v>
                </c:pt>
                <c:pt idx="18">
                  <c:v>9534</c:v>
                </c:pt>
                <c:pt idx="19">
                  <c:v>8749</c:v>
                </c:pt>
                <c:pt idx="20">
                  <c:v>11661</c:v>
                </c:pt>
                <c:pt idx="21">
                  <c:v>13864</c:v>
                </c:pt>
                <c:pt idx="22">
                  <c:v>10562</c:v>
                </c:pt>
                <c:pt idx="23">
                  <c:v>2066</c:v>
                </c:pt>
                <c:pt idx="24">
                  <c:v>4764</c:v>
                </c:pt>
                <c:pt idx="25">
                  <c:v>4869</c:v>
                </c:pt>
                <c:pt idx="26">
                  <c:v>10428</c:v>
                </c:pt>
                <c:pt idx="27">
                  <c:v>11413</c:v>
                </c:pt>
                <c:pt idx="28">
                  <c:v>7350</c:v>
                </c:pt>
                <c:pt idx="29">
                  <c:v>7040</c:v>
                </c:pt>
                <c:pt idx="30">
                  <c:v>7504</c:v>
                </c:pt>
              </c:numCache>
            </c:numRef>
          </c:val>
          <c:smooth val="0"/>
          <c:extLst>
            <c:ext xmlns:c16="http://schemas.microsoft.com/office/drawing/2014/chart" uri="{C3380CC4-5D6E-409C-BE32-E72D297353CC}">
              <c16:uniqueId val="{00000000-FF8C-4712-B5E2-CA8177EC3173}"/>
            </c:ext>
          </c:extLst>
        </c:ser>
        <c:dLbls>
          <c:showLegendKey val="0"/>
          <c:showVal val="0"/>
          <c:showCatName val="0"/>
          <c:showSerName val="0"/>
          <c:showPercent val="0"/>
          <c:showBubbleSize val="0"/>
        </c:dLbls>
        <c:smooth val="0"/>
        <c:axId val="303260104"/>
        <c:axId val="303254200"/>
      </c:lineChart>
      <c:dateAx>
        <c:axId val="303260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254200"/>
        <c:crosses val="autoZero"/>
        <c:auto val="1"/>
        <c:lblOffset val="100"/>
        <c:baseTimeUnit val="days"/>
      </c:dateAx>
      <c:valAx>
        <c:axId val="30325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26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c:v>
                </c:pt>
                <c:pt idx="1">
                  <c:v>0</c:v>
                </c:pt>
                <c:pt idx="2">
                  <c:v>0</c:v>
                </c:pt>
                <c:pt idx="3">
                  <c:v>1</c:v>
                </c:pt>
                <c:pt idx="4">
                  <c:v>1</c:v>
                </c:pt>
                <c:pt idx="5">
                  <c:v>0</c:v>
                </c:pt>
                <c:pt idx="6">
                  <c:v>2</c:v>
                </c:pt>
                <c:pt idx="7">
                  <c:v>4</c:v>
                </c:pt>
                <c:pt idx="8">
                  <c:v>2</c:v>
                </c:pt>
                <c:pt idx="9">
                  <c:v>6</c:v>
                </c:pt>
                <c:pt idx="10">
                  <c:v>0</c:v>
                </c:pt>
                <c:pt idx="11">
                  <c:v>0</c:v>
                </c:pt>
                <c:pt idx="12">
                  <c:v>5</c:v>
                </c:pt>
                <c:pt idx="13">
                  <c:v>33</c:v>
                </c:pt>
                <c:pt idx="14">
                  <c:v>90</c:v>
                </c:pt>
                <c:pt idx="15">
                  <c:v>14</c:v>
                </c:pt>
                <c:pt idx="16">
                  <c:v>39</c:v>
                </c:pt>
                <c:pt idx="17">
                  <c:v>105</c:v>
                </c:pt>
                <c:pt idx="18">
                  <c:v>73</c:v>
                </c:pt>
                <c:pt idx="19">
                  <c:v>17</c:v>
                </c:pt>
                <c:pt idx="20">
                  <c:v>14</c:v>
                </c:pt>
                <c:pt idx="21">
                  <c:v>18</c:v>
                </c:pt>
                <c:pt idx="22">
                  <c:v>34</c:v>
                </c:pt>
                <c:pt idx="23">
                  <c:v>6</c:v>
                </c:pt>
                <c:pt idx="24">
                  <c:v>31</c:v>
                </c:pt>
                <c:pt idx="25">
                  <c:v>19</c:v>
                </c:pt>
                <c:pt idx="26">
                  <c:v>32</c:v>
                </c:pt>
                <c:pt idx="27">
                  <c:v>36</c:v>
                </c:pt>
                <c:pt idx="28">
                  <c:v>22</c:v>
                </c:pt>
                <c:pt idx="29">
                  <c:v>28</c:v>
                </c:pt>
                <c:pt idx="30">
                  <c:v>25</c:v>
                </c:pt>
              </c:numCache>
            </c:numRef>
          </c:val>
          <c:smooth val="0"/>
          <c:extLst>
            <c:ext xmlns:c16="http://schemas.microsoft.com/office/drawing/2014/chart" uri="{C3380CC4-5D6E-409C-BE32-E72D297353CC}">
              <c16:uniqueId val="{00000000-EA7B-4196-B372-9C6835ED849B}"/>
            </c:ext>
          </c:extLst>
        </c:ser>
        <c:dLbls>
          <c:showLegendKey val="0"/>
          <c:showVal val="0"/>
          <c:showCatName val="0"/>
          <c:showSerName val="0"/>
          <c:showPercent val="0"/>
          <c:showBubbleSize val="0"/>
        </c:dLbls>
        <c:smooth val="0"/>
        <c:axId val="185662656"/>
        <c:axId val="185660688"/>
      </c:lineChart>
      <c:dateAx>
        <c:axId val="185662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660688"/>
        <c:crosses val="autoZero"/>
        <c:auto val="1"/>
        <c:lblOffset val="100"/>
        <c:baseTimeUnit val="days"/>
      </c:dateAx>
      <c:valAx>
        <c:axId val="18566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66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0</c:v>
                </c:pt>
                <c:pt idx="2">
                  <c:v>0</c:v>
                </c:pt>
                <c:pt idx="3">
                  <c:v>0</c:v>
                </c:pt>
                <c:pt idx="4">
                  <c:v>0</c:v>
                </c:pt>
                <c:pt idx="5">
                  <c:v>0</c:v>
                </c:pt>
                <c:pt idx="6">
                  <c:v>90</c:v>
                </c:pt>
                <c:pt idx="7">
                  <c:v>1</c:v>
                </c:pt>
                <c:pt idx="8">
                  <c:v>0</c:v>
                </c:pt>
                <c:pt idx="9">
                  <c:v>9</c:v>
                </c:pt>
                <c:pt idx="10">
                  <c:v>0</c:v>
                </c:pt>
                <c:pt idx="11">
                  <c:v>0</c:v>
                </c:pt>
                <c:pt idx="12">
                  <c:v>0</c:v>
                </c:pt>
                <c:pt idx="13">
                  <c:v>9</c:v>
                </c:pt>
                <c:pt idx="14">
                  <c:v>3</c:v>
                </c:pt>
                <c:pt idx="15">
                  <c:v>0</c:v>
                </c:pt>
                <c:pt idx="16">
                  <c:v>148</c:v>
                </c:pt>
                <c:pt idx="17">
                  <c:v>0</c:v>
                </c:pt>
                <c:pt idx="18">
                  <c:v>0</c:v>
                </c:pt>
                <c:pt idx="19">
                  <c:v>0</c:v>
                </c:pt>
                <c:pt idx="20">
                  <c:v>1</c:v>
                </c:pt>
                <c:pt idx="21">
                  <c:v>0</c:v>
                </c:pt>
                <c:pt idx="22">
                  <c:v>0</c:v>
                </c:pt>
                <c:pt idx="23">
                  <c:v>2</c:v>
                </c:pt>
                <c:pt idx="24">
                  <c:v>0</c:v>
                </c:pt>
                <c:pt idx="25">
                  <c:v>0</c:v>
                </c:pt>
                <c:pt idx="26">
                  <c:v>2</c:v>
                </c:pt>
                <c:pt idx="27">
                  <c:v>0</c:v>
                </c:pt>
                <c:pt idx="28">
                  <c:v>0</c:v>
                </c:pt>
                <c:pt idx="29">
                  <c:v>8</c:v>
                </c:pt>
                <c:pt idx="30">
                  <c:v>0</c:v>
                </c:pt>
              </c:numCache>
            </c:numRef>
          </c:val>
          <c:smooth val="0"/>
          <c:extLst>
            <c:ext xmlns:c16="http://schemas.microsoft.com/office/drawing/2014/chart" uri="{C3380CC4-5D6E-409C-BE32-E72D297353CC}">
              <c16:uniqueId val="{00000000-8928-4737-9BFB-2FF2986A9FCF}"/>
            </c:ext>
          </c:extLst>
        </c:ser>
        <c:dLbls>
          <c:showLegendKey val="0"/>
          <c:showVal val="0"/>
          <c:showCatName val="0"/>
          <c:showSerName val="0"/>
          <c:showPercent val="0"/>
          <c:showBubbleSize val="0"/>
        </c:dLbls>
        <c:smooth val="0"/>
        <c:axId val="306981624"/>
        <c:axId val="306980968"/>
      </c:lineChart>
      <c:dateAx>
        <c:axId val="306981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80968"/>
        <c:crosses val="autoZero"/>
        <c:auto val="1"/>
        <c:lblOffset val="100"/>
        <c:baseTimeUnit val="days"/>
      </c:dateAx>
      <c:valAx>
        <c:axId val="30698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8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272</c:v>
                </c:pt>
              </c:numCache>
            </c:numRef>
          </c:val>
          <c:extLst>
            <c:ext xmlns:c16="http://schemas.microsoft.com/office/drawing/2014/chart" uri="{C3380CC4-5D6E-409C-BE32-E72D297353CC}">
              <c16:uniqueId val="{00000000-137B-41F2-8AE0-539A1A5A986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1</c:v>
                </c:pt>
              </c:numCache>
            </c:numRef>
          </c:val>
          <c:extLst>
            <c:ext xmlns:c16="http://schemas.microsoft.com/office/drawing/2014/chart" uri="{C3380CC4-5D6E-409C-BE32-E72D297353CC}">
              <c16:uniqueId val="{00000001-137B-41F2-8AE0-539A1A5A986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137B-41F2-8AE0-539A1A5A986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137B-41F2-8AE0-539A1A5A986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137B-41F2-8AE0-539A1A5A986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137B-41F2-8AE0-539A1A5A986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137B-41F2-8AE0-539A1A5A986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0</c:v>
                </c:pt>
              </c:numCache>
            </c:numRef>
          </c:val>
          <c:extLst>
            <c:ext xmlns:c16="http://schemas.microsoft.com/office/drawing/2014/chart" uri="{C3380CC4-5D6E-409C-BE32-E72D297353CC}">
              <c16:uniqueId val="{00000007-137B-41F2-8AE0-539A1A5A9861}"/>
            </c:ext>
          </c:extLst>
        </c:ser>
        <c:dLbls>
          <c:showLegendKey val="0"/>
          <c:showVal val="0"/>
          <c:showCatName val="0"/>
          <c:showSerName val="0"/>
          <c:showPercent val="0"/>
          <c:showBubbleSize val="0"/>
        </c:dLbls>
        <c:gapWidth val="150"/>
        <c:overlap val="100"/>
        <c:axId val="306967848"/>
        <c:axId val="306973096"/>
      </c:barChart>
      <c:catAx>
        <c:axId val="3069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73096"/>
        <c:crosses val="autoZero"/>
        <c:auto val="1"/>
        <c:lblAlgn val="ctr"/>
        <c:lblOffset val="100"/>
        <c:noMultiLvlLbl val="0"/>
      </c:catAx>
      <c:valAx>
        <c:axId val="306973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2.0350020350020399</c:v>
                </c:pt>
                <c:pt idx="1">
                  <c:v>0.122100122100122</c:v>
                </c:pt>
                <c:pt idx="2">
                  <c:v>0.488400488400488</c:v>
                </c:pt>
                <c:pt idx="3">
                  <c:v>3.2356532356532401</c:v>
                </c:pt>
                <c:pt idx="6">
                  <c:v>0.122100122100122</c:v>
                </c:pt>
              </c:numCache>
            </c:numRef>
          </c:val>
          <c:extLst>
            <c:ext xmlns:c16="http://schemas.microsoft.com/office/drawing/2014/chart" uri="{C3380CC4-5D6E-409C-BE32-E72D297353CC}">
              <c16:uniqueId val="{00000000-1424-4B11-9102-1CEFFCF8CF24}"/>
            </c:ext>
          </c:extLst>
        </c:ser>
        <c:dLbls>
          <c:showLegendKey val="0"/>
          <c:showVal val="0"/>
          <c:showCatName val="0"/>
          <c:showSerName val="0"/>
          <c:showPercent val="0"/>
          <c:showBubbleSize val="0"/>
        </c:dLbls>
        <c:gapWidth val="219"/>
        <c:overlap val="-27"/>
        <c:axId val="306968832"/>
        <c:axId val="306970144"/>
      </c:barChart>
      <c:catAx>
        <c:axId val="306968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70144"/>
        <c:crosses val="autoZero"/>
        <c:auto val="1"/>
        <c:lblAlgn val="ctr"/>
        <c:lblOffset val="100"/>
        <c:noMultiLvlLbl val="0"/>
      </c:catAx>
      <c:valAx>
        <c:axId val="30697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6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18</c:v>
                </c:pt>
                <c:pt idx="1">
                  <c:v>406</c:v>
                </c:pt>
                <c:pt idx="2">
                  <c:v>133</c:v>
                </c:pt>
                <c:pt idx="3">
                  <c:v>55</c:v>
                </c:pt>
                <c:pt idx="4">
                  <c:v>21</c:v>
                </c:pt>
                <c:pt idx="5">
                  <c:v>5</c:v>
                </c:pt>
                <c:pt idx="6">
                  <c:v>7</c:v>
                </c:pt>
              </c:numCache>
            </c:numRef>
          </c:val>
          <c:extLst>
            <c:ext xmlns:c16="http://schemas.microsoft.com/office/drawing/2014/chart" uri="{C3380CC4-5D6E-409C-BE32-E72D297353CC}">
              <c16:uniqueId val="{00000000-D179-4330-80F1-FC898AB4127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25</c:v>
                </c:pt>
                <c:pt idx="1">
                  <c:v>664</c:v>
                </c:pt>
                <c:pt idx="2">
                  <c:v>159</c:v>
                </c:pt>
                <c:pt idx="3">
                  <c:v>98</c:v>
                </c:pt>
                <c:pt idx="4">
                  <c:v>30</c:v>
                </c:pt>
                <c:pt idx="5">
                  <c:v>5</c:v>
                </c:pt>
                <c:pt idx="6">
                  <c:v>10</c:v>
                </c:pt>
              </c:numCache>
            </c:numRef>
          </c:val>
          <c:extLst>
            <c:ext xmlns:c16="http://schemas.microsoft.com/office/drawing/2014/chart" uri="{C3380CC4-5D6E-409C-BE32-E72D297353CC}">
              <c16:uniqueId val="{00000001-D179-4330-80F1-FC898AB41276}"/>
            </c:ext>
          </c:extLst>
        </c:ser>
        <c:dLbls>
          <c:showLegendKey val="0"/>
          <c:showVal val="0"/>
          <c:showCatName val="0"/>
          <c:showSerName val="0"/>
          <c:showPercent val="0"/>
          <c:showBubbleSize val="0"/>
        </c:dLbls>
        <c:gapWidth val="219"/>
        <c:overlap val="-27"/>
        <c:axId val="312523944"/>
        <c:axId val="312520664"/>
      </c:barChart>
      <c:catAx>
        <c:axId val="31252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20664"/>
        <c:crosses val="autoZero"/>
        <c:auto val="1"/>
        <c:lblAlgn val="ctr"/>
        <c:lblOffset val="100"/>
        <c:noMultiLvlLbl val="0"/>
      </c:catAx>
      <c:valAx>
        <c:axId val="31252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2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0</c:v>
                </c:pt>
                <c:pt idx="2">
                  <c:v>0</c:v>
                </c:pt>
                <c:pt idx="3">
                  <c:v>0</c:v>
                </c:pt>
                <c:pt idx="4">
                  <c:v>0</c:v>
                </c:pt>
                <c:pt idx="5">
                  <c:v>0</c:v>
                </c:pt>
                <c:pt idx="6">
                  <c:v>5.5012224938875303</c:v>
                </c:pt>
                <c:pt idx="7">
                  <c:v>6.1124694376528101E-2</c:v>
                </c:pt>
                <c:pt idx="8">
                  <c:v>0</c:v>
                </c:pt>
                <c:pt idx="9">
                  <c:v>0.54978619425778896</c:v>
                </c:pt>
                <c:pt idx="10">
                  <c:v>0</c:v>
                </c:pt>
                <c:pt idx="11">
                  <c:v>0</c:v>
                </c:pt>
                <c:pt idx="12">
                  <c:v>0</c:v>
                </c:pt>
                <c:pt idx="13">
                  <c:v>0.55012224938875298</c:v>
                </c:pt>
                <c:pt idx="14">
                  <c:v>0.18326206475259599</c:v>
                </c:pt>
                <c:pt idx="15">
                  <c:v>0</c:v>
                </c:pt>
                <c:pt idx="16">
                  <c:v>9.0354090354090406</c:v>
                </c:pt>
                <c:pt idx="17">
                  <c:v>0</c:v>
                </c:pt>
                <c:pt idx="18">
                  <c:v>0</c:v>
                </c:pt>
                <c:pt idx="19">
                  <c:v>0</c:v>
                </c:pt>
                <c:pt idx="20">
                  <c:v>6.1050061050061E-2</c:v>
                </c:pt>
                <c:pt idx="21">
                  <c:v>0</c:v>
                </c:pt>
                <c:pt idx="22">
                  <c:v>0</c:v>
                </c:pt>
                <c:pt idx="23">
                  <c:v>0.122174709835064</c:v>
                </c:pt>
                <c:pt idx="24">
                  <c:v>0</c:v>
                </c:pt>
                <c:pt idx="25">
                  <c:v>0</c:v>
                </c:pt>
                <c:pt idx="26">
                  <c:v>0.12202562538132999</c:v>
                </c:pt>
                <c:pt idx="27">
                  <c:v>0</c:v>
                </c:pt>
                <c:pt idx="28">
                  <c:v>0</c:v>
                </c:pt>
                <c:pt idx="29">
                  <c:v>0.48810250152531998</c:v>
                </c:pt>
                <c:pt idx="30">
                  <c:v>0</c:v>
                </c:pt>
              </c:numCache>
            </c:numRef>
          </c:val>
          <c:smooth val="0"/>
          <c:extLst>
            <c:ext xmlns:c16="http://schemas.microsoft.com/office/drawing/2014/chart" uri="{C3380CC4-5D6E-409C-BE32-E72D297353CC}">
              <c16:uniqueId val="{00000000-8D89-4176-98E3-490D50C73372}"/>
            </c:ext>
          </c:extLst>
        </c:ser>
        <c:dLbls>
          <c:showLegendKey val="0"/>
          <c:showVal val="0"/>
          <c:showCatName val="0"/>
          <c:showSerName val="0"/>
          <c:showPercent val="0"/>
          <c:showBubbleSize val="0"/>
        </c:dLbls>
        <c:smooth val="0"/>
        <c:axId val="314581736"/>
        <c:axId val="314581408"/>
      </c:lineChart>
      <c:dateAx>
        <c:axId val="31458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81408"/>
        <c:crosses val="autoZero"/>
        <c:auto val="1"/>
        <c:lblOffset val="100"/>
        <c:baseTimeUnit val="days"/>
      </c:dateAx>
      <c:valAx>
        <c:axId val="31458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8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1636</c:v>
                </c:pt>
                <c:pt idx="1">
                  <c:v>1636</c:v>
                </c:pt>
                <c:pt idx="2">
                  <c:v>1636</c:v>
                </c:pt>
                <c:pt idx="3">
                  <c:v>1636</c:v>
                </c:pt>
                <c:pt idx="4">
                  <c:v>1636</c:v>
                </c:pt>
                <c:pt idx="5">
                  <c:v>1636</c:v>
                </c:pt>
                <c:pt idx="6">
                  <c:v>1636</c:v>
                </c:pt>
                <c:pt idx="7">
                  <c:v>1636</c:v>
                </c:pt>
                <c:pt idx="8">
                  <c:v>1636</c:v>
                </c:pt>
                <c:pt idx="9">
                  <c:v>1638</c:v>
                </c:pt>
                <c:pt idx="10">
                  <c:v>1638</c:v>
                </c:pt>
                <c:pt idx="11">
                  <c:v>1636</c:v>
                </c:pt>
                <c:pt idx="12">
                  <c:v>1636</c:v>
                </c:pt>
                <c:pt idx="13">
                  <c:v>1636</c:v>
                </c:pt>
                <c:pt idx="14">
                  <c:v>1638</c:v>
                </c:pt>
                <c:pt idx="15">
                  <c:v>1639</c:v>
                </c:pt>
                <c:pt idx="16">
                  <c:v>1638</c:v>
                </c:pt>
                <c:pt idx="17">
                  <c:v>1638</c:v>
                </c:pt>
                <c:pt idx="18">
                  <c:v>1638</c:v>
                </c:pt>
                <c:pt idx="19">
                  <c:v>1638</c:v>
                </c:pt>
                <c:pt idx="20">
                  <c:v>1638</c:v>
                </c:pt>
                <c:pt idx="21">
                  <c:v>1638</c:v>
                </c:pt>
                <c:pt idx="22">
                  <c:v>1637</c:v>
                </c:pt>
                <c:pt idx="23">
                  <c:v>1638</c:v>
                </c:pt>
                <c:pt idx="24">
                  <c:v>1638</c:v>
                </c:pt>
                <c:pt idx="25">
                  <c:v>1639</c:v>
                </c:pt>
                <c:pt idx="26">
                  <c:v>1639</c:v>
                </c:pt>
                <c:pt idx="27">
                  <c:v>1639</c:v>
                </c:pt>
                <c:pt idx="28">
                  <c:v>1639</c:v>
                </c:pt>
                <c:pt idx="29">
                  <c:v>1639</c:v>
                </c:pt>
                <c:pt idx="30">
                  <c:v>1640</c:v>
                </c:pt>
              </c:numCache>
            </c:numRef>
          </c:val>
          <c:smooth val="0"/>
          <c:extLst>
            <c:ext xmlns:c16="http://schemas.microsoft.com/office/drawing/2014/chart" uri="{C3380CC4-5D6E-409C-BE32-E72D297353CC}">
              <c16:uniqueId val="{00000000-BE5C-4969-9285-CFB7099116B5}"/>
            </c:ext>
          </c:extLst>
        </c:ser>
        <c:dLbls>
          <c:showLegendKey val="0"/>
          <c:showVal val="0"/>
          <c:showCatName val="0"/>
          <c:showSerName val="0"/>
          <c:showPercent val="0"/>
          <c:showBubbleSize val="0"/>
        </c:dLbls>
        <c:smooth val="0"/>
        <c:axId val="314577472"/>
        <c:axId val="314577800"/>
      </c:lineChart>
      <c:dateAx>
        <c:axId val="314577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77800"/>
        <c:crosses val="autoZero"/>
        <c:auto val="1"/>
        <c:lblOffset val="100"/>
        <c:baseTimeUnit val="days"/>
      </c:dateAx>
      <c:valAx>
        <c:axId val="31457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7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3</c:v>
                </c:pt>
                <c:pt idx="1">
                  <c:v>5</c:v>
                </c:pt>
                <c:pt idx="2">
                  <c:v>1</c:v>
                </c:pt>
                <c:pt idx="3">
                  <c:v>1</c:v>
                </c:pt>
                <c:pt idx="4">
                  <c:v>1</c:v>
                </c:pt>
                <c:pt idx="5">
                  <c:v>10</c:v>
                </c:pt>
                <c:pt idx="6">
                  <c:v>3</c:v>
                </c:pt>
                <c:pt idx="7">
                  <c:v>2</c:v>
                </c:pt>
                <c:pt idx="8">
                  <c:v>0</c:v>
                </c:pt>
                <c:pt idx="9">
                  <c:v>9</c:v>
                </c:pt>
                <c:pt idx="10">
                  <c:v>0</c:v>
                </c:pt>
                <c:pt idx="11">
                  <c:v>0</c:v>
                </c:pt>
                <c:pt idx="12">
                  <c:v>3</c:v>
                </c:pt>
                <c:pt idx="13">
                  <c:v>1</c:v>
                </c:pt>
                <c:pt idx="14">
                  <c:v>2</c:v>
                </c:pt>
                <c:pt idx="15">
                  <c:v>0</c:v>
                </c:pt>
                <c:pt idx="16">
                  <c:v>7</c:v>
                </c:pt>
                <c:pt idx="17">
                  <c:v>1</c:v>
                </c:pt>
                <c:pt idx="18">
                  <c:v>6</c:v>
                </c:pt>
                <c:pt idx="19">
                  <c:v>5</c:v>
                </c:pt>
                <c:pt idx="20">
                  <c:v>3</c:v>
                </c:pt>
                <c:pt idx="21">
                  <c:v>0</c:v>
                </c:pt>
                <c:pt idx="22">
                  <c:v>1</c:v>
                </c:pt>
                <c:pt idx="23">
                  <c:v>2</c:v>
                </c:pt>
                <c:pt idx="24">
                  <c:v>9</c:v>
                </c:pt>
                <c:pt idx="25">
                  <c:v>4</c:v>
                </c:pt>
                <c:pt idx="26">
                  <c:v>3</c:v>
                </c:pt>
                <c:pt idx="27">
                  <c:v>2</c:v>
                </c:pt>
                <c:pt idx="28">
                  <c:v>2</c:v>
                </c:pt>
                <c:pt idx="29">
                  <c:v>0</c:v>
                </c:pt>
                <c:pt idx="30">
                  <c:v>2</c:v>
                </c:pt>
              </c:numCache>
            </c:numRef>
          </c:val>
          <c:smooth val="0"/>
          <c:extLst>
            <c:ext xmlns:c16="http://schemas.microsoft.com/office/drawing/2014/chart" uri="{C3380CC4-5D6E-409C-BE32-E72D297353CC}">
              <c16:uniqueId val="{00000000-E4A4-4825-B3CD-FBA27FCE5C54}"/>
            </c:ext>
          </c:extLst>
        </c:ser>
        <c:dLbls>
          <c:showLegendKey val="0"/>
          <c:showVal val="0"/>
          <c:showCatName val="0"/>
          <c:showSerName val="0"/>
          <c:showPercent val="0"/>
          <c:showBubbleSize val="0"/>
        </c:dLbls>
        <c:smooth val="0"/>
        <c:axId val="314574848"/>
        <c:axId val="314575176"/>
      </c:lineChart>
      <c:dateAx>
        <c:axId val="314574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75176"/>
        <c:crosses val="autoZero"/>
        <c:auto val="1"/>
        <c:lblOffset val="100"/>
        <c:baseTimeUnit val="days"/>
      </c:dateAx>
      <c:valAx>
        <c:axId val="31457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7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6</c:v>
                </c:pt>
                <c:pt idx="1">
                  <c:v>1</c:v>
                </c:pt>
                <c:pt idx="2">
                  <c:v>2</c:v>
                </c:pt>
                <c:pt idx="3">
                  <c:v>4</c:v>
                </c:pt>
                <c:pt idx="4">
                  <c:v>6</c:v>
                </c:pt>
                <c:pt idx="5">
                  <c:v>9</c:v>
                </c:pt>
                <c:pt idx="6">
                  <c:v>7</c:v>
                </c:pt>
                <c:pt idx="7">
                  <c:v>66</c:v>
                </c:pt>
                <c:pt idx="8">
                  <c:v>49</c:v>
                </c:pt>
                <c:pt idx="9">
                  <c:v>35</c:v>
                </c:pt>
                <c:pt idx="10">
                  <c:v>32</c:v>
                </c:pt>
                <c:pt idx="11">
                  <c:v>14</c:v>
                </c:pt>
                <c:pt idx="12">
                  <c:v>273</c:v>
                </c:pt>
                <c:pt idx="13">
                  <c:v>4913</c:v>
                </c:pt>
                <c:pt idx="14">
                  <c:v>6516</c:v>
                </c:pt>
                <c:pt idx="15">
                  <c:v>11254</c:v>
                </c:pt>
                <c:pt idx="16">
                  <c:v>10662</c:v>
                </c:pt>
                <c:pt idx="17">
                  <c:v>9700</c:v>
                </c:pt>
                <c:pt idx="18">
                  <c:v>9534</c:v>
                </c:pt>
                <c:pt idx="19">
                  <c:v>8749</c:v>
                </c:pt>
                <c:pt idx="20">
                  <c:v>11661</c:v>
                </c:pt>
                <c:pt idx="21">
                  <c:v>13864</c:v>
                </c:pt>
                <c:pt idx="22">
                  <c:v>10562</c:v>
                </c:pt>
                <c:pt idx="23">
                  <c:v>2066</c:v>
                </c:pt>
                <c:pt idx="24">
                  <c:v>4764</c:v>
                </c:pt>
                <c:pt idx="25">
                  <c:v>4869</c:v>
                </c:pt>
                <c:pt idx="26">
                  <c:v>10428</c:v>
                </c:pt>
                <c:pt idx="27">
                  <c:v>11413</c:v>
                </c:pt>
                <c:pt idx="28">
                  <c:v>7350</c:v>
                </c:pt>
                <c:pt idx="29">
                  <c:v>7040</c:v>
                </c:pt>
                <c:pt idx="30">
                  <c:v>7504</c:v>
                </c:pt>
              </c:numCache>
            </c:numRef>
          </c:val>
          <c:extLst>
            <c:ext xmlns:c16="http://schemas.microsoft.com/office/drawing/2014/chart" uri="{C3380CC4-5D6E-409C-BE32-E72D297353CC}">
              <c16:uniqueId val="{00000000-3412-4F41-86D8-280B83AB08B5}"/>
            </c:ext>
          </c:extLst>
        </c:ser>
        <c:dLbls>
          <c:showLegendKey val="0"/>
          <c:showVal val="0"/>
          <c:showCatName val="0"/>
          <c:showSerName val="0"/>
          <c:showPercent val="0"/>
          <c:showBubbleSize val="0"/>
        </c:dLbls>
        <c:gapWidth val="219"/>
        <c:overlap val="-27"/>
        <c:axId val="416750656"/>
        <c:axId val="416753936"/>
      </c:barChart>
      <c:dateAx>
        <c:axId val="416750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53936"/>
        <c:crosses val="autoZero"/>
        <c:auto val="1"/>
        <c:lblOffset val="100"/>
        <c:baseTimeUnit val="days"/>
      </c:dateAx>
      <c:valAx>
        <c:axId val="41675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5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665</c:v>
                </c:pt>
              </c:numCache>
            </c:numRef>
          </c:val>
          <c:extLst>
            <c:ext xmlns:c16="http://schemas.microsoft.com/office/drawing/2014/chart" uri="{C3380CC4-5D6E-409C-BE32-E72D297353CC}">
              <c16:uniqueId val="{00000000-205A-4CEF-B35B-D9C3AEE124AB}"/>
            </c:ext>
          </c:extLst>
        </c:ser>
        <c:dLbls>
          <c:showLegendKey val="0"/>
          <c:showVal val="0"/>
          <c:showCatName val="0"/>
          <c:showSerName val="0"/>
          <c:showPercent val="0"/>
          <c:showBubbleSize val="0"/>
        </c:dLbls>
        <c:gapWidth val="219"/>
        <c:overlap val="-27"/>
        <c:axId val="416749672"/>
        <c:axId val="416756232"/>
      </c:barChart>
      <c:catAx>
        <c:axId val="416749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56232"/>
        <c:crosses val="autoZero"/>
        <c:auto val="1"/>
        <c:lblAlgn val="ctr"/>
        <c:lblOffset val="100"/>
        <c:noMultiLvlLbl val="0"/>
      </c:catAx>
      <c:valAx>
        <c:axId val="41675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4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c:f>
              <c:strCache>
                <c:ptCount val="1"/>
                <c:pt idx="0">
                  <c:v>2019-10</c:v>
                </c:pt>
              </c:strCache>
            </c:strRef>
          </c:cat>
          <c:val>
            <c:numRef>
              <c:f>Sheet1!$B$2</c:f>
              <c:numCache>
                <c:formatCode>General</c:formatCode>
                <c:ptCount val="1"/>
                <c:pt idx="0">
                  <c:v>665</c:v>
                </c:pt>
              </c:numCache>
            </c:numRef>
          </c:val>
          <c:extLst>
            <c:ext xmlns:c16="http://schemas.microsoft.com/office/drawing/2014/chart" uri="{C3380CC4-5D6E-409C-BE32-E72D297353CC}">
              <c16:uniqueId val="{00000000-3029-434D-B9BD-8592BDC79A26}"/>
            </c:ext>
          </c:extLst>
        </c:ser>
        <c:dLbls>
          <c:showLegendKey val="0"/>
          <c:showVal val="0"/>
          <c:showCatName val="0"/>
          <c:showSerName val="0"/>
          <c:showPercent val="0"/>
          <c:showBubbleSize val="0"/>
        </c:dLbls>
        <c:gapWidth val="219"/>
        <c:overlap val="-27"/>
        <c:axId val="416757544"/>
        <c:axId val="416757872"/>
      </c:barChart>
      <c:catAx>
        <c:axId val="41675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57872"/>
        <c:crosses val="autoZero"/>
        <c:auto val="1"/>
        <c:lblAlgn val="ctr"/>
        <c:lblOffset val="100"/>
        <c:noMultiLvlLbl val="0"/>
      </c:catAx>
      <c:valAx>
        <c:axId val="41675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75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345CE-0544-4687-8177-FE2F4160267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B0FABC7-799A-445C-9410-F7960D164973}"/>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318924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8993B-39EB-4BE3-B0DB-A2A39045AC42}"/>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8BE30043-A53A-4ABE-A3B5-FAF0D0AF38F4}"/>
              </a:ext>
            </a:extLst>
          </p:cNvPr>
          <p:cNvGraphicFramePr>
            <a:graphicFrameLocks noGrp="1"/>
          </p:cNvGraphicFramePr>
          <p:nvPr>
            <p:ph type="tbl" sz="quarter" idx="13"/>
            <p:extLst>
              <p:ext uri="{D42A27DB-BD31-4B8C-83A1-F6EECF244321}">
                <p14:modId xmlns:p14="http://schemas.microsoft.com/office/powerpoint/2010/main" val="1820895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45379017"/>
                    </a:ext>
                  </a:extLst>
                </a:gridCol>
                <a:gridCol w="740664">
                  <a:extLst>
                    <a:ext uri="{9D8B030D-6E8A-4147-A177-3AD203B41FA5}">
                      <a16:colId xmlns:a16="http://schemas.microsoft.com/office/drawing/2014/main" val="597188768"/>
                    </a:ext>
                  </a:extLst>
                </a:gridCol>
                <a:gridCol w="740664">
                  <a:extLst>
                    <a:ext uri="{9D8B030D-6E8A-4147-A177-3AD203B41FA5}">
                      <a16:colId xmlns:a16="http://schemas.microsoft.com/office/drawing/2014/main" val="1512937963"/>
                    </a:ext>
                  </a:extLst>
                </a:gridCol>
                <a:gridCol w="740664">
                  <a:extLst>
                    <a:ext uri="{9D8B030D-6E8A-4147-A177-3AD203B41FA5}">
                      <a16:colId xmlns:a16="http://schemas.microsoft.com/office/drawing/2014/main" val="257344891"/>
                    </a:ext>
                  </a:extLst>
                </a:gridCol>
                <a:gridCol w="740664">
                  <a:extLst>
                    <a:ext uri="{9D8B030D-6E8A-4147-A177-3AD203B41FA5}">
                      <a16:colId xmlns:a16="http://schemas.microsoft.com/office/drawing/2014/main" val="642160618"/>
                    </a:ext>
                  </a:extLst>
                </a:gridCol>
                <a:gridCol w="740664">
                  <a:extLst>
                    <a:ext uri="{9D8B030D-6E8A-4147-A177-3AD203B41FA5}">
                      <a16:colId xmlns:a16="http://schemas.microsoft.com/office/drawing/2014/main" val="746181978"/>
                    </a:ext>
                  </a:extLst>
                </a:gridCol>
                <a:gridCol w="740664">
                  <a:extLst>
                    <a:ext uri="{9D8B030D-6E8A-4147-A177-3AD203B41FA5}">
                      <a16:colId xmlns:a16="http://schemas.microsoft.com/office/drawing/2014/main" val="2395584668"/>
                    </a:ext>
                  </a:extLst>
                </a:gridCol>
                <a:gridCol w="740664">
                  <a:extLst>
                    <a:ext uri="{9D8B030D-6E8A-4147-A177-3AD203B41FA5}">
                      <a16:colId xmlns:a16="http://schemas.microsoft.com/office/drawing/2014/main" val="1119788825"/>
                    </a:ext>
                  </a:extLst>
                </a:gridCol>
                <a:gridCol w="740664">
                  <a:extLst>
                    <a:ext uri="{9D8B030D-6E8A-4147-A177-3AD203B41FA5}">
                      <a16:colId xmlns:a16="http://schemas.microsoft.com/office/drawing/2014/main" val="1556179760"/>
                    </a:ext>
                  </a:extLst>
                </a:gridCol>
                <a:gridCol w="740664">
                  <a:extLst>
                    <a:ext uri="{9D8B030D-6E8A-4147-A177-3AD203B41FA5}">
                      <a16:colId xmlns:a16="http://schemas.microsoft.com/office/drawing/2014/main" val="41646179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25649040"/>
                  </a:ext>
                </a:extLst>
              </a:tr>
              <a:tr h="370840">
                <a:tc>
                  <a:txBody>
                    <a:bodyPr/>
                    <a:lstStyle/>
                    <a:p>
                      <a:r>
                        <a:rPr lang="en-US" sz="1000"/>
                        <a:t>Oxford Fajar Pre-University</a:t>
                      </a:r>
                    </a:p>
                  </a:txBody>
                  <a:tcPr/>
                </a:tc>
                <a:tc>
                  <a:txBody>
                    <a:bodyPr/>
                    <a:lstStyle/>
                    <a:p>
                      <a:r>
                        <a:rPr lang="en-US" sz="1000"/>
                        <a:t>1640</a:t>
                      </a:r>
                    </a:p>
                  </a:txBody>
                  <a:tcPr/>
                </a:tc>
                <a:tc>
                  <a:txBody>
                    <a:bodyPr/>
                    <a:lstStyle/>
                    <a:p>
                      <a:r>
                        <a:rPr lang="en-US" sz="1000"/>
                        <a:t>4</a:t>
                      </a:r>
                    </a:p>
                  </a:txBody>
                  <a:tcPr/>
                </a:tc>
                <a:tc>
                  <a:txBody>
                    <a:bodyPr/>
                    <a:lstStyle/>
                    <a:p>
                      <a:r>
                        <a:rPr lang="en-US" sz="1000"/>
                        <a:t>10</a:t>
                      </a:r>
                    </a:p>
                  </a:txBody>
                  <a:tcPr/>
                </a:tc>
                <a:tc>
                  <a:txBody>
                    <a:bodyPr/>
                    <a:lstStyle/>
                    <a:p>
                      <a:r>
                        <a:rPr lang="en-US" sz="1000"/>
                        <a:t>273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1.6667 %</a:t>
                      </a:r>
                    </a:p>
                  </a:txBody>
                  <a:tcPr/>
                </a:tc>
                <a:tc>
                  <a:txBody>
                    <a:bodyPr/>
                    <a:lstStyle/>
                    <a:p>
                      <a:r>
                        <a:rPr lang="en-US" sz="1000"/>
                        <a:t>0.0 %</a:t>
                      </a:r>
                    </a:p>
                  </a:txBody>
                  <a:tcPr/>
                </a:tc>
                <a:extLst>
                  <a:ext uri="{0D108BD9-81ED-4DB2-BD59-A6C34878D82A}">
                    <a16:rowId xmlns:a16="http://schemas.microsoft.com/office/drawing/2014/main" val="455986054"/>
                  </a:ext>
                </a:extLst>
              </a:tr>
            </a:tbl>
          </a:graphicData>
        </a:graphic>
      </p:graphicFrame>
      <p:sp>
        <p:nvSpPr>
          <p:cNvPr id="4" name="Text Placeholder 3">
            <a:extLst>
              <a:ext uri="{FF2B5EF4-FFF2-40B4-BE49-F238E27FC236}">
                <a16:creationId xmlns:a16="http://schemas.microsoft.com/office/drawing/2014/main" id="{6C24DFA8-4C82-4AFD-AD4E-B17E030EB18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215573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228D8-5F79-4EEA-9A92-65A4190299F1}"/>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5346BEA4-9CC0-44FA-9DEC-0BD5778A5EF1}"/>
              </a:ext>
            </a:extLst>
          </p:cNvPr>
          <p:cNvGraphicFramePr>
            <a:graphicFrameLocks noGrp="1"/>
          </p:cNvGraphicFramePr>
          <p:nvPr>
            <p:ph type="chart" sz="quarter" idx="13"/>
            <p:extLst>
              <p:ext uri="{D42A27DB-BD31-4B8C-83A1-F6EECF244321}">
                <p14:modId xmlns:p14="http://schemas.microsoft.com/office/powerpoint/2010/main" val="3496659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051F56-17AF-45B4-B61C-20B0FEE6BF93}"/>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B77AE97-50BD-4E14-B37B-1C430BD870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1633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93067-E6CC-43B9-897A-4117AC58F137}"/>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E6FD2D8E-5DF1-4F1A-BED5-92C5564349DA}"/>
              </a:ext>
            </a:extLst>
          </p:cNvPr>
          <p:cNvGraphicFramePr>
            <a:graphicFrameLocks noGrp="1"/>
          </p:cNvGraphicFramePr>
          <p:nvPr>
            <p:ph type="chart" sz="quarter" idx="13"/>
            <p:extLst>
              <p:ext uri="{D42A27DB-BD31-4B8C-83A1-F6EECF244321}">
                <p14:modId xmlns:p14="http://schemas.microsoft.com/office/powerpoint/2010/main" val="3622979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501402-F7F3-4F01-B842-435A252F0F68}"/>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12DB6DA6-7034-4D3B-AD68-CA928AC2BF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958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8FEBA-D25A-495C-8D4E-F56B1180F398}"/>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4614C4CF-34A7-480E-94ED-479439A142A0}"/>
              </a:ext>
            </a:extLst>
          </p:cNvPr>
          <p:cNvGraphicFramePr>
            <a:graphicFrameLocks noGrp="1"/>
          </p:cNvGraphicFramePr>
          <p:nvPr>
            <p:ph type="chart" sz="quarter" idx="13"/>
            <p:extLst>
              <p:ext uri="{D42A27DB-BD31-4B8C-83A1-F6EECF244321}">
                <p14:modId xmlns:p14="http://schemas.microsoft.com/office/powerpoint/2010/main" val="991955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090E76-725C-4771-84C8-70AA4D9E1412}"/>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37BF3A54-629B-4E1D-9F3A-8422DAB220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6992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9AE94-AA1F-4432-B28E-E2B2E4A9500C}"/>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76EE18B5-2E22-4C48-B97F-017BC9B247CE}"/>
              </a:ext>
            </a:extLst>
          </p:cNvPr>
          <p:cNvGraphicFramePr>
            <a:graphicFrameLocks noGrp="1"/>
          </p:cNvGraphicFramePr>
          <p:nvPr>
            <p:ph type="chart" sz="quarter" idx="13"/>
            <p:extLst>
              <p:ext uri="{D42A27DB-BD31-4B8C-83A1-F6EECF244321}">
                <p14:modId xmlns:p14="http://schemas.microsoft.com/office/powerpoint/2010/main" val="3840969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87BF1A-3722-466E-B2B3-EA8834BEF05D}"/>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C07DABC0-D2DC-4091-90A1-3773C4393A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5274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1DC4-AEA3-476D-8C5D-6E41F3B49568}"/>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30648DA8-328C-4A21-A69F-D3D03FC91355}"/>
              </a:ext>
            </a:extLst>
          </p:cNvPr>
          <p:cNvGraphicFramePr>
            <a:graphicFrameLocks noGrp="1"/>
          </p:cNvGraphicFramePr>
          <p:nvPr>
            <p:ph type="chart" sz="quarter" idx="13"/>
            <p:extLst>
              <p:ext uri="{D42A27DB-BD31-4B8C-83A1-F6EECF244321}">
                <p14:modId xmlns:p14="http://schemas.microsoft.com/office/powerpoint/2010/main" val="2627916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28105C-C167-4809-B948-5C1872459EFC}"/>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19A0DFD3-60DB-4374-B9A3-0221F116FF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5223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283B2-A72C-455D-B583-7D509C5F9C93}"/>
              </a:ext>
            </a:extLst>
          </p:cNvPr>
          <p:cNvSpPr>
            <a:spLocks noGrp="1"/>
          </p:cNvSpPr>
          <p:nvPr>
            <p:ph type="title"/>
          </p:nvPr>
        </p:nvSpPr>
        <p:spPr/>
        <p:txBody>
          <a:bodyPr/>
          <a:lstStyle/>
          <a:p>
            <a:r>
              <a:rPr lang="en-US"/>
              <a:t>Facebook (FB) Custom Own Posts Table (new) | Oxford Fajar Pre-University - 1 of 3</a:t>
            </a:r>
          </a:p>
        </p:txBody>
      </p:sp>
      <p:graphicFrame>
        <p:nvGraphicFramePr>
          <p:cNvPr id="5" name="Table Placeholder 4">
            <a:extLst>
              <a:ext uri="{FF2B5EF4-FFF2-40B4-BE49-F238E27FC236}">
                <a16:creationId xmlns:a16="http://schemas.microsoft.com/office/drawing/2014/main" id="{F41E91C9-EA2E-4E09-AE0A-EC5BF6965F85}"/>
              </a:ext>
            </a:extLst>
          </p:cNvPr>
          <p:cNvGraphicFramePr>
            <a:graphicFrameLocks noGrp="1"/>
          </p:cNvGraphicFramePr>
          <p:nvPr>
            <p:ph type="tbl" sz="quarter" idx="13"/>
            <p:extLst>
              <p:ext uri="{D42A27DB-BD31-4B8C-83A1-F6EECF244321}">
                <p14:modId xmlns:p14="http://schemas.microsoft.com/office/powerpoint/2010/main" val="386205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93441807"/>
                    </a:ext>
                  </a:extLst>
                </a:gridCol>
                <a:gridCol w="822960">
                  <a:extLst>
                    <a:ext uri="{9D8B030D-6E8A-4147-A177-3AD203B41FA5}">
                      <a16:colId xmlns:a16="http://schemas.microsoft.com/office/drawing/2014/main" val="200232534"/>
                    </a:ext>
                  </a:extLst>
                </a:gridCol>
                <a:gridCol w="822960">
                  <a:extLst>
                    <a:ext uri="{9D8B030D-6E8A-4147-A177-3AD203B41FA5}">
                      <a16:colId xmlns:a16="http://schemas.microsoft.com/office/drawing/2014/main" val="836317985"/>
                    </a:ext>
                  </a:extLst>
                </a:gridCol>
                <a:gridCol w="822960">
                  <a:extLst>
                    <a:ext uri="{9D8B030D-6E8A-4147-A177-3AD203B41FA5}">
                      <a16:colId xmlns:a16="http://schemas.microsoft.com/office/drawing/2014/main" val="353075341"/>
                    </a:ext>
                  </a:extLst>
                </a:gridCol>
                <a:gridCol w="822960">
                  <a:extLst>
                    <a:ext uri="{9D8B030D-6E8A-4147-A177-3AD203B41FA5}">
                      <a16:colId xmlns:a16="http://schemas.microsoft.com/office/drawing/2014/main" val="2919596904"/>
                    </a:ext>
                  </a:extLst>
                </a:gridCol>
                <a:gridCol w="822960">
                  <a:extLst>
                    <a:ext uri="{9D8B030D-6E8A-4147-A177-3AD203B41FA5}">
                      <a16:colId xmlns:a16="http://schemas.microsoft.com/office/drawing/2014/main" val="291176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166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- 2019-10-17 14:27:00</a:t>
                      </a:r>
                      <a:r>
                        <a:rPr kumimoji="0" lang="en-US" sz="1000" b="0" i="0" u="none" strike="noStrike" kern="1200" cap="none" spc="0" normalizeH="0" baseline="0" noProof="0">
                          <a:ln>
                            <a:noFill/>
                          </a:ln>
                          <a:solidFill>
                            <a:prstClr val="black"/>
                          </a:solidFill>
                          <a:effectLst/>
                          <a:uLnTx/>
                          <a:uFillTx/>
                          <a:latin typeface="+mn-lt"/>
                          <a:ea typeface="+mn-ea"/>
                          <a:cs typeface="+mn-cs"/>
                        </a:rPr>
                        <a:t>
 “A special type of dipole-dipole interaction between a hydrogen atom which is covalently bonded to a small and highly electronegative atom (such as F, O, N) and the lone pair of electrons on another highly electronegative atom.”
Name the interaction based on the statement above!
Answer:
Hydrogen Bond
Source:
ACE AHEAD Chemistry First Term, pg.110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775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- 2019-10-07 18:15:35</a:t>
                      </a:r>
                      <a:r>
                        <a:rPr kumimoji="0" lang="en-US" sz="1000" b="0" i="0" u="none" strike="noStrike" kern="1200" cap="none" spc="0" normalizeH="0" baseline="0" noProof="0">
                          <a:ln>
                            <a:noFill/>
                          </a:ln>
                          <a:solidFill>
                            <a:prstClr val="black"/>
                          </a:solidFill>
                          <a:effectLst/>
                          <a:uLnTx/>
                          <a:uFillTx/>
                          <a:latin typeface="+mn-lt"/>
                          <a:ea typeface="+mn-ea"/>
                          <a:cs typeface="+mn-cs"/>
                        </a:rPr>
                        <a:t>
 Teamwork is important in order to accomplish the goals of an organization or even for a school project.
Here are 5 important reasons why teamwork really matters!
1. Motivates unity in the workplace
2. Offers differing perspectives and feedback
3. Provides improved efficiency and productivity
4. Provides great learning opportunities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5. Promotes workplace synergy
Read more about teamwork: http://bit.ly/2ZmJ4qk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03812735"/>
                  </a:ext>
                </a:extLst>
              </a:tr>
            </a:tbl>
          </a:graphicData>
        </a:graphic>
      </p:graphicFrame>
      <p:sp>
        <p:nvSpPr>
          <p:cNvPr id="4" name="Text Placeholder 3">
            <a:extLst>
              <a:ext uri="{FF2B5EF4-FFF2-40B4-BE49-F238E27FC236}">
                <a16:creationId xmlns:a16="http://schemas.microsoft.com/office/drawing/2014/main" id="{4D5A2E49-F22A-4DF6-A780-978BDE09B78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516329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F6CC3-D38F-496E-9206-A0F0BA491205}"/>
              </a:ext>
            </a:extLst>
          </p:cNvPr>
          <p:cNvSpPr>
            <a:spLocks noGrp="1"/>
          </p:cNvSpPr>
          <p:nvPr>
            <p:ph type="title"/>
          </p:nvPr>
        </p:nvSpPr>
        <p:spPr/>
        <p:txBody>
          <a:bodyPr/>
          <a:lstStyle/>
          <a:p>
            <a:r>
              <a:rPr lang="en-US"/>
              <a:t>Facebook (FB) Custom Own Posts Table (new) | Oxford Fajar Pre-University - 2 of 3</a:t>
            </a:r>
          </a:p>
        </p:txBody>
      </p:sp>
      <p:graphicFrame>
        <p:nvGraphicFramePr>
          <p:cNvPr id="5" name="Table Placeholder 4">
            <a:extLst>
              <a:ext uri="{FF2B5EF4-FFF2-40B4-BE49-F238E27FC236}">
                <a16:creationId xmlns:a16="http://schemas.microsoft.com/office/drawing/2014/main" id="{B95E1966-3D6B-4E40-B976-E4751900573E}"/>
              </a:ext>
            </a:extLst>
          </p:cNvPr>
          <p:cNvGraphicFramePr>
            <a:graphicFrameLocks noGrp="1"/>
          </p:cNvGraphicFramePr>
          <p:nvPr>
            <p:ph type="tbl" sz="quarter" idx="13"/>
            <p:extLst>
              <p:ext uri="{D42A27DB-BD31-4B8C-83A1-F6EECF244321}">
                <p14:modId xmlns:p14="http://schemas.microsoft.com/office/powerpoint/2010/main" val="220793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29980382"/>
                    </a:ext>
                  </a:extLst>
                </a:gridCol>
                <a:gridCol w="822960">
                  <a:extLst>
                    <a:ext uri="{9D8B030D-6E8A-4147-A177-3AD203B41FA5}">
                      <a16:colId xmlns:a16="http://schemas.microsoft.com/office/drawing/2014/main" val="2003004511"/>
                    </a:ext>
                  </a:extLst>
                </a:gridCol>
                <a:gridCol w="822960">
                  <a:extLst>
                    <a:ext uri="{9D8B030D-6E8A-4147-A177-3AD203B41FA5}">
                      <a16:colId xmlns:a16="http://schemas.microsoft.com/office/drawing/2014/main" val="3093252034"/>
                    </a:ext>
                  </a:extLst>
                </a:gridCol>
                <a:gridCol w="822960">
                  <a:extLst>
                    <a:ext uri="{9D8B030D-6E8A-4147-A177-3AD203B41FA5}">
                      <a16:colId xmlns:a16="http://schemas.microsoft.com/office/drawing/2014/main" val="3149087341"/>
                    </a:ext>
                  </a:extLst>
                </a:gridCol>
                <a:gridCol w="822960">
                  <a:extLst>
                    <a:ext uri="{9D8B030D-6E8A-4147-A177-3AD203B41FA5}">
                      <a16:colId xmlns:a16="http://schemas.microsoft.com/office/drawing/2014/main" val="4071156994"/>
                    </a:ext>
                  </a:extLst>
                </a:gridCol>
                <a:gridCol w="822960">
                  <a:extLst>
                    <a:ext uri="{9D8B030D-6E8A-4147-A177-3AD203B41FA5}">
                      <a16:colId xmlns:a16="http://schemas.microsoft.com/office/drawing/2014/main" val="4033629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457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- 2019-10-14 12:25:00</a:t>
                      </a:r>
                      <a:r>
                        <a:rPr kumimoji="0" lang="en-US" sz="1000" b="0" i="0" u="none" strike="noStrike" kern="1200" cap="none" spc="0" normalizeH="0" baseline="0" noProof="0">
                          <a:ln>
                            <a:noFill/>
                          </a:ln>
                          <a:solidFill>
                            <a:prstClr val="black"/>
                          </a:solidFill>
                          <a:effectLst/>
                          <a:uLnTx/>
                          <a:uFillTx/>
                          <a:latin typeface="+mn-lt"/>
                          <a:ea typeface="+mn-ea"/>
                          <a:cs typeface="+mn-cs"/>
                        </a:rPr>
                        <a:t>
 Both teachers and students can benefit from the resources on our Companion Website!
From schools to higher education, Oxford Fajar’s Companion Website gives you the comprehensive resources for teaching aids and study notes.
Log on to https://cw.oxfordfajar.com.my/ to explore the available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267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- 2019-10-10 12:27:00</a:t>
                      </a:r>
                      <a:r>
                        <a:rPr kumimoji="0" lang="en-US" sz="1000" b="0" i="0" u="none" strike="noStrike" kern="1200" cap="none" spc="0" normalizeH="0" baseline="0" noProof="0">
                          <a:ln>
                            <a:noFill/>
                          </a:ln>
                          <a:solidFill>
                            <a:prstClr val="black"/>
                          </a:solidFill>
                          <a:effectLst/>
                          <a:uLnTx/>
                          <a:uFillTx/>
                          <a:latin typeface="+mn-lt"/>
                          <a:ea typeface="+mn-ea"/>
                          <a:cs typeface="+mn-cs"/>
                        </a:rPr>
                        <a:t>
 Wish to master your skills of answering STPM Biology Paper 3 questions?
All you need is Oxford Fajar’s Score in STPM Biology Third Term as it contains 5 sets of Model Papers of actual STPM Biology paper questions and suggested answers!
Visit http://bit.ly/2Zh4k0C for more 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9646477"/>
                  </a:ext>
                </a:extLst>
              </a:tr>
            </a:tbl>
          </a:graphicData>
        </a:graphic>
      </p:graphicFrame>
      <p:sp>
        <p:nvSpPr>
          <p:cNvPr id="4" name="Text Placeholder 3">
            <a:extLst>
              <a:ext uri="{FF2B5EF4-FFF2-40B4-BE49-F238E27FC236}">
                <a16:creationId xmlns:a16="http://schemas.microsoft.com/office/drawing/2014/main" id="{2CE56B84-62E8-4A12-AE04-9AB7B64DB15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597084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D08D9-33AB-4875-B19E-84670AB2F627}"/>
              </a:ext>
            </a:extLst>
          </p:cNvPr>
          <p:cNvSpPr>
            <a:spLocks noGrp="1"/>
          </p:cNvSpPr>
          <p:nvPr>
            <p:ph type="title"/>
          </p:nvPr>
        </p:nvSpPr>
        <p:spPr/>
        <p:txBody>
          <a:bodyPr/>
          <a:lstStyle/>
          <a:p>
            <a:r>
              <a:rPr lang="en-US"/>
              <a:t>Facebook (FB) Custom Own Posts Table (new) | Oxford Fajar Pre-University - 3 of 3</a:t>
            </a:r>
          </a:p>
        </p:txBody>
      </p:sp>
      <p:graphicFrame>
        <p:nvGraphicFramePr>
          <p:cNvPr id="5" name="Table Placeholder 4">
            <a:extLst>
              <a:ext uri="{FF2B5EF4-FFF2-40B4-BE49-F238E27FC236}">
                <a16:creationId xmlns:a16="http://schemas.microsoft.com/office/drawing/2014/main" id="{8178893C-C1D8-4BB9-A452-B54B868DDA08}"/>
              </a:ext>
            </a:extLst>
          </p:cNvPr>
          <p:cNvGraphicFramePr>
            <a:graphicFrameLocks noGrp="1"/>
          </p:cNvGraphicFramePr>
          <p:nvPr>
            <p:ph type="tbl" sz="quarter" idx="13"/>
            <p:extLst>
              <p:ext uri="{D42A27DB-BD31-4B8C-83A1-F6EECF244321}">
                <p14:modId xmlns:p14="http://schemas.microsoft.com/office/powerpoint/2010/main" val="4219411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06965371"/>
                    </a:ext>
                  </a:extLst>
                </a:gridCol>
                <a:gridCol w="822960">
                  <a:extLst>
                    <a:ext uri="{9D8B030D-6E8A-4147-A177-3AD203B41FA5}">
                      <a16:colId xmlns:a16="http://schemas.microsoft.com/office/drawing/2014/main" val="3097472962"/>
                    </a:ext>
                  </a:extLst>
                </a:gridCol>
                <a:gridCol w="822960">
                  <a:extLst>
                    <a:ext uri="{9D8B030D-6E8A-4147-A177-3AD203B41FA5}">
                      <a16:colId xmlns:a16="http://schemas.microsoft.com/office/drawing/2014/main" val="923708536"/>
                    </a:ext>
                  </a:extLst>
                </a:gridCol>
                <a:gridCol w="822960">
                  <a:extLst>
                    <a:ext uri="{9D8B030D-6E8A-4147-A177-3AD203B41FA5}">
                      <a16:colId xmlns:a16="http://schemas.microsoft.com/office/drawing/2014/main" val="1120483852"/>
                    </a:ext>
                  </a:extLst>
                </a:gridCol>
                <a:gridCol w="822960">
                  <a:extLst>
                    <a:ext uri="{9D8B030D-6E8A-4147-A177-3AD203B41FA5}">
                      <a16:colId xmlns:a16="http://schemas.microsoft.com/office/drawing/2014/main" val="2234004568"/>
                    </a:ext>
                  </a:extLst>
                </a:gridCol>
                <a:gridCol w="822960">
                  <a:extLst>
                    <a:ext uri="{9D8B030D-6E8A-4147-A177-3AD203B41FA5}">
                      <a16:colId xmlns:a16="http://schemas.microsoft.com/office/drawing/2014/main" val="3610820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5188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- 2019-10-30 19:30:00</a:t>
                      </a:r>
                      <a:r>
                        <a:rPr kumimoji="0" lang="en-US" sz="1000" b="0" i="0" u="none" strike="noStrike" kern="1200" cap="none" spc="0" normalizeH="0" baseline="0" noProof="0">
                          <a:ln>
                            <a:noFill/>
                          </a:ln>
                          <a:solidFill>
                            <a:prstClr val="black"/>
                          </a:solidFill>
                          <a:effectLst/>
                          <a:uLnTx/>
                          <a:uFillTx/>
                          <a:latin typeface="+mn-lt"/>
                          <a:ea typeface="+mn-ea"/>
                          <a:cs typeface="+mn-cs"/>
                        </a:rPr>
                        <a:t>
 Need some guidance in answering questions for Matriculation Chemistry?
Get yourself Oxford Fajar Fully Worked Solutions Chemistry which is equipped with step-by-step fully worked solutions to help you excel in your Matriculation exam!
Download now! http://bit.ly/2ZyWxiL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7589383"/>
                  </a:ext>
                </a:extLst>
              </a:tr>
            </a:tbl>
          </a:graphicData>
        </a:graphic>
      </p:graphicFrame>
      <p:sp>
        <p:nvSpPr>
          <p:cNvPr id="4" name="Text Placeholder 3">
            <a:extLst>
              <a:ext uri="{FF2B5EF4-FFF2-40B4-BE49-F238E27FC236}">
                <a16:creationId xmlns:a16="http://schemas.microsoft.com/office/drawing/2014/main" id="{4421CC52-6242-485D-AE29-ECBFF1164DA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742154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9D3B1-BF50-46B5-BC77-E8F8596FC91A}"/>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7A8A139A-4060-4C55-B8CB-AA4202CC395D}"/>
              </a:ext>
            </a:extLst>
          </p:cNvPr>
          <p:cNvGraphicFramePr>
            <a:graphicFrameLocks noGrp="1"/>
          </p:cNvGraphicFramePr>
          <p:nvPr>
            <p:ph type="chart" sz="quarter" idx="13"/>
            <p:extLst>
              <p:ext uri="{D42A27DB-BD31-4B8C-83A1-F6EECF244321}">
                <p14:modId xmlns:p14="http://schemas.microsoft.com/office/powerpoint/2010/main" val="3875371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7CB0AA-39E8-47BA-BF14-F5F5C4A60B64}"/>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EC06DF4-0E87-4ACE-953A-458F9733AD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7634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7C8C2-5539-4B22-AC59-081706E4930E}"/>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5F1BD1BA-B550-444E-929F-FB41258A5544}"/>
              </a:ext>
            </a:extLst>
          </p:cNvPr>
          <p:cNvGraphicFramePr>
            <a:graphicFrameLocks noGrp="1"/>
          </p:cNvGraphicFramePr>
          <p:nvPr>
            <p:ph type="chart" sz="quarter" idx="13"/>
            <p:extLst>
              <p:ext uri="{D42A27DB-BD31-4B8C-83A1-F6EECF244321}">
                <p14:modId xmlns:p14="http://schemas.microsoft.com/office/powerpoint/2010/main" val="337306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447328-2E31-4910-A8BD-8D22C4633346}"/>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B08894EA-58CD-4770-AEC1-41F86E387C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1981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7037C-FBE0-4F8E-B59A-AE6C756F8DBD}"/>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D367EF33-5991-490B-86F7-51EBD44BB78F}"/>
              </a:ext>
            </a:extLst>
          </p:cNvPr>
          <p:cNvGraphicFramePr>
            <a:graphicFrameLocks noGrp="1"/>
          </p:cNvGraphicFramePr>
          <p:nvPr>
            <p:ph type="chart" sz="quarter" idx="13"/>
            <p:extLst>
              <p:ext uri="{D42A27DB-BD31-4B8C-83A1-F6EECF244321}">
                <p14:modId xmlns:p14="http://schemas.microsoft.com/office/powerpoint/2010/main" val="1195789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37C7EB-CB1A-43FB-967C-B22117707ADF}"/>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2D83A649-7BE3-4529-93C2-E0BBE37DCB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590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CC0EF-7BE4-4ED9-9858-9A0ADB7D1585}"/>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5ADD1DD0-CB40-4EC5-99CB-355F77D0E781}"/>
              </a:ext>
            </a:extLst>
          </p:cNvPr>
          <p:cNvGraphicFramePr>
            <a:graphicFrameLocks noGrp="1"/>
          </p:cNvGraphicFramePr>
          <p:nvPr>
            <p:ph type="chart" sz="quarter" idx="13"/>
            <p:extLst>
              <p:ext uri="{D42A27DB-BD31-4B8C-83A1-F6EECF244321}">
                <p14:modId xmlns:p14="http://schemas.microsoft.com/office/powerpoint/2010/main" val="2960143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88E954-5826-4831-A791-FA46E7FEB51F}"/>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C9C6B27E-AE78-4254-B5F9-0CFEAE63A0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7900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7B4F0-FC99-4C28-8B01-B7EBE68AD725}"/>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D891B1D4-17DD-4731-BDE4-B1B2C1CB6546}"/>
              </a:ext>
            </a:extLst>
          </p:cNvPr>
          <p:cNvGraphicFramePr>
            <a:graphicFrameLocks noGrp="1"/>
          </p:cNvGraphicFramePr>
          <p:nvPr>
            <p:ph type="tbl" sz="quarter" idx="13"/>
            <p:extLst>
              <p:ext uri="{D42A27DB-BD31-4B8C-83A1-F6EECF244321}">
                <p14:modId xmlns:p14="http://schemas.microsoft.com/office/powerpoint/2010/main" val="2729258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51675062"/>
                    </a:ext>
                  </a:extLst>
                </a:gridCol>
                <a:gridCol w="1645920">
                  <a:extLst>
                    <a:ext uri="{9D8B030D-6E8A-4147-A177-3AD203B41FA5}">
                      <a16:colId xmlns:a16="http://schemas.microsoft.com/office/drawing/2014/main" val="3258225188"/>
                    </a:ext>
                  </a:extLst>
                </a:gridCol>
                <a:gridCol w="1645920">
                  <a:extLst>
                    <a:ext uri="{9D8B030D-6E8A-4147-A177-3AD203B41FA5}">
                      <a16:colId xmlns:a16="http://schemas.microsoft.com/office/drawing/2014/main" val="321689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00198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14.2 %</a:t>
                      </a:r>
                    </a:p>
                  </a:txBody>
                  <a:tcPr/>
                </a:tc>
                <a:extLst>
                  <a:ext uri="{0D108BD9-81ED-4DB2-BD59-A6C34878D82A}">
                    <a16:rowId xmlns:a16="http://schemas.microsoft.com/office/drawing/2014/main" val="263661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22551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420390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74811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11781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4099394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66865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4800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51778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899404851"/>
                  </a:ext>
                </a:extLst>
              </a:tr>
            </a:tbl>
          </a:graphicData>
        </a:graphic>
      </p:graphicFrame>
      <p:sp>
        <p:nvSpPr>
          <p:cNvPr id="4" name="Text Placeholder 3">
            <a:extLst>
              <a:ext uri="{FF2B5EF4-FFF2-40B4-BE49-F238E27FC236}">
                <a16:creationId xmlns:a16="http://schemas.microsoft.com/office/drawing/2014/main" id="{25202548-561B-4CDB-9E4F-AE0DDB47A40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210681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26D1D-C214-453C-9FE5-D41B38F2FFAE}"/>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59028F48-4EF9-44F8-BC92-EC25AF3DCF98}"/>
              </a:ext>
            </a:extLst>
          </p:cNvPr>
          <p:cNvGraphicFramePr>
            <a:graphicFrameLocks noGrp="1"/>
          </p:cNvGraphicFramePr>
          <p:nvPr>
            <p:ph type="tbl" sz="quarter" idx="13"/>
            <p:extLst>
              <p:ext uri="{D42A27DB-BD31-4B8C-83A1-F6EECF244321}">
                <p14:modId xmlns:p14="http://schemas.microsoft.com/office/powerpoint/2010/main" val="2828761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55473005"/>
                    </a:ext>
                  </a:extLst>
                </a:gridCol>
                <a:gridCol w="1645920">
                  <a:extLst>
                    <a:ext uri="{9D8B030D-6E8A-4147-A177-3AD203B41FA5}">
                      <a16:colId xmlns:a16="http://schemas.microsoft.com/office/drawing/2014/main" val="2149690781"/>
                    </a:ext>
                  </a:extLst>
                </a:gridCol>
                <a:gridCol w="1645920">
                  <a:extLst>
                    <a:ext uri="{9D8B030D-6E8A-4147-A177-3AD203B41FA5}">
                      <a16:colId xmlns:a16="http://schemas.microsoft.com/office/drawing/2014/main" val="3878721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37396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98656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635308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09461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153641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78365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101169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81635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33558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46925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014063850"/>
                  </a:ext>
                </a:extLst>
              </a:tr>
            </a:tbl>
          </a:graphicData>
        </a:graphic>
      </p:graphicFrame>
      <p:sp>
        <p:nvSpPr>
          <p:cNvPr id="4" name="Text Placeholder 3">
            <a:extLst>
              <a:ext uri="{FF2B5EF4-FFF2-40B4-BE49-F238E27FC236}">
                <a16:creationId xmlns:a16="http://schemas.microsoft.com/office/drawing/2014/main" id="{22D64C29-2DE8-4D19-AF6C-49643877748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98393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6F0C6-0F2D-4E25-BB66-E17A241411CC}"/>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3F88B9BE-8780-486F-B420-3222E6409952}"/>
              </a:ext>
            </a:extLst>
          </p:cNvPr>
          <p:cNvGraphicFramePr>
            <a:graphicFrameLocks noGrp="1"/>
          </p:cNvGraphicFramePr>
          <p:nvPr>
            <p:ph type="tbl" sz="quarter" idx="13"/>
            <p:extLst>
              <p:ext uri="{D42A27DB-BD31-4B8C-83A1-F6EECF244321}">
                <p14:modId xmlns:p14="http://schemas.microsoft.com/office/powerpoint/2010/main" val="3580580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23097590"/>
                    </a:ext>
                  </a:extLst>
                </a:gridCol>
                <a:gridCol w="1645920">
                  <a:extLst>
                    <a:ext uri="{9D8B030D-6E8A-4147-A177-3AD203B41FA5}">
                      <a16:colId xmlns:a16="http://schemas.microsoft.com/office/drawing/2014/main" val="2406943929"/>
                    </a:ext>
                  </a:extLst>
                </a:gridCol>
                <a:gridCol w="1645920">
                  <a:extLst>
                    <a:ext uri="{9D8B030D-6E8A-4147-A177-3AD203B41FA5}">
                      <a16:colId xmlns:a16="http://schemas.microsoft.com/office/drawing/2014/main" val="1236254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9191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251641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85778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34479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654410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680753038"/>
                  </a:ext>
                </a:extLst>
              </a:tr>
            </a:tbl>
          </a:graphicData>
        </a:graphic>
      </p:graphicFrame>
      <p:sp>
        <p:nvSpPr>
          <p:cNvPr id="4" name="Text Placeholder 3">
            <a:extLst>
              <a:ext uri="{FF2B5EF4-FFF2-40B4-BE49-F238E27FC236}">
                <a16:creationId xmlns:a16="http://schemas.microsoft.com/office/drawing/2014/main" id="{126BCC3C-2C4A-4BB6-980B-368B3309533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056441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E15DC-DEF5-47AE-B3E7-62F6C52DA0C1}"/>
              </a:ext>
            </a:extLst>
          </p:cNvPr>
          <p:cNvSpPr>
            <a:spLocks noGrp="1"/>
          </p:cNvSpPr>
          <p:nvPr>
            <p:ph type="title"/>
          </p:nvPr>
        </p:nvSpPr>
        <p:spPr/>
        <p:txBody>
          <a:bodyPr/>
          <a:lstStyle/>
          <a:p>
            <a:r>
              <a:rPr lang="en-US"/>
              <a:t>Facebook Own Posts Table | Oxford Fajar Pre-University - 1 of 6</a:t>
            </a:r>
          </a:p>
        </p:txBody>
      </p:sp>
      <p:graphicFrame>
        <p:nvGraphicFramePr>
          <p:cNvPr id="5" name="Table Placeholder 4">
            <a:extLst>
              <a:ext uri="{FF2B5EF4-FFF2-40B4-BE49-F238E27FC236}">
                <a16:creationId xmlns:a16="http://schemas.microsoft.com/office/drawing/2014/main" id="{9DACA6D2-A938-4E6C-A549-3BA4D5F5C182}"/>
              </a:ext>
            </a:extLst>
          </p:cNvPr>
          <p:cNvGraphicFramePr>
            <a:graphicFrameLocks noGrp="1"/>
          </p:cNvGraphicFramePr>
          <p:nvPr>
            <p:ph type="tbl" sz="quarter" idx="13"/>
            <p:extLst>
              <p:ext uri="{D42A27DB-BD31-4B8C-83A1-F6EECF244321}">
                <p14:modId xmlns:p14="http://schemas.microsoft.com/office/powerpoint/2010/main" val="2185753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1410493"/>
                    </a:ext>
                  </a:extLst>
                </a:gridCol>
                <a:gridCol w="658368">
                  <a:extLst>
                    <a:ext uri="{9D8B030D-6E8A-4147-A177-3AD203B41FA5}">
                      <a16:colId xmlns:a16="http://schemas.microsoft.com/office/drawing/2014/main" val="3306585191"/>
                    </a:ext>
                  </a:extLst>
                </a:gridCol>
                <a:gridCol w="658368">
                  <a:extLst>
                    <a:ext uri="{9D8B030D-6E8A-4147-A177-3AD203B41FA5}">
                      <a16:colId xmlns:a16="http://schemas.microsoft.com/office/drawing/2014/main" val="2684958243"/>
                    </a:ext>
                  </a:extLst>
                </a:gridCol>
                <a:gridCol w="658368">
                  <a:extLst>
                    <a:ext uri="{9D8B030D-6E8A-4147-A177-3AD203B41FA5}">
                      <a16:colId xmlns:a16="http://schemas.microsoft.com/office/drawing/2014/main" val="2062980305"/>
                    </a:ext>
                  </a:extLst>
                </a:gridCol>
                <a:gridCol w="658368">
                  <a:extLst>
                    <a:ext uri="{9D8B030D-6E8A-4147-A177-3AD203B41FA5}">
                      <a16:colId xmlns:a16="http://schemas.microsoft.com/office/drawing/2014/main" val="977132569"/>
                    </a:ext>
                  </a:extLst>
                </a:gridCol>
                <a:gridCol w="658368">
                  <a:extLst>
                    <a:ext uri="{9D8B030D-6E8A-4147-A177-3AD203B41FA5}">
                      <a16:colId xmlns:a16="http://schemas.microsoft.com/office/drawing/2014/main" val="868438608"/>
                    </a:ext>
                  </a:extLst>
                </a:gridCol>
                <a:gridCol w="658368">
                  <a:extLst>
                    <a:ext uri="{9D8B030D-6E8A-4147-A177-3AD203B41FA5}">
                      <a16:colId xmlns:a16="http://schemas.microsoft.com/office/drawing/2014/main" val="746963568"/>
                    </a:ext>
                  </a:extLst>
                </a:gridCol>
                <a:gridCol w="658368">
                  <a:extLst>
                    <a:ext uri="{9D8B030D-6E8A-4147-A177-3AD203B41FA5}">
                      <a16:colId xmlns:a16="http://schemas.microsoft.com/office/drawing/2014/main" val="1509870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6897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- 2019-10-30 19:30:00</a:t>
                      </a:r>
                      <a:r>
                        <a:rPr kumimoji="0" lang="en-US" sz="1000" b="0" i="0" u="none" strike="noStrike" kern="1200" cap="none" spc="0" normalizeH="0" baseline="0" noProof="0">
                          <a:ln>
                            <a:noFill/>
                          </a:ln>
                          <a:solidFill>
                            <a:prstClr val="black"/>
                          </a:solidFill>
                          <a:effectLst/>
                          <a:uLnTx/>
                          <a:uFillTx/>
                          <a:latin typeface="+mn-lt"/>
                          <a:ea typeface="+mn-ea"/>
                          <a:cs typeface="+mn-cs"/>
                        </a:rPr>
                        <a:t>
 Need some guidance in answering questions for Matriculation Chemistry?
Get yourself Oxford Fajar Fully Worked Solutions Chemistry which is equipped with step-by-step fully worked solutions to help you excel in your Matriculation exam!
Download now! http://bit.ly/2ZyWxiL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- 2019-10-27 07:00:00</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send our warmest wishes to all who celebrate the festival of lights! Happy Deepavali!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1100428"/>
                  </a:ext>
                </a:extLst>
              </a:tr>
            </a:tbl>
          </a:graphicData>
        </a:graphic>
      </p:graphicFrame>
      <p:sp>
        <p:nvSpPr>
          <p:cNvPr id="4" name="Text Placeholder 3">
            <a:extLst>
              <a:ext uri="{FF2B5EF4-FFF2-40B4-BE49-F238E27FC236}">
                <a16:creationId xmlns:a16="http://schemas.microsoft.com/office/drawing/2014/main" id="{2BE12CC0-732A-43D8-834C-1ADBC082756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928238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5D90C-A3F3-4486-B83A-E253A6B880A3}"/>
              </a:ext>
            </a:extLst>
          </p:cNvPr>
          <p:cNvSpPr>
            <a:spLocks noGrp="1"/>
          </p:cNvSpPr>
          <p:nvPr>
            <p:ph type="title"/>
          </p:nvPr>
        </p:nvSpPr>
        <p:spPr/>
        <p:txBody>
          <a:bodyPr/>
          <a:lstStyle/>
          <a:p>
            <a:r>
              <a:rPr lang="en-US"/>
              <a:t>Facebook Own Posts Table | Oxford Fajar Pre-University - 2 of 6</a:t>
            </a:r>
          </a:p>
        </p:txBody>
      </p:sp>
      <p:graphicFrame>
        <p:nvGraphicFramePr>
          <p:cNvPr id="5" name="Table Placeholder 4">
            <a:extLst>
              <a:ext uri="{FF2B5EF4-FFF2-40B4-BE49-F238E27FC236}">
                <a16:creationId xmlns:a16="http://schemas.microsoft.com/office/drawing/2014/main" id="{75A00402-B052-4D5D-A200-877674EAB7CE}"/>
              </a:ext>
            </a:extLst>
          </p:cNvPr>
          <p:cNvGraphicFramePr>
            <a:graphicFrameLocks noGrp="1"/>
          </p:cNvGraphicFramePr>
          <p:nvPr>
            <p:ph type="tbl" sz="quarter" idx="13"/>
            <p:extLst>
              <p:ext uri="{D42A27DB-BD31-4B8C-83A1-F6EECF244321}">
                <p14:modId xmlns:p14="http://schemas.microsoft.com/office/powerpoint/2010/main" val="513002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6827674"/>
                    </a:ext>
                  </a:extLst>
                </a:gridCol>
                <a:gridCol w="658368">
                  <a:extLst>
                    <a:ext uri="{9D8B030D-6E8A-4147-A177-3AD203B41FA5}">
                      <a16:colId xmlns:a16="http://schemas.microsoft.com/office/drawing/2014/main" val="2780439353"/>
                    </a:ext>
                  </a:extLst>
                </a:gridCol>
                <a:gridCol w="658368">
                  <a:extLst>
                    <a:ext uri="{9D8B030D-6E8A-4147-A177-3AD203B41FA5}">
                      <a16:colId xmlns:a16="http://schemas.microsoft.com/office/drawing/2014/main" val="2200320778"/>
                    </a:ext>
                  </a:extLst>
                </a:gridCol>
                <a:gridCol w="658368">
                  <a:extLst>
                    <a:ext uri="{9D8B030D-6E8A-4147-A177-3AD203B41FA5}">
                      <a16:colId xmlns:a16="http://schemas.microsoft.com/office/drawing/2014/main" val="2951131220"/>
                    </a:ext>
                  </a:extLst>
                </a:gridCol>
                <a:gridCol w="658368">
                  <a:extLst>
                    <a:ext uri="{9D8B030D-6E8A-4147-A177-3AD203B41FA5}">
                      <a16:colId xmlns:a16="http://schemas.microsoft.com/office/drawing/2014/main" val="1675590483"/>
                    </a:ext>
                  </a:extLst>
                </a:gridCol>
                <a:gridCol w="658368">
                  <a:extLst>
                    <a:ext uri="{9D8B030D-6E8A-4147-A177-3AD203B41FA5}">
                      <a16:colId xmlns:a16="http://schemas.microsoft.com/office/drawing/2014/main" val="4020352540"/>
                    </a:ext>
                  </a:extLst>
                </a:gridCol>
                <a:gridCol w="658368">
                  <a:extLst>
                    <a:ext uri="{9D8B030D-6E8A-4147-A177-3AD203B41FA5}">
                      <a16:colId xmlns:a16="http://schemas.microsoft.com/office/drawing/2014/main" val="1902348661"/>
                    </a:ext>
                  </a:extLst>
                </a:gridCol>
                <a:gridCol w="658368">
                  <a:extLst>
                    <a:ext uri="{9D8B030D-6E8A-4147-A177-3AD203B41FA5}">
                      <a16:colId xmlns:a16="http://schemas.microsoft.com/office/drawing/2014/main" val="2802402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329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- 2019-10-24 17:29:00</a:t>
                      </a:r>
                      <a:r>
                        <a:rPr kumimoji="0" lang="en-US" sz="1000" b="0" i="0" u="none" strike="noStrike" kern="1200" cap="none" spc="0" normalizeH="0" baseline="0" noProof="0">
                          <a:ln>
                            <a:noFill/>
                          </a:ln>
                          <a:solidFill>
                            <a:prstClr val="black"/>
                          </a:solidFill>
                          <a:effectLst/>
                          <a:uLnTx/>
                          <a:uFillTx/>
                          <a:latin typeface="+mn-lt"/>
                          <a:ea typeface="+mn-ea"/>
                          <a:cs typeface="+mn-cs"/>
                        </a:rPr>
                        <a:t>
 Many of us have the idea that we have done too much damage to the planet for it to ever recover. Have you ever wondered even if we stop trashing the planet, how do we deal with all those hundreds of thousands of acres of landfill across the world?
Sunny Bains, a senior teaching fellow in the engineering department at University College London, thinks that a swarm of mostly-small robots scurrying up landfill , identifying and delivering sorted rubbish can help do the job.
Read more about her idea of smaller, less-intelligent, less safety-critical robots that can help us sort trash!
http://bit.ly/31Sk0J9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98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- 2019-10-21 20:28:00</a:t>
                      </a:r>
                      <a:r>
                        <a:rPr kumimoji="0" lang="en-US" sz="1000" b="0" i="0" u="none" strike="noStrike" kern="1200" cap="none" spc="0" normalizeH="0" baseline="0" noProof="0">
                          <a:ln>
                            <a:noFill/>
                          </a:ln>
                          <a:solidFill>
                            <a:prstClr val="black"/>
                          </a:solidFill>
                          <a:effectLst/>
                          <a:uLnTx/>
                          <a:uFillTx/>
                          <a:latin typeface="+mn-lt"/>
                          <a:ea typeface="+mn-ea"/>
                          <a:cs typeface="+mn-cs"/>
                        </a:rPr>
                        <a:t>
 There are a lot of words in English that look or sound alike but have very different meanings, such as ’pore’ and ’pour’ or ’flaunt’ and ’flout’. It’s easy to get them mixed up!
Watch the video for a quick-reference list of word pairs that regularly cause people problems.
Visit http://bit.ly/2Zh0Yyr for more examples of commonly confused words.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8780517"/>
                  </a:ext>
                </a:extLst>
              </a:tr>
            </a:tbl>
          </a:graphicData>
        </a:graphic>
      </p:graphicFrame>
      <p:sp>
        <p:nvSpPr>
          <p:cNvPr id="4" name="Text Placeholder 3">
            <a:extLst>
              <a:ext uri="{FF2B5EF4-FFF2-40B4-BE49-F238E27FC236}">
                <a16:creationId xmlns:a16="http://schemas.microsoft.com/office/drawing/2014/main" id="{86252EC2-27B5-40E3-96E4-F2ACFF7BD0A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556447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FAE18-940A-480F-B695-B56EE9D5DB7F}"/>
              </a:ext>
            </a:extLst>
          </p:cNvPr>
          <p:cNvSpPr>
            <a:spLocks noGrp="1"/>
          </p:cNvSpPr>
          <p:nvPr>
            <p:ph type="title"/>
          </p:nvPr>
        </p:nvSpPr>
        <p:spPr/>
        <p:txBody>
          <a:bodyPr/>
          <a:lstStyle/>
          <a:p>
            <a:r>
              <a:rPr lang="en-US"/>
              <a:t>Facebook Own Posts Table | Oxford Fajar Pre-University - 3 of 6</a:t>
            </a:r>
          </a:p>
        </p:txBody>
      </p:sp>
      <p:graphicFrame>
        <p:nvGraphicFramePr>
          <p:cNvPr id="5" name="Table Placeholder 4">
            <a:extLst>
              <a:ext uri="{FF2B5EF4-FFF2-40B4-BE49-F238E27FC236}">
                <a16:creationId xmlns:a16="http://schemas.microsoft.com/office/drawing/2014/main" id="{33169335-D767-4B34-803A-7C0D3FE3E7D3}"/>
              </a:ext>
            </a:extLst>
          </p:cNvPr>
          <p:cNvGraphicFramePr>
            <a:graphicFrameLocks noGrp="1"/>
          </p:cNvGraphicFramePr>
          <p:nvPr>
            <p:ph type="tbl" sz="quarter" idx="13"/>
            <p:extLst>
              <p:ext uri="{D42A27DB-BD31-4B8C-83A1-F6EECF244321}">
                <p14:modId xmlns:p14="http://schemas.microsoft.com/office/powerpoint/2010/main" val="2314153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8533595"/>
                    </a:ext>
                  </a:extLst>
                </a:gridCol>
                <a:gridCol w="658368">
                  <a:extLst>
                    <a:ext uri="{9D8B030D-6E8A-4147-A177-3AD203B41FA5}">
                      <a16:colId xmlns:a16="http://schemas.microsoft.com/office/drawing/2014/main" val="2113076968"/>
                    </a:ext>
                  </a:extLst>
                </a:gridCol>
                <a:gridCol w="658368">
                  <a:extLst>
                    <a:ext uri="{9D8B030D-6E8A-4147-A177-3AD203B41FA5}">
                      <a16:colId xmlns:a16="http://schemas.microsoft.com/office/drawing/2014/main" val="86285660"/>
                    </a:ext>
                  </a:extLst>
                </a:gridCol>
                <a:gridCol w="658368">
                  <a:extLst>
                    <a:ext uri="{9D8B030D-6E8A-4147-A177-3AD203B41FA5}">
                      <a16:colId xmlns:a16="http://schemas.microsoft.com/office/drawing/2014/main" val="2237522690"/>
                    </a:ext>
                  </a:extLst>
                </a:gridCol>
                <a:gridCol w="658368">
                  <a:extLst>
                    <a:ext uri="{9D8B030D-6E8A-4147-A177-3AD203B41FA5}">
                      <a16:colId xmlns:a16="http://schemas.microsoft.com/office/drawing/2014/main" val="2980121153"/>
                    </a:ext>
                  </a:extLst>
                </a:gridCol>
                <a:gridCol w="658368">
                  <a:extLst>
                    <a:ext uri="{9D8B030D-6E8A-4147-A177-3AD203B41FA5}">
                      <a16:colId xmlns:a16="http://schemas.microsoft.com/office/drawing/2014/main" val="2995938848"/>
                    </a:ext>
                  </a:extLst>
                </a:gridCol>
                <a:gridCol w="658368">
                  <a:extLst>
                    <a:ext uri="{9D8B030D-6E8A-4147-A177-3AD203B41FA5}">
                      <a16:colId xmlns:a16="http://schemas.microsoft.com/office/drawing/2014/main" val="2558997230"/>
                    </a:ext>
                  </a:extLst>
                </a:gridCol>
                <a:gridCol w="658368">
                  <a:extLst>
                    <a:ext uri="{9D8B030D-6E8A-4147-A177-3AD203B41FA5}">
                      <a16:colId xmlns:a16="http://schemas.microsoft.com/office/drawing/2014/main" val="218248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440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- 2019-10-17 14:27:00</a:t>
                      </a:r>
                      <a:r>
                        <a:rPr kumimoji="0" lang="en-US" sz="1000" b="0" i="0" u="none" strike="noStrike" kern="1200" cap="none" spc="0" normalizeH="0" baseline="0" noProof="0">
                          <a:ln>
                            <a:noFill/>
                          </a:ln>
                          <a:solidFill>
                            <a:prstClr val="black"/>
                          </a:solidFill>
                          <a:effectLst/>
                          <a:uLnTx/>
                          <a:uFillTx/>
                          <a:latin typeface="+mn-lt"/>
                          <a:ea typeface="+mn-ea"/>
                          <a:cs typeface="+mn-cs"/>
                        </a:rPr>
                        <a:t>
 “A special type of dipole-dipole interaction between a hydrogen atom which is covalently bonded to a small and highly electronegative atom (such as F, O, N) and the lone pair of electrons on another highly electronegative atom.”
Name the interaction based on the statement above!
Answer:
Hydrogen Bond
Source:
ACE AHEAD Chemistry First Term, pg.110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8078243"/>
                  </a:ext>
                </a:extLst>
              </a:tr>
            </a:tbl>
          </a:graphicData>
        </a:graphic>
      </p:graphicFrame>
      <p:sp>
        <p:nvSpPr>
          <p:cNvPr id="4" name="Text Placeholder 3">
            <a:extLst>
              <a:ext uri="{FF2B5EF4-FFF2-40B4-BE49-F238E27FC236}">
                <a16:creationId xmlns:a16="http://schemas.microsoft.com/office/drawing/2014/main" id="{0777AFD0-9925-4424-8F2B-C698B4FBB20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913286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0498F-8852-4A43-843B-7727D99F9B8A}"/>
              </a:ext>
            </a:extLst>
          </p:cNvPr>
          <p:cNvSpPr>
            <a:spLocks noGrp="1"/>
          </p:cNvSpPr>
          <p:nvPr>
            <p:ph type="title"/>
          </p:nvPr>
        </p:nvSpPr>
        <p:spPr/>
        <p:txBody>
          <a:bodyPr/>
          <a:lstStyle/>
          <a:p>
            <a:r>
              <a:rPr lang="en-US"/>
              <a:t>Facebook Own Posts Table | Oxford Fajar Pre-University - 4 of 6</a:t>
            </a:r>
          </a:p>
        </p:txBody>
      </p:sp>
      <p:graphicFrame>
        <p:nvGraphicFramePr>
          <p:cNvPr id="5" name="Table Placeholder 4">
            <a:extLst>
              <a:ext uri="{FF2B5EF4-FFF2-40B4-BE49-F238E27FC236}">
                <a16:creationId xmlns:a16="http://schemas.microsoft.com/office/drawing/2014/main" id="{FDE8E6FB-1590-4DBC-BCBF-DB59FF8A40DF}"/>
              </a:ext>
            </a:extLst>
          </p:cNvPr>
          <p:cNvGraphicFramePr>
            <a:graphicFrameLocks noGrp="1"/>
          </p:cNvGraphicFramePr>
          <p:nvPr>
            <p:ph type="tbl" sz="quarter" idx="13"/>
            <p:extLst>
              <p:ext uri="{D42A27DB-BD31-4B8C-83A1-F6EECF244321}">
                <p14:modId xmlns:p14="http://schemas.microsoft.com/office/powerpoint/2010/main" val="471705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7832406"/>
                    </a:ext>
                  </a:extLst>
                </a:gridCol>
                <a:gridCol w="658368">
                  <a:extLst>
                    <a:ext uri="{9D8B030D-6E8A-4147-A177-3AD203B41FA5}">
                      <a16:colId xmlns:a16="http://schemas.microsoft.com/office/drawing/2014/main" val="3237674572"/>
                    </a:ext>
                  </a:extLst>
                </a:gridCol>
                <a:gridCol w="658368">
                  <a:extLst>
                    <a:ext uri="{9D8B030D-6E8A-4147-A177-3AD203B41FA5}">
                      <a16:colId xmlns:a16="http://schemas.microsoft.com/office/drawing/2014/main" val="1917580519"/>
                    </a:ext>
                  </a:extLst>
                </a:gridCol>
                <a:gridCol w="658368">
                  <a:extLst>
                    <a:ext uri="{9D8B030D-6E8A-4147-A177-3AD203B41FA5}">
                      <a16:colId xmlns:a16="http://schemas.microsoft.com/office/drawing/2014/main" val="1744655564"/>
                    </a:ext>
                  </a:extLst>
                </a:gridCol>
                <a:gridCol w="658368">
                  <a:extLst>
                    <a:ext uri="{9D8B030D-6E8A-4147-A177-3AD203B41FA5}">
                      <a16:colId xmlns:a16="http://schemas.microsoft.com/office/drawing/2014/main" val="3417547309"/>
                    </a:ext>
                  </a:extLst>
                </a:gridCol>
                <a:gridCol w="658368">
                  <a:extLst>
                    <a:ext uri="{9D8B030D-6E8A-4147-A177-3AD203B41FA5}">
                      <a16:colId xmlns:a16="http://schemas.microsoft.com/office/drawing/2014/main" val="580815550"/>
                    </a:ext>
                  </a:extLst>
                </a:gridCol>
                <a:gridCol w="658368">
                  <a:extLst>
                    <a:ext uri="{9D8B030D-6E8A-4147-A177-3AD203B41FA5}">
                      <a16:colId xmlns:a16="http://schemas.microsoft.com/office/drawing/2014/main" val="1493095277"/>
                    </a:ext>
                  </a:extLst>
                </a:gridCol>
                <a:gridCol w="658368">
                  <a:extLst>
                    <a:ext uri="{9D8B030D-6E8A-4147-A177-3AD203B41FA5}">
                      <a16:colId xmlns:a16="http://schemas.microsoft.com/office/drawing/2014/main" val="1329447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7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- 2019-10-15 18:26:00</a:t>
                      </a:r>
                      <a:r>
                        <a:rPr kumimoji="0" lang="en-US" sz="1000" b="0" i="0" u="none" strike="noStrike" kern="1200" cap="none" spc="0" normalizeH="0" baseline="0" noProof="0">
                          <a:ln>
                            <a:noFill/>
                          </a:ln>
                          <a:solidFill>
                            <a:prstClr val="black"/>
                          </a:solidFill>
                          <a:effectLst/>
                          <a:uLnTx/>
                          <a:uFillTx/>
                          <a:latin typeface="+mn-lt"/>
                          <a:ea typeface="+mn-ea"/>
                          <a:cs typeface="+mn-cs"/>
                        </a:rPr>
                        <a:t>
 Are hand dryers too loud for kids’ ears? 
Nora Keegan, a 13-year-old girl from Calgary, noticed that sometimes after using a hand dryer, her ears would start ringing. 
When children were in washrooms with hand dryers, the children would be covering their ears and didn’t want to use the hand dryers since they thought they were too loud.
Nora researched on this problem and wrote a paper which got accepted by an editor that got published in ‘Paediatrics &amp; Child Health’.
Visit http://bit.ly/2Zi4DIc and read more about Nora’s research 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2113303"/>
                  </a:ext>
                </a:extLst>
              </a:tr>
            </a:tbl>
          </a:graphicData>
        </a:graphic>
      </p:graphicFrame>
      <p:sp>
        <p:nvSpPr>
          <p:cNvPr id="4" name="Text Placeholder 3">
            <a:extLst>
              <a:ext uri="{FF2B5EF4-FFF2-40B4-BE49-F238E27FC236}">
                <a16:creationId xmlns:a16="http://schemas.microsoft.com/office/drawing/2014/main" id="{E5C6AED1-2595-40D1-8D9E-A9D857C5453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326206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46EC5-ABE3-4CF5-8975-EC8BEE279231}"/>
              </a:ext>
            </a:extLst>
          </p:cNvPr>
          <p:cNvSpPr>
            <a:spLocks noGrp="1"/>
          </p:cNvSpPr>
          <p:nvPr>
            <p:ph type="title"/>
          </p:nvPr>
        </p:nvSpPr>
        <p:spPr/>
        <p:txBody>
          <a:bodyPr/>
          <a:lstStyle/>
          <a:p>
            <a:r>
              <a:rPr lang="en-US"/>
              <a:t>Facebook Own Posts Table | Oxford Fajar Pre-University - 5 of 6</a:t>
            </a:r>
          </a:p>
        </p:txBody>
      </p:sp>
      <p:graphicFrame>
        <p:nvGraphicFramePr>
          <p:cNvPr id="5" name="Table Placeholder 4">
            <a:extLst>
              <a:ext uri="{FF2B5EF4-FFF2-40B4-BE49-F238E27FC236}">
                <a16:creationId xmlns:a16="http://schemas.microsoft.com/office/drawing/2014/main" id="{A4DF6927-44DA-414F-9B13-A7240400C894}"/>
              </a:ext>
            </a:extLst>
          </p:cNvPr>
          <p:cNvGraphicFramePr>
            <a:graphicFrameLocks noGrp="1"/>
          </p:cNvGraphicFramePr>
          <p:nvPr>
            <p:ph type="tbl" sz="quarter" idx="13"/>
            <p:extLst>
              <p:ext uri="{D42A27DB-BD31-4B8C-83A1-F6EECF244321}">
                <p14:modId xmlns:p14="http://schemas.microsoft.com/office/powerpoint/2010/main" val="3815559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6579994"/>
                    </a:ext>
                  </a:extLst>
                </a:gridCol>
                <a:gridCol w="658368">
                  <a:extLst>
                    <a:ext uri="{9D8B030D-6E8A-4147-A177-3AD203B41FA5}">
                      <a16:colId xmlns:a16="http://schemas.microsoft.com/office/drawing/2014/main" val="977883562"/>
                    </a:ext>
                  </a:extLst>
                </a:gridCol>
                <a:gridCol w="658368">
                  <a:extLst>
                    <a:ext uri="{9D8B030D-6E8A-4147-A177-3AD203B41FA5}">
                      <a16:colId xmlns:a16="http://schemas.microsoft.com/office/drawing/2014/main" val="745088712"/>
                    </a:ext>
                  </a:extLst>
                </a:gridCol>
                <a:gridCol w="658368">
                  <a:extLst>
                    <a:ext uri="{9D8B030D-6E8A-4147-A177-3AD203B41FA5}">
                      <a16:colId xmlns:a16="http://schemas.microsoft.com/office/drawing/2014/main" val="3605066002"/>
                    </a:ext>
                  </a:extLst>
                </a:gridCol>
                <a:gridCol w="658368">
                  <a:extLst>
                    <a:ext uri="{9D8B030D-6E8A-4147-A177-3AD203B41FA5}">
                      <a16:colId xmlns:a16="http://schemas.microsoft.com/office/drawing/2014/main" val="3324201561"/>
                    </a:ext>
                  </a:extLst>
                </a:gridCol>
                <a:gridCol w="658368">
                  <a:extLst>
                    <a:ext uri="{9D8B030D-6E8A-4147-A177-3AD203B41FA5}">
                      <a16:colId xmlns:a16="http://schemas.microsoft.com/office/drawing/2014/main" val="2953090680"/>
                    </a:ext>
                  </a:extLst>
                </a:gridCol>
                <a:gridCol w="658368">
                  <a:extLst>
                    <a:ext uri="{9D8B030D-6E8A-4147-A177-3AD203B41FA5}">
                      <a16:colId xmlns:a16="http://schemas.microsoft.com/office/drawing/2014/main" val="689265547"/>
                    </a:ext>
                  </a:extLst>
                </a:gridCol>
                <a:gridCol w="658368">
                  <a:extLst>
                    <a:ext uri="{9D8B030D-6E8A-4147-A177-3AD203B41FA5}">
                      <a16:colId xmlns:a16="http://schemas.microsoft.com/office/drawing/2014/main" val="1376989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0743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- 2019-10-14 12:25:00</a:t>
                      </a:r>
                      <a:r>
                        <a:rPr kumimoji="0" lang="en-US" sz="1000" b="0" i="0" u="none" strike="noStrike" kern="1200" cap="none" spc="0" normalizeH="0" baseline="0" noProof="0">
                          <a:ln>
                            <a:noFill/>
                          </a:ln>
                          <a:solidFill>
                            <a:prstClr val="black"/>
                          </a:solidFill>
                          <a:effectLst/>
                          <a:uLnTx/>
                          <a:uFillTx/>
                          <a:latin typeface="+mn-lt"/>
                          <a:ea typeface="+mn-ea"/>
                          <a:cs typeface="+mn-cs"/>
                        </a:rPr>
                        <a:t>
 Both teachers and students can benefit from the resources on our Companion Website!
From schools to higher education, Oxford Fajar’s Companion Website gives you the comprehensive resources for teaching aids and study notes.
Log on to https://cw.oxfordfajar.com.my/ to explore the available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386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- 2019-10-10 12:27:00</a:t>
                      </a:r>
                      <a:r>
                        <a:rPr kumimoji="0" lang="en-US" sz="1000" b="0" i="0" u="none" strike="noStrike" kern="1200" cap="none" spc="0" normalizeH="0" baseline="0" noProof="0">
                          <a:ln>
                            <a:noFill/>
                          </a:ln>
                          <a:solidFill>
                            <a:prstClr val="black"/>
                          </a:solidFill>
                          <a:effectLst/>
                          <a:uLnTx/>
                          <a:uFillTx/>
                          <a:latin typeface="+mn-lt"/>
                          <a:ea typeface="+mn-ea"/>
                          <a:cs typeface="+mn-cs"/>
                        </a:rPr>
                        <a:t>
 Wish to master your skills of answering STPM Biology Paper 3 questions?
All you need is Oxford Fajar’s Score in STPM Biology Third Term as it contains 5 sets of Model Papers of actual STPM Biology paper questions and suggested answers!
Visit http://bit.ly/2Zh4k0C for more 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4505205"/>
                  </a:ext>
                </a:extLst>
              </a:tr>
            </a:tbl>
          </a:graphicData>
        </a:graphic>
      </p:graphicFrame>
      <p:sp>
        <p:nvSpPr>
          <p:cNvPr id="4" name="Text Placeholder 3">
            <a:extLst>
              <a:ext uri="{FF2B5EF4-FFF2-40B4-BE49-F238E27FC236}">
                <a16:creationId xmlns:a16="http://schemas.microsoft.com/office/drawing/2014/main" id="{691FC4E9-61AE-45BC-8BBB-BA2269A894F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498226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C7D05-EFBC-4886-B590-9526E3B7396B}"/>
              </a:ext>
            </a:extLst>
          </p:cNvPr>
          <p:cNvSpPr>
            <a:spLocks noGrp="1"/>
          </p:cNvSpPr>
          <p:nvPr>
            <p:ph type="title"/>
          </p:nvPr>
        </p:nvSpPr>
        <p:spPr/>
        <p:txBody>
          <a:bodyPr/>
          <a:lstStyle/>
          <a:p>
            <a:r>
              <a:rPr lang="en-US"/>
              <a:t>Facebook Own Posts Table | Oxford Fajar Pre-University - 6 of 6</a:t>
            </a:r>
          </a:p>
        </p:txBody>
      </p:sp>
      <p:graphicFrame>
        <p:nvGraphicFramePr>
          <p:cNvPr id="5" name="Table Placeholder 4">
            <a:extLst>
              <a:ext uri="{FF2B5EF4-FFF2-40B4-BE49-F238E27FC236}">
                <a16:creationId xmlns:a16="http://schemas.microsoft.com/office/drawing/2014/main" id="{44F6C4AF-9DF5-4826-B4A0-6A38592705B7}"/>
              </a:ext>
            </a:extLst>
          </p:cNvPr>
          <p:cNvGraphicFramePr>
            <a:graphicFrameLocks noGrp="1"/>
          </p:cNvGraphicFramePr>
          <p:nvPr>
            <p:ph type="tbl" sz="quarter" idx="13"/>
            <p:extLst>
              <p:ext uri="{D42A27DB-BD31-4B8C-83A1-F6EECF244321}">
                <p14:modId xmlns:p14="http://schemas.microsoft.com/office/powerpoint/2010/main" val="1175934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9954960"/>
                    </a:ext>
                  </a:extLst>
                </a:gridCol>
                <a:gridCol w="658368">
                  <a:extLst>
                    <a:ext uri="{9D8B030D-6E8A-4147-A177-3AD203B41FA5}">
                      <a16:colId xmlns:a16="http://schemas.microsoft.com/office/drawing/2014/main" val="2567466546"/>
                    </a:ext>
                  </a:extLst>
                </a:gridCol>
                <a:gridCol w="658368">
                  <a:extLst>
                    <a:ext uri="{9D8B030D-6E8A-4147-A177-3AD203B41FA5}">
                      <a16:colId xmlns:a16="http://schemas.microsoft.com/office/drawing/2014/main" val="705286194"/>
                    </a:ext>
                  </a:extLst>
                </a:gridCol>
                <a:gridCol w="658368">
                  <a:extLst>
                    <a:ext uri="{9D8B030D-6E8A-4147-A177-3AD203B41FA5}">
                      <a16:colId xmlns:a16="http://schemas.microsoft.com/office/drawing/2014/main" val="1475818558"/>
                    </a:ext>
                  </a:extLst>
                </a:gridCol>
                <a:gridCol w="658368">
                  <a:extLst>
                    <a:ext uri="{9D8B030D-6E8A-4147-A177-3AD203B41FA5}">
                      <a16:colId xmlns:a16="http://schemas.microsoft.com/office/drawing/2014/main" val="2502518255"/>
                    </a:ext>
                  </a:extLst>
                </a:gridCol>
                <a:gridCol w="658368">
                  <a:extLst>
                    <a:ext uri="{9D8B030D-6E8A-4147-A177-3AD203B41FA5}">
                      <a16:colId xmlns:a16="http://schemas.microsoft.com/office/drawing/2014/main" val="2546839141"/>
                    </a:ext>
                  </a:extLst>
                </a:gridCol>
                <a:gridCol w="658368">
                  <a:extLst>
                    <a:ext uri="{9D8B030D-6E8A-4147-A177-3AD203B41FA5}">
                      <a16:colId xmlns:a16="http://schemas.microsoft.com/office/drawing/2014/main" val="3992868976"/>
                    </a:ext>
                  </a:extLst>
                </a:gridCol>
                <a:gridCol w="658368">
                  <a:extLst>
                    <a:ext uri="{9D8B030D-6E8A-4147-A177-3AD203B41FA5}">
                      <a16:colId xmlns:a16="http://schemas.microsoft.com/office/drawing/2014/main" val="1415850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097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- 2019-10-08 13:25:00</a:t>
                      </a:r>
                      <a:r>
                        <a:rPr kumimoji="0" lang="en-US" sz="1000" b="0" i="0" u="none" strike="noStrike" kern="1200" cap="none" spc="0" normalizeH="0" baseline="0" noProof="0">
                          <a:ln>
                            <a:noFill/>
                          </a:ln>
                          <a:solidFill>
                            <a:prstClr val="black"/>
                          </a:solidFill>
                          <a:effectLst/>
                          <a:uLnTx/>
                          <a:uFillTx/>
                          <a:latin typeface="+mn-lt"/>
                          <a:ea typeface="+mn-ea"/>
                          <a:cs typeface="+mn-cs"/>
                        </a:rPr>
                        <a:t>
 Let’s welcome October with a word whizz!
Sit on the fence [phrase]: Avoid making a decision or choice.
Example of sentence:
‘You should make a decision; you cannot sit on the fence.’
Learn more here:
http://bit.ly/2KWYX1u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0956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- 2019-10-07 18:15:35</a:t>
                      </a:r>
                      <a:r>
                        <a:rPr kumimoji="0" lang="en-US" sz="1000" b="0" i="0" u="none" strike="noStrike" kern="1200" cap="none" spc="0" normalizeH="0" baseline="0" noProof="0">
                          <a:ln>
                            <a:noFill/>
                          </a:ln>
                          <a:solidFill>
                            <a:prstClr val="black"/>
                          </a:solidFill>
                          <a:effectLst/>
                          <a:uLnTx/>
                          <a:uFillTx/>
                          <a:latin typeface="+mn-lt"/>
                          <a:ea typeface="+mn-ea"/>
                          <a:cs typeface="+mn-cs"/>
                        </a:rPr>
                        <a:t>
 Teamwork is important in order to accomplish the goals of an organization or even for a school project.
Here are 5 important reasons why teamwork really matters!
1. Motivates unity in the workplace
2. Offers differing perspectives and feedback
3. Provides improved efficiency and productivity
4. Provides great learning opportunities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5. Promotes workplace synergy
Read more about teamwork: http://bit.ly/2ZmJ4qk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0475798"/>
                  </a:ext>
                </a:extLst>
              </a:tr>
            </a:tbl>
          </a:graphicData>
        </a:graphic>
      </p:graphicFrame>
      <p:sp>
        <p:nvSpPr>
          <p:cNvPr id="4" name="Text Placeholder 3">
            <a:extLst>
              <a:ext uri="{FF2B5EF4-FFF2-40B4-BE49-F238E27FC236}">
                <a16:creationId xmlns:a16="http://schemas.microsoft.com/office/drawing/2014/main" id="{84449B95-D62C-4EB7-A8B6-273A46F0CDE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58472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21A88-DDA9-49BE-AF6A-C34352F749D7}"/>
              </a:ext>
            </a:extLst>
          </p:cNvPr>
          <p:cNvSpPr>
            <a:spLocks noGrp="1"/>
          </p:cNvSpPr>
          <p:nvPr>
            <p:ph type="title"/>
          </p:nvPr>
        </p:nvSpPr>
        <p:spPr/>
        <p:txBody>
          <a:bodyPr/>
          <a:lstStyle/>
          <a:p>
            <a:r>
              <a:rPr lang="en-US"/>
              <a:t>Facebook Custom Reach (Collumn Chart) | Oxford Fajar Pre-University</a:t>
            </a:r>
          </a:p>
        </p:txBody>
      </p:sp>
      <p:graphicFrame>
        <p:nvGraphicFramePr>
          <p:cNvPr id="6" name="Chart Placeholder 5">
            <a:extLst>
              <a:ext uri="{FF2B5EF4-FFF2-40B4-BE49-F238E27FC236}">
                <a16:creationId xmlns:a16="http://schemas.microsoft.com/office/drawing/2014/main" id="{E2B3D35D-8C64-417B-BDC1-3E3AFA44834A}"/>
              </a:ext>
            </a:extLst>
          </p:cNvPr>
          <p:cNvGraphicFramePr>
            <a:graphicFrameLocks noGrp="1"/>
          </p:cNvGraphicFramePr>
          <p:nvPr>
            <p:ph type="chart" sz="quarter" idx="13"/>
            <p:extLst>
              <p:ext uri="{D42A27DB-BD31-4B8C-83A1-F6EECF244321}">
                <p14:modId xmlns:p14="http://schemas.microsoft.com/office/powerpoint/2010/main" val="1606122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A648A4-3A0C-47CF-90B5-A1F7731E9265}"/>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96FA273F-607A-449A-9788-F60446EE6B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4929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01C9C-240A-4B8D-93C2-E81D280FEA08}"/>
              </a:ext>
            </a:extLst>
          </p:cNvPr>
          <p:cNvSpPr>
            <a:spLocks noGrp="1"/>
          </p:cNvSpPr>
          <p:nvPr>
            <p:ph type="title"/>
          </p:nvPr>
        </p:nvSpPr>
        <p:spPr/>
        <p:txBody>
          <a:bodyPr/>
          <a:lstStyle/>
          <a:p>
            <a:r>
              <a:rPr lang="en-US"/>
              <a:t>Facebook Total Engagements | Oxford Fajar Pre-University</a:t>
            </a:r>
          </a:p>
        </p:txBody>
      </p:sp>
      <p:graphicFrame>
        <p:nvGraphicFramePr>
          <p:cNvPr id="6" name="Chart Placeholder 5">
            <a:extLst>
              <a:ext uri="{FF2B5EF4-FFF2-40B4-BE49-F238E27FC236}">
                <a16:creationId xmlns:a16="http://schemas.microsoft.com/office/drawing/2014/main" id="{B2A28B4B-0079-455E-B874-540098526E7A}"/>
              </a:ext>
            </a:extLst>
          </p:cNvPr>
          <p:cNvGraphicFramePr>
            <a:graphicFrameLocks noGrp="1"/>
          </p:cNvGraphicFramePr>
          <p:nvPr>
            <p:ph type="chart" sz="quarter" idx="13"/>
            <p:extLst>
              <p:ext uri="{D42A27DB-BD31-4B8C-83A1-F6EECF244321}">
                <p14:modId xmlns:p14="http://schemas.microsoft.com/office/powerpoint/2010/main" val="422099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4DA0F5-1601-4DEE-B1D1-5CA0CE87A2B0}"/>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4893158-28F7-4059-B6C9-5419C4E582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714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CDDA2-60BC-465D-A5FD-7500411C4BE2}"/>
              </a:ext>
            </a:extLst>
          </p:cNvPr>
          <p:cNvSpPr>
            <a:spLocks noGrp="1"/>
          </p:cNvSpPr>
          <p:nvPr>
            <p:ph type="title"/>
          </p:nvPr>
        </p:nvSpPr>
        <p:spPr/>
        <p:txBody>
          <a:bodyPr/>
          <a:lstStyle/>
          <a:p>
            <a:r>
              <a:rPr lang="en-US"/>
              <a:t>Facebook Total Engagements over Time (monthly) | Oxford Fajar Pre-University</a:t>
            </a:r>
          </a:p>
        </p:txBody>
      </p:sp>
      <p:graphicFrame>
        <p:nvGraphicFramePr>
          <p:cNvPr id="6" name="Chart Placeholder 5">
            <a:extLst>
              <a:ext uri="{FF2B5EF4-FFF2-40B4-BE49-F238E27FC236}">
                <a16:creationId xmlns:a16="http://schemas.microsoft.com/office/drawing/2014/main" id="{EC88BDD8-95FD-4D32-890D-C211D1B0651C}"/>
              </a:ext>
            </a:extLst>
          </p:cNvPr>
          <p:cNvGraphicFramePr>
            <a:graphicFrameLocks noGrp="1"/>
          </p:cNvGraphicFramePr>
          <p:nvPr>
            <p:ph type="chart" sz="quarter" idx="13"/>
            <p:extLst>
              <p:ext uri="{D42A27DB-BD31-4B8C-83A1-F6EECF244321}">
                <p14:modId xmlns:p14="http://schemas.microsoft.com/office/powerpoint/2010/main" val="2772828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06C862-5BF7-42B2-9D03-616A8A2861CB}"/>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5346916D-E694-404B-BBE2-B8ABE021CB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85498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825</Words>
  <Application>Microsoft Office PowerPoint</Application>
  <PresentationFormat>On-screen Show (4:3)</PresentationFormat>
  <Paragraphs>344</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3</vt:lpstr>
      <vt:lpstr>Facebook (FB) Custom Own Posts Table (new) | Oxford Fajar Pre-University - 2 of 3</vt:lpstr>
      <vt:lpstr>Facebook (FB) Custom Own Posts Table (new) | Oxford Fajar Pre-University - 3 of 3</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6</vt:lpstr>
      <vt:lpstr>Facebook Own Posts Table | Oxford Fajar Pre-University - 2 of 6</vt:lpstr>
      <vt:lpstr>Facebook Own Posts Table | Oxford Fajar Pre-University - 3 of 6</vt:lpstr>
      <vt:lpstr>Facebook Own Posts Table | Oxford Fajar Pre-University - 4 of 6</vt:lpstr>
      <vt:lpstr>Facebook Own Posts Table | Oxford Fajar Pre-University - 5 of 6</vt:lpstr>
      <vt:lpstr>Facebook Own Posts Table | Oxford Fajar Pre-University - 6 of 6</vt:lpstr>
      <vt:lpstr>Facebook Custom Reach (Collumn Chart) | Oxford Fajar Pre-University</vt:lpstr>
      <vt:lpstr>Facebook Total Engagements | Oxford Fajar Pre-University</vt:lpstr>
      <vt:lpstr>Facebook Total Engagements over Time (monthly) | Oxford Fajar Pre-University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2019-11-01T04:53:25Z</dcterms:created>
  <dcterms:modified xsi:type="dcterms:W3CDTF">2019-11-01T04:54:08Z</dcterms:modified>
</cp:coreProperties>
</file>