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9039</c:v>
                </c:pt>
                <c:pt idx="1">
                  <c:v>4837</c:v>
                </c:pt>
                <c:pt idx="2">
                  <c:v>3488</c:v>
                </c:pt>
                <c:pt idx="3">
                  <c:v>3081</c:v>
                </c:pt>
                <c:pt idx="4">
                  <c:v>3867</c:v>
                </c:pt>
                <c:pt idx="5">
                  <c:v>3690</c:v>
                </c:pt>
                <c:pt idx="6">
                  <c:v>4655</c:v>
                </c:pt>
                <c:pt idx="7">
                  <c:v>3019</c:v>
                </c:pt>
                <c:pt idx="8">
                  <c:v>2811</c:v>
                </c:pt>
                <c:pt idx="9">
                  <c:v>2933</c:v>
                </c:pt>
                <c:pt idx="10">
                  <c:v>2730</c:v>
                </c:pt>
                <c:pt idx="11">
                  <c:v>4243</c:v>
                </c:pt>
                <c:pt idx="12">
                  <c:v>8004</c:v>
                </c:pt>
                <c:pt idx="13">
                  <c:v>9174</c:v>
                </c:pt>
                <c:pt idx="14">
                  <c:v>14329</c:v>
                </c:pt>
                <c:pt idx="15">
                  <c:v>20515</c:v>
                </c:pt>
                <c:pt idx="16">
                  <c:v>22321</c:v>
                </c:pt>
                <c:pt idx="17">
                  <c:v>24809</c:v>
                </c:pt>
                <c:pt idx="18">
                  <c:v>27786</c:v>
                </c:pt>
                <c:pt idx="19">
                  <c:v>28110</c:v>
                </c:pt>
                <c:pt idx="20">
                  <c:v>19753</c:v>
                </c:pt>
                <c:pt idx="21">
                  <c:v>21203</c:v>
                </c:pt>
                <c:pt idx="22">
                  <c:v>17880</c:v>
                </c:pt>
                <c:pt idx="23">
                  <c:v>19554</c:v>
                </c:pt>
                <c:pt idx="24">
                  <c:v>13487</c:v>
                </c:pt>
                <c:pt idx="25">
                  <c:v>14137</c:v>
                </c:pt>
                <c:pt idx="26">
                  <c:v>22055</c:v>
                </c:pt>
                <c:pt idx="27">
                  <c:v>30777</c:v>
                </c:pt>
                <c:pt idx="28">
                  <c:v>8001</c:v>
                </c:pt>
                <c:pt idx="29">
                  <c:v>25596</c:v>
                </c:pt>
                <c:pt idx="30">
                  <c:v>24920</c:v>
                </c:pt>
              </c:numCache>
            </c:numRef>
          </c:val>
          <c:smooth val="0"/>
          <c:extLst>
            <c:ext xmlns:c16="http://schemas.microsoft.com/office/drawing/2014/chart" uri="{C3380CC4-5D6E-409C-BE32-E72D297353CC}">
              <c16:uniqueId val="{00000000-8C78-4FD4-94B2-1607705EF97A}"/>
            </c:ext>
          </c:extLst>
        </c:ser>
        <c:dLbls>
          <c:showLegendKey val="0"/>
          <c:showVal val="0"/>
          <c:showCatName val="0"/>
          <c:showSerName val="0"/>
          <c:showPercent val="0"/>
          <c:showBubbleSize val="0"/>
        </c:dLbls>
        <c:smooth val="0"/>
        <c:axId val="257373352"/>
        <c:axId val="298472976"/>
      </c:lineChart>
      <c:dateAx>
        <c:axId val="25737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72976"/>
        <c:crosses val="autoZero"/>
        <c:auto val="1"/>
        <c:lblOffset val="100"/>
        <c:baseTimeUnit val="days"/>
      </c:dateAx>
      <c:valAx>
        <c:axId val="29847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37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64</c:v>
                </c:pt>
                <c:pt idx="1">
                  <c:v>62</c:v>
                </c:pt>
                <c:pt idx="2">
                  <c:v>57</c:v>
                </c:pt>
                <c:pt idx="3">
                  <c:v>52</c:v>
                </c:pt>
                <c:pt idx="4">
                  <c:v>73</c:v>
                </c:pt>
                <c:pt idx="5">
                  <c:v>65</c:v>
                </c:pt>
                <c:pt idx="6">
                  <c:v>67</c:v>
                </c:pt>
                <c:pt idx="7">
                  <c:v>57</c:v>
                </c:pt>
                <c:pt idx="8">
                  <c:v>58</c:v>
                </c:pt>
                <c:pt idx="9">
                  <c:v>73</c:v>
                </c:pt>
                <c:pt idx="10">
                  <c:v>63</c:v>
                </c:pt>
                <c:pt idx="11">
                  <c:v>68</c:v>
                </c:pt>
                <c:pt idx="12">
                  <c:v>107</c:v>
                </c:pt>
                <c:pt idx="13">
                  <c:v>81</c:v>
                </c:pt>
                <c:pt idx="14">
                  <c:v>105</c:v>
                </c:pt>
                <c:pt idx="15">
                  <c:v>116</c:v>
                </c:pt>
                <c:pt idx="16">
                  <c:v>116</c:v>
                </c:pt>
                <c:pt idx="17">
                  <c:v>93</c:v>
                </c:pt>
                <c:pt idx="18">
                  <c:v>129</c:v>
                </c:pt>
                <c:pt idx="19">
                  <c:v>107</c:v>
                </c:pt>
                <c:pt idx="20">
                  <c:v>110</c:v>
                </c:pt>
                <c:pt idx="21">
                  <c:v>89</c:v>
                </c:pt>
                <c:pt idx="22">
                  <c:v>88</c:v>
                </c:pt>
                <c:pt idx="23">
                  <c:v>96</c:v>
                </c:pt>
                <c:pt idx="24">
                  <c:v>116</c:v>
                </c:pt>
                <c:pt idx="25">
                  <c:v>82</c:v>
                </c:pt>
                <c:pt idx="26">
                  <c:v>135</c:v>
                </c:pt>
                <c:pt idx="27">
                  <c:v>150</c:v>
                </c:pt>
                <c:pt idx="28">
                  <c:v>71</c:v>
                </c:pt>
                <c:pt idx="29">
                  <c:v>120</c:v>
                </c:pt>
                <c:pt idx="30">
                  <c:v>119</c:v>
                </c:pt>
              </c:numCache>
            </c:numRef>
          </c:val>
          <c:smooth val="0"/>
          <c:extLst>
            <c:ext xmlns:c16="http://schemas.microsoft.com/office/drawing/2014/chart" uri="{C3380CC4-5D6E-409C-BE32-E72D297353CC}">
              <c16:uniqueId val="{00000000-C6C9-4D04-86E8-2E3BF91C2417}"/>
            </c:ext>
          </c:extLst>
        </c:ser>
        <c:dLbls>
          <c:showLegendKey val="0"/>
          <c:showVal val="0"/>
          <c:showCatName val="0"/>
          <c:showSerName val="0"/>
          <c:showPercent val="0"/>
          <c:showBubbleSize val="0"/>
        </c:dLbls>
        <c:smooth val="0"/>
        <c:axId val="295487832"/>
        <c:axId val="295488488"/>
      </c:lineChart>
      <c:dateAx>
        <c:axId val="29548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88488"/>
        <c:crosses val="autoZero"/>
        <c:auto val="1"/>
        <c:lblOffset val="100"/>
        <c:baseTimeUnit val="days"/>
      </c:dateAx>
      <c:valAx>
        <c:axId val="29548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8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25</c:v>
                </c:pt>
                <c:pt idx="4">
                  <c:v>0</c:v>
                </c:pt>
                <c:pt idx="5">
                  <c:v>0</c:v>
                </c:pt>
                <c:pt idx="6">
                  <c:v>21</c:v>
                </c:pt>
                <c:pt idx="7">
                  <c:v>0</c:v>
                </c:pt>
                <c:pt idx="8">
                  <c:v>22</c:v>
                </c:pt>
                <c:pt idx="9">
                  <c:v>0</c:v>
                </c:pt>
                <c:pt idx="10">
                  <c:v>30</c:v>
                </c:pt>
                <c:pt idx="11">
                  <c:v>0</c:v>
                </c:pt>
                <c:pt idx="12">
                  <c:v>9</c:v>
                </c:pt>
                <c:pt idx="13">
                  <c:v>0</c:v>
                </c:pt>
                <c:pt idx="14">
                  <c:v>26</c:v>
                </c:pt>
                <c:pt idx="15">
                  <c:v>0</c:v>
                </c:pt>
                <c:pt idx="16">
                  <c:v>21</c:v>
                </c:pt>
                <c:pt idx="17">
                  <c:v>13</c:v>
                </c:pt>
                <c:pt idx="18">
                  <c:v>0</c:v>
                </c:pt>
                <c:pt idx="19">
                  <c:v>22</c:v>
                </c:pt>
                <c:pt idx="20">
                  <c:v>0</c:v>
                </c:pt>
                <c:pt idx="21">
                  <c:v>17</c:v>
                </c:pt>
                <c:pt idx="22">
                  <c:v>0</c:v>
                </c:pt>
                <c:pt idx="23">
                  <c:v>22</c:v>
                </c:pt>
                <c:pt idx="24">
                  <c:v>0</c:v>
                </c:pt>
                <c:pt idx="25">
                  <c:v>21</c:v>
                </c:pt>
                <c:pt idx="26">
                  <c:v>41</c:v>
                </c:pt>
                <c:pt idx="27">
                  <c:v>0</c:v>
                </c:pt>
                <c:pt idx="28">
                  <c:v>14</c:v>
                </c:pt>
                <c:pt idx="29">
                  <c:v>0</c:v>
                </c:pt>
                <c:pt idx="30">
                  <c:v>21</c:v>
                </c:pt>
              </c:numCache>
            </c:numRef>
          </c:val>
          <c:smooth val="0"/>
          <c:extLst>
            <c:ext xmlns:c16="http://schemas.microsoft.com/office/drawing/2014/chart" uri="{C3380CC4-5D6E-409C-BE32-E72D297353CC}">
              <c16:uniqueId val="{00000000-F45F-4A8E-ADBA-7BDF1EA3990E}"/>
            </c:ext>
          </c:extLst>
        </c:ser>
        <c:dLbls>
          <c:showLegendKey val="0"/>
          <c:showVal val="0"/>
          <c:showCatName val="0"/>
          <c:showSerName val="0"/>
          <c:showPercent val="0"/>
          <c:showBubbleSize val="0"/>
        </c:dLbls>
        <c:smooth val="0"/>
        <c:axId val="42958992"/>
        <c:axId val="42958336"/>
      </c:lineChart>
      <c:dateAx>
        <c:axId val="4295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336"/>
        <c:crosses val="autoZero"/>
        <c:auto val="1"/>
        <c:lblOffset val="100"/>
        <c:baseTimeUnit val="days"/>
      </c:dateAx>
      <c:valAx>
        <c:axId val="42958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278</c:v>
                </c:pt>
              </c:numCache>
            </c:numRef>
          </c:val>
          <c:extLst>
            <c:ext xmlns:c16="http://schemas.microsoft.com/office/drawing/2014/chart" uri="{C3380CC4-5D6E-409C-BE32-E72D297353CC}">
              <c16:uniqueId val="{00000000-8613-40AF-920D-8F8930BB24B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Oxford Fajar</c:v>
                </c:pt>
              </c:strCache>
            </c:strRef>
          </c:cat>
          <c:val>
            <c:numRef>
              <c:f>Sheet1!$C$2</c:f>
              <c:numCache>
                <c:formatCode>General</c:formatCode>
                <c:ptCount val="1"/>
                <c:pt idx="0">
                  <c:v>39</c:v>
                </c:pt>
              </c:numCache>
            </c:numRef>
          </c:val>
          <c:extLst>
            <c:ext xmlns:c16="http://schemas.microsoft.com/office/drawing/2014/chart" uri="{C3380CC4-5D6E-409C-BE32-E72D297353CC}">
              <c16:uniqueId val="{00000001-8613-40AF-920D-8F8930BB24B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Oxford Fajar</c:v>
                </c:pt>
              </c:strCache>
            </c:strRef>
          </c:cat>
          <c:val>
            <c:numRef>
              <c:f>Sheet1!$D$2</c:f>
              <c:numCache>
                <c:formatCode>General</c:formatCode>
                <c:ptCount val="1"/>
                <c:pt idx="0">
                  <c:v>3</c:v>
                </c:pt>
              </c:numCache>
            </c:numRef>
          </c:val>
          <c:extLst>
            <c:ext xmlns:c16="http://schemas.microsoft.com/office/drawing/2014/chart" uri="{C3380CC4-5D6E-409C-BE32-E72D297353CC}">
              <c16:uniqueId val="{00000002-8613-40AF-920D-8F8930BB24B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Oxford Fajar</c:v>
                </c:pt>
              </c:strCache>
            </c:strRef>
          </c:cat>
          <c:val>
            <c:numRef>
              <c:f>Sheet1!$E$2</c:f>
              <c:numCache>
                <c:formatCode>General</c:formatCode>
                <c:ptCount val="1"/>
                <c:pt idx="0">
                  <c:v>4</c:v>
                </c:pt>
              </c:numCache>
            </c:numRef>
          </c:val>
          <c:extLst>
            <c:ext xmlns:c16="http://schemas.microsoft.com/office/drawing/2014/chart" uri="{C3380CC4-5D6E-409C-BE32-E72D297353CC}">
              <c16:uniqueId val="{00000003-8613-40AF-920D-8F8930BB24B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Oxford Fajar</c:v>
                </c:pt>
              </c:strCache>
            </c:strRef>
          </c:cat>
          <c:val>
            <c:numRef>
              <c:f>Sheet1!$F$2</c:f>
              <c:numCache>
                <c:formatCode>General</c:formatCode>
                <c:ptCount val="1"/>
                <c:pt idx="0">
                  <c:v>0</c:v>
                </c:pt>
              </c:numCache>
            </c:numRef>
          </c:val>
          <c:extLst>
            <c:ext xmlns:c16="http://schemas.microsoft.com/office/drawing/2014/chart" uri="{C3380CC4-5D6E-409C-BE32-E72D297353CC}">
              <c16:uniqueId val="{00000004-8613-40AF-920D-8F8930BB24B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Oxford Fajar</c:v>
                </c:pt>
              </c:strCache>
            </c:strRef>
          </c:cat>
          <c:val>
            <c:numRef>
              <c:f>Sheet1!$G$2</c:f>
              <c:numCache>
                <c:formatCode>General</c:formatCode>
                <c:ptCount val="1"/>
                <c:pt idx="0">
                  <c:v>1</c:v>
                </c:pt>
              </c:numCache>
            </c:numRef>
          </c:val>
          <c:extLst>
            <c:ext xmlns:c16="http://schemas.microsoft.com/office/drawing/2014/chart" uri="{C3380CC4-5D6E-409C-BE32-E72D297353CC}">
              <c16:uniqueId val="{00000005-8613-40AF-920D-8F8930BB24B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Oxford Fajar</c:v>
                </c:pt>
              </c:strCache>
            </c:strRef>
          </c:cat>
          <c:val>
            <c:numRef>
              <c:f>Sheet1!$H$2</c:f>
              <c:numCache>
                <c:formatCode>General</c:formatCode>
                <c:ptCount val="1"/>
                <c:pt idx="0">
                  <c:v>11</c:v>
                </c:pt>
              </c:numCache>
            </c:numRef>
          </c:val>
          <c:extLst>
            <c:ext xmlns:c16="http://schemas.microsoft.com/office/drawing/2014/chart" uri="{C3380CC4-5D6E-409C-BE32-E72D297353CC}">
              <c16:uniqueId val="{00000006-8613-40AF-920D-8F8930BB24B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Oxford Fajar</c:v>
                </c:pt>
              </c:strCache>
            </c:strRef>
          </c:cat>
          <c:val>
            <c:numRef>
              <c:f>Sheet1!$I$2</c:f>
              <c:numCache>
                <c:formatCode>General</c:formatCode>
                <c:ptCount val="1"/>
                <c:pt idx="0">
                  <c:v>8</c:v>
                </c:pt>
              </c:numCache>
            </c:numRef>
          </c:val>
          <c:extLst>
            <c:ext xmlns:c16="http://schemas.microsoft.com/office/drawing/2014/chart" uri="{C3380CC4-5D6E-409C-BE32-E72D297353CC}">
              <c16:uniqueId val="{00000007-8613-40AF-920D-8F8930BB24B1}"/>
            </c:ext>
          </c:extLst>
        </c:ser>
        <c:dLbls>
          <c:showLegendKey val="0"/>
          <c:showVal val="0"/>
          <c:showCatName val="0"/>
          <c:showSerName val="0"/>
          <c:showPercent val="0"/>
          <c:showBubbleSize val="0"/>
        </c:dLbls>
        <c:gapWidth val="150"/>
        <c:overlap val="100"/>
        <c:axId val="300407912"/>
        <c:axId val="300406928"/>
      </c:barChart>
      <c:catAx>
        <c:axId val="30040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06928"/>
        <c:crosses val="autoZero"/>
        <c:auto val="1"/>
        <c:lblAlgn val="ctr"/>
        <c:lblOffset val="100"/>
        <c:noMultiLvlLbl val="0"/>
      </c:catAx>
      <c:valAx>
        <c:axId val="300406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0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1.8786398647379299E-2</c:v>
                </c:pt>
                <c:pt idx="1">
                  <c:v>1.69972178238194E-2</c:v>
                </c:pt>
                <c:pt idx="2">
                  <c:v>2.0575579470939201E-2</c:v>
                </c:pt>
                <c:pt idx="3">
                  <c:v>1.9680989059159298E-2</c:v>
                </c:pt>
                <c:pt idx="4">
                  <c:v>2.11719730787925E-2</c:v>
                </c:pt>
                <c:pt idx="5">
                  <c:v>1.9680989059159298E-2</c:v>
                </c:pt>
                <c:pt idx="6">
                  <c:v>2.5048531529839099E-2</c:v>
                </c:pt>
              </c:numCache>
            </c:numRef>
          </c:val>
          <c:extLst>
            <c:ext xmlns:c16="http://schemas.microsoft.com/office/drawing/2014/chart" uri="{C3380CC4-5D6E-409C-BE32-E72D297353CC}">
              <c16:uniqueId val="{00000000-8276-4A83-A05F-43AECA1DCD4A}"/>
            </c:ext>
          </c:extLst>
        </c:ser>
        <c:dLbls>
          <c:showLegendKey val="0"/>
          <c:showVal val="0"/>
          <c:showCatName val="0"/>
          <c:showSerName val="0"/>
          <c:showPercent val="0"/>
          <c:showBubbleSize val="0"/>
        </c:dLbls>
        <c:gapWidth val="219"/>
        <c:overlap val="-27"/>
        <c:axId val="300410208"/>
        <c:axId val="300407584"/>
      </c:barChart>
      <c:catAx>
        <c:axId val="30041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07584"/>
        <c:crosses val="autoZero"/>
        <c:auto val="1"/>
        <c:lblAlgn val="ctr"/>
        <c:lblOffset val="100"/>
        <c:noMultiLvlLbl val="0"/>
      </c:catAx>
      <c:valAx>
        <c:axId val="30040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1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11726</c:v>
                </c:pt>
                <c:pt idx="1">
                  <c:v>16864</c:v>
                </c:pt>
                <c:pt idx="2">
                  <c:v>7150</c:v>
                </c:pt>
                <c:pt idx="3">
                  <c:v>6715</c:v>
                </c:pt>
                <c:pt idx="4">
                  <c:v>2855</c:v>
                </c:pt>
                <c:pt idx="5">
                  <c:v>1174</c:v>
                </c:pt>
                <c:pt idx="6">
                  <c:v>123</c:v>
                </c:pt>
              </c:numCache>
            </c:numRef>
          </c:val>
          <c:extLst>
            <c:ext xmlns:c16="http://schemas.microsoft.com/office/drawing/2014/chart" uri="{C3380CC4-5D6E-409C-BE32-E72D297353CC}">
              <c16:uniqueId val="{00000000-508E-4172-B23D-7031772B3589}"/>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21840</c:v>
                </c:pt>
                <c:pt idx="1">
                  <c:v>26175</c:v>
                </c:pt>
                <c:pt idx="2">
                  <c:v>5398</c:v>
                </c:pt>
                <c:pt idx="3">
                  <c:v>7816</c:v>
                </c:pt>
                <c:pt idx="4">
                  <c:v>3234</c:v>
                </c:pt>
                <c:pt idx="5">
                  <c:v>896</c:v>
                </c:pt>
                <c:pt idx="6">
                  <c:v>134</c:v>
                </c:pt>
              </c:numCache>
            </c:numRef>
          </c:val>
          <c:extLst>
            <c:ext xmlns:c16="http://schemas.microsoft.com/office/drawing/2014/chart" uri="{C3380CC4-5D6E-409C-BE32-E72D297353CC}">
              <c16:uniqueId val="{00000001-508E-4172-B23D-7031772B3589}"/>
            </c:ext>
          </c:extLst>
        </c:ser>
        <c:dLbls>
          <c:showLegendKey val="0"/>
          <c:showVal val="0"/>
          <c:showCatName val="0"/>
          <c:showSerName val="0"/>
          <c:showPercent val="0"/>
          <c:showBubbleSize val="0"/>
        </c:dLbls>
        <c:gapWidth val="219"/>
        <c:overlap val="-27"/>
        <c:axId val="306938064"/>
        <c:axId val="306943968"/>
      </c:barChart>
      <c:catAx>
        <c:axId val="306938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3968"/>
        <c:crosses val="autoZero"/>
        <c:auto val="1"/>
        <c:lblAlgn val="ctr"/>
        <c:lblOffset val="100"/>
        <c:noMultiLvlLbl val="0"/>
      </c:catAx>
      <c:valAx>
        <c:axId val="30694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38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0</c:v>
                </c:pt>
                <c:pt idx="1">
                  <c:v>0</c:v>
                </c:pt>
                <c:pt idx="2">
                  <c:v>0</c:v>
                </c:pt>
                <c:pt idx="3">
                  <c:v>2.2436616558222999E-2</c:v>
                </c:pt>
                <c:pt idx="4">
                  <c:v>0</c:v>
                </c:pt>
                <c:pt idx="5">
                  <c:v>0</c:v>
                </c:pt>
                <c:pt idx="6">
                  <c:v>1.8829014614901801E-2</c:v>
                </c:pt>
                <c:pt idx="7">
                  <c:v>0</c:v>
                </c:pt>
                <c:pt idx="8">
                  <c:v>2.06109811723168E-2</c:v>
                </c:pt>
                <c:pt idx="9">
                  <c:v>0</c:v>
                </c:pt>
                <c:pt idx="10">
                  <c:v>2.95561208039265E-2</c:v>
                </c:pt>
                <c:pt idx="11">
                  <c:v>0</c:v>
                </c:pt>
                <c:pt idx="12">
                  <c:v>1.70095432490018E-2</c:v>
                </c:pt>
                <c:pt idx="13">
                  <c:v>0</c:v>
                </c:pt>
                <c:pt idx="14">
                  <c:v>2.32616397666679E-2</c:v>
                </c:pt>
                <c:pt idx="15">
                  <c:v>0</c:v>
                </c:pt>
                <c:pt idx="16">
                  <c:v>1.87785030850398E-2</c:v>
                </c:pt>
                <c:pt idx="17">
                  <c:v>1.1622501162250099E-2</c:v>
                </c:pt>
                <c:pt idx="18">
                  <c:v>0</c:v>
                </c:pt>
                <c:pt idx="19">
                  <c:v>1.96586542757573E-2</c:v>
                </c:pt>
                <c:pt idx="20">
                  <c:v>0</c:v>
                </c:pt>
                <c:pt idx="21">
                  <c:v>1.5184808046161799E-2</c:v>
                </c:pt>
                <c:pt idx="22">
                  <c:v>0</c:v>
                </c:pt>
                <c:pt idx="23">
                  <c:v>1.9642857142857101E-2</c:v>
                </c:pt>
                <c:pt idx="24">
                  <c:v>0</c:v>
                </c:pt>
                <c:pt idx="25">
                  <c:v>1.96321646246241E-2</c:v>
                </c:pt>
                <c:pt idx="26">
                  <c:v>3.8364426362606299E-2</c:v>
                </c:pt>
                <c:pt idx="27">
                  <c:v>0</c:v>
                </c:pt>
                <c:pt idx="28">
                  <c:v>1.24851738560459E-2</c:v>
                </c:pt>
                <c:pt idx="29">
                  <c:v>0</c:v>
                </c:pt>
                <c:pt idx="30">
                  <c:v>2.0498377954440102E-2</c:v>
                </c:pt>
              </c:numCache>
            </c:numRef>
          </c:val>
          <c:smooth val="0"/>
          <c:extLst>
            <c:ext xmlns:c16="http://schemas.microsoft.com/office/drawing/2014/chart" uri="{C3380CC4-5D6E-409C-BE32-E72D297353CC}">
              <c16:uniqueId val="{00000000-5043-4122-9C26-D127DE1D6A64}"/>
            </c:ext>
          </c:extLst>
        </c:ser>
        <c:dLbls>
          <c:showLegendKey val="0"/>
          <c:showVal val="0"/>
          <c:showCatName val="0"/>
          <c:showSerName val="0"/>
          <c:showPercent val="0"/>
          <c:showBubbleSize val="0"/>
        </c:dLbls>
        <c:smooth val="0"/>
        <c:axId val="306944952"/>
        <c:axId val="306945280"/>
      </c:lineChart>
      <c:dateAx>
        <c:axId val="30694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5280"/>
        <c:crosses val="autoZero"/>
        <c:auto val="1"/>
        <c:lblOffset val="100"/>
        <c:baseTimeUnit val="days"/>
      </c:dateAx>
      <c:valAx>
        <c:axId val="30694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111346</c:v>
                </c:pt>
                <c:pt idx="1">
                  <c:v>111376</c:v>
                </c:pt>
                <c:pt idx="2">
                  <c:v>111408</c:v>
                </c:pt>
                <c:pt idx="3">
                  <c:v>111442</c:v>
                </c:pt>
                <c:pt idx="4">
                  <c:v>111479</c:v>
                </c:pt>
                <c:pt idx="5">
                  <c:v>111510</c:v>
                </c:pt>
                <c:pt idx="6">
                  <c:v>111550</c:v>
                </c:pt>
                <c:pt idx="7">
                  <c:v>111578</c:v>
                </c:pt>
                <c:pt idx="8">
                  <c:v>111605</c:v>
                </c:pt>
                <c:pt idx="9">
                  <c:v>111637</c:v>
                </c:pt>
                <c:pt idx="10">
                  <c:v>111668</c:v>
                </c:pt>
                <c:pt idx="11">
                  <c:v>111689</c:v>
                </c:pt>
                <c:pt idx="12">
                  <c:v>111716</c:v>
                </c:pt>
                <c:pt idx="13">
                  <c:v>111756</c:v>
                </c:pt>
                <c:pt idx="14">
                  <c:v>111788</c:v>
                </c:pt>
                <c:pt idx="15">
                  <c:v>111819</c:v>
                </c:pt>
                <c:pt idx="16">
                  <c:v>111842</c:v>
                </c:pt>
                <c:pt idx="17">
                  <c:v>111863</c:v>
                </c:pt>
                <c:pt idx="18">
                  <c:v>111897</c:v>
                </c:pt>
                <c:pt idx="19">
                  <c:v>111924</c:v>
                </c:pt>
                <c:pt idx="20">
                  <c:v>111942</c:v>
                </c:pt>
                <c:pt idx="21">
                  <c:v>111967</c:v>
                </c:pt>
                <c:pt idx="22">
                  <c:v>111991</c:v>
                </c:pt>
                <c:pt idx="23">
                  <c:v>112010</c:v>
                </c:pt>
                <c:pt idx="24">
                  <c:v>112049</c:v>
                </c:pt>
                <c:pt idx="25">
                  <c:v>112074</c:v>
                </c:pt>
                <c:pt idx="26">
                  <c:v>112093</c:v>
                </c:pt>
                <c:pt idx="27">
                  <c:v>112117</c:v>
                </c:pt>
                <c:pt idx="28">
                  <c:v>112150</c:v>
                </c:pt>
                <c:pt idx="29">
                  <c:v>112188</c:v>
                </c:pt>
                <c:pt idx="30">
                  <c:v>112221</c:v>
                </c:pt>
              </c:numCache>
            </c:numRef>
          </c:val>
          <c:smooth val="0"/>
          <c:extLst>
            <c:ext xmlns:c16="http://schemas.microsoft.com/office/drawing/2014/chart" uri="{C3380CC4-5D6E-409C-BE32-E72D297353CC}">
              <c16:uniqueId val="{00000000-5BE1-4ADC-9FEE-38E17E36ACDD}"/>
            </c:ext>
          </c:extLst>
        </c:ser>
        <c:dLbls>
          <c:showLegendKey val="0"/>
          <c:showVal val="0"/>
          <c:showCatName val="0"/>
          <c:showSerName val="0"/>
          <c:showPercent val="0"/>
          <c:showBubbleSize val="0"/>
        </c:dLbls>
        <c:smooth val="0"/>
        <c:axId val="306946592"/>
        <c:axId val="306941672"/>
      </c:lineChart>
      <c:dateAx>
        <c:axId val="306946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1672"/>
        <c:crosses val="autoZero"/>
        <c:auto val="1"/>
        <c:lblOffset val="100"/>
        <c:baseTimeUnit val="days"/>
      </c:dateAx>
      <c:valAx>
        <c:axId val="30694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Oxford Fajar</c:v>
                </c:pt>
              </c:strCache>
            </c:strRef>
          </c:tx>
          <c:spPr>
            <a:ln w="28575" cap="rnd">
              <a:solidFill>
                <a:schemeClr val="accent1"/>
              </a:solidFill>
              <a:round/>
            </a:ln>
            <a:effectLst/>
          </c:spPr>
          <c:marker>
            <c:symbol val="none"/>
          </c:marker>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36</c:v>
                </c:pt>
                <c:pt idx="1">
                  <c:v>36</c:v>
                </c:pt>
                <c:pt idx="2">
                  <c:v>19</c:v>
                </c:pt>
                <c:pt idx="3">
                  <c:v>29</c:v>
                </c:pt>
                <c:pt idx="4">
                  <c:v>46</c:v>
                </c:pt>
                <c:pt idx="5">
                  <c:v>40</c:v>
                </c:pt>
                <c:pt idx="6">
                  <c:v>36</c:v>
                </c:pt>
                <c:pt idx="7">
                  <c:v>33</c:v>
                </c:pt>
                <c:pt idx="8">
                  <c:v>35</c:v>
                </c:pt>
                <c:pt idx="9">
                  <c:v>50</c:v>
                </c:pt>
                <c:pt idx="10">
                  <c:v>31</c:v>
                </c:pt>
                <c:pt idx="11">
                  <c:v>33</c:v>
                </c:pt>
                <c:pt idx="12">
                  <c:v>50</c:v>
                </c:pt>
                <c:pt idx="13">
                  <c:v>24</c:v>
                </c:pt>
                <c:pt idx="14">
                  <c:v>42</c:v>
                </c:pt>
                <c:pt idx="15">
                  <c:v>32</c:v>
                </c:pt>
                <c:pt idx="16">
                  <c:v>27</c:v>
                </c:pt>
                <c:pt idx="17">
                  <c:v>43</c:v>
                </c:pt>
                <c:pt idx="18">
                  <c:v>32</c:v>
                </c:pt>
                <c:pt idx="19">
                  <c:v>34</c:v>
                </c:pt>
                <c:pt idx="20">
                  <c:v>39</c:v>
                </c:pt>
                <c:pt idx="21">
                  <c:v>21</c:v>
                </c:pt>
                <c:pt idx="22">
                  <c:v>30</c:v>
                </c:pt>
                <c:pt idx="23">
                  <c:v>36</c:v>
                </c:pt>
                <c:pt idx="24">
                  <c:v>46</c:v>
                </c:pt>
                <c:pt idx="25">
                  <c:v>30</c:v>
                </c:pt>
                <c:pt idx="26">
                  <c:v>28</c:v>
                </c:pt>
                <c:pt idx="27">
                  <c:v>31</c:v>
                </c:pt>
                <c:pt idx="28">
                  <c:v>40</c:v>
                </c:pt>
                <c:pt idx="29">
                  <c:v>25</c:v>
                </c:pt>
                <c:pt idx="30">
                  <c:v>26</c:v>
                </c:pt>
              </c:numCache>
            </c:numRef>
          </c:val>
          <c:smooth val="0"/>
          <c:extLst>
            <c:ext xmlns:c16="http://schemas.microsoft.com/office/drawing/2014/chart" uri="{C3380CC4-5D6E-409C-BE32-E72D297353CC}">
              <c16:uniqueId val="{00000000-1255-4D52-A5C6-281BE32F71F7}"/>
            </c:ext>
          </c:extLst>
        </c:ser>
        <c:dLbls>
          <c:showLegendKey val="0"/>
          <c:showVal val="0"/>
          <c:showCatName val="0"/>
          <c:showSerName val="0"/>
          <c:showPercent val="0"/>
          <c:showBubbleSize val="0"/>
        </c:dLbls>
        <c:smooth val="0"/>
        <c:axId val="298477896"/>
        <c:axId val="298476584"/>
      </c:lineChart>
      <c:dateAx>
        <c:axId val="298477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76584"/>
        <c:crosses val="autoZero"/>
        <c:auto val="1"/>
        <c:lblOffset val="100"/>
        <c:baseTimeUnit val="days"/>
      </c:dateAx>
      <c:valAx>
        <c:axId val="298476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7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numRef>
              <c:f>Sheet1!$A$2:$A$32</c:f>
              <c:numCache>
                <c:formatCode>m/d/yyyy</c:formatCode>
                <c:ptCount val="31"/>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numCache>
            </c:numRef>
          </c:cat>
          <c:val>
            <c:numRef>
              <c:f>Sheet1!$B$2:$B$32</c:f>
              <c:numCache>
                <c:formatCode>General</c:formatCode>
                <c:ptCount val="31"/>
                <c:pt idx="0">
                  <c:v>9039</c:v>
                </c:pt>
                <c:pt idx="1">
                  <c:v>4837</c:v>
                </c:pt>
                <c:pt idx="2">
                  <c:v>3488</c:v>
                </c:pt>
                <c:pt idx="3">
                  <c:v>3081</c:v>
                </c:pt>
                <c:pt idx="4">
                  <c:v>3867</c:v>
                </c:pt>
                <c:pt idx="5">
                  <c:v>3690</c:v>
                </c:pt>
                <c:pt idx="6">
                  <c:v>4655</c:v>
                </c:pt>
                <c:pt idx="7">
                  <c:v>3019</c:v>
                </c:pt>
                <c:pt idx="8">
                  <c:v>2811</c:v>
                </c:pt>
                <c:pt idx="9">
                  <c:v>2933</c:v>
                </c:pt>
                <c:pt idx="10">
                  <c:v>2730</c:v>
                </c:pt>
                <c:pt idx="11">
                  <c:v>4243</c:v>
                </c:pt>
                <c:pt idx="12">
                  <c:v>8004</c:v>
                </c:pt>
                <c:pt idx="13">
                  <c:v>9174</c:v>
                </c:pt>
                <c:pt idx="14">
                  <c:v>14329</c:v>
                </c:pt>
                <c:pt idx="15">
                  <c:v>20515</c:v>
                </c:pt>
                <c:pt idx="16">
                  <c:v>22321</c:v>
                </c:pt>
                <c:pt idx="17">
                  <c:v>24809</c:v>
                </c:pt>
                <c:pt idx="18">
                  <c:v>27786</c:v>
                </c:pt>
                <c:pt idx="19">
                  <c:v>28110</c:v>
                </c:pt>
                <c:pt idx="20">
                  <c:v>19753</c:v>
                </c:pt>
                <c:pt idx="21">
                  <c:v>21203</c:v>
                </c:pt>
                <c:pt idx="22">
                  <c:v>17880</c:v>
                </c:pt>
                <c:pt idx="23">
                  <c:v>19554</c:v>
                </c:pt>
                <c:pt idx="24">
                  <c:v>13487</c:v>
                </c:pt>
                <c:pt idx="25">
                  <c:v>14137</c:v>
                </c:pt>
                <c:pt idx="26">
                  <c:v>22055</c:v>
                </c:pt>
                <c:pt idx="27">
                  <c:v>30777</c:v>
                </c:pt>
                <c:pt idx="28">
                  <c:v>8001</c:v>
                </c:pt>
                <c:pt idx="29">
                  <c:v>25596</c:v>
                </c:pt>
                <c:pt idx="30">
                  <c:v>24920</c:v>
                </c:pt>
              </c:numCache>
            </c:numRef>
          </c:val>
          <c:extLst>
            <c:ext xmlns:c16="http://schemas.microsoft.com/office/drawing/2014/chart" uri="{C3380CC4-5D6E-409C-BE32-E72D297353CC}">
              <c16:uniqueId val="{00000000-6BAB-4219-ADEC-C3B17752ACCA}"/>
            </c:ext>
          </c:extLst>
        </c:ser>
        <c:dLbls>
          <c:showLegendKey val="0"/>
          <c:showVal val="0"/>
          <c:showCatName val="0"/>
          <c:showSerName val="0"/>
          <c:showPercent val="0"/>
          <c:showBubbleSize val="0"/>
        </c:dLbls>
        <c:gapWidth val="219"/>
        <c:overlap val="-27"/>
        <c:axId val="412341248"/>
        <c:axId val="412350760"/>
      </c:barChart>
      <c:dateAx>
        <c:axId val="412341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50760"/>
        <c:crosses val="autoZero"/>
        <c:auto val="1"/>
        <c:lblOffset val="100"/>
        <c:baseTimeUnit val="days"/>
      </c:dateAx>
      <c:valAx>
        <c:axId val="412350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34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Oxford Fajar</c:v>
                </c:pt>
              </c:strCache>
            </c:strRef>
          </c:cat>
          <c:val>
            <c:numRef>
              <c:f>Sheet1!$B$2</c:f>
              <c:numCache>
                <c:formatCode>General</c:formatCode>
                <c:ptCount val="1"/>
                <c:pt idx="0">
                  <c:v>1807</c:v>
                </c:pt>
              </c:numCache>
            </c:numRef>
          </c:val>
          <c:extLst>
            <c:ext xmlns:c16="http://schemas.microsoft.com/office/drawing/2014/chart" uri="{C3380CC4-5D6E-409C-BE32-E72D297353CC}">
              <c16:uniqueId val="{00000000-8712-4B90-93AA-BB5140C7B280}"/>
            </c:ext>
          </c:extLst>
        </c:ser>
        <c:dLbls>
          <c:showLegendKey val="0"/>
          <c:showVal val="0"/>
          <c:showCatName val="0"/>
          <c:showSerName val="0"/>
          <c:showPercent val="0"/>
          <c:showBubbleSize val="0"/>
        </c:dLbls>
        <c:gapWidth val="219"/>
        <c:overlap val="-27"/>
        <c:axId val="412293360"/>
        <c:axId val="412288768"/>
      </c:barChart>
      <c:catAx>
        <c:axId val="41229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88768"/>
        <c:crosses val="autoZero"/>
        <c:auto val="1"/>
        <c:lblAlgn val="ctr"/>
        <c:lblOffset val="100"/>
        <c:noMultiLvlLbl val="0"/>
      </c:catAx>
      <c:valAx>
        <c:axId val="41228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9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Oxford Fajar</c:v>
                </c:pt>
              </c:strCache>
            </c:strRef>
          </c:tx>
          <c:spPr>
            <a:solidFill>
              <a:schemeClr val="accent1"/>
            </a:solidFill>
            <a:ln>
              <a:noFill/>
            </a:ln>
            <a:effectLst/>
          </c:spPr>
          <c:invertIfNegative val="0"/>
          <c:cat>
            <c:strRef>
              <c:f>Sheet1!$A$2</c:f>
              <c:strCache>
                <c:ptCount val="1"/>
                <c:pt idx="0">
                  <c:v>2019-10</c:v>
                </c:pt>
              </c:strCache>
            </c:strRef>
          </c:cat>
          <c:val>
            <c:numRef>
              <c:f>Sheet1!$B$2</c:f>
              <c:numCache>
                <c:formatCode>General</c:formatCode>
                <c:ptCount val="1"/>
                <c:pt idx="0">
                  <c:v>1807</c:v>
                </c:pt>
              </c:numCache>
            </c:numRef>
          </c:val>
          <c:extLst>
            <c:ext xmlns:c16="http://schemas.microsoft.com/office/drawing/2014/chart" uri="{C3380CC4-5D6E-409C-BE32-E72D297353CC}">
              <c16:uniqueId val="{00000000-D9ED-43CF-BBA6-1E8516938CBB}"/>
            </c:ext>
          </c:extLst>
        </c:ser>
        <c:dLbls>
          <c:showLegendKey val="0"/>
          <c:showVal val="0"/>
          <c:showCatName val="0"/>
          <c:showSerName val="0"/>
          <c:showPercent val="0"/>
          <c:showBubbleSize val="0"/>
        </c:dLbls>
        <c:gapWidth val="219"/>
        <c:overlap val="-27"/>
        <c:axId val="412296312"/>
        <c:axId val="412290408"/>
      </c:barChart>
      <c:catAx>
        <c:axId val="412296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90408"/>
        <c:crosses val="autoZero"/>
        <c:auto val="1"/>
        <c:lblAlgn val="ctr"/>
        <c:lblOffset val="100"/>
        <c:noMultiLvlLbl val="0"/>
      </c:catAx>
      <c:valAx>
        <c:axId val="412290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296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9780C-27ED-49DF-8FF8-5325C8AB1DFB}"/>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46E438BC-3F45-490E-BAE4-0F1F346A43A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165932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646D9-53BA-4411-971F-E83231671EA3}"/>
              </a:ext>
            </a:extLst>
          </p:cNvPr>
          <p:cNvSpPr>
            <a:spLocks noGrp="1"/>
          </p:cNvSpPr>
          <p:nvPr>
            <p:ph type="title"/>
          </p:nvPr>
        </p:nvSpPr>
        <p:spPr/>
        <p:txBody>
          <a:bodyPr/>
          <a:lstStyle/>
          <a:p>
            <a:r>
              <a:rPr lang="en-US"/>
              <a:t>Facebook Key Metrics Table | Oxford Fajar</a:t>
            </a:r>
          </a:p>
        </p:txBody>
      </p:sp>
      <p:graphicFrame>
        <p:nvGraphicFramePr>
          <p:cNvPr id="5" name="Table Placeholder 4">
            <a:extLst>
              <a:ext uri="{FF2B5EF4-FFF2-40B4-BE49-F238E27FC236}">
                <a16:creationId xmlns:a16="http://schemas.microsoft.com/office/drawing/2014/main" id="{88582785-E7A9-4C65-AF9D-E9BE19C50625}"/>
              </a:ext>
            </a:extLst>
          </p:cNvPr>
          <p:cNvGraphicFramePr>
            <a:graphicFrameLocks noGrp="1"/>
          </p:cNvGraphicFramePr>
          <p:nvPr>
            <p:ph type="tbl" sz="quarter" idx="13"/>
            <p:extLst>
              <p:ext uri="{D42A27DB-BD31-4B8C-83A1-F6EECF244321}">
                <p14:modId xmlns:p14="http://schemas.microsoft.com/office/powerpoint/2010/main" val="570240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03195048"/>
                    </a:ext>
                  </a:extLst>
                </a:gridCol>
                <a:gridCol w="740664">
                  <a:extLst>
                    <a:ext uri="{9D8B030D-6E8A-4147-A177-3AD203B41FA5}">
                      <a16:colId xmlns:a16="http://schemas.microsoft.com/office/drawing/2014/main" val="692421486"/>
                    </a:ext>
                  </a:extLst>
                </a:gridCol>
                <a:gridCol w="740664">
                  <a:extLst>
                    <a:ext uri="{9D8B030D-6E8A-4147-A177-3AD203B41FA5}">
                      <a16:colId xmlns:a16="http://schemas.microsoft.com/office/drawing/2014/main" val="2938832323"/>
                    </a:ext>
                  </a:extLst>
                </a:gridCol>
                <a:gridCol w="740664">
                  <a:extLst>
                    <a:ext uri="{9D8B030D-6E8A-4147-A177-3AD203B41FA5}">
                      <a16:colId xmlns:a16="http://schemas.microsoft.com/office/drawing/2014/main" val="2548439628"/>
                    </a:ext>
                  </a:extLst>
                </a:gridCol>
                <a:gridCol w="740664">
                  <a:extLst>
                    <a:ext uri="{9D8B030D-6E8A-4147-A177-3AD203B41FA5}">
                      <a16:colId xmlns:a16="http://schemas.microsoft.com/office/drawing/2014/main" val="865346864"/>
                    </a:ext>
                  </a:extLst>
                </a:gridCol>
                <a:gridCol w="740664">
                  <a:extLst>
                    <a:ext uri="{9D8B030D-6E8A-4147-A177-3AD203B41FA5}">
                      <a16:colId xmlns:a16="http://schemas.microsoft.com/office/drawing/2014/main" val="544111352"/>
                    </a:ext>
                  </a:extLst>
                </a:gridCol>
                <a:gridCol w="740664">
                  <a:extLst>
                    <a:ext uri="{9D8B030D-6E8A-4147-A177-3AD203B41FA5}">
                      <a16:colId xmlns:a16="http://schemas.microsoft.com/office/drawing/2014/main" val="2353867913"/>
                    </a:ext>
                  </a:extLst>
                </a:gridCol>
                <a:gridCol w="740664">
                  <a:extLst>
                    <a:ext uri="{9D8B030D-6E8A-4147-A177-3AD203B41FA5}">
                      <a16:colId xmlns:a16="http://schemas.microsoft.com/office/drawing/2014/main" val="2443726562"/>
                    </a:ext>
                  </a:extLst>
                </a:gridCol>
                <a:gridCol w="740664">
                  <a:extLst>
                    <a:ext uri="{9D8B030D-6E8A-4147-A177-3AD203B41FA5}">
                      <a16:colId xmlns:a16="http://schemas.microsoft.com/office/drawing/2014/main" val="3648029223"/>
                    </a:ext>
                  </a:extLst>
                </a:gridCol>
                <a:gridCol w="740664">
                  <a:extLst>
                    <a:ext uri="{9D8B030D-6E8A-4147-A177-3AD203B41FA5}">
                      <a16:colId xmlns:a16="http://schemas.microsoft.com/office/drawing/2014/main" val="4104867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40752356"/>
                  </a:ext>
                </a:extLst>
              </a:tr>
              <a:tr h="370840">
                <a:tc>
                  <a:txBody>
                    <a:bodyPr/>
                    <a:lstStyle/>
                    <a:p>
                      <a:r>
                        <a:rPr lang="en-US" sz="1000"/>
                        <a:t>Oxford Fajar</a:t>
                      </a:r>
                    </a:p>
                  </a:txBody>
                  <a:tcPr/>
                </a:tc>
                <a:tc>
                  <a:txBody>
                    <a:bodyPr/>
                    <a:lstStyle/>
                    <a:p>
                      <a:r>
                        <a:rPr lang="en-US" sz="1000"/>
                        <a:t>112221</a:t>
                      </a:r>
                    </a:p>
                  </a:txBody>
                  <a:tcPr/>
                </a:tc>
                <a:tc>
                  <a:txBody>
                    <a:bodyPr/>
                    <a:lstStyle/>
                    <a:p>
                      <a:r>
                        <a:rPr lang="en-US" sz="1000"/>
                        <a:t>914</a:t>
                      </a:r>
                    </a:p>
                  </a:txBody>
                  <a:tcPr/>
                </a:tc>
                <a:tc>
                  <a:txBody>
                    <a:bodyPr/>
                    <a:lstStyle/>
                    <a:p>
                      <a:r>
                        <a:rPr lang="en-US" sz="1000"/>
                        <a:t>15</a:t>
                      </a:r>
                    </a:p>
                  </a:txBody>
                  <a:tcPr/>
                </a:tc>
                <a:tc>
                  <a:txBody>
                    <a:bodyPr/>
                    <a:lstStyle/>
                    <a:p>
                      <a:r>
                        <a:rPr lang="en-US" sz="1000"/>
                        <a:t>325</a:t>
                      </a:r>
                    </a:p>
                  </a:txBody>
                  <a:tcPr/>
                </a:tc>
                <a:tc>
                  <a:txBody>
                    <a:bodyPr/>
                    <a:lstStyle/>
                    <a:p>
                      <a:r>
                        <a:rPr lang="en-US" sz="1000"/>
                        <a:t>11</a:t>
                      </a:r>
                    </a:p>
                  </a:txBody>
                  <a:tcPr/>
                </a:tc>
                <a:tc>
                  <a:txBody>
                    <a:bodyPr/>
                    <a:lstStyle/>
                    <a:p>
                      <a:r>
                        <a:rPr lang="en-US" sz="1000"/>
                        <a:t>8</a:t>
                      </a:r>
                    </a:p>
                  </a:txBody>
                  <a:tcPr/>
                </a:tc>
                <a:tc>
                  <a:txBody>
                    <a:bodyPr/>
                    <a:lstStyle/>
                    <a:p>
                      <a:r>
                        <a:rPr lang="en-US" sz="1000"/>
                        <a:t>0</a:t>
                      </a:r>
                    </a:p>
                  </a:txBody>
                  <a:tcPr/>
                </a:tc>
                <a:tc>
                  <a:txBody>
                    <a:bodyPr/>
                    <a:lstStyle/>
                    <a:p>
                      <a:r>
                        <a:rPr lang="en-US" sz="1000"/>
                        <a:t>0.0205 %</a:t>
                      </a:r>
                    </a:p>
                  </a:txBody>
                  <a:tcPr/>
                </a:tc>
                <a:tc>
                  <a:txBody>
                    <a:bodyPr/>
                    <a:lstStyle/>
                    <a:p>
                      <a:r>
                        <a:rPr lang="en-US" sz="1000"/>
                        <a:t>0.0 %</a:t>
                      </a:r>
                    </a:p>
                  </a:txBody>
                  <a:tcPr/>
                </a:tc>
                <a:extLst>
                  <a:ext uri="{0D108BD9-81ED-4DB2-BD59-A6C34878D82A}">
                    <a16:rowId xmlns:a16="http://schemas.microsoft.com/office/drawing/2014/main" val="1513461347"/>
                  </a:ext>
                </a:extLst>
              </a:tr>
            </a:tbl>
          </a:graphicData>
        </a:graphic>
      </p:graphicFrame>
      <p:sp>
        <p:nvSpPr>
          <p:cNvPr id="4" name="Text Placeholder 3">
            <a:extLst>
              <a:ext uri="{FF2B5EF4-FFF2-40B4-BE49-F238E27FC236}">
                <a16:creationId xmlns:a16="http://schemas.microsoft.com/office/drawing/2014/main" id="{D31098A4-EC68-4352-A024-BC49DE8C5062}"/>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0266233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21469-8A66-40D7-98C2-C7DF76ED45BB}"/>
              </a:ext>
            </a:extLst>
          </p:cNvPr>
          <p:cNvSpPr>
            <a:spLocks noGrp="1"/>
          </p:cNvSpPr>
          <p:nvPr>
            <p:ph type="title"/>
          </p:nvPr>
        </p:nvSpPr>
        <p:spPr/>
        <p:txBody>
          <a:bodyPr/>
          <a:lstStyle/>
          <a:p>
            <a:r>
              <a:rPr lang="en-US"/>
              <a:t>Facebook Reach | Oxford Fajar</a:t>
            </a:r>
          </a:p>
        </p:txBody>
      </p:sp>
      <p:graphicFrame>
        <p:nvGraphicFramePr>
          <p:cNvPr id="6" name="Chart Placeholder 5">
            <a:extLst>
              <a:ext uri="{FF2B5EF4-FFF2-40B4-BE49-F238E27FC236}">
                <a16:creationId xmlns:a16="http://schemas.microsoft.com/office/drawing/2014/main" id="{AA22D4CC-A782-47CA-A84A-719407F27F3D}"/>
              </a:ext>
            </a:extLst>
          </p:cNvPr>
          <p:cNvGraphicFramePr>
            <a:graphicFrameLocks noGrp="1"/>
          </p:cNvGraphicFramePr>
          <p:nvPr>
            <p:ph type="chart" sz="quarter" idx="13"/>
            <p:extLst>
              <p:ext uri="{D42A27DB-BD31-4B8C-83A1-F6EECF244321}">
                <p14:modId xmlns:p14="http://schemas.microsoft.com/office/powerpoint/2010/main" val="3546041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5E91A7-5693-4E55-A2A8-749E87F1C21C}"/>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BBC52B08-1A96-46DB-8F95-A4A2328D65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387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4CEDE-9461-4226-B33D-EF94F1943C5D}"/>
              </a:ext>
            </a:extLst>
          </p:cNvPr>
          <p:cNvSpPr>
            <a:spLocks noGrp="1"/>
          </p:cNvSpPr>
          <p:nvPr>
            <p:ph type="title"/>
          </p:nvPr>
        </p:nvSpPr>
        <p:spPr/>
        <p:txBody>
          <a:bodyPr/>
          <a:lstStyle/>
          <a:p>
            <a:r>
              <a:rPr lang="en-US"/>
              <a:t>Facebook Engaged Users | Oxford Fajar</a:t>
            </a:r>
          </a:p>
        </p:txBody>
      </p:sp>
      <p:graphicFrame>
        <p:nvGraphicFramePr>
          <p:cNvPr id="6" name="Chart Placeholder 5">
            <a:extLst>
              <a:ext uri="{FF2B5EF4-FFF2-40B4-BE49-F238E27FC236}">
                <a16:creationId xmlns:a16="http://schemas.microsoft.com/office/drawing/2014/main" id="{FB1E7B5B-1EF2-4712-AFBF-5336E75FA8F7}"/>
              </a:ext>
            </a:extLst>
          </p:cNvPr>
          <p:cNvGraphicFramePr>
            <a:graphicFrameLocks noGrp="1"/>
          </p:cNvGraphicFramePr>
          <p:nvPr>
            <p:ph type="chart" sz="quarter" idx="13"/>
            <p:extLst>
              <p:ext uri="{D42A27DB-BD31-4B8C-83A1-F6EECF244321}">
                <p14:modId xmlns:p14="http://schemas.microsoft.com/office/powerpoint/2010/main" val="20108751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382F6-3ED7-400F-894E-B96EADFD131F}"/>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CE637431-126E-4BF9-BD37-365C2F7C7E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9737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72C36-96DF-4888-BBFA-9C0113D86802}"/>
              </a:ext>
            </a:extLst>
          </p:cNvPr>
          <p:cNvSpPr>
            <a:spLocks noGrp="1"/>
          </p:cNvSpPr>
          <p:nvPr>
            <p:ph type="title"/>
          </p:nvPr>
        </p:nvSpPr>
        <p:spPr/>
        <p:txBody>
          <a:bodyPr/>
          <a:lstStyle/>
          <a:p>
            <a:r>
              <a:rPr lang="en-US"/>
              <a:t>Facebook Average Reactions Per Post | Oxford Fajar</a:t>
            </a:r>
          </a:p>
        </p:txBody>
      </p:sp>
      <p:graphicFrame>
        <p:nvGraphicFramePr>
          <p:cNvPr id="6" name="Chart Placeholder 5">
            <a:extLst>
              <a:ext uri="{FF2B5EF4-FFF2-40B4-BE49-F238E27FC236}">
                <a16:creationId xmlns:a16="http://schemas.microsoft.com/office/drawing/2014/main" id="{5FA5145A-E777-4D1E-8481-CA19FBAA20DF}"/>
              </a:ext>
            </a:extLst>
          </p:cNvPr>
          <p:cNvGraphicFramePr>
            <a:graphicFrameLocks noGrp="1"/>
          </p:cNvGraphicFramePr>
          <p:nvPr>
            <p:ph type="chart" sz="quarter" idx="13"/>
            <p:extLst>
              <p:ext uri="{D42A27DB-BD31-4B8C-83A1-F6EECF244321}">
                <p14:modId xmlns:p14="http://schemas.microsoft.com/office/powerpoint/2010/main" val="2556469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96B377-8E17-4F21-A999-69EE79A2048B}"/>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91E4511-EC8F-4698-9C50-D9AF851E4A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020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A18E-337B-4FDF-8CDA-CA76ABA66D73}"/>
              </a:ext>
            </a:extLst>
          </p:cNvPr>
          <p:cNvSpPr>
            <a:spLocks noGrp="1"/>
          </p:cNvSpPr>
          <p:nvPr>
            <p:ph type="title"/>
          </p:nvPr>
        </p:nvSpPr>
        <p:spPr/>
        <p:txBody>
          <a:bodyPr/>
          <a:lstStyle/>
          <a:p>
            <a:r>
              <a:rPr lang="en-US"/>
              <a:t>Facebook Interactions Distribution | Oxford Fajar</a:t>
            </a:r>
          </a:p>
        </p:txBody>
      </p:sp>
      <p:graphicFrame>
        <p:nvGraphicFramePr>
          <p:cNvPr id="6" name="Chart Placeholder 5">
            <a:extLst>
              <a:ext uri="{FF2B5EF4-FFF2-40B4-BE49-F238E27FC236}">
                <a16:creationId xmlns:a16="http://schemas.microsoft.com/office/drawing/2014/main" id="{D085951B-3439-4126-9A7B-9F7BABB93670}"/>
              </a:ext>
            </a:extLst>
          </p:cNvPr>
          <p:cNvGraphicFramePr>
            <a:graphicFrameLocks noGrp="1"/>
          </p:cNvGraphicFramePr>
          <p:nvPr>
            <p:ph type="chart" sz="quarter" idx="13"/>
            <p:extLst>
              <p:ext uri="{D42A27DB-BD31-4B8C-83A1-F6EECF244321}">
                <p14:modId xmlns:p14="http://schemas.microsoft.com/office/powerpoint/2010/main" val="2710957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74648-F84D-4EED-A93F-AB70720453BE}"/>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7E4E9A6A-181D-40B7-BC8C-A00721131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0814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F0C88-197B-4201-87D4-9F723DE1D67E}"/>
              </a:ext>
            </a:extLst>
          </p:cNvPr>
          <p:cNvSpPr>
            <a:spLocks noGrp="1"/>
          </p:cNvSpPr>
          <p:nvPr>
            <p:ph type="title"/>
          </p:nvPr>
        </p:nvSpPr>
        <p:spPr/>
        <p:txBody>
          <a:bodyPr/>
          <a:lstStyle/>
          <a:p>
            <a:r>
              <a:rPr lang="en-US"/>
              <a:t>Facebook Interaction Rate By Weekday | Oxford Fajar</a:t>
            </a:r>
          </a:p>
        </p:txBody>
      </p:sp>
      <p:graphicFrame>
        <p:nvGraphicFramePr>
          <p:cNvPr id="6" name="Chart Placeholder 5">
            <a:extLst>
              <a:ext uri="{FF2B5EF4-FFF2-40B4-BE49-F238E27FC236}">
                <a16:creationId xmlns:a16="http://schemas.microsoft.com/office/drawing/2014/main" id="{BD16A1AB-B8E4-41C8-BC13-F93F7887260F}"/>
              </a:ext>
            </a:extLst>
          </p:cNvPr>
          <p:cNvGraphicFramePr>
            <a:graphicFrameLocks noGrp="1"/>
          </p:cNvGraphicFramePr>
          <p:nvPr>
            <p:ph type="chart" sz="quarter" idx="13"/>
            <p:extLst>
              <p:ext uri="{D42A27DB-BD31-4B8C-83A1-F6EECF244321}">
                <p14:modId xmlns:p14="http://schemas.microsoft.com/office/powerpoint/2010/main" val="2031251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904CA1-4CD2-4770-A8C3-6D25A6D93210}"/>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4C1CB565-40B7-4183-9EAB-4A1B16395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4231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90806-FC21-40A4-9113-5698C50F9198}"/>
              </a:ext>
            </a:extLst>
          </p:cNvPr>
          <p:cNvSpPr>
            <a:spLocks noGrp="1"/>
          </p:cNvSpPr>
          <p:nvPr>
            <p:ph type="title"/>
          </p:nvPr>
        </p:nvSpPr>
        <p:spPr/>
        <p:txBody>
          <a:bodyPr/>
          <a:lstStyle/>
          <a:p>
            <a:r>
              <a:rPr lang="en-US"/>
              <a:t>Facebook (FB) Custom Own Posts Table (new) | Oxford Fajar - 1 of 3</a:t>
            </a:r>
          </a:p>
        </p:txBody>
      </p:sp>
      <p:graphicFrame>
        <p:nvGraphicFramePr>
          <p:cNvPr id="5" name="Table Placeholder 4">
            <a:extLst>
              <a:ext uri="{FF2B5EF4-FFF2-40B4-BE49-F238E27FC236}">
                <a16:creationId xmlns:a16="http://schemas.microsoft.com/office/drawing/2014/main" id="{89EC666F-5FFE-435A-B587-54493E081DA0}"/>
              </a:ext>
            </a:extLst>
          </p:cNvPr>
          <p:cNvGraphicFramePr>
            <a:graphicFrameLocks noGrp="1"/>
          </p:cNvGraphicFramePr>
          <p:nvPr>
            <p:ph type="tbl" sz="quarter" idx="13"/>
            <p:extLst>
              <p:ext uri="{D42A27DB-BD31-4B8C-83A1-F6EECF244321}">
                <p14:modId xmlns:p14="http://schemas.microsoft.com/office/powerpoint/2010/main" val="893434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82819688"/>
                    </a:ext>
                  </a:extLst>
                </a:gridCol>
                <a:gridCol w="822960">
                  <a:extLst>
                    <a:ext uri="{9D8B030D-6E8A-4147-A177-3AD203B41FA5}">
                      <a16:colId xmlns:a16="http://schemas.microsoft.com/office/drawing/2014/main" val="3347092771"/>
                    </a:ext>
                  </a:extLst>
                </a:gridCol>
                <a:gridCol w="822960">
                  <a:extLst>
                    <a:ext uri="{9D8B030D-6E8A-4147-A177-3AD203B41FA5}">
                      <a16:colId xmlns:a16="http://schemas.microsoft.com/office/drawing/2014/main" val="4284128789"/>
                    </a:ext>
                  </a:extLst>
                </a:gridCol>
                <a:gridCol w="822960">
                  <a:extLst>
                    <a:ext uri="{9D8B030D-6E8A-4147-A177-3AD203B41FA5}">
                      <a16:colId xmlns:a16="http://schemas.microsoft.com/office/drawing/2014/main" val="717578646"/>
                    </a:ext>
                  </a:extLst>
                </a:gridCol>
                <a:gridCol w="822960">
                  <a:extLst>
                    <a:ext uri="{9D8B030D-6E8A-4147-A177-3AD203B41FA5}">
                      <a16:colId xmlns:a16="http://schemas.microsoft.com/office/drawing/2014/main" val="913904628"/>
                    </a:ext>
                  </a:extLst>
                </a:gridCol>
                <a:gridCol w="822960">
                  <a:extLst>
                    <a:ext uri="{9D8B030D-6E8A-4147-A177-3AD203B41FA5}">
                      <a16:colId xmlns:a16="http://schemas.microsoft.com/office/drawing/2014/main" val="1196829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740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- 2019-10-27 00:00:00</a:t>
                      </a:r>
                      <a:r>
                        <a:rPr kumimoji="0" lang="en-US" sz="1000" b="0" i="0" u="none" strike="noStrike" kern="1200" cap="none" spc="0" normalizeH="0" baseline="0" noProof="0">
                          <a:ln>
                            <a:noFill/>
                          </a:ln>
                          <a:solidFill>
                            <a:prstClr val="black"/>
                          </a:solidFill>
                          <a:effectLst/>
                          <a:uLnTx/>
                          <a:uFillTx/>
                          <a:latin typeface="+mn-lt"/>
                          <a:ea typeface="+mn-ea"/>
                          <a:cs typeface="+mn-cs"/>
                        </a:rPr>
                        <a:t>
 Warmest wishes to all who celebrate the festival of lights from all of us at Oxford Fajar! Happy Deepavali!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156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- 2019-10-11 14:13:00</a:t>
                      </a:r>
                      <a:r>
                        <a:rPr kumimoji="0" lang="en-US" sz="1000" b="0" i="0" u="none" strike="noStrike" kern="1200" cap="none" spc="0" normalizeH="0" baseline="0" noProof="0">
                          <a:ln>
                            <a:noFill/>
                          </a:ln>
                          <a:solidFill>
                            <a:prstClr val="black"/>
                          </a:solidFill>
                          <a:effectLst/>
                          <a:uLnTx/>
                          <a:uFillTx/>
                          <a:latin typeface="+mn-lt"/>
                          <a:ea typeface="+mn-ea"/>
                          <a:cs typeface="+mn-cs"/>
                        </a:rPr>
                        <a:t>
 Struggling to stay focused during revision sessions?
Studies show that if we draw out the information we learn, our understanding will increase by 400%. 
This is because not just the left brain but also the right brain are involved in the learning process.
For example: '+' means improvement, ':)' indicates happiness, or '$' means wealth. Just a simple sketch or even basic symbols will help!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20308493"/>
                  </a:ext>
                </a:extLst>
              </a:tr>
            </a:tbl>
          </a:graphicData>
        </a:graphic>
      </p:graphicFrame>
      <p:sp>
        <p:nvSpPr>
          <p:cNvPr id="4" name="Text Placeholder 3">
            <a:extLst>
              <a:ext uri="{FF2B5EF4-FFF2-40B4-BE49-F238E27FC236}">
                <a16:creationId xmlns:a16="http://schemas.microsoft.com/office/drawing/2014/main" id="{43DA62B5-2087-4FC2-B9A7-62CDA6AACC7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176637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FD78-742C-4CBF-A2B1-81D708FF5FD0}"/>
              </a:ext>
            </a:extLst>
          </p:cNvPr>
          <p:cNvSpPr>
            <a:spLocks noGrp="1"/>
          </p:cNvSpPr>
          <p:nvPr>
            <p:ph type="title"/>
          </p:nvPr>
        </p:nvSpPr>
        <p:spPr/>
        <p:txBody>
          <a:bodyPr/>
          <a:lstStyle/>
          <a:p>
            <a:r>
              <a:rPr lang="en-US"/>
              <a:t>Facebook (FB) Custom Own Posts Table (new) | Oxford Fajar - 2 of 3</a:t>
            </a:r>
          </a:p>
        </p:txBody>
      </p:sp>
      <p:graphicFrame>
        <p:nvGraphicFramePr>
          <p:cNvPr id="5" name="Table Placeholder 4">
            <a:extLst>
              <a:ext uri="{FF2B5EF4-FFF2-40B4-BE49-F238E27FC236}">
                <a16:creationId xmlns:a16="http://schemas.microsoft.com/office/drawing/2014/main" id="{8D16A04D-27D4-40D6-A953-E6EE9027187A}"/>
              </a:ext>
            </a:extLst>
          </p:cNvPr>
          <p:cNvGraphicFramePr>
            <a:graphicFrameLocks noGrp="1"/>
          </p:cNvGraphicFramePr>
          <p:nvPr>
            <p:ph type="tbl" sz="quarter" idx="13"/>
            <p:extLst>
              <p:ext uri="{D42A27DB-BD31-4B8C-83A1-F6EECF244321}">
                <p14:modId xmlns:p14="http://schemas.microsoft.com/office/powerpoint/2010/main" val="166783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00218479"/>
                    </a:ext>
                  </a:extLst>
                </a:gridCol>
                <a:gridCol w="822960">
                  <a:extLst>
                    <a:ext uri="{9D8B030D-6E8A-4147-A177-3AD203B41FA5}">
                      <a16:colId xmlns:a16="http://schemas.microsoft.com/office/drawing/2014/main" val="1158334409"/>
                    </a:ext>
                  </a:extLst>
                </a:gridCol>
                <a:gridCol w="822960">
                  <a:extLst>
                    <a:ext uri="{9D8B030D-6E8A-4147-A177-3AD203B41FA5}">
                      <a16:colId xmlns:a16="http://schemas.microsoft.com/office/drawing/2014/main" val="708925231"/>
                    </a:ext>
                  </a:extLst>
                </a:gridCol>
                <a:gridCol w="822960">
                  <a:extLst>
                    <a:ext uri="{9D8B030D-6E8A-4147-A177-3AD203B41FA5}">
                      <a16:colId xmlns:a16="http://schemas.microsoft.com/office/drawing/2014/main" val="3459399986"/>
                    </a:ext>
                  </a:extLst>
                </a:gridCol>
                <a:gridCol w="822960">
                  <a:extLst>
                    <a:ext uri="{9D8B030D-6E8A-4147-A177-3AD203B41FA5}">
                      <a16:colId xmlns:a16="http://schemas.microsoft.com/office/drawing/2014/main" val="1725000119"/>
                    </a:ext>
                  </a:extLst>
                </a:gridCol>
                <a:gridCol w="822960">
                  <a:extLst>
                    <a:ext uri="{9D8B030D-6E8A-4147-A177-3AD203B41FA5}">
                      <a16:colId xmlns:a16="http://schemas.microsoft.com/office/drawing/2014/main" val="3454674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7576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- 2019-10-15 13:14:00</a:t>
                      </a:r>
                      <a:r>
                        <a:rPr kumimoji="0" lang="en-US" sz="1000" b="0" i="0" u="none" strike="noStrike" kern="1200" cap="none" spc="0" normalizeH="0" baseline="0" noProof="0">
                          <a:ln>
                            <a:noFill/>
                          </a:ln>
                          <a:solidFill>
                            <a:prstClr val="black"/>
                          </a:solidFill>
                          <a:effectLst/>
                          <a:uLnTx/>
                          <a:uFillTx/>
                          <a:latin typeface="+mn-lt"/>
                          <a:ea typeface="+mn-ea"/>
                          <a:cs typeface="+mn-cs"/>
                        </a:rPr>
                        <a:t>
 SPM is just less than a month away! Have a final round of revision for SPM with Oxford Fajar’s Fully Worked Solutions SPM!
This is your ideal SPM revision tool to practise and master the skills of answering questions - anytime, anywhere!
Get your perfect on-the-go revision tool now: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66030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- 2019-10-04 14:05:09</a:t>
                      </a:r>
                      <a:r>
                        <a:rPr kumimoji="0" lang="en-US" sz="1000" b="0" i="0" u="none" strike="noStrike" kern="1200" cap="none" spc="0" normalizeH="0" baseline="0" noProof="0">
                          <a:ln>
                            <a:noFill/>
                          </a:ln>
                          <a:solidFill>
                            <a:prstClr val="black"/>
                          </a:solidFill>
                          <a:effectLst/>
                          <a:uLnTx/>
                          <a:uFillTx/>
                          <a:latin typeface="+mn-lt"/>
                          <a:ea typeface="+mn-ea"/>
                          <a:cs typeface="+mn-cs"/>
                        </a:rPr>
                        <a:t>
 What is the formula to calculate the surface area of sphere?
.
.
.
.
Answer:
4πr²
Source:
Score in SPM Mathematics, pg. A11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1771173"/>
                  </a:ext>
                </a:extLst>
              </a:tr>
            </a:tbl>
          </a:graphicData>
        </a:graphic>
      </p:graphicFrame>
      <p:sp>
        <p:nvSpPr>
          <p:cNvPr id="4" name="Text Placeholder 3">
            <a:extLst>
              <a:ext uri="{FF2B5EF4-FFF2-40B4-BE49-F238E27FC236}">
                <a16:creationId xmlns:a16="http://schemas.microsoft.com/office/drawing/2014/main" id="{DACCEAA6-AACA-40C5-9B99-3DEDC4237D0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469173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C2191-7646-430B-9DF6-FC9DB27BC486}"/>
              </a:ext>
            </a:extLst>
          </p:cNvPr>
          <p:cNvSpPr>
            <a:spLocks noGrp="1"/>
          </p:cNvSpPr>
          <p:nvPr>
            <p:ph type="title"/>
          </p:nvPr>
        </p:nvSpPr>
        <p:spPr/>
        <p:txBody>
          <a:bodyPr/>
          <a:lstStyle/>
          <a:p>
            <a:r>
              <a:rPr lang="en-US"/>
              <a:t>Facebook (FB) Custom Own Posts Table (new) | Oxford Fajar - 3 of 3</a:t>
            </a:r>
          </a:p>
        </p:txBody>
      </p:sp>
      <p:graphicFrame>
        <p:nvGraphicFramePr>
          <p:cNvPr id="5" name="Table Placeholder 4">
            <a:extLst>
              <a:ext uri="{FF2B5EF4-FFF2-40B4-BE49-F238E27FC236}">
                <a16:creationId xmlns:a16="http://schemas.microsoft.com/office/drawing/2014/main" id="{5A557B57-34DA-426B-A5DA-0B295F9BBFC0}"/>
              </a:ext>
            </a:extLst>
          </p:cNvPr>
          <p:cNvGraphicFramePr>
            <a:graphicFrameLocks noGrp="1"/>
          </p:cNvGraphicFramePr>
          <p:nvPr>
            <p:ph type="tbl" sz="quarter" idx="13"/>
            <p:extLst>
              <p:ext uri="{D42A27DB-BD31-4B8C-83A1-F6EECF244321}">
                <p14:modId xmlns:p14="http://schemas.microsoft.com/office/powerpoint/2010/main" val="3341575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62773749"/>
                    </a:ext>
                  </a:extLst>
                </a:gridCol>
                <a:gridCol w="822960">
                  <a:extLst>
                    <a:ext uri="{9D8B030D-6E8A-4147-A177-3AD203B41FA5}">
                      <a16:colId xmlns:a16="http://schemas.microsoft.com/office/drawing/2014/main" val="1800233849"/>
                    </a:ext>
                  </a:extLst>
                </a:gridCol>
                <a:gridCol w="822960">
                  <a:extLst>
                    <a:ext uri="{9D8B030D-6E8A-4147-A177-3AD203B41FA5}">
                      <a16:colId xmlns:a16="http://schemas.microsoft.com/office/drawing/2014/main" val="1290369693"/>
                    </a:ext>
                  </a:extLst>
                </a:gridCol>
                <a:gridCol w="822960">
                  <a:extLst>
                    <a:ext uri="{9D8B030D-6E8A-4147-A177-3AD203B41FA5}">
                      <a16:colId xmlns:a16="http://schemas.microsoft.com/office/drawing/2014/main" val="1066395396"/>
                    </a:ext>
                  </a:extLst>
                </a:gridCol>
                <a:gridCol w="822960">
                  <a:extLst>
                    <a:ext uri="{9D8B030D-6E8A-4147-A177-3AD203B41FA5}">
                      <a16:colId xmlns:a16="http://schemas.microsoft.com/office/drawing/2014/main" val="1163813575"/>
                    </a:ext>
                  </a:extLst>
                </a:gridCol>
                <a:gridCol w="822960">
                  <a:extLst>
                    <a:ext uri="{9D8B030D-6E8A-4147-A177-3AD203B41FA5}">
                      <a16:colId xmlns:a16="http://schemas.microsoft.com/office/drawing/2014/main" val="38425356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419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- 2019-10-09 12:13:00</a:t>
                      </a:r>
                      <a:r>
                        <a:rPr kumimoji="0" lang="en-US" sz="1000" b="0" i="0" u="none" strike="noStrike" kern="1200" cap="none" spc="0" normalizeH="0" baseline="0" noProof="0">
                          <a:ln>
                            <a:noFill/>
                          </a:ln>
                          <a:solidFill>
                            <a:prstClr val="black"/>
                          </a:solidFill>
                          <a:effectLst/>
                          <a:uLnTx/>
                          <a:uFillTx/>
                          <a:latin typeface="+mn-lt"/>
                          <a:ea typeface="+mn-ea"/>
                          <a:cs typeface="+mn-cs"/>
                        </a:rPr>
                        <a:t>
 SPM is just around the corner! Are you looking for revision notes for SPM that are easy to view, learn, and understand?
Memory Booster Plus SPM is a revision app designed to help students revise, retain, and recall key concepts anytime, anywhere for effective exam preparation!
Grab them now!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5147850"/>
                  </a:ext>
                </a:extLst>
              </a:tr>
            </a:tbl>
          </a:graphicData>
        </a:graphic>
      </p:graphicFrame>
      <p:sp>
        <p:nvSpPr>
          <p:cNvPr id="4" name="Text Placeholder 3">
            <a:extLst>
              <a:ext uri="{FF2B5EF4-FFF2-40B4-BE49-F238E27FC236}">
                <a16:creationId xmlns:a16="http://schemas.microsoft.com/office/drawing/2014/main" id="{BF6A74B5-E100-4CB5-9DEC-5AD264BC738F}"/>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928563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1D0F-0877-4E60-924D-D7E7C45E8680}"/>
              </a:ext>
            </a:extLst>
          </p:cNvPr>
          <p:cNvSpPr>
            <a:spLocks noGrp="1"/>
          </p:cNvSpPr>
          <p:nvPr>
            <p:ph type="title"/>
          </p:nvPr>
        </p:nvSpPr>
        <p:spPr/>
        <p:txBody>
          <a:bodyPr/>
          <a:lstStyle/>
          <a:p>
            <a:r>
              <a:rPr lang="en-US"/>
              <a:t>Facebook Fan Demographics | Oxford Fajar</a:t>
            </a:r>
          </a:p>
        </p:txBody>
      </p:sp>
      <p:graphicFrame>
        <p:nvGraphicFramePr>
          <p:cNvPr id="6" name="Chart Placeholder 5">
            <a:extLst>
              <a:ext uri="{FF2B5EF4-FFF2-40B4-BE49-F238E27FC236}">
                <a16:creationId xmlns:a16="http://schemas.microsoft.com/office/drawing/2014/main" id="{CE24F520-61E0-4D09-96A4-6AE50893CFCE}"/>
              </a:ext>
            </a:extLst>
          </p:cNvPr>
          <p:cNvGraphicFramePr>
            <a:graphicFrameLocks noGrp="1"/>
          </p:cNvGraphicFramePr>
          <p:nvPr>
            <p:ph type="chart" sz="quarter" idx="13"/>
            <p:extLst>
              <p:ext uri="{D42A27DB-BD31-4B8C-83A1-F6EECF244321}">
                <p14:modId xmlns:p14="http://schemas.microsoft.com/office/powerpoint/2010/main" val="407942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10B01-5F98-44B9-8C62-D91716E1A6D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DD202CFD-E58D-4CF3-9865-C384ABE5F8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46190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EF3ED-6D9F-4C4D-8AD2-0DD61102F4D1}"/>
              </a:ext>
            </a:extLst>
          </p:cNvPr>
          <p:cNvSpPr>
            <a:spLocks noGrp="1"/>
          </p:cNvSpPr>
          <p:nvPr>
            <p:ph type="title"/>
          </p:nvPr>
        </p:nvSpPr>
        <p:spPr/>
        <p:txBody>
          <a:bodyPr/>
          <a:lstStyle/>
          <a:p>
            <a:r>
              <a:rPr lang="en-US"/>
              <a:t>Facebook Interaction Rate | Oxford Fajar</a:t>
            </a:r>
          </a:p>
        </p:txBody>
      </p:sp>
      <p:graphicFrame>
        <p:nvGraphicFramePr>
          <p:cNvPr id="6" name="Chart Placeholder 5">
            <a:extLst>
              <a:ext uri="{FF2B5EF4-FFF2-40B4-BE49-F238E27FC236}">
                <a16:creationId xmlns:a16="http://schemas.microsoft.com/office/drawing/2014/main" id="{C5233A45-88F1-48F9-BE43-A698D11FCBBC}"/>
              </a:ext>
            </a:extLst>
          </p:cNvPr>
          <p:cNvGraphicFramePr>
            <a:graphicFrameLocks noGrp="1"/>
          </p:cNvGraphicFramePr>
          <p:nvPr>
            <p:ph type="chart" sz="quarter" idx="13"/>
            <p:extLst>
              <p:ext uri="{D42A27DB-BD31-4B8C-83A1-F6EECF244321}">
                <p14:modId xmlns:p14="http://schemas.microsoft.com/office/powerpoint/2010/main" val="4287006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40471B-BF46-402F-9690-DA86ACEF76D3}"/>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ADBF2A48-82C2-4A97-B05B-8AD7A5BB3E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4738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54861-875A-4CF2-9069-C622E5B89C2A}"/>
              </a:ext>
            </a:extLst>
          </p:cNvPr>
          <p:cNvSpPr>
            <a:spLocks noGrp="1"/>
          </p:cNvSpPr>
          <p:nvPr>
            <p:ph type="title"/>
          </p:nvPr>
        </p:nvSpPr>
        <p:spPr/>
        <p:txBody>
          <a:bodyPr/>
          <a:lstStyle/>
          <a:p>
            <a:r>
              <a:rPr lang="en-US"/>
              <a:t>Facebook Fans Total | Oxford Fajar</a:t>
            </a:r>
          </a:p>
        </p:txBody>
      </p:sp>
      <p:graphicFrame>
        <p:nvGraphicFramePr>
          <p:cNvPr id="6" name="Chart Placeholder 5">
            <a:extLst>
              <a:ext uri="{FF2B5EF4-FFF2-40B4-BE49-F238E27FC236}">
                <a16:creationId xmlns:a16="http://schemas.microsoft.com/office/drawing/2014/main" id="{56F916AB-E8A3-4597-8162-D8EE2B8A064F}"/>
              </a:ext>
            </a:extLst>
          </p:cNvPr>
          <p:cNvGraphicFramePr>
            <a:graphicFrameLocks noGrp="1"/>
          </p:cNvGraphicFramePr>
          <p:nvPr>
            <p:ph type="chart" sz="quarter" idx="13"/>
            <p:extLst>
              <p:ext uri="{D42A27DB-BD31-4B8C-83A1-F6EECF244321}">
                <p14:modId xmlns:p14="http://schemas.microsoft.com/office/powerpoint/2010/main" val="3177927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D9027B-7598-4CFF-AFA5-D6AE1ED5CA14}"/>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91D50AD6-755D-4BFB-AA38-EA8745AEB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2657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01207-F8AF-436D-AADF-582F13BF03B6}"/>
              </a:ext>
            </a:extLst>
          </p:cNvPr>
          <p:cNvSpPr>
            <a:spLocks noGrp="1"/>
          </p:cNvSpPr>
          <p:nvPr>
            <p:ph type="title"/>
          </p:nvPr>
        </p:nvSpPr>
        <p:spPr/>
        <p:txBody>
          <a:bodyPr/>
          <a:lstStyle/>
          <a:p>
            <a:r>
              <a:rPr lang="en-US"/>
              <a:t>Facebook Page Views | Oxford Fajar</a:t>
            </a:r>
          </a:p>
        </p:txBody>
      </p:sp>
      <p:graphicFrame>
        <p:nvGraphicFramePr>
          <p:cNvPr id="6" name="Chart Placeholder 5">
            <a:extLst>
              <a:ext uri="{FF2B5EF4-FFF2-40B4-BE49-F238E27FC236}">
                <a16:creationId xmlns:a16="http://schemas.microsoft.com/office/drawing/2014/main" id="{42861B7B-60A0-4098-B4E6-9FEA19AF6456}"/>
              </a:ext>
            </a:extLst>
          </p:cNvPr>
          <p:cNvGraphicFramePr>
            <a:graphicFrameLocks noGrp="1"/>
          </p:cNvGraphicFramePr>
          <p:nvPr>
            <p:ph type="chart" sz="quarter" idx="13"/>
            <p:extLst>
              <p:ext uri="{D42A27DB-BD31-4B8C-83A1-F6EECF244321}">
                <p14:modId xmlns:p14="http://schemas.microsoft.com/office/powerpoint/2010/main" val="2352625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B267FC-41FF-4794-82A0-26D9FDE31A16}"/>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8EB4E0B5-1A65-4C88-800B-58146779C2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1252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46283-9DF0-43E4-9313-06F43C2588E7}"/>
              </a:ext>
            </a:extLst>
          </p:cNvPr>
          <p:cNvSpPr>
            <a:spLocks noGrp="1"/>
          </p:cNvSpPr>
          <p:nvPr>
            <p:ph type="title"/>
          </p:nvPr>
        </p:nvSpPr>
        <p:spPr/>
        <p:txBody>
          <a:bodyPr/>
          <a:lstStyle/>
          <a:p>
            <a:r>
              <a:rPr lang="en-US"/>
              <a:t>Facebook Fans By City Table | Oxford Fajar - 1 of 3</a:t>
            </a:r>
          </a:p>
        </p:txBody>
      </p:sp>
      <p:graphicFrame>
        <p:nvGraphicFramePr>
          <p:cNvPr id="5" name="Table Placeholder 4">
            <a:extLst>
              <a:ext uri="{FF2B5EF4-FFF2-40B4-BE49-F238E27FC236}">
                <a16:creationId xmlns:a16="http://schemas.microsoft.com/office/drawing/2014/main" id="{A731F2FD-471E-4B82-A08D-3D000F168B4C}"/>
              </a:ext>
            </a:extLst>
          </p:cNvPr>
          <p:cNvGraphicFramePr>
            <a:graphicFrameLocks noGrp="1"/>
          </p:cNvGraphicFramePr>
          <p:nvPr>
            <p:ph type="tbl" sz="quarter" idx="13"/>
            <p:extLst>
              <p:ext uri="{D42A27DB-BD31-4B8C-83A1-F6EECF244321}">
                <p14:modId xmlns:p14="http://schemas.microsoft.com/office/powerpoint/2010/main" val="4099452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92787136"/>
                    </a:ext>
                  </a:extLst>
                </a:gridCol>
                <a:gridCol w="1645920">
                  <a:extLst>
                    <a:ext uri="{9D8B030D-6E8A-4147-A177-3AD203B41FA5}">
                      <a16:colId xmlns:a16="http://schemas.microsoft.com/office/drawing/2014/main" val="2456245330"/>
                    </a:ext>
                  </a:extLst>
                </a:gridCol>
                <a:gridCol w="1645920">
                  <a:extLst>
                    <a:ext uri="{9D8B030D-6E8A-4147-A177-3AD203B41FA5}">
                      <a16:colId xmlns:a16="http://schemas.microsoft.com/office/drawing/2014/main" val="429761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2929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extLst>
                  <a:ext uri="{0D108BD9-81ED-4DB2-BD59-A6C34878D82A}">
                    <a16:rowId xmlns:a16="http://schemas.microsoft.com/office/drawing/2014/main" val="261419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1100424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235498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2518068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4.1 %</a:t>
                      </a:r>
                    </a:p>
                  </a:txBody>
                  <a:tcPr/>
                </a:tc>
                <a:extLst>
                  <a:ext uri="{0D108BD9-81ED-4DB2-BD59-A6C34878D82A}">
                    <a16:rowId xmlns:a16="http://schemas.microsoft.com/office/drawing/2014/main" val="764582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572339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10836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14490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264169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2585816952"/>
                  </a:ext>
                </a:extLst>
              </a:tr>
            </a:tbl>
          </a:graphicData>
        </a:graphic>
      </p:graphicFrame>
      <p:sp>
        <p:nvSpPr>
          <p:cNvPr id="4" name="Text Placeholder 3">
            <a:extLst>
              <a:ext uri="{FF2B5EF4-FFF2-40B4-BE49-F238E27FC236}">
                <a16:creationId xmlns:a16="http://schemas.microsoft.com/office/drawing/2014/main" id="{45EF6DC5-FE2E-44F9-9A94-079024D1D46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8318130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DA326-518B-4BA8-95E8-A865916BB6D1}"/>
              </a:ext>
            </a:extLst>
          </p:cNvPr>
          <p:cNvSpPr>
            <a:spLocks noGrp="1"/>
          </p:cNvSpPr>
          <p:nvPr>
            <p:ph type="title"/>
          </p:nvPr>
        </p:nvSpPr>
        <p:spPr/>
        <p:txBody>
          <a:bodyPr/>
          <a:lstStyle/>
          <a:p>
            <a:r>
              <a:rPr lang="en-US"/>
              <a:t>Facebook Fans By City Table | Oxford Fajar - 2 of 3</a:t>
            </a:r>
          </a:p>
        </p:txBody>
      </p:sp>
      <p:graphicFrame>
        <p:nvGraphicFramePr>
          <p:cNvPr id="5" name="Table Placeholder 4">
            <a:extLst>
              <a:ext uri="{FF2B5EF4-FFF2-40B4-BE49-F238E27FC236}">
                <a16:creationId xmlns:a16="http://schemas.microsoft.com/office/drawing/2014/main" id="{7CDC8B20-14FF-40CA-909E-84B79335E475}"/>
              </a:ext>
            </a:extLst>
          </p:cNvPr>
          <p:cNvGraphicFramePr>
            <a:graphicFrameLocks noGrp="1"/>
          </p:cNvGraphicFramePr>
          <p:nvPr>
            <p:ph type="tbl" sz="quarter" idx="13"/>
            <p:extLst>
              <p:ext uri="{D42A27DB-BD31-4B8C-83A1-F6EECF244321}">
                <p14:modId xmlns:p14="http://schemas.microsoft.com/office/powerpoint/2010/main" val="89488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485787635"/>
                    </a:ext>
                  </a:extLst>
                </a:gridCol>
                <a:gridCol w="1645920">
                  <a:extLst>
                    <a:ext uri="{9D8B030D-6E8A-4147-A177-3AD203B41FA5}">
                      <a16:colId xmlns:a16="http://schemas.microsoft.com/office/drawing/2014/main" val="1106976525"/>
                    </a:ext>
                  </a:extLst>
                </a:gridCol>
                <a:gridCol w="1645920">
                  <a:extLst>
                    <a:ext uri="{9D8B030D-6E8A-4147-A177-3AD203B41FA5}">
                      <a16:colId xmlns:a16="http://schemas.microsoft.com/office/drawing/2014/main" val="1378922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935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22410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514192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52855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84347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40037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235450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55084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406967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897490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26261523"/>
                  </a:ext>
                </a:extLst>
              </a:tr>
            </a:tbl>
          </a:graphicData>
        </a:graphic>
      </p:graphicFrame>
      <p:sp>
        <p:nvSpPr>
          <p:cNvPr id="4" name="Text Placeholder 3">
            <a:extLst>
              <a:ext uri="{FF2B5EF4-FFF2-40B4-BE49-F238E27FC236}">
                <a16:creationId xmlns:a16="http://schemas.microsoft.com/office/drawing/2014/main" id="{41200D62-BFEF-4E64-97D5-D3514946EB9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464126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9E1F2-F543-48C1-8E39-48F1FB6FF6AF}"/>
              </a:ext>
            </a:extLst>
          </p:cNvPr>
          <p:cNvSpPr>
            <a:spLocks noGrp="1"/>
          </p:cNvSpPr>
          <p:nvPr>
            <p:ph type="title"/>
          </p:nvPr>
        </p:nvSpPr>
        <p:spPr/>
        <p:txBody>
          <a:bodyPr/>
          <a:lstStyle/>
          <a:p>
            <a:r>
              <a:rPr lang="en-US"/>
              <a:t>Facebook Fans By City Table | Oxford Fajar - 3 of 3</a:t>
            </a:r>
          </a:p>
        </p:txBody>
      </p:sp>
      <p:graphicFrame>
        <p:nvGraphicFramePr>
          <p:cNvPr id="5" name="Table Placeholder 4">
            <a:extLst>
              <a:ext uri="{FF2B5EF4-FFF2-40B4-BE49-F238E27FC236}">
                <a16:creationId xmlns:a16="http://schemas.microsoft.com/office/drawing/2014/main" id="{D58F8D4F-AC6A-4319-A867-50C597B5A2B3}"/>
              </a:ext>
            </a:extLst>
          </p:cNvPr>
          <p:cNvGraphicFramePr>
            <a:graphicFrameLocks noGrp="1"/>
          </p:cNvGraphicFramePr>
          <p:nvPr>
            <p:ph type="tbl" sz="quarter" idx="13"/>
            <p:extLst>
              <p:ext uri="{D42A27DB-BD31-4B8C-83A1-F6EECF244321}">
                <p14:modId xmlns:p14="http://schemas.microsoft.com/office/powerpoint/2010/main" val="2532960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26332529"/>
                    </a:ext>
                  </a:extLst>
                </a:gridCol>
                <a:gridCol w="1645920">
                  <a:extLst>
                    <a:ext uri="{9D8B030D-6E8A-4147-A177-3AD203B41FA5}">
                      <a16:colId xmlns:a16="http://schemas.microsoft.com/office/drawing/2014/main" val="1548009679"/>
                    </a:ext>
                  </a:extLst>
                </a:gridCol>
                <a:gridCol w="1645920">
                  <a:extLst>
                    <a:ext uri="{9D8B030D-6E8A-4147-A177-3AD203B41FA5}">
                      <a16:colId xmlns:a16="http://schemas.microsoft.com/office/drawing/2014/main" val="1353833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41096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806306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23543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Semporna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7885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Kudat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39351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472878251"/>
                  </a:ext>
                </a:extLst>
              </a:tr>
            </a:tbl>
          </a:graphicData>
        </a:graphic>
      </p:graphicFrame>
      <p:sp>
        <p:nvSpPr>
          <p:cNvPr id="4" name="Text Placeholder 3">
            <a:extLst>
              <a:ext uri="{FF2B5EF4-FFF2-40B4-BE49-F238E27FC236}">
                <a16:creationId xmlns:a16="http://schemas.microsoft.com/office/drawing/2014/main" id="{E7BC3313-4924-4C70-95E8-FD8D189AB9F1}"/>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989551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9DF76-B646-4AEF-A2B0-F477239AF358}"/>
              </a:ext>
            </a:extLst>
          </p:cNvPr>
          <p:cNvSpPr>
            <a:spLocks noGrp="1"/>
          </p:cNvSpPr>
          <p:nvPr>
            <p:ph type="title"/>
          </p:nvPr>
        </p:nvSpPr>
        <p:spPr/>
        <p:txBody>
          <a:bodyPr/>
          <a:lstStyle/>
          <a:p>
            <a:r>
              <a:rPr lang="en-US"/>
              <a:t>Facebook Own Posts Table | Oxford Fajar - 1 of 8</a:t>
            </a:r>
          </a:p>
        </p:txBody>
      </p:sp>
      <p:graphicFrame>
        <p:nvGraphicFramePr>
          <p:cNvPr id="5" name="Table Placeholder 4">
            <a:extLst>
              <a:ext uri="{FF2B5EF4-FFF2-40B4-BE49-F238E27FC236}">
                <a16:creationId xmlns:a16="http://schemas.microsoft.com/office/drawing/2014/main" id="{47454850-3417-4024-80AF-466E7A68FEBE}"/>
              </a:ext>
            </a:extLst>
          </p:cNvPr>
          <p:cNvGraphicFramePr>
            <a:graphicFrameLocks noGrp="1"/>
          </p:cNvGraphicFramePr>
          <p:nvPr>
            <p:ph type="tbl" sz="quarter" idx="13"/>
            <p:extLst>
              <p:ext uri="{D42A27DB-BD31-4B8C-83A1-F6EECF244321}">
                <p14:modId xmlns:p14="http://schemas.microsoft.com/office/powerpoint/2010/main" val="2015267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17121507"/>
                    </a:ext>
                  </a:extLst>
                </a:gridCol>
                <a:gridCol w="658368">
                  <a:extLst>
                    <a:ext uri="{9D8B030D-6E8A-4147-A177-3AD203B41FA5}">
                      <a16:colId xmlns:a16="http://schemas.microsoft.com/office/drawing/2014/main" val="2516450517"/>
                    </a:ext>
                  </a:extLst>
                </a:gridCol>
                <a:gridCol w="658368">
                  <a:extLst>
                    <a:ext uri="{9D8B030D-6E8A-4147-A177-3AD203B41FA5}">
                      <a16:colId xmlns:a16="http://schemas.microsoft.com/office/drawing/2014/main" val="1689123041"/>
                    </a:ext>
                  </a:extLst>
                </a:gridCol>
                <a:gridCol w="658368">
                  <a:extLst>
                    <a:ext uri="{9D8B030D-6E8A-4147-A177-3AD203B41FA5}">
                      <a16:colId xmlns:a16="http://schemas.microsoft.com/office/drawing/2014/main" val="1206074514"/>
                    </a:ext>
                  </a:extLst>
                </a:gridCol>
                <a:gridCol w="658368">
                  <a:extLst>
                    <a:ext uri="{9D8B030D-6E8A-4147-A177-3AD203B41FA5}">
                      <a16:colId xmlns:a16="http://schemas.microsoft.com/office/drawing/2014/main" val="222752126"/>
                    </a:ext>
                  </a:extLst>
                </a:gridCol>
                <a:gridCol w="658368">
                  <a:extLst>
                    <a:ext uri="{9D8B030D-6E8A-4147-A177-3AD203B41FA5}">
                      <a16:colId xmlns:a16="http://schemas.microsoft.com/office/drawing/2014/main" val="3310590355"/>
                    </a:ext>
                  </a:extLst>
                </a:gridCol>
                <a:gridCol w="658368">
                  <a:extLst>
                    <a:ext uri="{9D8B030D-6E8A-4147-A177-3AD203B41FA5}">
                      <a16:colId xmlns:a16="http://schemas.microsoft.com/office/drawing/2014/main" val="1007991565"/>
                    </a:ext>
                  </a:extLst>
                </a:gridCol>
                <a:gridCol w="658368">
                  <a:extLst>
                    <a:ext uri="{9D8B030D-6E8A-4147-A177-3AD203B41FA5}">
                      <a16:colId xmlns:a16="http://schemas.microsoft.com/office/drawing/2014/main" val="3495964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175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- 2019-10-31 11:20:01</a:t>
                      </a:r>
                      <a:r>
                        <a:rPr kumimoji="0" lang="en-US" sz="1000" b="0" i="0" u="none" strike="noStrike" kern="1200" cap="none" spc="0" normalizeH="0" baseline="0" noProof="0">
                          <a:ln>
                            <a:noFill/>
                          </a:ln>
                          <a:solidFill>
                            <a:prstClr val="black"/>
                          </a:solidFill>
                          <a:effectLst/>
                          <a:uLnTx/>
                          <a:uFillTx/>
                          <a:latin typeface="+mn-lt"/>
                          <a:ea typeface="+mn-ea"/>
                          <a:cs typeface="+mn-cs"/>
                        </a:rPr>
                        <a:t>
 Research has shown that when people try to focus on a single task for a long period of time, their mind starts to wander. Taking short intermittent breaks can help you regain focus and study more effectively. 
Set a timer for the amount of time you think you can study without your mind wandering. Then, once that time is up, take a short break to engage your mind in some other tasks, such as grabbing a coffee or starting a load of laundry before sitting back down to study. 
This should allow you to reboot and bring back your focus.
Source: http://bit.ly/2lBqNrm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5494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- 2019-10-29 12:20:01</a:t>
                      </a:r>
                      <a:r>
                        <a:rPr kumimoji="0" lang="en-US" sz="1000" b="0" i="0" u="none" strike="noStrike" kern="1200" cap="none" spc="0" normalizeH="0" baseline="0" noProof="0">
                          <a:ln>
                            <a:noFill/>
                          </a:ln>
                          <a:solidFill>
                            <a:prstClr val="black"/>
                          </a:solidFill>
                          <a:effectLst/>
                          <a:uLnTx/>
                          <a:uFillTx/>
                          <a:latin typeface="+mn-lt"/>
                          <a:ea typeface="+mn-ea"/>
                          <a:cs typeface="+mn-cs"/>
                        </a:rPr>
                        <a:t>
 Can you list down the synonyms of ‘sagacious’?
Source: www.oxfordlearnersdictionaries.com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4063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- 2019-10-27 00:00:00</a:t>
                      </a:r>
                      <a:r>
                        <a:rPr kumimoji="0" lang="en-US" sz="1000" b="0" i="0" u="none" strike="noStrike" kern="1200" cap="none" spc="0" normalizeH="0" baseline="0" noProof="0">
                          <a:ln>
                            <a:noFill/>
                          </a:ln>
                          <a:solidFill>
                            <a:prstClr val="black"/>
                          </a:solidFill>
                          <a:effectLst/>
                          <a:uLnTx/>
                          <a:uFillTx/>
                          <a:latin typeface="+mn-lt"/>
                          <a:ea typeface="+mn-ea"/>
                          <a:cs typeface="+mn-cs"/>
                        </a:rPr>
                        <a:t>
 Warmest wishes to all who celebrate the festival of lights from all of us at Oxford Fajar! Happy Deepavali!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8292828"/>
                  </a:ext>
                </a:extLst>
              </a:tr>
            </a:tbl>
          </a:graphicData>
        </a:graphic>
      </p:graphicFrame>
      <p:sp>
        <p:nvSpPr>
          <p:cNvPr id="4" name="Text Placeholder 3">
            <a:extLst>
              <a:ext uri="{FF2B5EF4-FFF2-40B4-BE49-F238E27FC236}">
                <a16:creationId xmlns:a16="http://schemas.microsoft.com/office/drawing/2014/main" id="{8D89BF14-FF40-451B-82EC-E56BDCE5E88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675530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69396-9942-4FAB-ABBD-5D1E6BD6F03F}"/>
              </a:ext>
            </a:extLst>
          </p:cNvPr>
          <p:cNvSpPr>
            <a:spLocks noGrp="1"/>
          </p:cNvSpPr>
          <p:nvPr>
            <p:ph type="title"/>
          </p:nvPr>
        </p:nvSpPr>
        <p:spPr/>
        <p:txBody>
          <a:bodyPr/>
          <a:lstStyle/>
          <a:p>
            <a:r>
              <a:rPr lang="en-US"/>
              <a:t>Facebook Own Posts Table | Oxford Fajar - 2 of 8</a:t>
            </a:r>
          </a:p>
        </p:txBody>
      </p:sp>
      <p:graphicFrame>
        <p:nvGraphicFramePr>
          <p:cNvPr id="5" name="Table Placeholder 4">
            <a:extLst>
              <a:ext uri="{FF2B5EF4-FFF2-40B4-BE49-F238E27FC236}">
                <a16:creationId xmlns:a16="http://schemas.microsoft.com/office/drawing/2014/main" id="{321EAA8E-269D-4C80-B04B-866212B01170}"/>
              </a:ext>
            </a:extLst>
          </p:cNvPr>
          <p:cNvGraphicFramePr>
            <a:graphicFrameLocks noGrp="1"/>
          </p:cNvGraphicFramePr>
          <p:nvPr>
            <p:ph type="tbl" sz="quarter" idx="13"/>
            <p:extLst>
              <p:ext uri="{D42A27DB-BD31-4B8C-83A1-F6EECF244321}">
                <p14:modId xmlns:p14="http://schemas.microsoft.com/office/powerpoint/2010/main" val="2467140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11637916"/>
                    </a:ext>
                  </a:extLst>
                </a:gridCol>
                <a:gridCol w="658368">
                  <a:extLst>
                    <a:ext uri="{9D8B030D-6E8A-4147-A177-3AD203B41FA5}">
                      <a16:colId xmlns:a16="http://schemas.microsoft.com/office/drawing/2014/main" val="3169855847"/>
                    </a:ext>
                  </a:extLst>
                </a:gridCol>
                <a:gridCol w="658368">
                  <a:extLst>
                    <a:ext uri="{9D8B030D-6E8A-4147-A177-3AD203B41FA5}">
                      <a16:colId xmlns:a16="http://schemas.microsoft.com/office/drawing/2014/main" val="3629459205"/>
                    </a:ext>
                  </a:extLst>
                </a:gridCol>
                <a:gridCol w="658368">
                  <a:extLst>
                    <a:ext uri="{9D8B030D-6E8A-4147-A177-3AD203B41FA5}">
                      <a16:colId xmlns:a16="http://schemas.microsoft.com/office/drawing/2014/main" val="1366492534"/>
                    </a:ext>
                  </a:extLst>
                </a:gridCol>
                <a:gridCol w="658368">
                  <a:extLst>
                    <a:ext uri="{9D8B030D-6E8A-4147-A177-3AD203B41FA5}">
                      <a16:colId xmlns:a16="http://schemas.microsoft.com/office/drawing/2014/main" val="4212270074"/>
                    </a:ext>
                  </a:extLst>
                </a:gridCol>
                <a:gridCol w="658368">
                  <a:extLst>
                    <a:ext uri="{9D8B030D-6E8A-4147-A177-3AD203B41FA5}">
                      <a16:colId xmlns:a16="http://schemas.microsoft.com/office/drawing/2014/main" val="869881125"/>
                    </a:ext>
                  </a:extLst>
                </a:gridCol>
                <a:gridCol w="658368">
                  <a:extLst>
                    <a:ext uri="{9D8B030D-6E8A-4147-A177-3AD203B41FA5}">
                      <a16:colId xmlns:a16="http://schemas.microsoft.com/office/drawing/2014/main" val="2909691213"/>
                    </a:ext>
                  </a:extLst>
                </a:gridCol>
                <a:gridCol w="658368">
                  <a:extLst>
                    <a:ext uri="{9D8B030D-6E8A-4147-A177-3AD203B41FA5}">
                      <a16:colId xmlns:a16="http://schemas.microsoft.com/office/drawing/2014/main" val="298149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8609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- 2019-10-26 11:19:00</a:t>
                      </a:r>
                      <a:r>
                        <a:rPr kumimoji="0" lang="en-US" sz="1000" b="0" i="0" u="none" strike="noStrike" kern="1200" cap="none" spc="0" normalizeH="0" baseline="0" noProof="0">
                          <a:ln>
                            <a:noFill/>
                          </a:ln>
                          <a:solidFill>
                            <a:prstClr val="black"/>
                          </a:solidFill>
                          <a:effectLst/>
                          <a:uLnTx/>
                          <a:uFillTx/>
                          <a:latin typeface="+mn-lt"/>
                          <a:ea typeface="+mn-ea"/>
                          <a:cs typeface="+mn-cs"/>
                        </a:rPr>
                        <a:t>
 The word Diwali or Deepavali means “row of lights” in an Ancient language of India, called Sanskrit. 
During this festival, people decorate their homes with lights and oil lamps, called diyas.
Source: http://bit.ly/2m3b5FO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6781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- 2019-10-24 12:18:00</a:t>
                      </a:r>
                      <a:r>
                        <a:rPr kumimoji="0" lang="en-US" sz="1000" b="0" i="0" u="none" strike="noStrike" kern="1200" cap="none" spc="0" normalizeH="0" baseline="0" noProof="0">
                          <a:ln>
                            <a:noFill/>
                          </a:ln>
                          <a:solidFill>
                            <a:prstClr val="black"/>
                          </a:solidFill>
                          <a:effectLst/>
                          <a:uLnTx/>
                          <a:uFillTx/>
                          <a:latin typeface="+mn-lt"/>
                          <a:ea typeface="+mn-ea"/>
                          <a:cs typeface="+mn-cs"/>
                        </a:rPr>
                        <a:t>
 It’s riddle time! Can you guess the answer? 
.
.
. 
. 
. 
. 
. 
Answer: 
The dictionary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76335172"/>
                  </a:ext>
                </a:extLst>
              </a:tr>
            </a:tbl>
          </a:graphicData>
        </a:graphic>
      </p:graphicFrame>
      <p:sp>
        <p:nvSpPr>
          <p:cNvPr id="4" name="Text Placeholder 3">
            <a:extLst>
              <a:ext uri="{FF2B5EF4-FFF2-40B4-BE49-F238E27FC236}">
                <a16:creationId xmlns:a16="http://schemas.microsoft.com/office/drawing/2014/main" id="{548286FD-5887-4289-AFB1-51918FF25DB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9066465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1562B-FE1D-4D27-A92C-2D061EB48BA4}"/>
              </a:ext>
            </a:extLst>
          </p:cNvPr>
          <p:cNvSpPr>
            <a:spLocks noGrp="1"/>
          </p:cNvSpPr>
          <p:nvPr>
            <p:ph type="title"/>
          </p:nvPr>
        </p:nvSpPr>
        <p:spPr/>
        <p:txBody>
          <a:bodyPr/>
          <a:lstStyle/>
          <a:p>
            <a:r>
              <a:rPr lang="en-US"/>
              <a:t>Facebook Own Posts Table | Oxford Fajar - 3 of 8</a:t>
            </a:r>
          </a:p>
        </p:txBody>
      </p:sp>
      <p:graphicFrame>
        <p:nvGraphicFramePr>
          <p:cNvPr id="5" name="Table Placeholder 4">
            <a:extLst>
              <a:ext uri="{FF2B5EF4-FFF2-40B4-BE49-F238E27FC236}">
                <a16:creationId xmlns:a16="http://schemas.microsoft.com/office/drawing/2014/main" id="{82C6C439-C75B-43E6-B2C6-F66E19445ED3}"/>
              </a:ext>
            </a:extLst>
          </p:cNvPr>
          <p:cNvGraphicFramePr>
            <a:graphicFrameLocks noGrp="1"/>
          </p:cNvGraphicFramePr>
          <p:nvPr>
            <p:ph type="tbl" sz="quarter" idx="13"/>
            <p:extLst>
              <p:ext uri="{D42A27DB-BD31-4B8C-83A1-F6EECF244321}">
                <p14:modId xmlns:p14="http://schemas.microsoft.com/office/powerpoint/2010/main" val="316802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8382765"/>
                    </a:ext>
                  </a:extLst>
                </a:gridCol>
                <a:gridCol w="658368">
                  <a:extLst>
                    <a:ext uri="{9D8B030D-6E8A-4147-A177-3AD203B41FA5}">
                      <a16:colId xmlns:a16="http://schemas.microsoft.com/office/drawing/2014/main" val="3755123694"/>
                    </a:ext>
                  </a:extLst>
                </a:gridCol>
                <a:gridCol w="658368">
                  <a:extLst>
                    <a:ext uri="{9D8B030D-6E8A-4147-A177-3AD203B41FA5}">
                      <a16:colId xmlns:a16="http://schemas.microsoft.com/office/drawing/2014/main" val="1085239848"/>
                    </a:ext>
                  </a:extLst>
                </a:gridCol>
                <a:gridCol w="658368">
                  <a:extLst>
                    <a:ext uri="{9D8B030D-6E8A-4147-A177-3AD203B41FA5}">
                      <a16:colId xmlns:a16="http://schemas.microsoft.com/office/drawing/2014/main" val="3918253232"/>
                    </a:ext>
                  </a:extLst>
                </a:gridCol>
                <a:gridCol w="658368">
                  <a:extLst>
                    <a:ext uri="{9D8B030D-6E8A-4147-A177-3AD203B41FA5}">
                      <a16:colId xmlns:a16="http://schemas.microsoft.com/office/drawing/2014/main" val="1128924490"/>
                    </a:ext>
                  </a:extLst>
                </a:gridCol>
                <a:gridCol w="658368">
                  <a:extLst>
                    <a:ext uri="{9D8B030D-6E8A-4147-A177-3AD203B41FA5}">
                      <a16:colId xmlns:a16="http://schemas.microsoft.com/office/drawing/2014/main" val="3499550865"/>
                    </a:ext>
                  </a:extLst>
                </a:gridCol>
                <a:gridCol w="658368">
                  <a:extLst>
                    <a:ext uri="{9D8B030D-6E8A-4147-A177-3AD203B41FA5}">
                      <a16:colId xmlns:a16="http://schemas.microsoft.com/office/drawing/2014/main" val="2563143722"/>
                    </a:ext>
                  </a:extLst>
                </a:gridCol>
                <a:gridCol w="658368">
                  <a:extLst>
                    <a:ext uri="{9D8B030D-6E8A-4147-A177-3AD203B41FA5}">
                      <a16:colId xmlns:a16="http://schemas.microsoft.com/office/drawing/2014/main" val="329226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142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- 2019-10-22 13:17:01</a:t>
                      </a:r>
                      <a:r>
                        <a:rPr kumimoji="0" lang="en-US" sz="1000" b="0" i="0" u="none" strike="noStrike" kern="1200" cap="none" spc="0" normalizeH="0" baseline="0" noProof="0">
                          <a:ln>
                            <a:noFill/>
                          </a:ln>
                          <a:solidFill>
                            <a:prstClr val="black"/>
                          </a:solidFill>
                          <a:effectLst/>
                          <a:uLnTx/>
                          <a:uFillTx/>
                          <a:latin typeface="+mn-lt"/>
                          <a:ea typeface="+mn-ea"/>
                          <a:cs typeface="+mn-cs"/>
                        </a:rPr>
                        <a:t>
 Reinforce your memory of key concepts and facts for SPM exams with our vibrant study cards, Memory Booster!
Perfect for on-the-go revision! Get yours now!
Learn more at
http://bit.ly/2M4OnnA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733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- 2019-10-20 11:16:00</a:t>
                      </a:r>
                      <a:r>
                        <a:rPr kumimoji="0" lang="en-US" sz="1000" b="0" i="0" u="none" strike="noStrike" kern="1200" cap="none" spc="0" normalizeH="0" baseline="0" noProof="0">
                          <a:ln>
                            <a:noFill/>
                          </a:ln>
                          <a:solidFill>
                            <a:prstClr val="black"/>
                          </a:solidFill>
                          <a:effectLst/>
                          <a:uLnTx/>
                          <a:uFillTx/>
                          <a:latin typeface="+mn-lt"/>
                          <a:ea typeface="+mn-ea"/>
                          <a:cs typeface="+mn-cs"/>
                        </a:rPr>
                        <a:t>
 To have energy and persistence, you must have passion. There must be an inner vision that drives you to achieve your goal.
Set a game plan for yourself and see how far you can go completing your 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8310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- 2019-10-18 18:16:00</a:t>
                      </a:r>
                      <a:r>
                        <a:rPr kumimoji="0" lang="en-US" sz="1000" b="0" i="0" u="none" strike="noStrike" kern="1200" cap="none" spc="0" normalizeH="0" baseline="0" noProof="0">
                          <a:ln>
                            <a:noFill/>
                          </a:ln>
                          <a:solidFill>
                            <a:prstClr val="black"/>
                          </a:solidFill>
                          <a:effectLst/>
                          <a:uLnTx/>
                          <a:uFillTx/>
                          <a:latin typeface="+mn-lt"/>
                          <a:ea typeface="+mn-ea"/>
                          <a:cs typeface="+mn-cs"/>
                        </a:rPr>
                        <a:t>
 A brain structure called the hippocampus is stimulated during exercise. Research has shown that the hippocampus is important for reasoning and memory.
Source: http://bit.ly/2lBqNrm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0915721"/>
                  </a:ext>
                </a:extLst>
              </a:tr>
            </a:tbl>
          </a:graphicData>
        </a:graphic>
      </p:graphicFrame>
      <p:sp>
        <p:nvSpPr>
          <p:cNvPr id="4" name="Text Placeholder 3">
            <a:extLst>
              <a:ext uri="{FF2B5EF4-FFF2-40B4-BE49-F238E27FC236}">
                <a16:creationId xmlns:a16="http://schemas.microsoft.com/office/drawing/2014/main" id="{AD452714-ED1C-4048-9400-B02F8DED15EB}"/>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252720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C7FF3-E6C9-474F-B075-1317FEB66C99}"/>
              </a:ext>
            </a:extLst>
          </p:cNvPr>
          <p:cNvSpPr>
            <a:spLocks noGrp="1"/>
          </p:cNvSpPr>
          <p:nvPr>
            <p:ph type="title"/>
          </p:nvPr>
        </p:nvSpPr>
        <p:spPr/>
        <p:txBody>
          <a:bodyPr/>
          <a:lstStyle/>
          <a:p>
            <a:r>
              <a:rPr lang="en-US"/>
              <a:t>Facebook Own Posts Table | Oxford Fajar - 4 of 8</a:t>
            </a:r>
          </a:p>
        </p:txBody>
      </p:sp>
      <p:graphicFrame>
        <p:nvGraphicFramePr>
          <p:cNvPr id="5" name="Table Placeholder 4">
            <a:extLst>
              <a:ext uri="{FF2B5EF4-FFF2-40B4-BE49-F238E27FC236}">
                <a16:creationId xmlns:a16="http://schemas.microsoft.com/office/drawing/2014/main" id="{CB434479-0E37-4404-A1F8-7B5DB4EDAEBC}"/>
              </a:ext>
            </a:extLst>
          </p:cNvPr>
          <p:cNvGraphicFramePr>
            <a:graphicFrameLocks noGrp="1"/>
          </p:cNvGraphicFramePr>
          <p:nvPr>
            <p:ph type="tbl" sz="quarter" idx="13"/>
            <p:extLst>
              <p:ext uri="{D42A27DB-BD31-4B8C-83A1-F6EECF244321}">
                <p14:modId xmlns:p14="http://schemas.microsoft.com/office/powerpoint/2010/main" val="3406035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8478960"/>
                    </a:ext>
                  </a:extLst>
                </a:gridCol>
                <a:gridCol w="658368">
                  <a:extLst>
                    <a:ext uri="{9D8B030D-6E8A-4147-A177-3AD203B41FA5}">
                      <a16:colId xmlns:a16="http://schemas.microsoft.com/office/drawing/2014/main" val="1301189965"/>
                    </a:ext>
                  </a:extLst>
                </a:gridCol>
                <a:gridCol w="658368">
                  <a:extLst>
                    <a:ext uri="{9D8B030D-6E8A-4147-A177-3AD203B41FA5}">
                      <a16:colId xmlns:a16="http://schemas.microsoft.com/office/drawing/2014/main" val="1071869203"/>
                    </a:ext>
                  </a:extLst>
                </a:gridCol>
                <a:gridCol w="658368">
                  <a:extLst>
                    <a:ext uri="{9D8B030D-6E8A-4147-A177-3AD203B41FA5}">
                      <a16:colId xmlns:a16="http://schemas.microsoft.com/office/drawing/2014/main" val="172180058"/>
                    </a:ext>
                  </a:extLst>
                </a:gridCol>
                <a:gridCol w="658368">
                  <a:extLst>
                    <a:ext uri="{9D8B030D-6E8A-4147-A177-3AD203B41FA5}">
                      <a16:colId xmlns:a16="http://schemas.microsoft.com/office/drawing/2014/main" val="3612704757"/>
                    </a:ext>
                  </a:extLst>
                </a:gridCol>
                <a:gridCol w="658368">
                  <a:extLst>
                    <a:ext uri="{9D8B030D-6E8A-4147-A177-3AD203B41FA5}">
                      <a16:colId xmlns:a16="http://schemas.microsoft.com/office/drawing/2014/main" val="1762619638"/>
                    </a:ext>
                  </a:extLst>
                </a:gridCol>
                <a:gridCol w="658368">
                  <a:extLst>
                    <a:ext uri="{9D8B030D-6E8A-4147-A177-3AD203B41FA5}">
                      <a16:colId xmlns:a16="http://schemas.microsoft.com/office/drawing/2014/main" val="2004313387"/>
                    </a:ext>
                  </a:extLst>
                </a:gridCol>
                <a:gridCol w="658368">
                  <a:extLst>
                    <a:ext uri="{9D8B030D-6E8A-4147-A177-3AD203B41FA5}">
                      <a16:colId xmlns:a16="http://schemas.microsoft.com/office/drawing/2014/main" val="2888832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6222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- 2019-10-17 12:15:00</a:t>
                      </a:r>
                      <a:r>
                        <a:rPr kumimoji="0" lang="en-US" sz="1000" b="0" i="0" u="none" strike="noStrike" kern="1200" cap="none" spc="0" normalizeH="0" baseline="0" noProof="0">
                          <a:ln>
                            <a:noFill/>
                          </a:ln>
                          <a:solidFill>
                            <a:prstClr val="black"/>
                          </a:solidFill>
                          <a:effectLst/>
                          <a:uLnTx/>
                          <a:uFillTx/>
                          <a:latin typeface="+mn-lt"/>
                          <a:ea typeface="+mn-ea"/>
                          <a:cs typeface="+mn-cs"/>
                        </a:rPr>
                        <a:t>
 Babies typically have three times as many taste buds as adults. Hence, sweetness will be amplified from a baby’s perspective, so as the bitterness of some vegetables.
Source: http://bit.ly/2mcJqlF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80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- 2019-10-15 13:14:00</a:t>
                      </a:r>
                      <a:r>
                        <a:rPr kumimoji="0" lang="en-US" sz="1000" b="0" i="0" u="none" strike="noStrike" kern="1200" cap="none" spc="0" normalizeH="0" baseline="0" noProof="0">
                          <a:ln>
                            <a:noFill/>
                          </a:ln>
                          <a:solidFill>
                            <a:prstClr val="black"/>
                          </a:solidFill>
                          <a:effectLst/>
                          <a:uLnTx/>
                          <a:uFillTx/>
                          <a:latin typeface="+mn-lt"/>
                          <a:ea typeface="+mn-ea"/>
                          <a:cs typeface="+mn-cs"/>
                        </a:rPr>
                        <a:t>
 SPM is just less than a month away! Have a final round of revision for SPM with Oxford Fajar’s Fully Worked Solutions SPM!
This is your ideal SPM revision tool to practise and master the skills of answering questions - anytime, anywhere!
Get your perfect on-the-go revision tool now:
http://bit.ly/2C2LoXQ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0857387"/>
                  </a:ext>
                </a:extLst>
              </a:tr>
            </a:tbl>
          </a:graphicData>
        </a:graphic>
      </p:graphicFrame>
      <p:sp>
        <p:nvSpPr>
          <p:cNvPr id="4" name="Text Placeholder 3">
            <a:extLst>
              <a:ext uri="{FF2B5EF4-FFF2-40B4-BE49-F238E27FC236}">
                <a16:creationId xmlns:a16="http://schemas.microsoft.com/office/drawing/2014/main" id="{CA9EDFCE-EE01-4A0B-A6C2-F0E1828E9F80}"/>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12185653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2A94F-26CD-4E61-B787-AA7CE747A7CB}"/>
              </a:ext>
            </a:extLst>
          </p:cNvPr>
          <p:cNvSpPr>
            <a:spLocks noGrp="1"/>
          </p:cNvSpPr>
          <p:nvPr>
            <p:ph type="title"/>
          </p:nvPr>
        </p:nvSpPr>
        <p:spPr/>
        <p:txBody>
          <a:bodyPr/>
          <a:lstStyle/>
          <a:p>
            <a:r>
              <a:rPr lang="en-US"/>
              <a:t>Facebook Own Posts Table | Oxford Fajar - 5 of 8</a:t>
            </a:r>
          </a:p>
        </p:txBody>
      </p:sp>
      <p:graphicFrame>
        <p:nvGraphicFramePr>
          <p:cNvPr id="5" name="Table Placeholder 4">
            <a:extLst>
              <a:ext uri="{FF2B5EF4-FFF2-40B4-BE49-F238E27FC236}">
                <a16:creationId xmlns:a16="http://schemas.microsoft.com/office/drawing/2014/main" id="{212A3EF6-C11D-472A-BF2A-3F1113C98266}"/>
              </a:ext>
            </a:extLst>
          </p:cNvPr>
          <p:cNvGraphicFramePr>
            <a:graphicFrameLocks noGrp="1"/>
          </p:cNvGraphicFramePr>
          <p:nvPr>
            <p:ph type="tbl" sz="quarter" idx="13"/>
            <p:extLst>
              <p:ext uri="{D42A27DB-BD31-4B8C-83A1-F6EECF244321}">
                <p14:modId xmlns:p14="http://schemas.microsoft.com/office/powerpoint/2010/main" val="148978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30203694"/>
                    </a:ext>
                  </a:extLst>
                </a:gridCol>
                <a:gridCol w="658368">
                  <a:extLst>
                    <a:ext uri="{9D8B030D-6E8A-4147-A177-3AD203B41FA5}">
                      <a16:colId xmlns:a16="http://schemas.microsoft.com/office/drawing/2014/main" val="3624761465"/>
                    </a:ext>
                  </a:extLst>
                </a:gridCol>
                <a:gridCol w="658368">
                  <a:extLst>
                    <a:ext uri="{9D8B030D-6E8A-4147-A177-3AD203B41FA5}">
                      <a16:colId xmlns:a16="http://schemas.microsoft.com/office/drawing/2014/main" val="3675230060"/>
                    </a:ext>
                  </a:extLst>
                </a:gridCol>
                <a:gridCol w="658368">
                  <a:extLst>
                    <a:ext uri="{9D8B030D-6E8A-4147-A177-3AD203B41FA5}">
                      <a16:colId xmlns:a16="http://schemas.microsoft.com/office/drawing/2014/main" val="1882432030"/>
                    </a:ext>
                  </a:extLst>
                </a:gridCol>
                <a:gridCol w="658368">
                  <a:extLst>
                    <a:ext uri="{9D8B030D-6E8A-4147-A177-3AD203B41FA5}">
                      <a16:colId xmlns:a16="http://schemas.microsoft.com/office/drawing/2014/main" val="2009356263"/>
                    </a:ext>
                  </a:extLst>
                </a:gridCol>
                <a:gridCol w="658368">
                  <a:extLst>
                    <a:ext uri="{9D8B030D-6E8A-4147-A177-3AD203B41FA5}">
                      <a16:colId xmlns:a16="http://schemas.microsoft.com/office/drawing/2014/main" val="2705794553"/>
                    </a:ext>
                  </a:extLst>
                </a:gridCol>
                <a:gridCol w="658368">
                  <a:extLst>
                    <a:ext uri="{9D8B030D-6E8A-4147-A177-3AD203B41FA5}">
                      <a16:colId xmlns:a16="http://schemas.microsoft.com/office/drawing/2014/main" val="4216514165"/>
                    </a:ext>
                  </a:extLst>
                </a:gridCol>
                <a:gridCol w="658368">
                  <a:extLst>
                    <a:ext uri="{9D8B030D-6E8A-4147-A177-3AD203B41FA5}">
                      <a16:colId xmlns:a16="http://schemas.microsoft.com/office/drawing/2014/main" val="45776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966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- 2019-10-13 11:14:01</a:t>
                      </a:r>
                      <a:r>
                        <a:rPr kumimoji="0" lang="en-US" sz="1000" b="0" i="0" u="none" strike="noStrike" kern="1200" cap="none" spc="0" normalizeH="0" baseline="0" noProof="0">
                          <a:ln>
                            <a:noFill/>
                          </a:ln>
                          <a:solidFill>
                            <a:prstClr val="black"/>
                          </a:solidFill>
                          <a:effectLst/>
                          <a:uLnTx/>
                          <a:uFillTx/>
                          <a:latin typeface="+mn-lt"/>
                          <a:ea typeface="+mn-ea"/>
                          <a:cs typeface="+mn-cs"/>
                        </a:rPr>
                        <a:t>
 It’s Sunday, let’s have a quick quiz! Find the number that logically completes the series. 
What’s your guess? :) 
.
.
.
.
.
.
Answer: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4006104"/>
                  </a:ext>
                </a:extLst>
              </a:tr>
            </a:tbl>
          </a:graphicData>
        </a:graphic>
      </p:graphicFrame>
      <p:sp>
        <p:nvSpPr>
          <p:cNvPr id="4" name="Text Placeholder 3">
            <a:extLst>
              <a:ext uri="{FF2B5EF4-FFF2-40B4-BE49-F238E27FC236}">
                <a16:creationId xmlns:a16="http://schemas.microsoft.com/office/drawing/2014/main" id="{2029CEC8-01D4-46EC-B109-752A5B907D55}"/>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4267303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1447-23C5-4436-8F4B-820F8164ECFE}"/>
              </a:ext>
            </a:extLst>
          </p:cNvPr>
          <p:cNvSpPr>
            <a:spLocks noGrp="1"/>
          </p:cNvSpPr>
          <p:nvPr>
            <p:ph type="title"/>
          </p:nvPr>
        </p:nvSpPr>
        <p:spPr/>
        <p:txBody>
          <a:bodyPr/>
          <a:lstStyle/>
          <a:p>
            <a:r>
              <a:rPr lang="en-US"/>
              <a:t>Facebook Own Posts Table | Oxford Fajar - 6 of 8</a:t>
            </a:r>
          </a:p>
        </p:txBody>
      </p:sp>
      <p:graphicFrame>
        <p:nvGraphicFramePr>
          <p:cNvPr id="5" name="Table Placeholder 4">
            <a:extLst>
              <a:ext uri="{FF2B5EF4-FFF2-40B4-BE49-F238E27FC236}">
                <a16:creationId xmlns:a16="http://schemas.microsoft.com/office/drawing/2014/main" id="{6F89AF1A-E375-4DEA-B83F-35AD6CA56B74}"/>
              </a:ext>
            </a:extLst>
          </p:cNvPr>
          <p:cNvGraphicFramePr>
            <a:graphicFrameLocks noGrp="1"/>
          </p:cNvGraphicFramePr>
          <p:nvPr>
            <p:ph type="tbl" sz="quarter" idx="13"/>
            <p:extLst>
              <p:ext uri="{D42A27DB-BD31-4B8C-83A1-F6EECF244321}">
                <p14:modId xmlns:p14="http://schemas.microsoft.com/office/powerpoint/2010/main" val="1886284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175210"/>
                    </a:ext>
                  </a:extLst>
                </a:gridCol>
                <a:gridCol w="658368">
                  <a:extLst>
                    <a:ext uri="{9D8B030D-6E8A-4147-A177-3AD203B41FA5}">
                      <a16:colId xmlns:a16="http://schemas.microsoft.com/office/drawing/2014/main" val="2309202073"/>
                    </a:ext>
                  </a:extLst>
                </a:gridCol>
                <a:gridCol w="658368">
                  <a:extLst>
                    <a:ext uri="{9D8B030D-6E8A-4147-A177-3AD203B41FA5}">
                      <a16:colId xmlns:a16="http://schemas.microsoft.com/office/drawing/2014/main" val="1207970559"/>
                    </a:ext>
                  </a:extLst>
                </a:gridCol>
                <a:gridCol w="658368">
                  <a:extLst>
                    <a:ext uri="{9D8B030D-6E8A-4147-A177-3AD203B41FA5}">
                      <a16:colId xmlns:a16="http://schemas.microsoft.com/office/drawing/2014/main" val="1859569915"/>
                    </a:ext>
                  </a:extLst>
                </a:gridCol>
                <a:gridCol w="658368">
                  <a:extLst>
                    <a:ext uri="{9D8B030D-6E8A-4147-A177-3AD203B41FA5}">
                      <a16:colId xmlns:a16="http://schemas.microsoft.com/office/drawing/2014/main" val="2520214271"/>
                    </a:ext>
                  </a:extLst>
                </a:gridCol>
                <a:gridCol w="658368">
                  <a:extLst>
                    <a:ext uri="{9D8B030D-6E8A-4147-A177-3AD203B41FA5}">
                      <a16:colId xmlns:a16="http://schemas.microsoft.com/office/drawing/2014/main" val="1107031199"/>
                    </a:ext>
                  </a:extLst>
                </a:gridCol>
                <a:gridCol w="658368">
                  <a:extLst>
                    <a:ext uri="{9D8B030D-6E8A-4147-A177-3AD203B41FA5}">
                      <a16:colId xmlns:a16="http://schemas.microsoft.com/office/drawing/2014/main" val="3508700353"/>
                    </a:ext>
                  </a:extLst>
                </a:gridCol>
                <a:gridCol w="658368">
                  <a:extLst>
                    <a:ext uri="{9D8B030D-6E8A-4147-A177-3AD203B41FA5}">
                      <a16:colId xmlns:a16="http://schemas.microsoft.com/office/drawing/2014/main" val="54490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5407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- 2019-10-11 14:13:00</a:t>
                      </a:r>
                      <a:r>
                        <a:rPr kumimoji="0" lang="en-US" sz="1000" b="0" i="0" u="none" strike="noStrike" kern="1200" cap="none" spc="0" normalizeH="0" baseline="0" noProof="0">
                          <a:ln>
                            <a:noFill/>
                          </a:ln>
                          <a:solidFill>
                            <a:prstClr val="black"/>
                          </a:solidFill>
                          <a:effectLst/>
                          <a:uLnTx/>
                          <a:uFillTx/>
                          <a:latin typeface="+mn-lt"/>
                          <a:ea typeface="+mn-ea"/>
                          <a:cs typeface="+mn-cs"/>
                        </a:rPr>
                        <a:t>
 Struggling to stay focused during revision sessions?
Studies show that if we draw out the information we learn, our understanding will increase by 400%. 
This is because not just the left brain but also the right brain are involved in the learning process.
For example: '+' means improvement, ':)' indicates happiness, or '$' means wealth. Just a simple sketch or even basic symbols will help! 
Source:
Memory Booster 123 ABC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6275275"/>
                  </a:ext>
                </a:extLst>
              </a:tr>
            </a:tbl>
          </a:graphicData>
        </a:graphic>
      </p:graphicFrame>
      <p:sp>
        <p:nvSpPr>
          <p:cNvPr id="4" name="Text Placeholder 3">
            <a:extLst>
              <a:ext uri="{FF2B5EF4-FFF2-40B4-BE49-F238E27FC236}">
                <a16:creationId xmlns:a16="http://schemas.microsoft.com/office/drawing/2014/main" id="{F121AFFA-2555-4E20-9AB9-66A29B8E238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930924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E2E9B-1686-4F07-9EA6-D70694D60EFB}"/>
              </a:ext>
            </a:extLst>
          </p:cNvPr>
          <p:cNvSpPr>
            <a:spLocks noGrp="1"/>
          </p:cNvSpPr>
          <p:nvPr>
            <p:ph type="title"/>
          </p:nvPr>
        </p:nvSpPr>
        <p:spPr/>
        <p:txBody>
          <a:bodyPr/>
          <a:lstStyle/>
          <a:p>
            <a:r>
              <a:rPr lang="en-US"/>
              <a:t>Facebook Own Posts Table | Oxford Fajar - 7 of 8</a:t>
            </a:r>
          </a:p>
        </p:txBody>
      </p:sp>
      <p:graphicFrame>
        <p:nvGraphicFramePr>
          <p:cNvPr id="5" name="Table Placeholder 4">
            <a:extLst>
              <a:ext uri="{FF2B5EF4-FFF2-40B4-BE49-F238E27FC236}">
                <a16:creationId xmlns:a16="http://schemas.microsoft.com/office/drawing/2014/main" id="{C29F1801-2827-4694-81BC-2DDACC6CB513}"/>
              </a:ext>
            </a:extLst>
          </p:cNvPr>
          <p:cNvGraphicFramePr>
            <a:graphicFrameLocks noGrp="1"/>
          </p:cNvGraphicFramePr>
          <p:nvPr>
            <p:ph type="tbl" sz="quarter" idx="13"/>
            <p:extLst>
              <p:ext uri="{D42A27DB-BD31-4B8C-83A1-F6EECF244321}">
                <p14:modId xmlns:p14="http://schemas.microsoft.com/office/powerpoint/2010/main" val="684035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8099494"/>
                    </a:ext>
                  </a:extLst>
                </a:gridCol>
                <a:gridCol w="658368">
                  <a:extLst>
                    <a:ext uri="{9D8B030D-6E8A-4147-A177-3AD203B41FA5}">
                      <a16:colId xmlns:a16="http://schemas.microsoft.com/office/drawing/2014/main" val="3924886206"/>
                    </a:ext>
                  </a:extLst>
                </a:gridCol>
                <a:gridCol w="658368">
                  <a:extLst>
                    <a:ext uri="{9D8B030D-6E8A-4147-A177-3AD203B41FA5}">
                      <a16:colId xmlns:a16="http://schemas.microsoft.com/office/drawing/2014/main" val="1373144681"/>
                    </a:ext>
                  </a:extLst>
                </a:gridCol>
                <a:gridCol w="658368">
                  <a:extLst>
                    <a:ext uri="{9D8B030D-6E8A-4147-A177-3AD203B41FA5}">
                      <a16:colId xmlns:a16="http://schemas.microsoft.com/office/drawing/2014/main" val="698710522"/>
                    </a:ext>
                  </a:extLst>
                </a:gridCol>
                <a:gridCol w="658368">
                  <a:extLst>
                    <a:ext uri="{9D8B030D-6E8A-4147-A177-3AD203B41FA5}">
                      <a16:colId xmlns:a16="http://schemas.microsoft.com/office/drawing/2014/main" val="3608282889"/>
                    </a:ext>
                  </a:extLst>
                </a:gridCol>
                <a:gridCol w="658368">
                  <a:extLst>
                    <a:ext uri="{9D8B030D-6E8A-4147-A177-3AD203B41FA5}">
                      <a16:colId xmlns:a16="http://schemas.microsoft.com/office/drawing/2014/main" val="1278789599"/>
                    </a:ext>
                  </a:extLst>
                </a:gridCol>
                <a:gridCol w="658368">
                  <a:extLst>
                    <a:ext uri="{9D8B030D-6E8A-4147-A177-3AD203B41FA5}">
                      <a16:colId xmlns:a16="http://schemas.microsoft.com/office/drawing/2014/main" val="1452670888"/>
                    </a:ext>
                  </a:extLst>
                </a:gridCol>
                <a:gridCol w="658368">
                  <a:extLst>
                    <a:ext uri="{9D8B030D-6E8A-4147-A177-3AD203B41FA5}">
                      <a16:colId xmlns:a16="http://schemas.microsoft.com/office/drawing/2014/main" val="3162140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749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- 2019-10-09 12:13:00</a:t>
                      </a:r>
                      <a:r>
                        <a:rPr kumimoji="0" lang="en-US" sz="1000" b="0" i="0" u="none" strike="noStrike" kern="1200" cap="none" spc="0" normalizeH="0" baseline="0" noProof="0">
                          <a:ln>
                            <a:noFill/>
                          </a:ln>
                          <a:solidFill>
                            <a:prstClr val="black"/>
                          </a:solidFill>
                          <a:effectLst/>
                          <a:uLnTx/>
                          <a:uFillTx/>
                          <a:latin typeface="+mn-lt"/>
                          <a:ea typeface="+mn-ea"/>
                          <a:cs typeface="+mn-cs"/>
                        </a:rPr>
                        <a:t>
 SPM is just around the corner! Are you looking for revision notes for SPM that are easy to view, learn, and understand?
Memory Booster Plus SPM is a revision app designed to help students revise, retain, and recall key concepts anytime, anywhere for effective exam preparation!
Grab them now!
http://bit.ly/2GrdVdt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537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- 2019-10-07 12:14:00</a:t>
                      </a:r>
                      <a:r>
                        <a:rPr kumimoji="0" lang="en-US" sz="1000" b="0" i="0" u="none" strike="noStrike" kern="1200" cap="none" spc="0" normalizeH="0" baseline="0" noProof="0">
                          <a:ln>
                            <a:noFill/>
                          </a:ln>
                          <a:solidFill>
                            <a:prstClr val="black"/>
                          </a:solidFill>
                          <a:effectLst/>
                          <a:uLnTx/>
                          <a:uFillTx/>
                          <a:latin typeface="+mn-lt"/>
                          <a:ea typeface="+mn-ea"/>
                          <a:cs typeface="+mn-cs"/>
                        </a:rPr>
                        <a:t>
 Scientists prove that octopuses are capable of learning from experience and maintaining short- and long-term memory. 
They have also been observed using tools in an intelligent manner, such as coconuts for personal fortresses.
Source: http://bit.ly/2n5GhnM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5587948"/>
                  </a:ext>
                </a:extLst>
              </a:tr>
            </a:tbl>
          </a:graphicData>
        </a:graphic>
      </p:graphicFrame>
      <p:sp>
        <p:nvSpPr>
          <p:cNvPr id="4" name="Text Placeholder 3">
            <a:extLst>
              <a:ext uri="{FF2B5EF4-FFF2-40B4-BE49-F238E27FC236}">
                <a16:creationId xmlns:a16="http://schemas.microsoft.com/office/drawing/2014/main" id="{145D65B0-C78C-4F45-AE85-562EAAD98FCD}"/>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7412555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34518-9AF1-400D-A461-6FFE1D1F3C27}"/>
              </a:ext>
            </a:extLst>
          </p:cNvPr>
          <p:cNvSpPr>
            <a:spLocks noGrp="1"/>
          </p:cNvSpPr>
          <p:nvPr>
            <p:ph type="title"/>
          </p:nvPr>
        </p:nvSpPr>
        <p:spPr/>
        <p:txBody>
          <a:bodyPr/>
          <a:lstStyle/>
          <a:p>
            <a:r>
              <a:rPr lang="en-US"/>
              <a:t>Facebook Own Posts Table | Oxford Fajar - 8 of 8</a:t>
            </a:r>
          </a:p>
        </p:txBody>
      </p:sp>
      <p:graphicFrame>
        <p:nvGraphicFramePr>
          <p:cNvPr id="5" name="Table Placeholder 4">
            <a:extLst>
              <a:ext uri="{FF2B5EF4-FFF2-40B4-BE49-F238E27FC236}">
                <a16:creationId xmlns:a16="http://schemas.microsoft.com/office/drawing/2014/main" id="{584E3DB4-65F2-4EE8-92F6-48849A7F6CFF}"/>
              </a:ext>
            </a:extLst>
          </p:cNvPr>
          <p:cNvGraphicFramePr>
            <a:graphicFrameLocks noGrp="1"/>
          </p:cNvGraphicFramePr>
          <p:nvPr>
            <p:ph type="tbl" sz="quarter" idx="13"/>
            <p:extLst>
              <p:ext uri="{D42A27DB-BD31-4B8C-83A1-F6EECF244321}">
                <p14:modId xmlns:p14="http://schemas.microsoft.com/office/powerpoint/2010/main" val="1950816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54546672"/>
                    </a:ext>
                  </a:extLst>
                </a:gridCol>
                <a:gridCol w="658368">
                  <a:extLst>
                    <a:ext uri="{9D8B030D-6E8A-4147-A177-3AD203B41FA5}">
                      <a16:colId xmlns:a16="http://schemas.microsoft.com/office/drawing/2014/main" val="1151917091"/>
                    </a:ext>
                  </a:extLst>
                </a:gridCol>
                <a:gridCol w="658368">
                  <a:extLst>
                    <a:ext uri="{9D8B030D-6E8A-4147-A177-3AD203B41FA5}">
                      <a16:colId xmlns:a16="http://schemas.microsoft.com/office/drawing/2014/main" val="2146516647"/>
                    </a:ext>
                  </a:extLst>
                </a:gridCol>
                <a:gridCol w="658368">
                  <a:extLst>
                    <a:ext uri="{9D8B030D-6E8A-4147-A177-3AD203B41FA5}">
                      <a16:colId xmlns:a16="http://schemas.microsoft.com/office/drawing/2014/main" val="1378844735"/>
                    </a:ext>
                  </a:extLst>
                </a:gridCol>
                <a:gridCol w="658368">
                  <a:extLst>
                    <a:ext uri="{9D8B030D-6E8A-4147-A177-3AD203B41FA5}">
                      <a16:colId xmlns:a16="http://schemas.microsoft.com/office/drawing/2014/main" val="4155499721"/>
                    </a:ext>
                  </a:extLst>
                </a:gridCol>
                <a:gridCol w="658368">
                  <a:extLst>
                    <a:ext uri="{9D8B030D-6E8A-4147-A177-3AD203B41FA5}">
                      <a16:colId xmlns:a16="http://schemas.microsoft.com/office/drawing/2014/main" val="611449547"/>
                    </a:ext>
                  </a:extLst>
                </a:gridCol>
                <a:gridCol w="658368">
                  <a:extLst>
                    <a:ext uri="{9D8B030D-6E8A-4147-A177-3AD203B41FA5}">
                      <a16:colId xmlns:a16="http://schemas.microsoft.com/office/drawing/2014/main" val="3775935182"/>
                    </a:ext>
                  </a:extLst>
                </a:gridCol>
                <a:gridCol w="658368">
                  <a:extLst>
                    <a:ext uri="{9D8B030D-6E8A-4147-A177-3AD203B41FA5}">
                      <a16:colId xmlns:a16="http://schemas.microsoft.com/office/drawing/2014/main" val="743725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859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Oxford Fajar - 2019-10-04 14:05:09</a:t>
                      </a:r>
                      <a:r>
                        <a:rPr kumimoji="0" lang="en-US" sz="1000" b="0" i="0" u="none" strike="noStrike" kern="1200" cap="none" spc="0" normalizeH="0" baseline="0" noProof="0">
                          <a:ln>
                            <a:noFill/>
                          </a:ln>
                          <a:solidFill>
                            <a:prstClr val="black"/>
                          </a:solidFill>
                          <a:effectLst/>
                          <a:uLnTx/>
                          <a:uFillTx/>
                          <a:latin typeface="+mn-lt"/>
                          <a:ea typeface="+mn-ea"/>
                          <a:cs typeface="+mn-cs"/>
                        </a:rPr>
                        <a:t>
 What is the formula to calculate the surface area of sphere?
.
.
.
.
Answer:
4πr²
Source:
Score in SPM Mathematics, pg. A11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8028364"/>
                  </a:ext>
                </a:extLst>
              </a:tr>
            </a:tbl>
          </a:graphicData>
        </a:graphic>
      </p:graphicFrame>
      <p:sp>
        <p:nvSpPr>
          <p:cNvPr id="4" name="Text Placeholder 3">
            <a:extLst>
              <a:ext uri="{FF2B5EF4-FFF2-40B4-BE49-F238E27FC236}">
                <a16:creationId xmlns:a16="http://schemas.microsoft.com/office/drawing/2014/main" id="{A050EDEB-0E43-484E-A313-7895E37FC72E}"/>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26784172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18662-6D03-4262-A81F-059E21271C3F}"/>
              </a:ext>
            </a:extLst>
          </p:cNvPr>
          <p:cNvSpPr>
            <a:spLocks noGrp="1"/>
          </p:cNvSpPr>
          <p:nvPr>
            <p:ph type="title"/>
          </p:nvPr>
        </p:nvSpPr>
        <p:spPr/>
        <p:txBody>
          <a:bodyPr/>
          <a:lstStyle/>
          <a:p>
            <a:r>
              <a:rPr lang="en-US"/>
              <a:t>Facebook Custom Reach (Collumn Chart) | Oxford Fajar</a:t>
            </a:r>
          </a:p>
        </p:txBody>
      </p:sp>
      <p:graphicFrame>
        <p:nvGraphicFramePr>
          <p:cNvPr id="6" name="Chart Placeholder 5">
            <a:extLst>
              <a:ext uri="{FF2B5EF4-FFF2-40B4-BE49-F238E27FC236}">
                <a16:creationId xmlns:a16="http://schemas.microsoft.com/office/drawing/2014/main" id="{9C4678FF-546B-41D9-9514-A22091EB9513}"/>
              </a:ext>
            </a:extLst>
          </p:cNvPr>
          <p:cNvGraphicFramePr>
            <a:graphicFrameLocks noGrp="1"/>
          </p:cNvGraphicFramePr>
          <p:nvPr>
            <p:ph type="chart" sz="quarter" idx="13"/>
            <p:extLst>
              <p:ext uri="{D42A27DB-BD31-4B8C-83A1-F6EECF244321}">
                <p14:modId xmlns:p14="http://schemas.microsoft.com/office/powerpoint/2010/main" val="843277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CFDF15-3736-4F5C-9D81-33AE9220AE27}"/>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5984F250-7539-4EB7-BAC1-3977BCC30D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42867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6658D-CDBE-4D96-88C5-AFF587E16F7F}"/>
              </a:ext>
            </a:extLst>
          </p:cNvPr>
          <p:cNvSpPr>
            <a:spLocks noGrp="1"/>
          </p:cNvSpPr>
          <p:nvPr>
            <p:ph type="title"/>
          </p:nvPr>
        </p:nvSpPr>
        <p:spPr/>
        <p:txBody>
          <a:bodyPr/>
          <a:lstStyle/>
          <a:p>
            <a:r>
              <a:rPr lang="en-US"/>
              <a:t>Facebook Total Engagements | Oxford Fajar</a:t>
            </a:r>
          </a:p>
        </p:txBody>
      </p:sp>
      <p:graphicFrame>
        <p:nvGraphicFramePr>
          <p:cNvPr id="6" name="Chart Placeholder 5">
            <a:extLst>
              <a:ext uri="{FF2B5EF4-FFF2-40B4-BE49-F238E27FC236}">
                <a16:creationId xmlns:a16="http://schemas.microsoft.com/office/drawing/2014/main" id="{798A87A5-81E3-4FB6-A469-DFBA55708627}"/>
              </a:ext>
            </a:extLst>
          </p:cNvPr>
          <p:cNvGraphicFramePr>
            <a:graphicFrameLocks noGrp="1"/>
          </p:cNvGraphicFramePr>
          <p:nvPr>
            <p:ph type="chart" sz="quarter" idx="13"/>
            <p:extLst>
              <p:ext uri="{D42A27DB-BD31-4B8C-83A1-F6EECF244321}">
                <p14:modId xmlns:p14="http://schemas.microsoft.com/office/powerpoint/2010/main" val="3471256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237777-C625-464D-8DB1-EDC869BC40ED}"/>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E3733D87-D22C-4187-A466-8DF7EE34DB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6631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2655-0369-49A8-B42F-91C87E22E2B8}"/>
              </a:ext>
            </a:extLst>
          </p:cNvPr>
          <p:cNvSpPr>
            <a:spLocks noGrp="1"/>
          </p:cNvSpPr>
          <p:nvPr>
            <p:ph type="title"/>
          </p:nvPr>
        </p:nvSpPr>
        <p:spPr/>
        <p:txBody>
          <a:bodyPr/>
          <a:lstStyle/>
          <a:p>
            <a:r>
              <a:rPr lang="en-US"/>
              <a:t>Facebook Total Engagements over Time (monthly) | Oxford Fajar</a:t>
            </a:r>
          </a:p>
        </p:txBody>
      </p:sp>
      <p:graphicFrame>
        <p:nvGraphicFramePr>
          <p:cNvPr id="6" name="Chart Placeholder 5">
            <a:extLst>
              <a:ext uri="{FF2B5EF4-FFF2-40B4-BE49-F238E27FC236}">
                <a16:creationId xmlns:a16="http://schemas.microsoft.com/office/drawing/2014/main" id="{50D46A4A-5649-44DE-A495-488BC4D0F8D0}"/>
              </a:ext>
            </a:extLst>
          </p:cNvPr>
          <p:cNvGraphicFramePr>
            <a:graphicFrameLocks noGrp="1"/>
          </p:cNvGraphicFramePr>
          <p:nvPr>
            <p:ph type="chart" sz="quarter" idx="13"/>
            <p:extLst>
              <p:ext uri="{D42A27DB-BD31-4B8C-83A1-F6EECF244321}">
                <p14:modId xmlns:p14="http://schemas.microsoft.com/office/powerpoint/2010/main" val="2677640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F9B60A-10C6-4066-87E9-FF7D7CAC0A3C}"/>
              </a:ext>
            </a:extLst>
          </p:cNvPr>
          <p:cNvSpPr>
            <a:spLocks noGrp="1"/>
          </p:cNvSpPr>
          <p:nvPr>
            <p:ph type="body" sz="quarter" idx="14"/>
          </p:nvPr>
        </p:nvSpPr>
        <p:spPr/>
        <p:txBody>
          <a:bodyPr/>
          <a:lstStyle/>
          <a:p>
            <a:r>
              <a:rPr lang="en-US"/>
              <a:t>10/01/2019 - 10/31/2019</a:t>
            </a:r>
          </a:p>
        </p:txBody>
      </p:sp>
      <p:sp>
        <p:nvSpPr>
          <p:cNvPr id="5" name="Footer Placeholder 4">
            <a:extLst>
              <a:ext uri="{FF2B5EF4-FFF2-40B4-BE49-F238E27FC236}">
                <a16:creationId xmlns:a16="http://schemas.microsoft.com/office/drawing/2014/main" id="{846D260F-8C62-47E3-9B4E-0500FB1EF6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981949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899</Words>
  <Application>Microsoft Office PowerPoint</Application>
  <PresentationFormat>On-screen Show (4:3)</PresentationFormat>
  <Paragraphs>404</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MASTER TEMPLATE</vt:lpstr>
      <vt:lpstr>Facebook Key Metrics Table | Oxford Fajar</vt:lpstr>
      <vt:lpstr>Facebook Reach | Oxford Fajar</vt:lpstr>
      <vt:lpstr>Facebook Engaged Users | Oxford Fajar</vt:lpstr>
      <vt:lpstr>Facebook Average Reactions Per Post | Oxford Fajar</vt:lpstr>
      <vt:lpstr>Facebook Interactions Distribution | Oxford Fajar</vt:lpstr>
      <vt:lpstr>Facebook Interaction Rate By Weekday | Oxford Fajar</vt:lpstr>
      <vt:lpstr>Facebook (FB) Custom Own Posts Table (new) | Oxford Fajar - 1 of 3</vt:lpstr>
      <vt:lpstr>Facebook (FB) Custom Own Posts Table (new) | Oxford Fajar - 2 of 3</vt:lpstr>
      <vt:lpstr>Facebook (FB) Custom Own Posts Table (new) | Oxford Fajar - 3 of 3</vt:lpstr>
      <vt:lpstr>Facebook Fan Demographics | Oxford Fajar</vt:lpstr>
      <vt:lpstr>Facebook Interaction Rate | Oxford Fajar</vt:lpstr>
      <vt:lpstr>Facebook Fans Total | Oxford Fajar</vt:lpstr>
      <vt:lpstr>Facebook Page Views | Oxford Fajar</vt:lpstr>
      <vt:lpstr>Facebook Fans By City Table | Oxford Fajar - 1 of 3</vt:lpstr>
      <vt:lpstr>Facebook Fans By City Table | Oxford Fajar - 2 of 3</vt:lpstr>
      <vt:lpstr>Facebook Fans By City Table | Oxford Fajar - 3 of 3</vt:lpstr>
      <vt:lpstr>Facebook Own Posts Table | Oxford Fajar - 1 of 8</vt:lpstr>
      <vt:lpstr>Facebook Own Posts Table | Oxford Fajar - 2 of 8</vt:lpstr>
      <vt:lpstr>Facebook Own Posts Table | Oxford Fajar - 3 of 8</vt:lpstr>
      <vt:lpstr>Facebook Own Posts Table | Oxford Fajar - 4 of 8</vt:lpstr>
      <vt:lpstr>Facebook Own Posts Table | Oxford Fajar - 5 of 8</vt:lpstr>
      <vt:lpstr>Facebook Own Posts Table | Oxford Fajar - 6 of 8</vt:lpstr>
      <vt:lpstr>Facebook Own Posts Table | Oxford Fajar - 7 of 8</vt:lpstr>
      <vt:lpstr>Facebook Own Posts Table | Oxford Fajar - 8 of 8</vt:lpstr>
      <vt:lpstr>Facebook Custom Reach (Collumn Chart) | Oxford Fajar</vt:lpstr>
      <vt:lpstr>Facebook Total Engagements | Oxford Fajar</vt:lpstr>
      <vt:lpstr>Facebook Total Engagements over Time (monthly) | Oxford Fajar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2019-11-01T04:50:40Z</dcterms:created>
  <dcterms:modified xsi:type="dcterms:W3CDTF">2019-11-01T04:51:35Z</dcterms:modified>
</cp:coreProperties>
</file>