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2627</c:v>
                </c:pt>
                <c:pt idx="1">
                  <c:v>2715</c:v>
                </c:pt>
                <c:pt idx="2">
                  <c:v>3386</c:v>
                </c:pt>
                <c:pt idx="3">
                  <c:v>1580</c:v>
                </c:pt>
                <c:pt idx="4">
                  <c:v>4664</c:v>
                </c:pt>
                <c:pt idx="5">
                  <c:v>2559</c:v>
                </c:pt>
                <c:pt idx="6">
                  <c:v>2959</c:v>
                </c:pt>
                <c:pt idx="7">
                  <c:v>3444</c:v>
                </c:pt>
                <c:pt idx="8">
                  <c:v>4135</c:v>
                </c:pt>
                <c:pt idx="9">
                  <c:v>1271</c:v>
                </c:pt>
                <c:pt idx="10">
                  <c:v>3948</c:v>
                </c:pt>
                <c:pt idx="11">
                  <c:v>2470</c:v>
                </c:pt>
                <c:pt idx="12">
                  <c:v>4203</c:v>
                </c:pt>
                <c:pt idx="13">
                  <c:v>1470</c:v>
                </c:pt>
                <c:pt idx="14">
                  <c:v>2921</c:v>
                </c:pt>
                <c:pt idx="15">
                  <c:v>1046</c:v>
                </c:pt>
                <c:pt idx="16">
                  <c:v>2988</c:v>
                </c:pt>
                <c:pt idx="17">
                  <c:v>4046</c:v>
                </c:pt>
                <c:pt idx="18">
                  <c:v>4616</c:v>
                </c:pt>
                <c:pt idx="19">
                  <c:v>3560</c:v>
                </c:pt>
                <c:pt idx="20">
                  <c:v>4188</c:v>
                </c:pt>
                <c:pt idx="21">
                  <c:v>2411</c:v>
                </c:pt>
                <c:pt idx="22">
                  <c:v>3225</c:v>
                </c:pt>
                <c:pt idx="23">
                  <c:v>1806</c:v>
                </c:pt>
                <c:pt idx="24">
                  <c:v>3708</c:v>
                </c:pt>
                <c:pt idx="25">
                  <c:v>5635</c:v>
                </c:pt>
                <c:pt idx="26">
                  <c:v>8780</c:v>
                </c:pt>
                <c:pt idx="27">
                  <c:v>5129</c:v>
                </c:pt>
                <c:pt idx="28">
                  <c:v>6219</c:v>
                </c:pt>
                <c:pt idx="29">
                  <c:v>2929</c:v>
                </c:pt>
                <c:pt idx="30">
                  <c:v>4588</c:v>
                </c:pt>
              </c:numCache>
            </c:numRef>
          </c:val>
          <c:smooth val="0"/>
          <c:extLst>
            <c:ext xmlns:c16="http://schemas.microsoft.com/office/drawing/2014/chart" uri="{C3380CC4-5D6E-409C-BE32-E72D297353CC}">
              <c16:uniqueId val="{00000000-3967-4D42-911E-7A196DA97CE8}"/>
            </c:ext>
          </c:extLst>
        </c:ser>
        <c:dLbls>
          <c:showLegendKey val="0"/>
          <c:showVal val="0"/>
          <c:showCatName val="0"/>
          <c:showSerName val="0"/>
          <c:showPercent val="0"/>
          <c:showBubbleSize val="0"/>
        </c:dLbls>
        <c:smooth val="0"/>
        <c:axId val="304762264"/>
        <c:axId val="304763576"/>
      </c:lineChart>
      <c:dateAx>
        <c:axId val="30476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63576"/>
        <c:crosses val="autoZero"/>
        <c:auto val="1"/>
        <c:lblOffset val="100"/>
        <c:baseTimeUnit val="days"/>
      </c:dateAx>
      <c:valAx>
        <c:axId val="30476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6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74</c:v>
                </c:pt>
                <c:pt idx="1">
                  <c:v>163</c:v>
                </c:pt>
                <c:pt idx="2">
                  <c:v>215</c:v>
                </c:pt>
                <c:pt idx="3">
                  <c:v>63</c:v>
                </c:pt>
                <c:pt idx="4">
                  <c:v>203</c:v>
                </c:pt>
                <c:pt idx="5">
                  <c:v>106</c:v>
                </c:pt>
                <c:pt idx="6">
                  <c:v>100</c:v>
                </c:pt>
                <c:pt idx="7">
                  <c:v>119</c:v>
                </c:pt>
                <c:pt idx="8">
                  <c:v>82</c:v>
                </c:pt>
                <c:pt idx="9">
                  <c:v>41</c:v>
                </c:pt>
                <c:pt idx="10">
                  <c:v>158</c:v>
                </c:pt>
                <c:pt idx="11">
                  <c:v>147</c:v>
                </c:pt>
                <c:pt idx="12">
                  <c:v>250</c:v>
                </c:pt>
                <c:pt idx="13">
                  <c:v>56</c:v>
                </c:pt>
                <c:pt idx="14">
                  <c:v>89</c:v>
                </c:pt>
                <c:pt idx="15">
                  <c:v>59</c:v>
                </c:pt>
                <c:pt idx="16">
                  <c:v>114</c:v>
                </c:pt>
                <c:pt idx="17">
                  <c:v>188</c:v>
                </c:pt>
                <c:pt idx="18">
                  <c:v>163</c:v>
                </c:pt>
                <c:pt idx="19">
                  <c:v>114</c:v>
                </c:pt>
                <c:pt idx="20">
                  <c:v>132</c:v>
                </c:pt>
                <c:pt idx="21">
                  <c:v>80</c:v>
                </c:pt>
                <c:pt idx="22">
                  <c:v>70</c:v>
                </c:pt>
                <c:pt idx="23">
                  <c:v>57</c:v>
                </c:pt>
                <c:pt idx="24">
                  <c:v>110</c:v>
                </c:pt>
                <c:pt idx="25">
                  <c:v>199</c:v>
                </c:pt>
                <c:pt idx="26">
                  <c:v>404</c:v>
                </c:pt>
                <c:pt idx="27">
                  <c:v>186</c:v>
                </c:pt>
                <c:pt idx="28">
                  <c:v>175</c:v>
                </c:pt>
                <c:pt idx="29">
                  <c:v>103</c:v>
                </c:pt>
                <c:pt idx="30">
                  <c:v>228</c:v>
                </c:pt>
              </c:numCache>
            </c:numRef>
          </c:val>
          <c:smooth val="0"/>
          <c:extLst>
            <c:ext xmlns:c16="http://schemas.microsoft.com/office/drawing/2014/chart" uri="{C3380CC4-5D6E-409C-BE32-E72D297353CC}">
              <c16:uniqueId val="{00000000-54BE-46E3-8810-C310C0C87E64}"/>
            </c:ext>
          </c:extLst>
        </c:ser>
        <c:dLbls>
          <c:showLegendKey val="0"/>
          <c:showVal val="0"/>
          <c:showCatName val="0"/>
          <c:showSerName val="0"/>
          <c:showPercent val="0"/>
          <c:showBubbleSize val="0"/>
        </c:dLbls>
        <c:smooth val="0"/>
        <c:axId val="256988856"/>
        <c:axId val="256993120"/>
      </c:lineChart>
      <c:dateAx>
        <c:axId val="25698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93120"/>
        <c:crosses val="autoZero"/>
        <c:auto val="1"/>
        <c:lblOffset val="100"/>
        <c:baseTimeUnit val="days"/>
      </c:dateAx>
      <c:valAx>
        <c:axId val="25699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8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69</c:v>
                </c:pt>
                <c:pt idx="2">
                  <c:v>0</c:v>
                </c:pt>
                <c:pt idx="3">
                  <c:v>91</c:v>
                </c:pt>
                <c:pt idx="4">
                  <c:v>0</c:v>
                </c:pt>
                <c:pt idx="5">
                  <c:v>120</c:v>
                </c:pt>
                <c:pt idx="6">
                  <c:v>0</c:v>
                </c:pt>
                <c:pt idx="7">
                  <c:v>176</c:v>
                </c:pt>
                <c:pt idx="8">
                  <c:v>0</c:v>
                </c:pt>
                <c:pt idx="9">
                  <c:v>84</c:v>
                </c:pt>
                <c:pt idx="10">
                  <c:v>0</c:v>
                </c:pt>
                <c:pt idx="11">
                  <c:v>55</c:v>
                </c:pt>
                <c:pt idx="12">
                  <c:v>0</c:v>
                </c:pt>
                <c:pt idx="13">
                  <c:v>49</c:v>
                </c:pt>
                <c:pt idx="14">
                  <c:v>0</c:v>
                </c:pt>
                <c:pt idx="15">
                  <c:v>77</c:v>
                </c:pt>
                <c:pt idx="16">
                  <c:v>0</c:v>
                </c:pt>
                <c:pt idx="17">
                  <c:v>123</c:v>
                </c:pt>
                <c:pt idx="18">
                  <c:v>0</c:v>
                </c:pt>
                <c:pt idx="19">
                  <c:v>37</c:v>
                </c:pt>
                <c:pt idx="20">
                  <c:v>0</c:v>
                </c:pt>
                <c:pt idx="21">
                  <c:v>47</c:v>
                </c:pt>
                <c:pt idx="22">
                  <c:v>0</c:v>
                </c:pt>
                <c:pt idx="23">
                  <c:v>50</c:v>
                </c:pt>
                <c:pt idx="24">
                  <c:v>0</c:v>
                </c:pt>
                <c:pt idx="25">
                  <c:v>220</c:v>
                </c:pt>
                <c:pt idx="26">
                  <c:v>152</c:v>
                </c:pt>
                <c:pt idx="27">
                  <c:v>51</c:v>
                </c:pt>
                <c:pt idx="28">
                  <c:v>0</c:v>
                </c:pt>
                <c:pt idx="29">
                  <c:v>45</c:v>
                </c:pt>
                <c:pt idx="30">
                  <c:v>13</c:v>
                </c:pt>
              </c:numCache>
            </c:numRef>
          </c:val>
          <c:smooth val="0"/>
          <c:extLst>
            <c:ext xmlns:c16="http://schemas.microsoft.com/office/drawing/2014/chart" uri="{C3380CC4-5D6E-409C-BE32-E72D297353CC}">
              <c16:uniqueId val="{00000000-823B-47E3-9285-FE9A2AD61C7F}"/>
            </c:ext>
          </c:extLst>
        </c:ser>
        <c:dLbls>
          <c:showLegendKey val="0"/>
          <c:showVal val="0"/>
          <c:showCatName val="0"/>
          <c:showSerName val="0"/>
          <c:showPercent val="0"/>
          <c:showBubbleSize val="0"/>
        </c:dLbls>
        <c:smooth val="0"/>
        <c:axId val="256987216"/>
        <c:axId val="304758984"/>
      </c:lineChart>
      <c:dateAx>
        <c:axId val="25698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58984"/>
        <c:crosses val="autoZero"/>
        <c:auto val="1"/>
        <c:lblOffset val="100"/>
        <c:baseTimeUnit val="days"/>
      </c:dateAx>
      <c:valAx>
        <c:axId val="30475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8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1428</c:v>
                </c:pt>
              </c:numCache>
            </c:numRef>
          </c:val>
          <c:extLst>
            <c:ext xmlns:c16="http://schemas.microsoft.com/office/drawing/2014/chart" uri="{C3380CC4-5D6E-409C-BE32-E72D297353CC}">
              <c16:uniqueId val="{00000000-D016-4DC7-8DD5-A6894B36FC9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42</c:v>
                </c:pt>
              </c:numCache>
            </c:numRef>
          </c:val>
          <c:extLst>
            <c:ext xmlns:c16="http://schemas.microsoft.com/office/drawing/2014/chart" uri="{C3380CC4-5D6E-409C-BE32-E72D297353CC}">
              <c16:uniqueId val="{00000001-D016-4DC7-8DD5-A6894B36FC9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D016-4DC7-8DD5-A6894B36FC9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c:v>
                </c:pt>
              </c:numCache>
            </c:numRef>
          </c:val>
          <c:extLst>
            <c:ext xmlns:c16="http://schemas.microsoft.com/office/drawing/2014/chart" uri="{C3380CC4-5D6E-409C-BE32-E72D297353CC}">
              <c16:uniqueId val="{00000003-D016-4DC7-8DD5-A6894B36FC9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D016-4DC7-8DD5-A6894B36FC9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D016-4DC7-8DD5-A6894B36FC9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39</c:v>
                </c:pt>
              </c:numCache>
            </c:numRef>
          </c:val>
          <c:extLst>
            <c:ext xmlns:c16="http://schemas.microsoft.com/office/drawing/2014/chart" uri="{C3380CC4-5D6E-409C-BE32-E72D297353CC}">
              <c16:uniqueId val="{00000006-D016-4DC7-8DD5-A6894B36FC9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241</c:v>
                </c:pt>
              </c:numCache>
            </c:numRef>
          </c:val>
          <c:extLst>
            <c:ext xmlns:c16="http://schemas.microsoft.com/office/drawing/2014/chart" uri="{C3380CC4-5D6E-409C-BE32-E72D297353CC}">
              <c16:uniqueId val="{00000007-D016-4DC7-8DD5-A6894B36FC97}"/>
            </c:ext>
          </c:extLst>
        </c:ser>
        <c:dLbls>
          <c:showLegendKey val="0"/>
          <c:showVal val="0"/>
          <c:showCatName val="0"/>
          <c:showSerName val="0"/>
          <c:showPercent val="0"/>
          <c:showBubbleSize val="0"/>
        </c:dLbls>
        <c:gapWidth val="150"/>
        <c:overlap val="100"/>
        <c:axId val="309466144"/>
        <c:axId val="309464176"/>
      </c:barChart>
      <c:catAx>
        <c:axId val="30946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4176"/>
        <c:crosses val="autoZero"/>
        <c:auto val="1"/>
        <c:lblAlgn val="ctr"/>
        <c:lblOffset val="100"/>
        <c:noMultiLvlLbl val="0"/>
      </c:catAx>
      <c:valAx>
        <c:axId val="309464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5.4847650855525398E-2</c:v>
                </c:pt>
                <c:pt idx="1">
                  <c:v>0.114102702226227</c:v>
                </c:pt>
                <c:pt idx="2">
                  <c:v>7.4762571701876904E-2</c:v>
                </c:pt>
                <c:pt idx="3">
                  <c:v>4.6522560993526002E-2</c:v>
                </c:pt>
                <c:pt idx="4">
                  <c:v>0.132222015455284</c:v>
                </c:pt>
                <c:pt idx="5">
                  <c:v>0.190987355657633</c:v>
                </c:pt>
                <c:pt idx="6">
                  <c:v>0.107083508813169</c:v>
                </c:pt>
              </c:numCache>
            </c:numRef>
          </c:val>
          <c:extLst>
            <c:ext xmlns:c16="http://schemas.microsoft.com/office/drawing/2014/chart" uri="{C3380CC4-5D6E-409C-BE32-E72D297353CC}">
              <c16:uniqueId val="{00000000-3676-4663-819F-B9156078F0EA}"/>
            </c:ext>
          </c:extLst>
        </c:ser>
        <c:dLbls>
          <c:showLegendKey val="0"/>
          <c:showVal val="0"/>
          <c:showCatName val="0"/>
          <c:showSerName val="0"/>
          <c:showPercent val="0"/>
          <c:showBubbleSize val="0"/>
        </c:dLbls>
        <c:gapWidth val="219"/>
        <c:overlap val="-27"/>
        <c:axId val="309465488"/>
        <c:axId val="309462208"/>
      </c:barChart>
      <c:catAx>
        <c:axId val="30946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2208"/>
        <c:crosses val="autoZero"/>
        <c:auto val="1"/>
        <c:lblAlgn val="ctr"/>
        <c:lblOffset val="100"/>
        <c:noMultiLvlLbl val="0"/>
      </c:catAx>
      <c:valAx>
        <c:axId val="30946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6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5969</c:v>
                </c:pt>
                <c:pt idx="2">
                  <c:v>3539</c:v>
                </c:pt>
                <c:pt idx="3">
                  <c:v>2201</c:v>
                </c:pt>
                <c:pt idx="4">
                  <c:v>1126</c:v>
                </c:pt>
                <c:pt idx="5">
                  <c:v>869</c:v>
                </c:pt>
                <c:pt idx="6">
                  <c:v>606</c:v>
                </c:pt>
              </c:numCache>
            </c:numRef>
          </c:val>
          <c:extLst>
            <c:ext xmlns:c16="http://schemas.microsoft.com/office/drawing/2014/chart" uri="{C3380CC4-5D6E-409C-BE32-E72D297353CC}">
              <c16:uniqueId val="{00000000-26B8-4FC8-88B6-8EF3FC3D723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218</c:v>
                </c:pt>
                <c:pt idx="1">
                  <c:v>11202</c:v>
                </c:pt>
                <c:pt idx="2">
                  <c:v>21402</c:v>
                </c:pt>
                <c:pt idx="3">
                  <c:v>27421</c:v>
                </c:pt>
                <c:pt idx="4">
                  <c:v>14774</c:v>
                </c:pt>
                <c:pt idx="5">
                  <c:v>9123</c:v>
                </c:pt>
                <c:pt idx="6">
                  <c:v>3114</c:v>
                </c:pt>
              </c:numCache>
            </c:numRef>
          </c:val>
          <c:extLst>
            <c:ext xmlns:c16="http://schemas.microsoft.com/office/drawing/2014/chart" uri="{C3380CC4-5D6E-409C-BE32-E72D297353CC}">
              <c16:uniqueId val="{00000001-26B8-4FC8-88B6-8EF3FC3D7233}"/>
            </c:ext>
          </c:extLst>
        </c:ser>
        <c:dLbls>
          <c:showLegendKey val="0"/>
          <c:showVal val="0"/>
          <c:showCatName val="0"/>
          <c:showSerName val="0"/>
          <c:showPercent val="0"/>
          <c:showBubbleSize val="0"/>
        </c:dLbls>
        <c:gapWidth val="219"/>
        <c:overlap val="-27"/>
        <c:axId val="318114640"/>
        <c:axId val="318114968"/>
      </c:barChart>
      <c:catAx>
        <c:axId val="31811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14968"/>
        <c:crosses val="autoZero"/>
        <c:auto val="1"/>
        <c:lblAlgn val="ctr"/>
        <c:lblOffset val="100"/>
        <c:noMultiLvlLbl val="0"/>
      </c:catAx>
      <c:valAx>
        <c:axId val="31811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1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9.4312744992091496E-2</c:v>
                </c:pt>
                <c:pt idx="2">
                  <c:v>0</c:v>
                </c:pt>
                <c:pt idx="3">
                  <c:v>0.10310594381217</c:v>
                </c:pt>
                <c:pt idx="4">
                  <c:v>0</c:v>
                </c:pt>
                <c:pt idx="5">
                  <c:v>0.118775337920744</c:v>
                </c:pt>
                <c:pt idx="6">
                  <c:v>0</c:v>
                </c:pt>
                <c:pt idx="7">
                  <c:v>0.17855916489252099</c:v>
                </c:pt>
                <c:pt idx="8">
                  <c:v>0</c:v>
                </c:pt>
                <c:pt idx="9">
                  <c:v>0.10688684703413499</c:v>
                </c:pt>
                <c:pt idx="10">
                  <c:v>0</c:v>
                </c:pt>
                <c:pt idx="11">
                  <c:v>5.5877422580360603E-2</c:v>
                </c:pt>
                <c:pt idx="12">
                  <c:v>0</c:v>
                </c:pt>
                <c:pt idx="13">
                  <c:v>5.3895677566659202E-2</c:v>
                </c:pt>
                <c:pt idx="14">
                  <c:v>0</c:v>
                </c:pt>
                <c:pt idx="15">
                  <c:v>8.3263131085555303E-2</c:v>
                </c:pt>
                <c:pt idx="16">
                  <c:v>0</c:v>
                </c:pt>
                <c:pt idx="17">
                  <c:v>0.161552470284137</c:v>
                </c:pt>
                <c:pt idx="18">
                  <c:v>0</c:v>
                </c:pt>
                <c:pt idx="19">
                  <c:v>4.5020797651088802E-2</c:v>
                </c:pt>
                <c:pt idx="20">
                  <c:v>0</c:v>
                </c:pt>
                <c:pt idx="21">
                  <c:v>4.98904366880576E-2</c:v>
                </c:pt>
                <c:pt idx="22">
                  <c:v>0</c:v>
                </c:pt>
                <c:pt idx="23">
                  <c:v>5.3779211890094797E-2</c:v>
                </c:pt>
                <c:pt idx="24">
                  <c:v>0</c:v>
                </c:pt>
                <c:pt idx="25">
                  <c:v>0.32546229328746201</c:v>
                </c:pt>
                <c:pt idx="26">
                  <c:v>0.15732642790834001</c:v>
                </c:pt>
                <c:pt idx="27">
                  <c:v>5.5687446877106597E-2</c:v>
                </c:pt>
                <c:pt idx="28">
                  <c:v>0</c:v>
                </c:pt>
                <c:pt idx="29">
                  <c:v>4.68768311262159E-2</c:v>
                </c:pt>
                <c:pt idx="30">
                  <c:v>1.2693453107455E-2</c:v>
                </c:pt>
              </c:numCache>
            </c:numRef>
          </c:val>
          <c:smooth val="0"/>
          <c:extLst>
            <c:ext xmlns:c16="http://schemas.microsoft.com/office/drawing/2014/chart" uri="{C3380CC4-5D6E-409C-BE32-E72D297353CC}">
              <c16:uniqueId val="{00000000-173D-4FAA-B503-B06647F494E8}"/>
            </c:ext>
          </c:extLst>
        </c:ser>
        <c:dLbls>
          <c:showLegendKey val="0"/>
          <c:showVal val="0"/>
          <c:showCatName val="0"/>
          <c:showSerName val="0"/>
          <c:showPercent val="0"/>
          <c:showBubbleSize val="0"/>
        </c:dLbls>
        <c:smooth val="0"/>
        <c:axId val="318120872"/>
        <c:axId val="318121200"/>
      </c:lineChart>
      <c:dateAx>
        <c:axId val="31812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21200"/>
        <c:crosses val="autoZero"/>
        <c:auto val="1"/>
        <c:lblOffset val="100"/>
        <c:baseTimeUnit val="days"/>
      </c:dateAx>
      <c:valAx>
        <c:axId val="31812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2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101778</c:v>
                </c:pt>
                <c:pt idx="1">
                  <c:v>101801</c:v>
                </c:pt>
                <c:pt idx="2">
                  <c:v>101826</c:v>
                </c:pt>
                <c:pt idx="3">
                  <c:v>101849</c:v>
                </c:pt>
                <c:pt idx="4">
                  <c:v>101860</c:v>
                </c:pt>
                <c:pt idx="5">
                  <c:v>101886</c:v>
                </c:pt>
                <c:pt idx="6">
                  <c:v>101909</c:v>
                </c:pt>
                <c:pt idx="7">
                  <c:v>101945</c:v>
                </c:pt>
                <c:pt idx="8">
                  <c:v>101969</c:v>
                </c:pt>
                <c:pt idx="9">
                  <c:v>101986</c:v>
                </c:pt>
                <c:pt idx="10">
                  <c:v>102001</c:v>
                </c:pt>
                <c:pt idx="11">
                  <c:v>102018</c:v>
                </c:pt>
                <c:pt idx="12">
                  <c:v>102039</c:v>
                </c:pt>
                <c:pt idx="13">
                  <c:v>102060</c:v>
                </c:pt>
                <c:pt idx="14">
                  <c:v>102075</c:v>
                </c:pt>
                <c:pt idx="15">
                  <c:v>102098</c:v>
                </c:pt>
                <c:pt idx="16">
                  <c:v>102123</c:v>
                </c:pt>
                <c:pt idx="17">
                  <c:v>102145</c:v>
                </c:pt>
                <c:pt idx="18">
                  <c:v>102169</c:v>
                </c:pt>
                <c:pt idx="19">
                  <c:v>102181</c:v>
                </c:pt>
                <c:pt idx="20">
                  <c:v>102210</c:v>
                </c:pt>
                <c:pt idx="21">
                  <c:v>102238</c:v>
                </c:pt>
                <c:pt idx="22">
                  <c:v>102259</c:v>
                </c:pt>
                <c:pt idx="23">
                  <c:v>102281</c:v>
                </c:pt>
                <c:pt idx="24">
                  <c:v>102307</c:v>
                </c:pt>
                <c:pt idx="25">
                  <c:v>102326</c:v>
                </c:pt>
                <c:pt idx="26">
                  <c:v>102345</c:v>
                </c:pt>
                <c:pt idx="27">
                  <c:v>102369</c:v>
                </c:pt>
                <c:pt idx="28">
                  <c:v>102387</c:v>
                </c:pt>
                <c:pt idx="29">
                  <c:v>102406</c:v>
                </c:pt>
                <c:pt idx="30">
                  <c:v>102425</c:v>
                </c:pt>
              </c:numCache>
            </c:numRef>
          </c:val>
          <c:smooth val="0"/>
          <c:extLst>
            <c:ext xmlns:c16="http://schemas.microsoft.com/office/drawing/2014/chart" uri="{C3380CC4-5D6E-409C-BE32-E72D297353CC}">
              <c16:uniqueId val="{00000000-B28E-4C65-8D75-E26A15CD4E67}"/>
            </c:ext>
          </c:extLst>
        </c:ser>
        <c:dLbls>
          <c:showLegendKey val="0"/>
          <c:showVal val="0"/>
          <c:showCatName val="0"/>
          <c:showSerName val="0"/>
          <c:showPercent val="0"/>
          <c:showBubbleSize val="0"/>
        </c:dLbls>
        <c:smooth val="0"/>
        <c:axId val="264044616"/>
        <c:axId val="318340928"/>
      </c:lineChart>
      <c:dateAx>
        <c:axId val="26404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340928"/>
        <c:crosses val="autoZero"/>
        <c:auto val="1"/>
        <c:lblOffset val="100"/>
        <c:baseTimeUnit val="days"/>
      </c:dateAx>
      <c:valAx>
        <c:axId val="31834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4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62</c:v>
                </c:pt>
                <c:pt idx="1">
                  <c:v>52</c:v>
                </c:pt>
                <c:pt idx="2">
                  <c:v>50</c:v>
                </c:pt>
                <c:pt idx="3">
                  <c:v>58</c:v>
                </c:pt>
                <c:pt idx="4">
                  <c:v>65</c:v>
                </c:pt>
                <c:pt idx="5">
                  <c:v>43</c:v>
                </c:pt>
                <c:pt idx="6">
                  <c:v>34</c:v>
                </c:pt>
                <c:pt idx="7">
                  <c:v>32</c:v>
                </c:pt>
                <c:pt idx="8">
                  <c:v>47</c:v>
                </c:pt>
                <c:pt idx="9">
                  <c:v>34</c:v>
                </c:pt>
                <c:pt idx="10">
                  <c:v>43</c:v>
                </c:pt>
                <c:pt idx="11">
                  <c:v>46</c:v>
                </c:pt>
                <c:pt idx="12">
                  <c:v>44</c:v>
                </c:pt>
                <c:pt idx="13">
                  <c:v>38</c:v>
                </c:pt>
                <c:pt idx="14">
                  <c:v>41</c:v>
                </c:pt>
                <c:pt idx="15">
                  <c:v>50</c:v>
                </c:pt>
                <c:pt idx="16">
                  <c:v>47</c:v>
                </c:pt>
                <c:pt idx="17">
                  <c:v>46</c:v>
                </c:pt>
                <c:pt idx="18">
                  <c:v>39</c:v>
                </c:pt>
                <c:pt idx="19">
                  <c:v>36</c:v>
                </c:pt>
                <c:pt idx="20">
                  <c:v>62</c:v>
                </c:pt>
                <c:pt idx="21">
                  <c:v>42</c:v>
                </c:pt>
                <c:pt idx="22">
                  <c:v>49</c:v>
                </c:pt>
                <c:pt idx="23">
                  <c:v>51</c:v>
                </c:pt>
                <c:pt idx="24">
                  <c:v>43</c:v>
                </c:pt>
                <c:pt idx="25">
                  <c:v>57</c:v>
                </c:pt>
                <c:pt idx="26">
                  <c:v>50</c:v>
                </c:pt>
                <c:pt idx="27">
                  <c:v>51</c:v>
                </c:pt>
                <c:pt idx="28">
                  <c:v>47</c:v>
                </c:pt>
                <c:pt idx="29">
                  <c:v>46</c:v>
                </c:pt>
                <c:pt idx="30">
                  <c:v>57</c:v>
                </c:pt>
              </c:numCache>
            </c:numRef>
          </c:val>
          <c:smooth val="0"/>
          <c:extLst>
            <c:ext xmlns:c16="http://schemas.microsoft.com/office/drawing/2014/chart" uri="{C3380CC4-5D6E-409C-BE32-E72D297353CC}">
              <c16:uniqueId val="{00000000-2547-4704-B3A7-3043812F37A9}"/>
            </c:ext>
          </c:extLst>
        </c:ser>
        <c:dLbls>
          <c:showLegendKey val="0"/>
          <c:showVal val="0"/>
          <c:showCatName val="0"/>
          <c:showSerName val="0"/>
          <c:showPercent val="0"/>
          <c:showBubbleSize val="0"/>
        </c:dLbls>
        <c:smooth val="0"/>
        <c:axId val="318339944"/>
        <c:axId val="318343224"/>
      </c:lineChart>
      <c:dateAx>
        <c:axId val="31833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343224"/>
        <c:crosses val="autoZero"/>
        <c:auto val="1"/>
        <c:lblOffset val="100"/>
        <c:baseTimeUnit val="days"/>
      </c:dateAx>
      <c:valAx>
        <c:axId val="31834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33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2627</c:v>
                </c:pt>
                <c:pt idx="1">
                  <c:v>2715</c:v>
                </c:pt>
                <c:pt idx="2">
                  <c:v>3386</c:v>
                </c:pt>
                <c:pt idx="3">
                  <c:v>1580</c:v>
                </c:pt>
                <c:pt idx="4">
                  <c:v>4664</c:v>
                </c:pt>
                <c:pt idx="5">
                  <c:v>2559</c:v>
                </c:pt>
                <c:pt idx="6">
                  <c:v>2959</c:v>
                </c:pt>
                <c:pt idx="7">
                  <c:v>3444</c:v>
                </c:pt>
                <c:pt idx="8">
                  <c:v>4135</c:v>
                </c:pt>
                <c:pt idx="9">
                  <c:v>1271</c:v>
                </c:pt>
                <c:pt idx="10">
                  <c:v>3948</c:v>
                </c:pt>
                <c:pt idx="11">
                  <c:v>2470</c:v>
                </c:pt>
                <c:pt idx="12">
                  <c:v>4203</c:v>
                </c:pt>
                <c:pt idx="13">
                  <c:v>1470</c:v>
                </c:pt>
                <c:pt idx="14">
                  <c:v>2921</c:v>
                </c:pt>
                <c:pt idx="15">
                  <c:v>1046</c:v>
                </c:pt>
                <c:pt idx="16">
                  <c:v>2988</c:v>
                </c:pt>
                <c:pt idx="17">
                  <c:v>4046</c:v>
                </c:pt>
                <c:pt idx="18">
                  <c:v>4616</c:v>
                </c:pt>
                <c:pt idx="19">
                  <c:v>3560</c:v>
                </c:pt>
                <c:pt idx="20">
                  <c:v>4188</c:v>
                </c:pt>
                <c:pt idx="21">
                  <c:v>2411</c:v>
                </c:pt>
                <c:pt idx="22">
                  <c:v>3225</c:v>
                </c:pt>
                <c:pt idx="23">
                  <c:v>1806</c:v>
                </c:pt>
                <c:pt idx="24">
                  <c:v>3708</c:v>
                </c:pt>
                <c:pt idx="25">
                  <c:v>5635</c:v>
                </c:pt>
                <c:pt idx="26">
                  <c:v>8780</c:v>
                </c:pt>
                <c:pt idx="27">
                  <c:v>5129</c:v>
                </c:pt>
                <c:pt idx="28">
                  <c:v>6219</c:v>
                </c:pt>
                <c:pt idx="29">
                  <c:v>2929</c:v>
                </c:pt>
                <c:pt idx="30">
                  <c:v>4588</c:v>
                </c:pt>
              </c:numCache>
            </c:numRef>
          </c:val>
          <c:extLst>
            <c:ext xmlns:c16="http://schemas.microsoft.com/office/drawing/2014/chart" uri="{C3380CC4-5D6E-409C-BE32-E72D297353CC}">
              <c16:uniqueId val="{00000000-91B3-4563-816D-147448B1F8BF}"/>
            </c:ext>
          </c:extLst>
        </c:ser>
        <c:dLbls>
          <c:showLegendKey val="0"/>
          <c:showVal val="0"/>
          <c:showCatName val="0"/>
          <c:showSerName val="0"/>
          <c:showPercent val="0"/>
          <c:showBubbleSize val="0"/>
        </c:dLbls>
        <c:gapWidth val="219"/>
        <c:overlap val="-27"/>
        <c:axId val="422395216"/>
        <c:axId val="422395544"/>
      </c:barChart>
      <c:dateAx>
        <c:axId val="42239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95544"/>
        <c:crosses val="autoZero"/>
        <c:auto val="1"/>
        <c:lblOffset val="100"/>
        <c:baseTimeUnit val="days"/>
      </c:dateAx>
      <c:valAx>
        <c:axId val="42239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9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4730</c:v>
                </c:pt>
              </c:numCache>
            </c:numRef>
          </c:val>
          <c:extLst>
            <c:ext xmlns:c16="http://schemas.microsoft.com/office/drawing/2014/chart" uri="{C3380CC4-5D6E-409C-BE32-E72D297353CC}">
              <c16:uniqueId val="{00000000-7E50-4868-98BC-6DE7F6698EAC}"/>
            </c:ext>
          </c:extLst>
        </c:ser>
        <c:dLbls>
          <c:showLegendKey val="0"/>
          <c:showVal val="0"/>
          <c:showCatName val="0"/>
          <c:showSerName val="0"/>
          <c:showPercent val="0"/>
          <c:showBubbleSize val="0"/>
        </c:dLbls>
        <c:gapWidth val="219"/>
        <c:overlap val="-27"/>
        <c:axId val="422338472"/>
        <c:axId val="422337816"/>
      </c:barChart>
      <c:catAx>
        <c:axId val="42233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37816"/>
        <c:crosses val="autoZero"/>
        <c:auto val="1"/>
        <c:lblAlgn val="ctr"/>
        <c:lblOffset val="100"/>
        <c:noMultiLvlLbl val="0"/>
      </c:catAx>
      <c:valAx>
        <c:axId val="42233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3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2019-10</c:v>
                </c:pt>
              </c:strCache>
            </c:strRef>
          </c:cat>
          <c:val>
            <c:numRef>
              <c:f>Sheet1!$B$2</c:f>
              <c:numCache>
                <c:formatCode>General</c:formatCode>
                <c:ptCount val="1"/>
                <c:pt idx="0">
                  <c:v>4730</c:v>
                </c:pt>
              </c:numCache>
            </c:numRef>
          </c:val>
          <c:extLst>
            <c:ext xmlns:c16="http://schemas.microsoft.com/office/drawing/2014/chart" uri="{C3380CC4-5D6E-409C-BE32-E72D297353CC}">
              <c16:uniqueId val="{00000000-5CC1-4592-B1F9-34062CCBE165}"/>
            </c:ext>
          </c:extLst>
        </c:ser>
        <c:dLbls>
          <c:showLegendKey val="0"/>
          <c:showVal val="0"/>
          <c:showCatName val="0"/>
          <c:showSerName val="0"/>
          <c:showPercent val="0"/>
          <c:showBubbleSize val="0"/>
        </c:dLbls>
        <c:gapWidth val="219"/>
        <c:overlap val="-27"/>
        <c:axId val="422343392"/>
        <c:axId val="422337488"/>
      </c:barChart>
      <c:catAx>
        <c:axId val="42234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37488"/>
        <c:crosses val="autoZero"/>
        <c:auto val="1"/>
        <c:lblAlgn val="ctr"/>
        <c:lblOffset val="100"/>
        <c:noMultiLvlLbl val="0"/>
      </c:catAx>
      <c:valAx>
        <c:axId val="42233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34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58C2-3ACA-4A38-A703-55ACC03BEB1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689B771-542B-46FF-AF11-6DEF8D252A41}"/>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50783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E7E4A-1F5E-4541-A5C0-75FC4B964FC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8EDAB4CB-9A8B-4ECE-A99D-25CF429D0069}"/>
              </a:ext>
            </a:extLst>
          </p:cNvPr>
          <p:cNvGraphicFramePr>
            <a:graphicFrameLocks noGrp="1"/>
          </p:cNvGraphicFramePr>
          <p:nvPr>
            <p:ph type="tbl" sz="quarter" idx="13"/>
            <p:extLst>
              <p:ext uri="{D42A27DB-BD31-4B8C-83A1-F6EECF244321}">
                <p14:modId xmlns:p14="http://schemas.microsoft.com/office/powerpoint/2010/main" val="102683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29091906"/>
                    </a:ext>
                  </a:extLst>
                </a:gridCol>
                <a:gridCol w="740664">
                  <a:extLst>
                    <a:ext uri="{9D8B030D-6E8A-4147-A177-3AD203B41FA5}">
                      <a16:colId xmlns:a16="http://schemas.microsoft.com/office/drawing/2014/main" val="3425408826"/>
                    </a:ext>
                  </a:extLst>
                </a:gridCol>
                <a:gridCol w="740664">
                  <a:extLst>
                    <a:ext uri="{9D8B030D-6E8A-4147-A177-3AD203B41FA5}">
                      <a16:colId xmlns:a16="http://schemas.microsoft.com/office/drawing/2014/main" val="1166702862"/>
                    </a:ext>
                  </a:extLst>
                </a:gridCol>
                <a:gridCol w="740664">
                  <a:extLst>
                    <a:ext uri="{9D8B030D-6E8A-4147-A177-3AD203B41FA5}">
                      <a16:colId xmlns:a16="http://schemas.microsoft.com/office/drawing/2014/main" val="558071592"/>
                    </a:ext>
                  </a:extLst>
                </a:gridCol>
                <a:gridCol w="740664">
                  <a:extLst>
                    <a:ext uri="{9D8B030D-6E8A-4147-A177-3AD203B41FA5}">
                      <a16:colId xmlns:a16="http://schemas.microsoft.com/office/drawing/2014/main" val="2785849772"/>
                    </a:ext>
                  </a:extLst>
                </a:gridCol>
                <a:gridCol w="740664">
                  <a:extLst>
                    <a:ext uri="{9D8B030D-6E8A-4147-A177-3AD203B41FA5}">
                      <a16:colId xmlns:a16="http://schemas.microsoft.com/office/drawing/2014/main" val="3012430225"/>
                    </a:ext>
                  </a:extLst>
                </a:gridCol>
                <a:gridCol w="740664">
                  <a:extLst>
                    <a:ext uri="{9D8B030D-6E8A-4147-A177-3AD203B41FA5}">
                      <a16:colId xmlns:a16="http://schemas.microsoft.com/office/drawing/2014/main" val="814535624"/>
                    </a:ext>
                  </a:extLst>
                </a:gridCol>
                <a:gridCol w="740664">
                  <a:extLst>
                    <a:ext uri="{9D8B030D-6E8A-4147-A177-3AD203B41FA5}">
                      <a16:colId xmlns:a16="http://schemas.microsoft.com/office/drawing/2014/main" val="1358899180"/>
                    </a:ext>
                  </a:extLst>
                </a:gridCol>
                <a:gridCol w="740664">
                  <a:extLst>
                    <a:ext uri="{9D8B030D-6E8A-4147-A177-3AD203B41FA5}">
                      <a16:colId xmlns:a16="http://schemas.microsoft.com/office/drawing/2014/main" val="3584699778"/>
                    </a:ext>
                  </a:extLst>
                </a:gridCol>
                <a:gridCol w="740664">
                  <a:extLst>
                    <a:ext uri="{9D8B030D-6E8A-4147-A177-3AD203B41FA5}">
                      <a16:colId xmlns:a16="http://schemas.microsoft.com/office/drawing/2014/main" val="42043190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39534186"/>
                  </a:ext>
                </a:extLst>
              </a:tr>
              <a:tr h="370840">
                <a:tc>
                  <a:txBody>
                    <a:bodyPr/>
                    <a:lstStyle/>
                    <a:p>
                      <a:r>
                        <a:rPr lang="en-US" sz="1000"/>
                        <a:t>SCS Dairy MY</a:t>
                      </a:r>
                    </a:p>
                  </a:txBody>
                  <a:tcPr/>
                </a:tc>
                <a:tc>
                  <a:txBody>
                    <a:bodyPr/>
                    <a:lstStyle/>
                    <a:p>
                      <a:r>
                        <a:rPr lang="en-US" sz="1000"/>
                        <a:t>102425</a:t>
                      </a:r>
                    </a:p>
                  </a:txBody>
                  <a:tcPr/>
                </a:tc>
                <a:tc>
                  <a:txBody>
                    <a:bodyPr/>
                    <a:lstStyle/>
                    <a:p>
                      <a:r>
                        <a:rPr lang="en-US" sz="1000"/>
                        <a:t>669</a:t>
                      </a:r>
                    </a:p>
                  </a:txBody>
                  <a:tcPr/>
                </a:tc>
                <a:tc>
                  <a:txBody>
                    <a:bodyPr/>
                    <a:lstStyle/>
                    <a:p>
                      <a:r>
                        <a:rPr lang="en-US" sz="1000"/>
                        <a:t>18</a:t>
                      </a:r>
                    </a:p>
                  </a:txBody>
                  <a:tcPr/>
                </a:tc>
                <a:tc>
                  <a:txBody>
                    <a:bodyPr/>
                    <a:lstStyle/>
                    <a:p>
                      <a:r>
                        <a:rPr lang="en-US" sz="1000"/>
                        <a:t>1472</a:t>
                      </a:r>
                    </a:p>
                  </a:txBody>
                  <a:tcPr/>
                </a:tc>
                <a:tc>
                  <a:txBody>
                    <a:bodyPr/>
                    <a:lstStyle/>
                    <a:p>
                      <a:r>
                        <a:rPr lang="en-US" sz="1000"/>
                        <a:t>39</a:t>
                      </a:r>
                    </a:p>
                  </a:txBody>
                  <a:tcPr/>
                </a:tc>
                <a:tc>
                  <a:txBody>
                    <a:bodyPr/>
                    <a:lstStyle/>
                    <a:p>
                      <a:r>
                        <a:rPr lang="en-US" sz="1000"/>
                        <a:t>241</a:t>
                      </a:r>
                    </a:p>
                  </a:txBody>
                  <a:tcPr/>
                </a:tc>
                <a:tc>
                  <a:txBody>
                    <a:bodyPr/>
                    <a:lstStyle/>
                    <a:p>
                      <a:r>
                        <a:rPr lang="en-US" sz="1000"/>
                        <a:t>0</a:t>
                      </a:r>
                    </a:p>
                  </a:txBody>
                  <a:tcPr/>
                </a:tc>
                <a:tc>
                  <a:txBody>
                    <a:bodyPr/>
                    <a:lstStyle/>
                    <a:p>
                      <a:r>
                        <a:rPr lang="en-US" sz="1000"/>
                        <a:t>0.0953 %</a:t>
                      </a:r>
                    </a:p>
                  </a:txBody>
                  <a:tcPr/>
                </a:tc>
                <a:tc>
                  <a:txBody>
                    <a:bodyPr/>
                    <a:lstStyle/>
                    <a:p>
                      <a:r>
                        <a:rPr lang="en-US" sz="1000"/>
                        <a:t>0.0 %</a:t>
                      </a:r>
                    </a:p>
                  </a:txBody>
                  <a:tcPr/>
                </a:tc>
                <a:extLst>
                  <a:ext uri="{0D108BD9-81ED-4DB2-BD59-A6C34878D82A}">
                    <a16:rowId xmlns:a16="http://schemas.microsoft.com/office/drawing/2014/main" val="3379290582"/>
                  </a:ext>
                </a:extLst>
              </a:tr>
            </a:tbl>
          </a:graphicData>
        </a:graphic>
      </p:graphicFrame>
      <p:sp>
        <p:nvSpPr>
          <p:cNvPr id="4" name="Text Placeholder 3">
            <a:extLst>
              <a:ext uri="{FF2B5EF4-FFF2-40B4-BE49-F238E27FC236}">
                <a16:creationId xmlns:a16="http://schemas.microsoft.com/office/drawing/2014/main" id="{DA5BC0C6-2B2B-4714-85BD-C61FF60308B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306111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5E381-A3CC-4811-AE18-CB1D4FC74C8B}"/>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4DCE196E-3466-4484-A320-4F528DDBF6E6}"/>
              </a:ext>
            </a:extLst>
          </p:cNvPr>
          <p:cNvGraphicFramePr>
            <a:graphicFrameLocks noGrp="1"/>
          </p:cNvGraphicFramePr>
          <p:nvPr>
            <p:ph type="chart" sz="quarter" idx="13"/>
            <p:extLst>
              <p:ext uri="{D42A27DB-BD31-4B8C-83A1-F6EECF244321}">
                <p14:modId xmlns:p14="http://schemas.microsoft.com/office/powerpoint/2010/main" val="4272340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086415-DC12-4D59-8836-BBB4DD1982A2}"/>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84951BB-C495-4E4C-8895-9E5523BD24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81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0A40B-B853-4979-A192-1BD8B5F13554}"/>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B55C91C4-D0C2-4842-8A20-9C2A9128CB7A}"/>
              </a:ext>
            </a:extLst>
          </p:cNvPr>
          <p:cNvGraphicFramePr>
            <a:graphicFrameLocks noGrp="1"/>
          </p:cNvGraphicFramePr>
          <p:nvPr>
            <p:ph type="chart" sz="quarter" idx="13"/>
            <p:extLst>
              <p:ext uri="{D42A27DB-BD31-4B8C-83A1-F6EECF244321}">
                <p14:modId xmlns:p14="http://schemas.microsoft.com/office/powerpoint/2010/main" val="522122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85FB2-2DBF-4DDA-A12C-15153BACCB9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1DF8F90-5F0B-4AFF-BF4D-468D32B31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498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63B3-D0EC-4406-9D0B-2572B2267E8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30E85783-0C0F-4A0B-A305-AA67858CA8E0}"/>
              </a:ext>
            </a:extLst>
          </p:cNvPr>
          <p:cNvGraphicFramePr>
            <a:graphicFrameLocks noGrp="1"/>
          </p:cNvGraphicFramePr>
          <p:nvPr>
            <p:ph type="chart" sz="quarter" idx="13"/>
            <p:extLst>
              <p:ext uri="{D42A27DB-BD31-4B8C-83A1-F6EECF244321}">
                <p14:modId xmlns:p14="http://schemas.microsoft.com/office/powerpoint/2010/main" val="1219738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68108E-64E6-4977-8D4B-07969DED106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8C18032-DE6E-486A-BC2D-534156505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099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A233-DDE6-4F6F-97B1-032644B9DB2E}"/>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D8911EA9-E668-4050-94C1-5A1532C6B1EC}"/>
              </a:ext>
            </a:extLst>
          </p:cNvPr>
          <p:cNvGraphicFramePr>
            <a:graphicFrameLocks noGrp="1"/>
          </p:cNvGraphicFramePr>
          <p:nvPr>
            <p:ph type="chart" sz="quarter" idx="13"/>
            <p:extLst>
              <p:ext uri="{D42A27DB-BD31-4B8C-83A1-F6EECF244321}">
                <p14:modId xmlns:p14="http://schemas.microsoft.com/office/powerpoint/2010/main" val="3135674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3454C-57D6-4673-AC06-BEBA77667D36}"/>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6F043DAD-87FE-4DB6-9EEC-2AEB72C0F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8090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7CB04-BE71-4299-BD12-B9412EB274F4}"/>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A8318162-E22C-4E68-BFF8-0CE3B36A3DAA}"/>
              </a:ext>
            </a:extLst>
          </p:cNvPr>
          <p:cNvGraphicFramePr>
            <a:graphicFrameLocks noGrp="1"/>
          </p:cNvGraphicFramePr>
          <p:nvPr>
            <p:ph type="chart" sz="quarter" idx="13"/>
            <p:extLst>
              <p:ext uri="{D42A27DB-BD31-4B8C-83A1-F6EECF244321}">
                <p14:modId xmlns:p14="http://schemas.microsoft.com/office/powerpoint/2010/main" val="617213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E8FF5-0F01-4B29-969C-4E79DD9CD84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746CBB4-FCD3-470F-AF2B-C06A14B54F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5904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FD35-97AF-45C2-8AE1-9AB6680A5D4C}"/>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ECDBD1BD-A54E-443D-95CB-DC2EB7FB7E34}"/>
              </a:ext>
            </a:extLst>
          </p:cNvPr>
          <p:cNvGraphicFramePr>
            <a:graphicFrameLocks noGrp="1"/>
          </p:cNvGraphicFramePr>
          <p:nvPr>
            <p:ph type="tbl" sz="quarter" idx="13"/>
            <p:extLst>
              <p:ext uri="{D42A27DB-BD31-4B8C-83A1-F6EECF244321}">
                <p14:modId xmlns:p14="http://schemas.microsoft.com/office/powerpoint/2010/main" val="311370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7714195"/>
                    </a:ext>
                  </a:extLst>
                </a:gridCol>
                <a:gridCol w="822960">
                  <a:extLst>
                    <a:ext uri="{9D8B030D-6E8A-4147-A177-3AD203B41FA5}">
                      <a16:colId xmlns:a16="http://schemas.microsoft.com/office/drawing/2014/main" val="2967268900"/>
                    </a:ext>
                  </a:extLst>
                </a:gridCol>
                <a:gridCol w="822960">
                  <a:extLst>
                    <a:ext uri="{9D8B030D-6E8A-4147-A177-3AD203B41FA5}">
                      <a16:colId xmlns:a16="http://schemas.microsoft.com/office/drawing/2014/main" val="718800276"/>
                    </a:ext>
                  </a:extLst>
                </a:gridCol>
                <a:gridCol w="822960">
                  <a:extLst>
                    <a:ext uri="{9D8B030D-6E8A-4147-A177-3AD203B41FA5}">
                      <a16:colId xmlns:a16="http://schemas.microsoft.com/office/drawing/2014/main" val="1724055434"/>
                    </a:ext>
                  </a:extLst>
                </a:gridCol>
                <a:gridCol w="822960">
                  <a:extLst>
                    <a:ext uri="{9D8B030D-6E8A-4147-A177-3AD203B41FA5}">
                      <a16:colId xmlns:a16="http://schemas.microsoft.com/office/drawing/2014/main" val="1484925813"/>
                    </a:ext>
                  </a:extLst>
                </a:gridCol>
                <a:gridCol w="822960">
                  <a:extLst>
                    <a:ext uri="{9D8B030D-6E8A-4147-A177-3AD203B41FA5}">
                      <a16:colId xmlns:a16="http://schemas.microsoft.com/office/drawing/2014/main" val="65232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020794"/>
                  </a:ext>
                </a:extLst>
              </a:tr>
            </a:tbl>
          </a:graphicData>
        </a:graphic>
      </p:graphicFrame>
      <p:sp>
        <p:nvSpPr>
          <p:cNvPr id="4" name="Text Placeholder 3">
            <a:extLst>
              <a:ext uri="{FF2B5EF4-FFF2-40B4-BE49-F238E27FC236}">
                <a16:creationId xmlns:a16="http://schemas.microsoft.com/office/drawing/2014/main" id="{502ADF2B-1A89-4459-A05F-0EA5540433C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97601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2E482-71C4-44AE-AF8F-F73A3153ACA7}"/>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D76F8B0E-E9D9-4200-A460-9B349C39730F}"/>
              </a:ext>
            </a:extLst>
          </p:cNvPr>
          <p:cNvGraphicFramePr>
            <a:graphicFrameLocks noGrp="1"/>
          </p:cNvGraphicFramePr>
          <p:nvPr>
            <p:ph type="tbl" sz="quarter" idx="13"/>
            <p:extLst>
              <p:ext uri="{D42A27DB-BD31-4B8C-83A1-F6EECF244321}">
                <p14:modId xmlns:p14="http://schemas.microsoft.com/office/powerpoint/2010/main" val="1587846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6553923"/>
                    </a:ext>
                  </a:extLst>
                </a:gridCol>
                <a:gridCol w="822960">
                  <a:extLst>
                    <a:ext uri="{9D8B030D-6E8A-4147-A177-3AD203B41FA5}">
                      <a16:colId xmlns:a16="http://schemas.microsoft.com/office/drawing/2014/main" val="368197120"/>
                    </a:ext>
                  </a:extLst>
                </a:gridCol>
                <a:gridCol w="822960">
                  <a:extLst>
                    <a:ext uri="{9D8B030D-6E8A-4147-A177-3AD203B41FA5}">
                      <a16:colId xmlns:a16="http://schemas.microsoft.com/office/drawing/2014/main" val="841413342"/>
                    </a:ext>
                  </a:extLst>
                </a:gridCol>
                <a:gridCol w="822960">
                  <a:extLst>
                    <a:ext uri="{9D8B030D-6E8A-4147-A177-3AD203B41FA5}">
                      <a16:colId xmlns:a16="http://schemas.microsoft.com/office/drawing/2014/main" val="240067700"/>
                    </a:ext>
                  </a:extLst>
                </a:gridCol>
                <a:gridCol w="822960">
                  <a:extLst>
                    <a:ext uri="{9D8B030D-6E8A-4147-A177-3AD203B41FA5}">
                      <a16:colId xmlns:a16="http://schemas.microsoft.com/office/drawing/2014/main" val="1555531582"/>
                    </a:ext>
                  </a:extLst>
                </a:gridCol>
                <a:gridCol w="822960">
                  <a:extLst>
                    <a:ext uri="{9D8B030D-6E8A-4147-A177-3AD203B41FA5}">
                      <a16:colId xmlns:a16="http://schemas.microsoft.com/office/drawing/2014/main" val="343823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707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- 2019-10-26 13:11:56</a:t>
                      </a:r>
                      <a:r>
                        <a:rPr kumimoji="0" lang="en-US" sz="1000" b="0" i="0" u="none" strike="noStrike" kern="1200" cap="none" spc="0" normalizeH="0" baseline="0" noProof="0">
                          <a:ln>
                            <a:noFill/>
                          </a:ln>
                          <a:solidFill>
                            <a:prstClr val="black"/>
                          </a:solidFill>
                          <a:effectLst/>
                          <a:uLnTx/>
                          <a:uFillTx/>
                          <a:latin typeface="+mn-lt"/>
                          <a:ea typeface="+mn-ea"/>
                          <a:cs typeface="+mn-cs"/>
                        </a:rPr>
                        <a:t>
 Dense, fudgy brownies topped with mint buttercream and chocolate ganache.
Chocolate Mint Brownies
Ingredients:
For the brownie base:
152g SCS unsalted butter
113g good quality unsweetened chocolate
380g brown sugar
3 large eggs
1 tsp pure vanilla extract
150g all-purpose flour
1 tsp baking powder
1 tsp salt
For the peppermint layer:
142g SCS butter softened to room temperature
300g powdered sugar
2½ table spoon heavy cream
1 tsp peppermint extract
For the chocolate glaze:
75.6g SCS unsalted butter
142 grams good quality semi-sweet chocolate
INSTRUCTIONS
1. Preheat oven to 176°C. Lightly spray a 9″ x 13″ pan with non-stick spray.
2. For the brownie base: 
In a medium sauce pan over medium heat, melt the chocolate and butter together. Remove from heat and add brown sugar, eggs, and vanilla. Blend well. Add flour, baking powder, and salt. Mix well. Pour into prepared pan and bake for about 22 minutes, or until toothpick just barely comes clean. For a dense, fudgy brownie, take care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3280872"/>
                  </a:ext>
                </a:extLst>
              </a:tr>
            </a:tbl>
          </a:graphicData>
        </a:graphic>
      </p:graphicFrame>
      <p:sp>
        <p:nvSpPr>
          <p:cNvPr id="4" name="Text Placeholder 3">
            <a:extLst>
              <a:ext uri="{FF2B5EF4-FFF2-40B4-BE49-F238E27FC236}">
                <a16:creationId xmlns:a16="http://schemas.microsoft.com/office/drawing/2014/main" id="{C80C5531-78FB-4791-9CEA-FC719AE267D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50426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F8CB4-C37C-42F1-B324-B3A44672D25C}"/>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5A2FC658-29B0-4466-9B85-579DFA268888}"/>
              </a:ext>
            </a:extLst>
          </p:cNvPr>
          <p:cNvGraphicFramePr>
            <a:graphicFrameLocks noGrp="1"/>
          </p:cNvGraphicFramePr>
          <p:nvPr>
            <p:ph type="tbl" sz="quarter" idx="13"/>
            <p:extLst>
              <p:ext uri="{D42A27DB-BD31-4B8C-83A1-F6EECF244321}">
                <p14:modId xmlns:p14="http://schemas.microsoft.com/office/powerpoint/2010/main" val="275642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87627371"/>
                    </a:ext>
                  </a:extLst>
                </a:gridCol>
                <a:gridCol w="822960">
                  <a:extLst>
                    <a:ext uri="{9D8B030D-6E8A-4147-A177-3AD203B41FA5}">
                      <a16:colId xmlns:a16="http://schemas.microsoft.com/office/drawing/2014/main" val="1053063596"/>
                    </a:ext>
                  </a:extLst>
                </a:gridCol>
                <a:gridCol w="822960">
                  <a:extLst>
                    <a:ext uri="{9D8B030D-6E8A-4147-A177-3AD203B41FA5}">
                      <a16:colId xmlns:a16="http://schemas.microsoft.com/office/drawing/2014/main" val="1117957161"/>
                    </a:ext>
                  </a:extLst>
                </a:gridCol>
                <a:gridCol w="822960">
                  <a:extLst>
                    <a:ext uri="{9D8B030D-6E8A-4147-A177-3AD203B41FA5}">
                      <a16:colId xmlns:a16="http://schemas.microsoft.com/office/drawing/2014/main" val="1351030704"/>
                    </a:ext>
                  </a:extLst>
                </a:gridCol>
                <a:gridCol w="822960">
                  <a:extLst>
                    <a:ext uri="{9D8B030D-6E8A-4147-A177-3AD203B41FA5}">
                      <a16:colId xmlns:a16="http://schemas.microsoft.com/office/drawing/2014/main" val="921957649"/>
                    </a:ext>
                  </a:extLst>
                </a:gridCol>
                <a:gridCol w="822960">
                  <a:extLst>
                    <a:ext uri="{9D8B030D-6E8A-4147-A177-3AD203B41FA5}">
                      <a16:colId xmlns:a16="http://schemas.microsoft.com/office/drawing/2014/main" val="364893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49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- 2019-10-08 12:45:00</a:t>
                      </a:r>
                      <a:r>
                        <a:rPr kumimoji="0" lang="en-US" sz="1000" b="0" i="0" u="none" strike="noStrike" kern="1200" cap="none" spc="0" normalizeH="0" baseline="0" noProof="0">
                          <a:ln>
                            <a:noFill/>
                          </a:ln>
                          <a:solidFill>
                            <a:prstClr val="black"/>
                          </a:solidFill>
                          <a:effectLst/>
                          <a:uLnTx/>
                          <a:uFillTx/>
                          <a:latin typeface="+mn-lt"/>
                          <a:ea typeface="+mn-ea"/>
                          <a:cs typeface="+mn-cs"/>
                        </a:rPr>
                        <a:t>
 Panini with turkey, tomato, basil and SCS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7767710"/>
                  </a:ext>
                </a:extLst>
              </a:tr>
            </a:tbl>
          </a:graphicData>
        </a:graphic>
      </p:graphicFrame>
      <p:sp>
        <p:nvSpPr>
          <p:cNvPr id="4" name="Text Placeholder 3">
            <a:extLst>
              <a:ext uri="{FF2B5EF4-FFF2-40B4-BE49-F238E27FC236}">
                <a16:creationId xmlns:a16="http://schemas.microsoft.com/office/drawing/2014/main" id="{39FCBC89-9B14-4AFC-8943-0F2C298D884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40943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7D2A-CC08-4BF0-971D-DD63A6407802}"/>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7D8B6528-E98A-4F7D-B42F-17DE80116FFD}"/>
              </a:ext>
            </a:extLst>
          </p:cNvPr>
          <p:cNvGraphicFramePr>
            <a:graphicFrameLocks noGrp="1"/>
          </p:cNvGraphicFramePr>
          <p:nvPr>
            <p:ph type="tbl" sz="quarter" idx="13"/>
            <p:extLst>
              <p:ext uri="{D42A27DB-BD31-4B8C-83A1-F6EECF244321}">
                <p14:modId xmlns:p14="http://schemas.microsoft.com/office/powerpoint/2010/main" val="1400596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16416416"/>
                    </a:ext>
                  </a:extLst>
                </a:gridCol>
                <a:gridCol w="822960">
                  <a:extLst>
                    <a:ext uri="{9D8B030D-6E8A-4147-A177-3AD203B41FA5}">
                      <a16:colId xmlns:a16="http://schemas.microsoft.com/office/drawing/2014/main" val="524234908"/>
                    </a:ext>
                  </a:extLst>
                </a:gridCol>
                <a:gridCol w="822960">
                  <a:extLst>
                    <a:ext uri="{9D8B030D-6E8A-4147-A177-3AD203B41FA5}">
                      <a16:colId xmlns:a16="http://schemas.microsoft.com/office/drawing/2014/main" val="3395007441"/>
                    </a:ext>
                  </a:extLst>
                </a:gridCol>
                <a:gridCol w="822960">
                  <a:extLst>
                    <a:ext uri="{9D8B030D-6E8A-4147-A177-3AD203B41FA5}">
                      <a16:colId xmlns:a16="http://schemas.microsoft.com/office/drawing/2014/main" val="3054801099"/>
                    </a:ext>
                  </a:extLst>
                </a:gridCol>
                <a:gridCol w="822960">
                  <a:extLst>
                    <a:ext uri="{9D8B030D-6E8A-4147-A177-3AD203B41FA5}">
                      <a16:colId xmlns:a16="http://schemas.microsoft.com/office/drawing/2014/main" val="3698294932"/>
                    </a:ext>
                  </a:extLst>
                </a:gridCol>
                <a:gridCol w="822960">
                  <a:extLst>
                    <a:ext uri="{9D8B030D-6E8A-4147-A177-3AD203B41FA5}">
                      <a16:colId xmlns:a16="http://schemas.microsoft.com/office/drawing/2014/main" val="69171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866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- 2019-10-18 13:03:00</a:t>
                      </a:r>
                      <a:r>
                        <a:rPr kumimoji="0" lang="en-US" sz="1000" b="0" i="0" u="none" strike="noStrike" kern="1200" cap="none" spc="0" normalizeH="0" baseline="0" noProof="0">
                          <a:ln>
                            <a:noFill/>
                          </a:ln>
                          <a:solidFill>
                            <a:prstClr val="black"/>
                          </a:solidFill>
                          <a:effectLst/>
                          <a:uLnTx/>
                          <a:uFillTx/>
                          <a:latin typeface="+mn-lt"/>
                          <a:ea typeface="+mn-ea"/>
                          <a:cs typeface="+mn-cs"/>
                        </a:rPr>
                        <a:t>
 A rich brownie base, tangy cheesecake with sweet blackberry swirl, these brownies will make you come back for more!
Blackberry Cheesecake Brownies
Ingredients:
For the brownies:
170g SCS unsalted butter
60g cocoa powder
300 sugar
2 eggs
60 all-purpose flour
2 tsp vanilla extract
½ tsp salt
For the blackberry puree
170g fresh or frozen blackberries
50g granulated white sugar
59ml water
For the cheesecake
227g SCS softened cream cheese
56g greek yogurt
1 large egg room temperature
50g sugar
½ tsp salt
Instructions:
1. Cook blackberry puree by combining all ingredients in a small saucepan over medium-high heat for 8-10 minutes.
2. Use a whisk or spoon to help break down the blackberries.
3. Once cooked, place a fine mesh strainer over a small bowl and, using a spatula, squeeze through all of the liquid and dispose of the solids.
4. Let cool to room temperature.
5. Preheat oven to 162°C.
6. Line an 8"x8" baking dish with parchment paper and set aside.
7. In a microwave-safe mixing bow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1224279"/>
                  </a:ext>
                </a:extLst>
              </a:tr>
            </a:tbl>
          </a:graphicData>
        </a:graphic>
      </p:graphicFrame>
      <p:sp>
        <p:nvSpPr>
          <p:cNvPr id="4" name="Text Placeholder 3">
            <a:extLst>
              <a:ext uri="{FF2B5EF4-FFF2-40B4-BE49-F238E27FC236}">
                <a16:creationId xmlns:a16="http://schemas.microsoft.com/office/drawing/2014/main" id="{963EC3EB-2E47-462F-9D53-2265B205C26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561164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37B28-08C8-474E-B02D-1A682F1B9A43}"/>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643E8D62-376D-4E93-92C4-C5147B209FF8}"/>
              </a:ext>
            </a:extLst>
          </p:cNvPr>
          <p:cNvGraphicFramePr>
            <a:graphicFrameLocks noGrp="1"/>
          </p:cNvGraphicFramePr>
          <p:nvPr>
            <p:ph type="tbl" sz="quarter" idx="13"/>
            <p:extLst>
              <p:ext uri="{D42A27DB-BD31-4B8C-83A1-F6EECF244321}">
                <p14:modId xmlns:p14="http://schemas.microsoft.com/office/powerpoint/2010/main" val="193606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8918158"/>
                    </a:ext>
                  </a:extLst>
                </a:gridCol>
                <a:gridCol w="822960">
                  <a:extLst>
                    <a:ext uri="{9D8B030D-6E8A-4147-A177-3AD203B41FA5}">
                      <a16:colId xmlns:a16="http://schemas.microsoft.com/office/drawing/2014/main" val="2776160107"/>
                    </a:ext>
                  </a:extLst>
                </a:gridCol>
                <a:gridCol w="822960">
                  <a:extLst>
                    <a:ext uri="{9D8B030D-6E8A-4147-A177-3AD203B41FA5}">
                      <a16:colId xmlns:a16="http://schemas.microsoft.com/office/drawing/2014/main" val="643528175"/>
                    </a:ext>
                  </a:extLst>
                </a:gridCol>
                <a:gridCol w="822960">
                  <a:extLst>
                    <a:ext uri="{9D8B030D-6E8A-4147-A177-3AD203B41FA5}">
                      <a16:colId xmlns:a16="http://schemas.microsoft.com/office/drawing/2014/main" val="1418285311"/>
                    </a:ext>
                  </a:extLst>
                </a:gridCol>
                <a:gridCol w="822960">
                  <a:extLst>
                    <a:ext uri="{9D8B030D-6E8A-4147-A177-3AD203B41FA5}">
                      <a16:colId xmlns:a16="http://schemas.microsoft.com/office/drawing/2014/main" val="1297220549"/>
                    </a:ext>
                  </a:extLst>
                </a:gridCol>
                <a:gridCol w="822960">
                  <a:extLst>
                    <a:ext uri="{9D8B030D-6E8A-4147-A177-3AD203B41FA5}">
                      <a16:colId xmlns:a16="http://schemas.microsoft.com/office/drawing/2014/main" val="250624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590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- 2019-10-27 09:27:51</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732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- 2019-10-06 14:21:00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It takes 10 pounds of milk to make just 1 pound of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8106088"/>
                  </a:ext>
                </a:extLst>
              </a:tr>
            </a:tbl>
          </a:graphicData>
        </a:graphic>
      </p:graphicFrame>
      <p:sp>
        <p:nvSpPr>
          <p:cNvPr id="4" name="Text Placeholder 3">
            <a:extLst>
              <a:ext uri="{FF2B5EF4-FFF2-40B4-BE49-F238E27FC236}">
                <a16:creationId xmlns:a16="http://schemas.microsoft.com/office/drawing/2014/main" id="{7269214F-6C66-4655-A472-B3601FC8B9E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8919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19D6A-EA79-4968-B9FD-1F35EE4329C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24AA1DDA-94B3-477C-9181-05EF06B98E7B}"/>
              </a:ext>
            </a:extLst>
          </p:cNvPr>
          <p:cNvGraphicFramePr>
            <a:graphicFrameLocks noGrp="1"/>
          </p:cNvGraphicFramePr>
          <p:nvPr>
            <p:ph type="chart" sz="quarter" idx="13"/>
            <p:extLst>
              <p:ext uri="{D42A27DB-BD31-4B8C-83A1-F6EECF244321}">
                <p14:modId xmlns:p14="http://schemas.microsoft.com/office/powerpoint/2010/main" val="272971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28AFAC-48C5-4009-9A71-8C26A098E245}"/>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8F6EEC6-372E-49C1-BB57-CB4A49EA74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136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1818F-7FC5-49B3-8E5F-38DC3C2E4F1F}"/>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A903FFA2-D357-4D01-919D-FF1F5C42EE9A}"/>
              </a:ext>
            </a:extLst>
          </p:cNvPr>
          <p:cNvGraphicFramePr>
            <a:graphicFrameLocks noGrp="1"/>
          </p:cNvGraphicFramePr>
          <p:nvPr>
            <p:ph type="chart" sz="quarter" idx="13"/>
            <p:extLst>
              <p:ext uri="{D42A27DB-BD31-4B8C-83A1-F6EECF244321}">
                <p14:modId xmlns:p14="http://schemas.microsoft.com/office/powerpoint/2010/main" val="1709784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41F7D-654D-43E1-9E0D-FA0E0B3915E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FE676B6-2C87-4A25-94A3-B98B36CC0B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383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F53D-55F6-4BDE-9B7B-01CDCC8A49E8}"/>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05EFE684-290F-420B-AAA3-044F503E86E9}"/>
              </a:ext>
            </a:extLst>
          </p:cNvPr>
          <p:cNvGraphicFramePr>
            <a:graphicFrameLocks noGrp="1"/>
          </p:cNvGraphicFramePr>
          <p:nvPr>
            <p:ph type="chart" sz="quarter" idx="13"/>
            <p:extLst>
              <p:ext uri="{D42A27DB-BD31-4B8C-83A1-F6EECF244321}">
                <p14:modId xmlns:p14="http://schemas.microsoft.com/office/powerpoint/2010/main" val="4148551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F3F537-9A43-416A-AD59-613DAE3B688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8CDD019-05CA-4766-93ED-169D455ADA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413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63A4-6CE0-4A97-97F2-E08F69B4F348}"/>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4E53227A-56AE-4AFD-8094-AF38922F65AF}"/>
              </a:ext>
            </a:extLst>
          </p:cNvPr>
          <p:cNvGraphicFramePr>
            <a:graphicFrameLocks noGrp="1"/>
          </p:cNvGraphicFramePr>
          <p:nvPr>
            <p:ph type="chart" sz="quarter" idx="13"/>
            <p:extLst>
              <p:ext uri="{D42A27DB-BD31-4B8C-83A1-F6EECF244321}">
                <p14:modId xmlns:p14="http://schemas.microsoft.com/office/powerpoint/2010/main" val="2534104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178316-27A0-4BC6-B727-8204A676878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E0C2D31-D8C8-4E66-B295-A40075B5DC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669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CB90-717D-492D-97C4-5ED4246E4D73}"/>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8F7DE0B7-1AB2-4F4A-AFF6-17E5CC288CBA}"/>
              </a:ext>
            </a:extLst>
          </p:cNvPr>
          <p:cNvGraphicFramePr>
            <a:graphicFrameLocks noGrp="1"/>
          </p:cNvGraphicFramePr>
          <p:nvPr>
            <p:ph type="tbl" sz="quarter" idx="13"/>
            <p:extLst>
              <p:ext uri="{D42A27DB-BD31-4B8C-83A1-F6EECF244321}">
                <p14:modId xmlns:p14="http://schemas.microsoft.com/office/powerpoint/2010/main" val="260517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25046920"/>
                    </a:ext>
                  </a:extLst>
                </a:gridCol>
                <a:gridCol w="1645920">
                  <a:extLst>
                    <a:ext uri="{9D8B030D-6E8A-4147-A177-3AD203B41FA5}">
                      <a16:colId xmlns:a16="http://schemas.microsoft.com/office/drawing/2014/main" val="1953926783"/>
                    </a:ext>
                  </a:extLst>
                </a:gridCol>
                <a:gridCol w="1645920">
                  <a:extLst>
                    <a:ext uri="{9D8B030D-6E8A-4147-A177-3AD203B41FA5}">
                      <a16:colId xmlns:a16="http://schemas.microsoft.com/office/drawing/2014/main" val="183058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0942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a:t>
                      </a:r>
                    </a:p>
                  </a:txBody>
                  <a:tcPr/>
                </a:tc>
                <a:extLst>
                  <a:ext uri="{0D108BD9-81ED-4DB2-BD59-A6C34878D82A}">
                    <a16:rowId xmlns:a16="http://schemas.microsoft.com/office/drawing/2014/main" val="65479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178311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0849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85463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33762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2388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99680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7037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02109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374663662"/>
                  </a:ext>
                </a:extLst>
              </a:tr>
            </a:tbl>
          </a:graphicData>
        </a:graphic>
      </p:graphicFrame>
      <p:sp>
        <p:nvSpPr>
          <p:cNvPr id="4" name="Text Placeholder 3">
            <a:extLst>
              <a:ext uri="{FF2B5EF4-FFF2-40B4-BE49-F238E27FC236}">
                <a16:creationId xmlns:a16="http://schemas.microsoft.com/office/drawing/2014/main" id="{3AB66B8E-D5D2-42BD-B127-047873C9AC6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74460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0A744-F44F-4D82-830B-A461CE035A0A}"/>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1F6D03BF-A2E7-4ED5-9A2E-BFFF8074C82C}"/>
              </a:ext>
            </a:extLst>
          </p:cNvPr>
          <p:cNvGraphicFramePr>
            <a:graphicFrameLocks noGrp="1"/>
          </p:cNvGraphicFramePr>
          <p:nvPr>
            <p:ph type="tbl" sz="quarter" idx="13"/>
            <p:extLst>
              <p:ext uri="{D42A27DB-BD31-4B8C-83A1-F6EECF244321}">
                <p14:modId xmlns:p14="http://schemas.microsoft.com/office/powerpoint/2010/main" val="230103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49734342"/>
                    </a:ext>
                  </a:extLst>
                </a:gridCol>
                <a:gridCol w="1645920">
                  <a:extLst>
                    <a:ext uri="{9D8B030D-6E8A-4147-A177-3AD203B41FA5}">
                      <a16:colId xmlns:a16="http://schemas.microsoft.com/office/drawing/2014/main" val="535290560"/>
                    </a:ext>
                  </a:extLst>
                </a:gridCol>
                <a:gridCol w="1645920">
                  <a:extLst>
                    <a:ext uri="{9D8B030D-6E8A-4147-A177-3AD203B41FA5}">
                      <a16:colId xmlns:a16="http://schemas.microsoft.com/office/drawing/2014/main" val="3022606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4451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6672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2580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2922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0352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52435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29026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09509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20291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84722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48328275"/>
                  </a:ext>
                </a:extLst>
              </a:tr>
            </a:tbl>
          </a:graphicData>
        </a:graphic>
      </p:graphicFrame>
      <p:sp>
        <p:nvSpPr>
          <p:cNvPr id="4" name="Text Placeholder 3">
            <a:extLst>
              <a:ext uri="{FF2B5EF4-FFF2-40B4-BE49-F238E27FC236}">
                <a16:creationId xmlns:a16="http://schemas.microsoft.com/office/drawing/2014/main" id="{A968F1D8-FF63-4265-9490-94CD29A202E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47909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A010-84F8-4D16-86B0-D4DE722EF9AB}"/>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4F66F182-6539-4384-870C-21DD8CDF5536}"/>
              </a:ext>
            </a:extLst>
          </p:cNvPr>
          <p:cNvGraphicFramePr>
            <a:graphicFrameLocks noGrp="1"/>
          </p:cNvGraphicFramePr>
          <p:nvPr>
            <p:ph type="tbl" sz="quarter" idx="13"/>
            <p:extLst>
              <p:ext uri="{D42A27DB-BD31-4B8C-83A1-F6EECF244321}">
                <p14:modId xmlns:p14="http://schemas.microsoft.com/office/powerpoint/2010/main" val="107844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69046203"/>
                    </a:ext>
                  </a:extLst>
                </a:gridCol>
                <a:gridCol w="1645920">
                  <a:extLst>
                    <a:ext uri="{9D8B030D-6E8A-4147-A177-3AD203B41FA5}">
                      <a16:colId xmlns:a16="http://schemas.microsoft.com/office/drawing/2014/main" val="1746985736"/>
                    </a:ext>
                  </a:extLst>
                </a:gridCol>
                <a:gridCol w="1645920">
                  <a:extLst>
                    <a:ext uri="{9D8B030D-6E8A-4147-A177-3AD203B41FA5}">
                      <a16:colId xmlns:a16="http://schemas.microsoft.com/office/drawing/2014/main" val="252967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5997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36197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4778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3513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7508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92014477"/>
                  </a:ext>
                </a:extLst>
              </a:tr>
            </a:tbl>
          </a:graphicData>
        </a:graphic>
      </p:graphicFrame>
      <p:sp>
        <p:nvSpPr>
          <p:cNvPr id="4" name="Text Placeholder 3">
            <a:extLst>
              <a:ext uri="{FF2B5EF4-FFF2-40B4-BE49-F238E27FC236}">
                <a16:creationId xmlns:a16="http://schemas.microsoft.com/office/drawing/2014/main" id="{2BD28AE1-856C-4CBD-B5B9-19CD00FFF22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510245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F663-8F97-4BCC-BB4C-51E9DAD4C711}"/>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3ABB69C2-9904-4347-8922-25BE835FDDF9}"/>
              </a:ext>
            </a:extLst>
          </p:cNvPr>
          <p:cNvGraphicFramePr>
            <a:graphicFrameLocks noGrp="1"/>
          </p:cNvGraphicFramePr>
          <p:nvPr>
            <p:ph type="tbl" sz="quarter" idx="13"/>
            <p:extLst>
              <p:ext uri="{D42A27DB-BD31-4B8C-83A1-F6EECF244321}">
                <p14:modId xmlns:p14="http://schemas.microsoft.com/office/powerpoint/2010/main" val="2931472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8448180"/>
                    </a:ext>
                  </a:extLst>
                </a:gridCol>
                <a:gridCol w="658368">
                  <a:extLst>
                    <a:ext uri="{9D8B030D-6E8A-4147-A177-3AD203B41FA5}">
                      <a16:colId xmlns:a16="http://schemas.microsoft.com/office/drawing/2014/main" val="1491967892"/>
                    </a:ext>
                  </a:extLst>
                </a:gridCol>
                <a:gridCol w="658368">
                  <a:extLst>
                    <a:ext uri="{9D8B030D-6E8A-4147-A177-3AD203B41FA5}">
                      <a16:colId xmlns:a16="http://schemas.microsoft.com/office/drawing/2014/main" val="704585725"/>
                    </a:ext>
                  </a:extLst>
                </a:gridCol>
                <a:gridCol w="658368">
                  <a:extLst>
                    <a:ext uri="{9D8B030D-6E8A-4147-A177-3AD203B41FA5}">
                      <a16:colId xmlns:a16="http://schemas.microsoft.com/office/drawing/2014/main" val="1895046264"/>
                    </a:ext>
                  </a:extLst>
                </a:gridCol>
                <a:gridCol w="658368">
                  <a:extLst>
                    <a:ext uri="{9D8B030D-6E8A-4147-A177-3AD203B41FA5}">
                      <a16:colId xmlns:a16="http://schemas.microsoft.com/office/drawing/2014/main" val="1468574167"/>
                    </a:ext>
                  </a:extLst>
                </a:gridCol>
                <a:gridCol w="658368">
                  <a:extLst>
                    <a:ext uri="{9D8B030D-6E8A-4147-A177-3AD203B41FA5}">
                      <a16:colId xmlns:a16="http://schemas.microsoft.com/office/drawing/2014/main" val="2323012744"/>
                    </a:ext>
                  </a:extLst>
                </a:gridCol>
                <a:gridCol w="658368">
                  <a:extLst>
                    <a:ext uri="{9D8B030D-6E8A-4147-A177-3AD203B41FA5}">
                      <a16:colId xmlns:a16="http://schemas.microsoft.com/office/drawing/2014/main" val="2605969779"/>
                    </a:ext>
                  </a:extLst>
                </a:gridCol>
                <a:gridCol w="658368">
                  <a:extLst>
                    <a:ext uri="{9D8B030D-6E8A-4147-A177-3AD203B41FA5}">
                      <a16:colId xmlns:a16="http://schemas.microsoft.com/office/drawing/2014/main" val="415156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446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- 2019-10-31 13:38:40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3437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- 2019-10-31 04:09:47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3429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- 2019-10-30 12:35:04</a:t>
                      </a:r>
                      <a:r>
                        <a:rPr kumimoji="0" lang="en-US" sz="1000" b="0" i="0" u="none" strike="noStrike" kern="1200" cap="none" spc="0" normalizeH="0" baseline="0" noProof="0">
                          <a:ln>
                            <a:noFill/>
                          </a:ln>
                          <a:solidFill>
                            <a:prstClr val="black"/>
                          </a:solidFill>
                          <a:effectLst/>
                          <a:uLnTx/>
                          <a:uFillTx/>
                          <a:latin typeface="+mn-lt"/>
                          <a:ea typeface="+mn-ea"/>
                          <a:cs typeface="+mn-cs"/>
                        </a:rPr>
                        <a:t>
 Did you know? Grassland Dairy in Greenwood, Wisconsin, produces 42,000 pounds of butter per hour using three continuous churns.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0449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- 2019-10-28 15:22:57</a:t>
                      </a:r>
                      <a:r>
                        <a:rPr kumimoji="0" lang="en-US" sz="1000" b="0" i="0" u="none" strike="noStrike" kern="1200" cap="none" spc="0" normalizeH="0" baseline="0" noProof="0">
                          <a:ln>
                            <a:noFill/>
                          </a:ln>
                          <a:solidFill>
                            <a:prstClr val="black"/>
                          </a:solidFill>
                          <a:effectLst/>
                          <a:uLnTx/>
                          <a:uFillTx/>
                          <a:latin typeface="+mn-lt"/>
                          <a:ea typeface="+mn-ea"/>
                          <a:cs typeface="+mn-cs"/>
                        </a:rPr>
                        <a:t>
 With a rubber spatula or wooden spoon, gently fold in your flour into your wet ingredients to avoid over-mixing the batter. Over-mixed ingredients could result in tough and cakey brownies.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220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- 2019-10-27 09:27:51</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2643841"/>
                  </a:ext>
                </a:extLst>
              </a:tr>
            </a:tbl>
          </a:graphicData>
        </a:graphic>
      </p:graphicFrame>
      <p:sp>
        <p:nvSpPr>
          <p:cNvPr id="4" name="Text Placeholder 3">
            <a:extLst>
              <a:ext uri="{FF2B5EF4-FFF2-40B4-BE49-F238E27FC236}">
                <a16:creationId xmlns:a16="http://schemas.microsoft.com/office/drawing/2014/main" id="{C3CCB975-8DCF-4758-A5D2-337B4BD167B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05800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C336E-C15E-4194-8DDF-46CD34396F27}"/>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4A2C30E7-700A-4261-890B-84420A52B753}"/>
              </a:ext>
            </a:extLst>
          </p:cNvPr>
          <p:cNvGraphicFramePr>
            <a:graphicFrameLocks noGrp="1"/>
          </p:cNvGraphicFramePr>
          <p:nvPr>
            <p:ph type="tbl" sz="quarter" idx="13"/>
            <p:extLst>
              <p:ext uri="{D42A27DB-BD31-4B8C-83A1-F6EECF244321}">
                <p14:modId xmlns:p14="http://schemas.microsoft.com/office/powerpoint/2010/main" val="168122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4393178"/>
                    </a:ext>
                  </a:extLst>
                </a:gridCol>
                <a:gridCol w="658368">
                  <a:extLst>
                    <a:ext uri="{9D8B030D-6E8A-4147-A177-3AD203B41FA5}">
                      <a16:colId xmlns:a16="http://schemas.microsoft.com/office/drawing/2014/main" val="340696963"/>
                    </a:ext>
                  </a:extLst>
                </a:gridCol>
                <a:gridCol w="658368">
                  <a:extLst>
                    <a:ext uri="{9D8B030D-6E8A-4147-A177-3AD203B41FA5}">
                      <a16:colId xmlns:a16="http://schemas.microsoft.com/office/drawing/2014/main" val="1553251546"/>
                    </a:ext>
                  </a:extLst>
                </a:gridCol>
                <a:gridCol w="658368">
                  <a:extLst>
                    <a:ext uri="{9D8B030D-6E8A-4147-A177-3AD203B41FA5}">
                      <a16:colId xmlns:a16="http://schemas.microsoft.com/office/drawing/2014/main" val="1348615110"/>
                    </a:ext>
                  </a:extLst>
                </a:gridCol>
                <a:gridCol w="658368">
                  <a:extLst>
                    <a:ext uri="{9D8B030D-6E8A-4147-A177-3AD203B41FA5}">
                      <a16:colId xmlns:a16="http://schemas.microsoft.com/office/drawing/2014/main" val="3227816436"/>
                    </a:ext>
                  </a:extLst>
                </a:gridCol>
                <a:gridCol w="658368">
                  <a:extLst>
                    <a:ext uri="{9D8B030D-6E8A-4147-A177-3AD203B41FA5}">
                      <a16:colId xmlns:a16="http://schemas.microsoft.com/office/drawing/2014/main" val="1460605800"/>
                    </a:ext>
                  </a:extLst>
                </a:gridCol>
                <a:gridCol w="658368">
                  <a:extLst>
                    <a:ext uri="{9D8B030D-6E8A-4147-A177-3AD203B41FA5}">
                      <a16:colId xmlns:a16="http://schemas.microsoft.com/office/drawing/2014/main" val="2676707075"/>
                    </a:ext>
                  </a:extLst>
                </a:gridCol>
                <a:gridCol w="658368">
                  <a:extLst>
                    <a:ext uri="{9D8B030D-6E8A-4147-A177-3AD203B41FA5}">
                      <a16:colId xmlns:a16="http://schemas.microsoft.com/office/drawing/2014/main" val="170354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840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- 2019-10-26 13:11:56</a:t>
                      </a:r>
                      <a:r>
                        <a:rPr kumimoji="0" lang="en-US" sz="1000" b="0" i="0" u="none" strike="noStrike" kern="1200" cap="none" spc="0" normalizeH="0" baseline="0" noProof="0">
                          <a:ln>
                            <a:noFill/>
                          </a:ln>
                          <a:solidFill>
                            <a:prstClr val="black"/>
                          </a:solidFill>
                          <a:effectLst/>
                          <a:uLnTx/>
                          <a:uFillTx/>
                          <a:latin typeface="+mn-lt"/>
                          <a:ea typeface="+mn-ea"/>
                          <a:cs typeface="+mn-cs"/>
                        </a:rPr>
                        <a:t>
 Dense, fudgy brownies topped with mint buttercream and chocolate ganache.
Chocolate Mint Brownies
Ingredients:
For the brownie base:
152g SCS unsalted butter
113g good quality unsweetened chocolate
380g brown sugar
3 large eggs
1 tsp pure vanilla extract
150g all-purpose flour
1 tsp baking powder
1 tsp salt
For the peppermint layer:
142g SCS butter softened to room temperature
300g powdered sugar
2½ table spoon heavy cream
1 tsp peppermint extract
For the chocolate glaze:
75.6g SCS unsalted butter
142 grams good quality semi-sweet chocolate
INSTRUCTIONS
1. Preheat oven to 176°C. Lightly spray a 9″ x 13″ pan with non-stick spray.
2. For the brownie base: 
In a medium sauce pan over medium heat, melt the chocolate and butter together. Remove from heat and add brown sugar, eggs, and vanilla. Blend well. Add flour, baking powder, and salt. Mix well. Pour into prepared pan and bake for about 22 minutes, or until toothpick just barely comes clean. For a dense, fudgy brownie, take care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2238560"/>
                  </a:ext>
                </a:extLst>
              </a:tr>
            </a:tbl>
          </a:graphicData>
        </a:graphic>
      </p:graphicFrame>
      <p:sp>
        <p:nvSpPr>
          <p:cNvPr id="4" name="Text Placeholder 3">
            <a:extLst>
              <a:ext uri="{FF2B5EF4-FFF2-40B4-BE49-F238E27FC236}">
                <a16:creationId xmlns:a16="http://schemas.microsoft.com/office/drawing/2014/main" id="{B0E7760A-A57F-40CB-8F5C-BC35AF5BEE1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73155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D209-1092-489E-9A35-EC6DFD23F7D2}"/>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4722428D-9D41-45D5-80A8-E8D3ED70A57F}"/>
              </a:ext>
            </a:extLst>
          </p:cNvPr>
          <p:cNvGraphicFramePr>
            <a:graphicFrameLocks noGrp="1"/>
          </p:cNvGraphicFramePr>
          <p:nvPr>
            <p:ph type="tbl" sz="quarter" idx="13"/>
            <p:extLst>
              <p:ext uri="{D42A27DB-BD31-4B8C-83A1-F6EECF244321}">
                <p14:modId xmlns:p14="http://schemas.microsoft.com/office/powerpoint/2010/main" val="77686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4443193"/>
                    </a:ext>
                  </a:extLst>
                </a:gridCol>
                <a:gridCol w="658368">
                  <a:extLst>
                    <a:ext uri="{9D8B030D-6E8A-4147-A177-3AD203B41FA5}">
                      <a16:colId xmlns:a16="http://schemas.microsoft.com/office/drawing/2014/main" val="114891387"/>
                    </a:ext>
                  </a:extLst>
                </a:gridCol>
                <a:gridCol w="658368">
                  <a:extLst>
                    <a:ext uri="{9D8B030D-6E8A-4147-A177-3AD203B41FA5}">
                      <a16:colId xmlns:a16="http://schemas.microsoft.com/office/drawing/2014/main" val="1808670555"/>
                    </a:ext>
                  </a:extLst>
                </a:gridCol>
                <a:gridCol w="658368">
                  <a:extLst>
                    <a:ext uri="{9D8B030D-6E8A-4147-A177-3AD203B41FA5}">
                      <a16:colId xmlns:a16="http://schemas.microsoft.com/office/drawing/2014/main" val="4244642785"/>
                    </a:ext>
                  </a:extLst>
                </a:gridCol>
                <a:gridCol w="658368">
                  <a:extLst>
                    <a:ext uri="{9D8B030D-6E8A-4147-A177-3AD203B41FA5}">
                      <a16:colId xmlns:a16="http://schemas.microsoft.com/office/drawing/2014/main" val="1702741341"/>
                    </a:ext>
                  </a:extLst>
                </a:gridCol>
                <a:gridCol w="658368">
                  <a:extLst>
                    <a:ext uri="{9D8B030D-6E8A-4147-A177-3AD203B41FA5}">
                      <a16:colId xmlns:a16="http://schemas.microsoft.com/office/drawing/2014/main" val="229532866"/>
                    </a:ext>
                  </a:extLst>
                </a:gridCol>
                <a:gridCol w="658368">
                  <a:extLst>
                    <a:ext uri="{9D8B030D-6E8A-4147-A177-3AD203B41FA5}">
                      <a16:colId xmlns:a16="http://schemas.microsoft.com/office/drawing/2014/main" val="2228943813"/>
                    </a:ext>
                  </a:extLst>
                </a:gridCol>
                <a:gridCol w="658368">
                  <a:extLst>
                    <a:ext uri="{9D8B030D-6E8A-4147-A177-3AD203B41FA5}">
                      <a16:colId xmlns:a16="http://schemas.microsoft.com/office/drawing/2014/main" val="101308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065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- 2019-10-24 16:22:36</a:t>
                      </a:r>
                      <a:r>
                        <a:rPr kumimoji="0" lang="en-US" sz="1000" b="0" i="0" u="none" strike="noStrike" kern="1200" cap="none" spc="0" normalizeH="0" baseline="0" noProof="0">
                          <a:ln>
                            <a:noFill/>
                          </a:ln>
                          <a:solidFill>
                            <a:prstClr val="black"/>
                          </a:solidFill>
                          <a:effectLst/>
                          <a:uLnTx/>
                          <a:uFillTx/>
                          <a:latin typeface="+mn-lt"/>
                          <a:ea typeface="+mn-ea"/>
                          <a:cs typeface="+mn-cs"/>
                        </a:rPr>
                        <a:t>
 These cream cheese bruschetta with salami and olives look absolutely mouth watering.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343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- 2019-10-22 14:43:21</a:t>
                      </a:r>
                      <a:r>
                        <a:rPr kumimoji="0" lang="en-US" sz="1000" b="0" i="0" u="none" strike="noStrike" kern="1200" cap="none" spc="0" normalizeH="0" baseline="0" noProof="0">
                          <a:ln>
                            <a:noFill/>
                          </a:ln>
                          <a:solidFill>
                            <a:prstClr val="black"/>
                          </a:solidFill>
                          <a:effectLst/>
                          <a:uLnTx/>
                          <a:uFillTx/>
                          <a:latin typeface="+mn-lt"/>
                          <a:ea typeface="+mn-ea"/>
                          <a:cs typeface="+mn-cs"/>
                        </a:rPr>
                        <a:t>
 Storing cheese in caves, whether natural or man-made, helps to age them and imparts another level of flavor. Caves are cool and humid, which is exactly what cheese needs to age properly. European cheesemakers used natural caves before we had modern refrigeration. Today, American cheesemakers usually construct their own cheese caves, which allows them to regulate temperatures and humidity levels to the exact specifications a certain cheese needs.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731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- 2019-10-20 12:13:20</a:t>
                      </a:r>
                      <a:r>
                        <a:rPr kumimoji="0" lang="en-US" sz="1000" b="0" i="0" u="none" strike="noStrike" kern="1200" cap="none" spc="0" normalizeH="0" baseline="0" noProof="0">
                          <a:ln>
                            <a:noFill/>
                          </a:ln>
                          <a:solidFill>
                            <a:prstClr val="black"/>
                          </a:solidFill>
                          <a:effectLst/>
                          <a:uLnTx/>
                          <a:uFillTx/>
                          <a:latin typeface="+mn-lt"/>
                          <a:ea typeface="+mn-ea"/>
                          <a:cs typeface="+mn-cs"/>
                        </a:rPr>
                        <a:t>
 Pecans, almond flakes, walnuts and cashew nuts all go well with brownies. Nuts complement chocolate and add extra texture in every bite.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2230017"/>
                  </a:ext>
                </a:extLst>
              </a:tr>
            </a:tbl>
          </a:graphicData>
        </a:graphic>
      </p:graphicFrame>
      <p:sp>
        <p:nvSpPr>
          <p:cNvPr id="4" name="Text Placeholder 3">
            <a:extLst>
              <a:ext uri="{FF2B5EF4-FFF2-40B4-BE49-F238E27FC236}">
                <a16:creationId xmlns:a16="http://schemas.microsoft.com/office/drawing/2014/main" id="{A6833A91-D800-4BDE-BBF2-D8850B52FBA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9173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22405-4C77-4F79-BC84-3D9991B828BB}"/>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FCEE5117-74A0-431D-A00A-ED7DDCCE99B2}"/>
              </a:ext>
            </a:extLst>
          </p:cNvPr>
          <p:cNvGraphicFramePr>
            <a:graphicFrameLocks noGrp="1"/>
          </p:cNvGraphicFramePr>
          <p:nvPr>
            <p:ph type="tbl" sz="quarter" idx="13"/>
            <p:extLst>
              <p:ext uri="{D42A27DB-BD31-4B8C-83A1-F6EECF244321}">
                <p14:modId xmlns:p14="http://schemas.microsoft.com/office/powerpoint/2010/main" val="352974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9789430"/>
                    </a:ext>
                  </a:extLst>
                </a:gridCol>
                <a:gridCol w="658368">
                  <a:extLst>
                    <a:ext uri="{9D8B030D-6E8A-4147-A177-3AD203B41FA5}">
                      <a16:colId xmlns:a16="http://schemas.microsoft.com/office/drawing/2014/main" val="2330544832"/>
                    </a:ext>
                  </a:extLst>
                </a:gridCol>
                <a:gridCol w="658368">
                  <a:extLst>
                    <a:ext uri="{9D8B030D-6E8A-4147-A177-3AD203B41FA5}">
                      <a16:colId xmlns:a16="http://schemas.microsoft.com/office/drawing/2014/main" val="100340854"/>
                    </a:ext>
                  </a:extLst>
                </a:gridCol>
                <a:gridCol w="658368">
                  <a:extLst>
                    <a:ext uri="{9D8B030D-6E8A-4147-A177-3AD203B41FA5}">
                      <a16:colId xmlns:a16="http://schemas.microsoft.com/office/drawing/2014/main" val="1583890097"/>
                    </a:ext>
                  </a:extLst>
                </a:gridCol>
                <a:gridCol w="658368">
                  <a:extLst>
                    <a:ext uri="{9D8B030D-6E8A-4147-A177-3AD203B41FA5}">
                      <a16:colId xmlns:a16="http://schemas.microsoft.com/office/drawing/2014/main" val="1035431083"/>
                    </a:ext>
                  </a:extLst>
                </a:gridCol>
                <a:gridCol w="658368">
                  <a:extLst>
                    <a:ext uri="{9D8B030D-6E8A-4147-A177-3AD203B41FA5}">
                      <a16:colId xmlns:a16="http://schemas.microsoft.com/office/drawing/2014/main" val="4039551242"/>
                    </a:ext>
                  </a:extLst>
                </a:gridCol>
                <a:gridCol w="658368">
                  <a:extLst>
                    <a:ext uri="{9D8B030D-6E8A-4147-A177-3AD203B41FA5}">
                      <a16:colId xmlns:a16="http://schemas.microsoft.com/office/drawing/2014/main" val="3238236464"/>
                    </a:ext>
                  </a:extLst>
                </a:gridCol>
                <a:gridCol w="658368">
                  <a:extLst>
                    <a:ext uri="{9D8B030D-6E8A-4147-A177-3AD203B41FA5}">
                      <a16:colId xmlns:a16="http://schemas.microsoft.com/office/drawing/2014/main" val="241841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928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- 2019-10-18 13:03:00</a:t>
                      </a:r>
                      <a:r>
                        <a:rPr kumimoji="0" lang="en-US" sz="1000" b="0" i="0" u="none" strike="noStrike" kern="1200" cap="none" spc="0" normalizeH="0" baseline="0" noProof="0">
                          <a:ln>
                            <a:noFill/>
                          </a:ln>
                          <a:solidFill>
                            <a:prstClr val="black"/>
                          </a:solidFill>
                          <a:effectLst/>
                          <a:uLnTx/>
                          <a:uFillTx/>
                          <a:latin typeface="+mn-lt"/>
                          <a:ea typeface="+mn-ea"/>
                          <a:cs typeface="+mn-cs"/>
                        </a:rPr>
                        <a:t>
 A rich brownie base, tangy cheesecake with sweet blackberry swirl, these brownies will make you come back for more!
Blackberry Cheesecake Brownies
Ingredients:
For the brownies:
170g SCS unsalted butter
60g cocoa powder
300 sugar
2 eggs
60 all-purpose flour
2 tsp vanilla extract
½ tsp salt
For the blackberry puree
170g fresh or frozen blackberries
50g granulated white sugar
59ml water
For the cheesecake
227g SCS softened cream cheese
56g greek yogurt
1 large egg room temperature
50g sugar
½ tsp salt
Instructions:
1. Cook blackberry puree by combining all ingredients in a small saucepan over medium-high heat for 8-10 minutes.
2. Use a whisk or spoon to help break down the blackberries.
3. Once cooked, place a fine mesh strainer over a small bowl and, using a spatula, squeeze through all of the liquid and dispose of the solids.
4. Let cool to room temperature.
5. Preheat oven to 162°C.
6. Line an 8"x8" baking dish with parchment paper and set aside.
7. In a microwave-safe mixing bow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0410368"/>
                  </a:ext>
                </a:extLst>
              </a:tr>
            </a:tbl>
          </a:graphicData>
        </a:graphic>
      </p:graphicFrame>
      <p:sp>
        <p:nvSpPr>
          <p:cNvPr id="4" name="Text Placeholder 3">
            <a:extLst>
              <a:ext uri="{FF2B5EF4-FFF2-40B4-BE49-F238E27FC236}">
                <a16:creationId xmlns:a16="http://schemas.microsoft.com/office/drawing/2014/main" id="{D5D04856-CE55-49F6-80D0-771F43F5ADA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80658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3F22-DE47-413D-BC26-A7637C73767A}"/>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A01E8255-8375-4750-B713-57ECBC6876E9}"/>
              </a:ext>
            </a:extLst>
          </p:cNvPr>
          <p:cNvGraphicFramePr>
            <a:graphicFrameLocks noGrp="1"/>
          </p:cNvGraphicFramePr>
          <p:nvPr>
            <p:ph type="tbl" sz="quarter" idx="13"/>
            <p:extLst>
              <p:ext uri="{D42A27DB-BD31-4B8C-83A1-F6EECF244321}">
                <p14:modId xmlns:p14="http://schemas.microsoft.com/office/powerpoint/2010/main" val="422694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6471669"/>
                    </a:ext>
                  </a:extLst>
                </a:gridCol>
                <a:gridCol w="658368">
                  <a:extLst>
                    <a:ext uri="{9D8B030D-6E8A-4147-A177-3AD203B41FA5}">
                      <a16:colId xmlns:a16="http://schemas.microsoft.com/office/drawing/2014/main" val="1137281647"/>
                    </a:ext>
                  </a:extLst>
                </a:gridCol>
                <a:gridCol w="658368">
                  <a:extLst>
                    <a:ext uri="{9D8B030D-6E8A-4147-A177-3AD203B41FA5}">
                      <a16:colId xmlns:a16="http://schemas.microsoft.com/office/drawing/2014/main" val="2907350829"/>
                    </a:ext>
                  </a:extLst>
                </a:gridCol>
                <a:gridCol w="658368">
                  <a:extLst>
                    <a:ext uri="{9D8B030D-6E8A-4147-A177-3AD203B41FA5}">
                      <a16:colId xmlns:a16="http://schemas.microsoft.com/office/drawing/2014/main" val="807907929"/>
                    </a:ext>
                  </a:extLst>
                </a:gridCol>
                <a:gridCol w="658368">
                  <a:extLst>
                    <a:ext uri="{9D8B030D-6E8A-4147-A177-3AD203B41FA5}">
                      <a16:colId xmlns:a16="http://schemas.microsoft.com/office/drawing/2014/main" val="302454805"/>
                    </a:ext>
                  </a:extLst>
                </a:gridCol>
                <a:gridCol w="658368">
                  <a:extLst>
                    <a:ext uri="{9D8B030D-6E8A-4147-A177-3AD203B41FA5}">
                      <a16:colId xmlns:a16="http://schemas.microsoft.com/office/drawing/2014/main" val="1287935351"/>
                    </a:ext>
                  </a:extLst>
                </a:gridCol>
                <a:gridCol w="658368">
                  <a:extLst>
                    <a:ext uri="{9D8B030D-6E8A-4147-A177-3AD203B41FA5}">
                      <a16:colId xmlns:a16="http://schemas.microsoft.com/office/drawing/2014/main" val="1217157761"/>
                    </a:ext>
                  </a:extLst>
                </a:gridCol>
                <a:gridCol w="658368">
                  <a:extLst>
                    <a:ext uri="{9D8B030D-6E8A-4147-A177-3AD203B41FA5}">
                      <a16:colId xmlns:a16="http://schemas.microsoft.com/office/drawing/2014/main" val="1743335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600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- 2019-10-16 18:51:35</a:t>
                      </a:r>
                      <a:r>
                        <a:rPr kumimoji="0" lang="en-US" sz="1000" b="0" i="0" u="none" strike="noStrike" kern="1200" cap="none" spc="0" normalizeH="0" baseline="0" noProof="0">
                          <a:ln>
                            <a:noFill/>
                          </a:ln>
                          <a:solidFill>
                            <a:prstClr val="black"/>
                          </a:solidFill>
                          <a:effectLst/>
                          <a:uLnTx/>
                          <a:uFillTx/>
                          <a:latin typeface="+mn-lt"/>
                          <a:ea typeface="+mn-ea"/>
                          <a:cs typeface="+mn-cs"/>
                        </a:rPr>
                        <a:t>
 Garlic bread with SCS spreadable butter blended with olive oil will be the perfect appetizer at your party.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954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- 2019-10-14 17:01:00</a:t>
                      </a:r>
                      <a:r>
                        <a:rPr kumimoji="0" lang="en-US" sz="1000" b="0" i="0" u="none" strike="noStrike" kern="1200" cap="none" spc="0" normalizeH="0" baseline="0" noProof="0">
                          <a:ln>
                            <a:noFill/>
                          </a:ln>
                          <a:solidFill>
                            <a:prstClr val="black"/>
                          </a:solidFill>
                          <a:effectLst/>
                          <a:uLnTx/>
                          <a:uFillTx/>
                          <a:latin typeface="+mn-lt"/>
                          <a:ea typeface="+mn-ea"/>
                          <a:cs typeface="+mn-cs"/>
                        </a:rPr>
                        <a:t>
 The French loved fancy butter—who’s surprised? In the 18th and 19th centuries, dairymaids created expensive butters and sold them in Paris for foodies from Europe and North America. One hot commodity was perfumed butter, made by layering unsalted butter with flowers.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881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- 2019-10-12 14:21:00</a:t>
                      </a:r>
                      <a:r>
                        <a:rPr kumimoji="0" lang="en-US" sz="1000" b="0" i="0" u="none" strike="noStrike" kern="1200" cap="none" spc="0" normalizeH="0" baseline="0" noProof="0">
                          <a:ln>
                            <a:noFill/>
                          </a:ln>
                          <a:solidFill>
                            <a:prstClr val="black"/>
                          </a:solidFill>
                          <a:effectLst/>
                          <a:uLnTx/>
                          <a:uFillTx/>
                          <a:latin typeface="+mn-lt"/>
                          <a:ea typeface="+mn-ea"/>
                          <a:cs typeface="+mn-cs"/>
                        </a:rPr>
                        <a:t>
 Coffee enhances and intensifies the chocolate flavor without overpowering it. A tablespoon or two of freshly brewed coffee should do the trick!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1681654"/>
                  </a:ext>
                </a:extLst>
              </a:tr>
            </a:tbl>
          </a:graphicData>
        </a:graphic>
      </p:graphicFrame>
      <p:sp>
        <p:nvSpPr>
          <p:cNvPr id="4" name="Text Placeholder 3">
            <a:extLst>
              <a:ext uri="{FF2B5EF4-FFF2-40B4-BE49-F238E27FC236}">
                <a16:creationId xmlns:a16="http://schemas.microsoft.com/office/drawing/2014/main" id="{44939B41-4637-4A69-9A68-B3F446A1E7B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322929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41F51-48B5-477F-810F-0399E8C745CC}"/>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1F4F3D8B-08E8-4AFD-ABDD-60D47B3B368C}"/>
              </a:ext>
            </a:extLst>
          </p:cNvPr>
          <p:cNvGraphicFramePr>
            <a:graphicFrameLocks noGrp="1"/>
          </p:cNvGraphicFramePr>
          <p:nvPr>
            <p:ph type="tbl" sz="quarter" idx="13"/>
            <p:extLst>
              <p:ext uri="{D42A27DB-BD31-4B8C-83A1-F6EECF244321}">
                <p14:modId xmlns:p14="http://schemas.microsoft.com/office/powerpoint/2010/main" val="789316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5472928"/>
                    </a:ext>
                  </a:extLst>
                </a:gridCol>
                <a:gridCol w="658368">
                  <a:extLst>
                    <a:ext uri="{9D8B030D-6E8A-4147-A177-3AD203B41FA5}">
                      <a16:colId xmlns:a16="http://schemas.microsoft.com/office/drawing/2014/main" val="652092211"/>
                    </a:ext>
                  </a:extLst>
                </a:gridCol>
                <a:gridCol w="658368">
                  <a:extLst>
                    <a:ext uri="{9D8B030D-6E8A-4147-A177-3AD203B41FA5}">
                      <a16:colId xmlns:a16="http://schemas.microsoft.com/office/drawing/2014/main" val="2797945419"/>
                    </a:ext>
                  </a:extLst>
                </a:gridCol>
                <a:gridCol w="658368">
                  <a:extLst>
                    <a:ext uri="{9D8B030D-6E8A-4147-A177-3AD203B41FA5}">
                      <a16:colId xmlns:a16="http://schemas.microsoft.com/office/drawing/2014/main" val="2005798128"/>
                    </a:ext>
                  </a:extLst>
                </a:gridCol>
                <a:gridCol w="658368">
                  <a:extLst>
                    <a:ext uri="{9D8B030D-6E8A-4147-A177-3AD203B41FA5}">
                      <a16:colId xmlns:a16="http://schemas.microsoft.com/office/drawing/2014/main" val="2867389294"/>
                    </a:ext>
                  </a:extLst>
                </a:gridCol>
                <a:gridCol w="658368">
                  <a:extLst>
                    <a:ext uri="{9D8B030D-6E8A-4147-A177-3AD203B41FA5}">
                      <a16:colId xmlns:a16="http://schemas.microsoft.com/office/drawing/2014/main" val="3510148977"/>
                    </a:ext>
                  </a:extLst>
                </a:gridCol>
                <a:gridCol w="658368">
                  <a:extLst>
                    <a:ext uri="{9D8B030D-6E8A-4147-A177-3AD203B41FA5}">
                      <a16:colId xmlns:a16="http://schemas.microsoft.com/office/drawing/2014/main" val="3693648026"/>
                    </a:ext>
                  </a:extLst>
                </a:gridCol>
                <a:gridCol w="658368">
                  <a:extLst>
                    <a:ext uri="{9D8B030D-6E8A-4147-A177-3AD203B41FA5}">
                      <a16:colId xmlns:a16="http://schemas.microsoft.com/office/drawing/2014/main" val="3185536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737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- 2019-10-10 15:22:00</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chocolate brownies will definitely become your go-to-recipe whenever you crave for a brownie!
The Best One Bowl Brownies
Ingredients:
225g SCS unsalted butter
265g semi-sweet chocolate chips, or dark 
260g chocolate chips, divided
300g granulated sugar
165g brown sugar 
1 tablespoon vanilla extract
1 teaspoon salt
3 large eggs
155g all-purpose flour
40g dark cocoa powder
Nonstick cooking spray, for greasing
Instructions:
1. Preheat the oven to 180˚C.
2. Add the butter and 1 cup (175 g) of chocolate chips to a large microwave-safe bowl. Microwave for 1½ minutes, then let sit for 3 minutes before whisking together.
3. Add the granulated and brown sugars, vanilla, and salt. Whisk to combine.
4. Whisk in the eggs until fully combined.
5. Sift the flour and cocoa powder into the bowl and fold in with a spatula. Add the remaining chocolate chips and fold to incorporate.
6. Line a 9-inch (23-cm) square baking pan with parchment paper and grease with nonstick spray. Spread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5238232"/>
                  </a:ext>
                </a:extLst>
              </a:tr>
            </a:tbl>
          </a:graphicData>
        </a:graphic>
      </p:graphicFrame>
      <p:sp>
        <p:nvSpPr>
          <p:cNvPr id="4" name="Text Placeholder 3">
            <a:extLst>
              <a:ext uri="{FF2B5EF4-FFF2-40B4-BE49-F238E27FC236}">
                <a16:creationId xmlns:a16="http://schemas.microsoft.com/office/drawing/2014/main" id="{9493C276-1320-44E6-B098-8B3C5A42483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26386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3588-066C-40FE-BAD2-11E5CAD17C57}"/>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F629F106-6BA9-4F9A-BA45-C0BFE44FCCFB}"/>
              </a:ext>
            </a:extLst>
          </p:cNvPr>
          <p:cNvGraphicFramePr>
            <a:graphicFrameLocks noGrp="1"/>
          </p:cNvGraphicFramePr>
          <p:nvPr>
            <p:ph type="tbl" sz="quarter" idx="13"/>
            <p:extLst>
              <p:ext uri="{D42A27DB-BD31-4B8C-83A1-F6EECF244321}">
                <p14:modId xmlns:p14="http://schemas.microsoft.com/office/powerpoint/2010/main" val="358960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4763752"/>
                    </a:ext>
                  </a:extLst>
                </a:gridCol>
                <a:gridCol w="658368">
                  <a:extLst>
                    <a:ext uri="{9D8B030D-6E8A-4147-A177-3AD203B41FA5}">
                      <a16:colId xmlns:a16="http://schemas.microsoft.com/office/drawing/2014/main" val="2210884259"/>
                    </a:ext>
                  </a:extLst>
                </a:gridCol>
                <a:gridCol w="658368">
                  <a:extLst>
                    <a:ext uri="{9D8B030D-6E8A-4147-A177-3AD203B41FA5}">
                      <a16:colId xmlns:a16="http://schemas.microsoft.com/office/drawing/2014/main" val="267687030"/>
                    </a:ext>
                  </a:extLst>
                </a:gridCol>
                <a:gridCol w="658368">
                  <a:extLst>
                    <a:ext uri="{9D8B030D-6E8A-4147-A177-3AD203B41FA5}">
                      <a16:colId xmlns:a16="http://schemas.microsoft.com/office/drawing/2014/main" val="3206960334"/>
                    </a:ext>
                  </a:extLst>
                </a:gridCol>
                <a:gridCol w="658368">
                  <a:extLst>
                    <a:ext uri="{9D8B030D-6E8A-4147-A177-3AD203B41FA5}">
                      <a16:colId xmlns:a16="http://schemas.microsoft.com/office/drawing/2014/main" val="2548152021"/>
                    </a:ext>
                  </a:extLst>
                </a:gridCol>
                <a:gridCol w="658368">
                  <a:extLst>
                    <a:ext uri="{9D8B030D-6E8A-4147-A177-3AD203B41FA5}">
                      <a16:colId xmlns:a16="http://schemas.microsoft.com/office/drawing/2014/main" val="2744153960"/>
                    </a:ext>
                  </a:extLst>
                </a:gridCol>
                <a:gridCol w="658368">
                  <a:extLst>
                    <a:ext uri="{9D8B030D-6E8A-4147-A177-3AD203B41FA5}">
                      <a16:colId xmlns:a16="http://schemas.microsoft.com/office/drawing/2014/main" val="3682175045"/>
                    </a:ext>
                  </a:extLst>
                </a:gridCol>
                <a:gridCol w="658368">
                  <a:extLst>
                    <a:ext uri="{9D8B030D-6E8A-4147-A177-3AD203B41FA5}">
                      <a16:colId xmlns:a16="http://schemas.microsoft.com/office/drawing/2014/main" val="268321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890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- 2019-10-08 12:45:00</a:t>
                      </a:r>
                      <a:r>
                        <a:rPr kumimoji="0" lang="en-US" sz="1000" b="0" i="0" u="none" strike="noStrike" kern="1200" cap="none" spc="0" normalizeH="0" baseline="0" noProof="0">
                          <a:ln>
                            <a:noFill/>
                          </a:ln>
                          <a:solidFill>
                            <a:prstClr val="black"/>
                          </a:solidFill>
                          <a:effectLst/>
                          <a:uLnTx/>
                          <a:uFillTx/>
                          <a:latin typeface="+mn-lt"/>
                          <a:ea typeface="+mn-ea"/>
                          <a:cs typeface="+mn-cs"/>
                        </a:rPr>
                        <a:t>
 Panini with turkey, tomato, basil and SCS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290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- 2019-10-06 14:21:00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It takes 10 pounds of milk to make just 1 pound of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0191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- 2019-10-04 19:05:45</a:t>
                      </a:r>
                      <a:r>
                        <a:rPr kumimoji="0" lang="en-US" sz="1000" b="0" i="0" u="none" strike="noStrike" kern="1200" cap="none" spc="0" normalizeH="0" baseline="0" noProof="0">
                          <a:ln>
                            <a:noFill/>
                          </a:ln>
                          <a:solidFill>
                            <a:prstClr val="black"/>
                          </a:solidFill>
                          <a:effectLst/>
                          <a:uLnTx/>
                          <a:uFillTx/>
                          <a:latin typeface="+mn-lt"/>
                          <a:ea typeface="+mn-ea"/>
                          <a:cs typeface="+mn-cs"/>
                        </a:rPr>
                        <a:t>
 We all want to dig into those brownies as soon as they've come out of the oven. However, cooling them to room temperature will allow the brownies to set into a chewy and fudgy texture. Also, they will be much easier to cut!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1053995"/>
                  </a:ext>
                </a:extLst>
              </a:tr>
            </a:tbl>
          </a:graphicData>
        </a:graphic>
      </p:graphicFrame>
      <p:sp>
        <p:nvSpPr>
          <p:cNvPr id="4" name="Text Placeholder 3">
            <a:extLst>
              <a:ext uri="{FF2B5EF4-FFF2-40B4-BE49-F238E27FC236}">
                <a16:creationId xmlns:a16="http://schemas.microsoft.com/office/drawing/2014/main" id="{A4BF47AC-F84C-4C2D-9A4E-D9553939962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0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AB60B-451F-485B-9D0F-010362C1FD42}"/>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4ED1DE05-2668-40C3-A07C-6AA26941A8A9}"/>
              </a:ext>
            </a:extLst>
          </p:cNvPr>
          <p:cNvGraphicFramePr>
            <a:graphicFrameLocks noGrp="1"/>
          </p:cNvGraphicFramePr>
          <p:nvPr>
            <p:ph type="tbl" sz="quarter" idx="13"/>
            <p:extLst>
              <p:ext uri="{D42A27DB-BD31-4B8C-83A1-F6EECF244321}">
                <p14:modId xmlns:p14="http://schemas.microsoft.com/office/powerpoint/2010/main" val="187051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8254606"/>
                    </a:ext>
                  </a:extLst>
                </a:gridCol>
                <a:gridCol w="658368">
                  <a:extLst>
                    <a:ext uri="{9D8B030D-6E8A-4147-A177-3AD203B41FA5}">
                      <a16:colId xmlns:a16="http://schemas.microsoft.com/office/drawing/2014/main" val="3430758893"/>
                    </a:ext>
                  </a:extLst>
                </a:gridCol>
                <a:gridCol w="658368">
                  <a:extLst>
                    <a:ext uri="{9D8B030D-6E8A-4147-A177-3AD203B41FA5}">
                      <a16:colId xmlns:a16="http://schemas.microsoft.com/office/drawing/2014/main" val="3615945321"/>
                    </a:ext>
                  </a:extLst>
                </a:gridCol>
                <a:gridCol w="658368">
                  <a:extLst>
                    <a:ext uri="{9D8B030D-6E8A-4147-A177-3AD203B41FA5}">
                      <a16:colId xmlns:a16="http://schemas.microsoft.com/office/drawing/2014/main" val="261179152"/>
                    </a:ext>
                  </a:extLst>
                </a:gridCol>
                <a:gridCol w="658368">
                  <a:extLst>
                    <a:ext uri="{9D8B030D-6E8A-4147-A177-3AD203B41FA5}">
                      <a16:colId xmlns:a16="http://schemas.microsoft.com/office/drawing/2014/main" val="2282619351"/>
                    </a:ext>
                  </a:extLst>
                </a:gridCol>
                <a:gridCol w="658368">
                  <a:extLst>
                    <a:ext uri="{9D8B030D-6E8A-4147-A177-3AD203B41FA5}">
                      <a16:colId xmlns:a16="http://schemas.microsoft.com/office/drawing/2014/main" val="3594855904"/>
                    </a:ext>
                  </a:extLst>
                </a:gridCol>
                <a:gridCol w="658368">
                  <a:extLst>
                    <a:ext uri="{9D8B030D-6E8A-4147-A177-3AD203B41FA5}">
                      <a16:colId xmlns:a16="http://schemas.microsoft.com/office/drawing/2014/main" val="2261715624"/>
                    </a:ext>
                  </a:extLst>
                </a:gridCol>
                <a:gridCol w="658368">
                  <a:extLst>
                    <a:ext uri="{9D8B030D-6E8A-4147-A177-3AD203B41FA5}">
                      <a16:colId xmlns:a16="http://schemas.microsoft.com/office/drawing/2014/main" val="256578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888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- 2019-10-02 12:27:00</a:t>
                      </a:r>
                      <a:r>
                        <a:rPr kumimoji="0" lang="en-US" sz="1000" b="0" i="0" u="none" strike="noStrike" kern="1200" cap="none" spc="0" normalizeH="0" baseline="0" noProof="0">
                          <a:ln>
                            <a:noFill/>
                          </a:ln>
                          <a:solidFill>
                            <a:prstClr val="black"/>
                          </a:solidFill>
                          <a:effectLst/>
                          <a:uLnTx/>
                          <a:uFillTx/>
                          <a:latin typeface="+mn-lt"/>
                          <a:ea typeface="+mn-ea"/>
                          <a:cs typeface="+mn-cs"/>
                        </a:rPr>
                        <a:t>
 Super thick and fudgy brownies filled with chocolate chips and topped with a sticky layer of salted caramel.
Salted Caramel Brownies
Ingredients:
225g SCS salted butter
113 semi-sweet chocolate
400g sugar
4 eggs
180g flour
26g cocoa powder
½ tsp salt
87g semi-sweet chocolate chips
296ml caramel sauce
Coarse sea salt
Instructions:
1. Preheat to 176˚C. Lightly grease a 9x9 baking dish.
2. Melt together the butter and the semi sweet chocolate. Let it cool slightly.
3. Stir in the sugar and the eggs. Mix in the flour, cocoa powder, and salt. Fold in the chocolate chips.
4. Spread the batter in the prepared baking dish. 
5. Bake for 30-35 minutes until a toothpick inserted comes out clean.
6. Let cool completely before topping with caramel sauce and sprinkling with sea salt.
Source: https://www.somethingswanky.com/salted-caramel-brownies/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639269"/>
                  </a:ext>
                </a:extLst>
              </a:tr>
            </a:tbl>
          </a:graphicData>
        </a:graphic>
      </p:graphicFrame>
      <p:sp>
        <p:nvSpPr>
          <p:cNvPr id="4" name="Text Placeholder 3">
            <a:extLst>
              <a:ext uri="{FF2B5EF4-FFF2-40B4-BE49-F238E27FC236}">
                <a16:creationId xmlns:a16="http://schemas.microsoft.com/office/drawing/2014/main" id="{5B943715-6D2A-4D34-9F6A-73694275058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58666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E938-E573-4F60-AC27-0AA599669A38}"/>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32FFE7D1-B0FD-41DE-A35C-C785EF4E920F}"/>
              </a:ext>
            </a:extLst>
          </p:cNvPr>
          <p:cNvGraphicFramePr>
            <a:graphicFrameLocks noGrp="1"/>
          </p:cNvGraphicFramePr>
          <p:nvPr>
            <p:ph type="chart" sz="quarter" idx="13"/>
            <p:extLst>
              <p:ext uri="{D42A27DB-BD31-4B8C-83A1-F6EECF244321}">
                <p14:modId xmlns:p14="http://schemas.microsoft.com/office/powerpoint/2010/main" val="2192541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65E3F-9051-4EFC-9D10-F273BA0090F6}"/>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2BE37E4-F120-4B66-87C9-04A02D4411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733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1B521-743C-4EE7-B70C-A6FBE3DF3334}"/>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B3EF1687-F038-4FD7-AFA4-2CDCFB98D8F3}"/>
              </a:ext>
            </a:extLst>
          </p:cNvPr>
          <p:cNvGraphicFramePr>
            <a:graphicFrameLocks noGrp="1"/>
          </p:cNvGraphicFramePr>
          <p:nvPr>
            <p:ph type="chart" sz="quarter" idx="13"/>
            <p:extLst>
              <p:ext uri="{D42A27DB-BD31-4B8C-83A1-F6EECF244321}">
                <p14:modId xmlns:p14="http://schemas.microsoft.com/office/powerpoint/2010/main" val="2123848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60DFFF-94BB-4E31-8EE5-E571609B95C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0C741C6-23FA-4B73-ADDD-D48BD77B5D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943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7498-0319-4863-BD55-EEB23A473D51}"/>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4CE28A00-EE75-4EB7-85A9-A591F0A0EF26}"/>
              </a:ext>
            </a:extLst>
          </p:cNvPr>
          <p:cNvGraphicFramePr>
            <a:graphicFrameLocks noGrp="1"/>
          </p:cNvGraphicFramePr>
          <p:nvPr>
            <p:ph type="chart" sz="quarter" idx="13"/>
            <p:extLst>
              <p:ext uri="{D42A27DB-BD31-4B8C-83A1-F6EECF244321}">
                <p14:modId xmlns:p14="http://schemas.microsoft.com/office/powerpoint/2010/main" val="2744545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FFB44B-8D1A-4638-9897-170C76F7ECD9}"/>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2F877272-3765-4E0C-B0B5-56710E52A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93018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1051</Words>
  <Application>Microsoft Office PowerPoint</Application>
  <PresentationFormat>On-screen Show (4:3)</PresentationFormat>
  <Paragraphs>444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lpstr>Facebook Total Engagements over Time (monthly)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2019-11-01T04:49:03Z</dcterms:created>
  <dcterms:modified xsi:type="dcterms:W3CDTF">2019-11-01T04:49:59Z</dcterms:modified>
</cp:coreProperties>
</file>