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Your Page</c:v>
                </c:pt>
                <c:pt idx="1">
                  <c:v>Restored Likes from Reactivated Accounts</c:v>
                </c:pt>
                <c:pt idx="2">
                  <c:v>Search</c:v>
                </c:pt>
                <c:pt idx="3">
                  <c:v>News Feed</c:v>
                </c:pt>
                <c:pt idx="4">
                  <c:v>Ads</c:v>
                </c:pt>
                <c:pt idx="5">
                  <c:v>Suspicious Account Removals</c:v>
                </c:pt>
                <c:pt idx="6">
                  <c:v>Unlikes from Page, Posts, or News Feed</c:v>
                </c:pt>
                <c:pt idx="7">
                  <c:v>Deactivated or Memorialized Account Removals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76</c:v>
                </c:pt>
                <c:pt idx="1">
                  <c:v>8</c:v>
                </c:pt>
                <c:pt idx="2">
                  <c:v>5</c:v>
                </c:pt>
                <c:pt idx="3">
                  <c:v>2</c:v>
                </c:pt>
                <c:pt idx="4">
                  <c:v>1</c:v>
                </c:pt>
                <c:pt idx="5">
                  <c:v>-5</c:v>
                </c:pt>
                <c:pt idx="6">
                  <c:v>-9</c:v>
                </c:pt>
                <c:pt idx="7">
                  <c:v>-28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B6-4DF8-AC2F-91A1FE229E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221600"/>
        <c:axId val="306222584"/>
      </c:barChart>
      <c:catAx>
        <c:axId val="30622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22584"/>
        <c:crosses val="autoZero"/>
        <c:auto val="1"/>
        <c:lblAlgn val="ctr"/>
        <c:lblOffset val="100"/>
        <c:noMultiLvlLbl val="0"/>
      </c:catAx>
      <c:valAx>
        <c:axId val="306222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2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13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</c:v>
                </c:pt>
                <c:pt idx="23">
                  <c:v>0</c:v>
                </c:pt>
                <c:pt idx="24">
                  <c:v>4</c:v>
                </c:pt>
                <c:pt idx="25">
                  <c:v>3</c:v>
                </c:pt>
                <c:pt idx="26">
                  <c:v>0</c:v>
                </c:pt>
                <c:pt idx="27">
                  <c:v>2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6BE-4640-8D8F-F15A2F9C45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770024"/>
        <c:axId val="306223568"/>
      </c:lineChart>
      <c:dateAx>
        <c:axId val="310770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23568"/>
        <c:crosses val="autoZero"/>
        <c:auto val="1"/>
        <c:lblOffset val="100"/>
        <c:baseTimeUnit val="days"/>
      </c:dateAx>
      <c:valAx>
        <c:axId val="306223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770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242</c:v>
                </c:pt>
                <c:pt idx="2">
                  <c:v>3214</c:v>
                </c:pt>
                <c:pt idx="3">
                  <c:v>2829</c:v>
                </c:pt>
                <c:pt idx="4">
                  <c:v>1191</c:v>
                </c:pt>
                <c:pt idx="5">
                  <c:v>143</c:v>
                </c:pt>
                <c:pt idx="6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63-427C-BB22-24C94D289D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</c:v>
                </c:pt>
                <c:pt idx="1">
                  <c:v>286</c:v>
                </c:pt>
                <c:pt idx="2">
                  <c:v>4288</c:v>
                </c:pt>
                <c:pt idx="3">
                  <c:v>5178</c:v>
                </c:pt>
                <c:pt idx="4">
                  <c:v>2326</c:v>
                </c:pt>
                <c:pt idx="5">
                  <c:v>297</c:v>
                </c:pt>
                <c:pt idx="6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63-427C-BB22-24C94D289D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5845760"/>
        <c:axId val="305850352"/>
      </c:barChart>
      <c:catAx>
        <c:axId val="305845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50352"/>
        <c:crosses val="autoZero"/>
        <c:auto val="1"/>
        <c:lblAlgn val="ctr"/>
        <c:lblOffset val="100"/>
        <c:noMultiLvlLbl val="0"/>
      </c:catAx>
      <c:valAx>
        <c:axId val="305850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845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0.00E+00</c:formatCode>
                <c:ptCount val="3"/>
                <c:pt idx="0" formatCode="General">
                  <c:v>3.02272486124793E-4</c:v>
                </c:pt>
                <c:pt idx="1">
                  <c:v>9.3929241530026205E-5</c:v>
                </c:pt>
                <c:pt idx="2">
                  <c:v>1.6820249562042799E-5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DB-4AA4-B4F5-810A3A06F0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2666008"/>
        <c:axId val="312670272"/>
      </c:barChart>
      <c:catAx>
        <c:axId val="312666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70272"/>
        <c:crosses val="autoZero"/>
        <c:auto val="1"/>
        <c:lblAlgn val="ctr"/>
        <c:lblOffset val="100"/>
        <c:noMultiLvlLbl val="0"/>
      </c:catAx>
      <c:valAx>
        <c:axId val="31267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66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64-42B6-85C3-FA38324B5E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64-42B6-85C3-FA38324B5E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64-42B6-85C3-FA38324B5EE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64-42B6-85C3-FA38324B5EE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C64-42B6-85C3-FA38324B5EE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C64-42B6-85C3-FA38324B5EE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C64-42B6-85C3-FA38324B5EE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Clarks Shoes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C64-42B6-85C3-FA38324B5E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1078264"/>
        <c:axId val="421082528"/>
      </c:barChart>
      <c:catAx>
        <c:axId val="421078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82528"/>
        <c:crosses val="autoZero"/>
        <c:auto val="1"/>
        <c:lblAlgn val="ctr"/>
        <c:lblOffset val="100"/>
        <c:noMultiLvlLbl val="0"/>
      </c:catAx>
      <c:valAx>
        <c:axId val="421082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78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Clarks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697</c:v>
                </c:pt>
                <c:pt idx="1">
                  <c:v>387</c:v>
                </c:pt>
                <c:pt idx="2">
                  <c:v>26195</c:v>
                </c:pt>
                <c:pt idx="3">
                  <c:v>36252</c:v>
                </c:pt>
                <c:pt idx="4">
                  <c:v>43160</c:v>
                </c:pt>
                <c:pt idx="5">
                  <c:v>40871</c:v>
                </c:pt>
                <c:pt idx="6">
                  <c:v>35852</c:v>
                </c:pt>
                <c:pt idx="7">
                  <c:v>36665</c:v>
                </c:pt>
                <c:pt idx="8">
                  <c:v>73187</c:v>
                </c:pt>
                <c:pt idx="9">
                  <c:v>78380</c:v>
                </c:pt>
                <c:pt idx="10">
                  <c:v>71</c:v>
                </c:pt>
                <c:pt idx="11">
                  <c:v>86</c:v>
                </c:pt>
                <c:pt idx="12">
                  <c:v>60</c:v>
                </c:pt>
                <c:pt idx="13">
                  <c:v>16</c:v>
                </c:pt>
                <c:pt idx="14">
                  <c:v>29555</c:v>
                </c:pt>
                <c:pt idx="15">
                  <c:v>88582</c:v>
                </c:pt>
                <c:pt idx="16">
                  <c:v>89075</c:v>
                </c:pt>
                <c:pt idx="17">
                  <c:v>87094</c:v>
                </c:pt>
                <c:pt idx="18">
                  <c:v>86573</c:v>
                </c:pt>
                <c:pt idx="19">
                  <c:v>80742</c:v>
                </c:pt>
                <c:pt idx="20">
                  <c:v>32255</c:v>
                </c:pt>
                <c:pt idx="21">
                  <c:v>89155</c:v>
                </c:pt>
                <c:pt idx="22">
                  <c:v>112119</c:v>
                </c:pt>
                <c:pt idx="23">
                  <c:v>97580</c:v>
                </c:pt>
                <c:pt idx="24">
                  <c:v>98507</c:v>
                </c:pt>
                <c:pt idx="25">
                  <c:v>98120</c:v>
                </c:pt>
                <c:pt idx="26">
                  <c:v>93371</c:v>
                </c:pt>
                <c:pt idx="27">
                  <c:v>95641</c:v>
                </c:pt>
                <c:pt idx="28">
                  <c:v>105918</c:v>
                </c:pt>
                <c:pt idx="29">
                  <c:v>102048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19-41E1-9DFD-7290C4338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1084168"/>
        <c:axId val="421085808"/>
      </c:lineChart>
      <c:dateAx>
        <c:axId val="421084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85808"/>
        <c:crosses val="autoZero"/>
        <c:auto val="1"/>
        <c:lblOffset val="100"/>
        <c:baseTimeUnit val="days"/>
      </c:dateAx>
      <c:valAx>
        <c:axId val="421085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1084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523BB-3C9A-41BF-8C51-A1FDD342C2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2019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8E9B2C-0DEB-470F-8993-09E81C1C24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Jolene Ching</a:t>
            </a:r>
          </a:p>
        </p:txBody>
      </p:sp>
    </p:spTree>
    <p:extLst>
      <p:ext uri="{BB962C8B-B14F-4D97-AF65-F5344CB8AC3E}">
        <p14:creationId xmlns:p14="http://schemas.microsoft.com/office/powerpoint/2010/main" val="792301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880AF-3A2C-4E01-9EAE-640C0A043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Clarks Shoes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8B77F2-DF0E-4A37-8342-D0C6592E46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05726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6897272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01328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75050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99131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30092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9997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890811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374565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2863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421087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715048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224552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49841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74716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32981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10282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465036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56437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7847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11112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686370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65694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858305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563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Clarks Shoes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2096419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-280796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092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6A307B-5B89-4DF1-9FC3-2A433370F6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577758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C825-9EF2-4D19-B240-051116AB7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B06BA7-903D-48C9-BDC3-1F9610733B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75241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1D97A-7927-4927-B3D0-1714E8347A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0FE10-5C29-44F8-A54A-A60064ACA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6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B0CAE-7E8E-4ED7-B111-D6E8E78449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FA97A7-351E-4364-92C4-704C313D1B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4082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A2B3E0-7A86-4167-9957-F719A2929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4AC438-5333-4784-89B0-D6994D923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605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B55256-BF39-4F6F-8EEC-02575FE71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2EF0D4-E832-4A64-9598-21500091E8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4320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E674F-7F91-4CBC-AE8C-C7FD697426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A317C-EA46-48A4-BCEE-50671609C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53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FE4B3-31D2-4B2D-A693-83D45171B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3B3B98-2095-46DA-8131-5BF01F8E2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66964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D1203A-DD3D-465B-A914-D4180CE05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C0E1F7-FCF5-45B1-9B8C-3061A443A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16976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E5A9E-BC25-4638-8137-B3B8DC969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D7FF41-EF7A-4020-8825-B12C7BF7A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464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1010482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64326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99990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71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Singapore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601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Woodlands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6111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Tampines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Yishun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91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Johor Bahru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171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Yangon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0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Jurong 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434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Kuala Lumpur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3744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Choa Chu Kang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011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424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1FC6-1210-4529-B018-7BD25C028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82632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8F6A0-598A-4418-B60B-C50A60BCD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C3ACEF-9713-4F17-A435-1FFB67BD78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53029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2873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55439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60096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70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Boon 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31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Hougang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7946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534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Toa Payoh New 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363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Panjang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3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Petaling Jaya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7790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Jurong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62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Yio Chu Kang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52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Batok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849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Merah Estate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84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8669BC-EE29-44E8-B299-446210BBFF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28432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72593-7CF6-44E2-B23C-F7B66357B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Clarks Shoes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5EA253-D50D-4A99-988E-141278D198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7323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8976501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8058128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41914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87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Toa Payoh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1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Bukit Timah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2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Punggol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337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Phnom Penh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275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Marsiling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8348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6EA7CB-672C-48E7-BC51-D67400554E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060211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D359D-27F5-42D6-AE5D-B5AC31D09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C15B4-64C0-4459-96C1-0714536E47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68850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6638209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4222876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69033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0822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359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2517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0247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84747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39655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6402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6205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804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8529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57969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9953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11202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9441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67922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8612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C6969-7928-418B-9514-E41DA4C62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259777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7CF41-08AC-4B4A-A181-53D9E4C5D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FC7BE4-AF57-4A76-B32F-BD4EDBDAC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7704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980899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474487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875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541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8205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041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95826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5734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029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9170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66368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836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912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99091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9221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9027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293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1730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97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- 2019-09-30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Monday’s are made for moving. Just like our Trigenic range. Visit our website to find out more: http://bit.ly/2mPEQtB
#MondayMotivation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https://scontent.xx.fbcdn.net/v/t15.5256-10/p720x720/69339310_717610002084640_4751277811371606016_n.jpg?_nc_cat=100&amp;_nc_oc=AQmWZo86fRQCwz43DGrAtJVz90dP4fxhDAfB0xHMOGWuqo7JW92NXZ0_BjB-kj7yFjo&amp;_nc_ht=scontent.xx&amp;oh=a4e56390fb511b3468bbce453d9d32b3&amp;oe=5E181473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6246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BAE90-C381-4F47-A4A1-33EBFC5FF5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186566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C66B9-0CFD-48B1-A3AA-8849890A9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E4C757-7282-4391-8593-CBC748BAC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937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179575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339931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892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108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487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646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604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7515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4262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7763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8897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8095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5325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630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8045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52719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726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7336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9267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- 2019-09-28 12:00:00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Tri Solar. Move without limits.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https://scontent.xx.fbcdn.net/v/t1.0-9/p720x720/70576319_2047564198677212_158312627674546176_o.jpg?_nc_cat=107&amp;_nc_oc=AQloGddojjL8cjhAr1a5Gf4WT8xgs1zX1GpSLZolCIrv7n67PyvdWyoYrfn4dosLmZc&amp;_nc_ht=scontent.xx&amp;oh=cd7e40ef6954984fbc937b7026f7292d&amp;oe=5E5F351E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115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03CE9-382A-450F-8B57-8F5978B9E7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68258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C7FC2-05C6-47F5-A9E5-3A9070947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DE5A8A-01C9-4B78-B3DC-CF7CB1394F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0223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34614312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0200066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5786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04590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53576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331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0518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1448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604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14805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4516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3147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8666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107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49859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2296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763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0063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11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- 2019-09-27 18:00:01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poetry in motion. Tri Verve. Visit our website to find out more: http://bit.ly/2mPEQtB
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https://scontent.xx.fbcdn.net/v/t15.13418-10/p720x720/68905034_532371900864821_5959911565862895616_n.jpeg?_nc_cat=104&amp;_nc_oc=AQmzqpu6qNy56_Dur1wskVJfUB1EEDgrszSSc1w8u9BShbE6izayRKwymj3AoZcJMtw&amp;_nc_ht=scontent.xx&amp;oh=c5317bbc43cab7910d2ca8d43350dba2&amp;oe=5E31B6F1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15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AF87C-A7C3-49FD-95CF-A2E7CB083B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281758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72A49-891F-4BE8-95D0-1E7243EEB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B32830-1CFE-4866-97B7-431A533DD3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9855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1053554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196150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2149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5446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51232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892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8052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452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467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8841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955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57225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1853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3095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08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73376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2378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347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94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- 2019-09-26 14:00:01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Big or small, feet are made to move. Just like our Trigenic range.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https://scontent.xx.fbcdn.net/v/t1.0-9/p720x720/69645397_2047559088677723_8795014165077950464_o.jpg?_nc_cat=107&amp;_nc_oc=AQnFWai93ErlEK5HaLSKlQqSiewwatKNXSrnNmuY1CEdy2x9MQpOG2kj8fTKlVxRye4&amp;_nc_ht=scontent.xx&amp;oh=04d4430d009f8e0f5086ebbafcb89127&amp;oe=5E1A1FF8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412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BAC4A-5D7D-44B5-8AAD-F127CDE6E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602234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6BF1A-6263-4592-B524-907F56CD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F5392-5735-48E7-A854-B2FBA11116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02066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44786663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860266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374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368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7497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42956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471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148197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2376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2396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85254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5433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5123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7981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16336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886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146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627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02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- 2019-09-25 16:30:00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Live life in motion. @charlottedecarle in the Tri Spark. Visit our website to find out more: http://bit.ly/2mPEQtB
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815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65FD83-3751-40D5-8733-532CF0F8DC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6622005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9B84A-10BB-4AE8-8EEF-5A7354769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914CC49-70D2-4EC5-867B-A9FB497DF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355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03057477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183940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83830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2542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871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466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0324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7400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289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5849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923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588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14364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944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15128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1927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882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35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12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- 2019-09-24 13:30:00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Move. 24/7/365. Tri Rev. Visit our website to find out more: http://bit.ly/2mPEQtB
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https://scontent.xx.fbcdn.net/v/t15.13418-10/p720x720/69498822_535300847235174_6611553478709870592_n.jpeg?_nc_cat=107&amp;_nc_oc=AQnrT1tpaVJ_e0gKamGB0RihdUeDxNBrf-_W24V58LGyD9hqIsAyS2_Iw34JBtv8uMk&amp;_nc_ht=scontent.xx&amp;oh=beaafffb811705c57b46462c468edb88&amp;oe=5E2D014F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4862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4158FC-8A5B-42C5-965C-3482F6EEAD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1612838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EFE3E2-BAFE-4571-BC8D-86CC06FAC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BA4905-E96B-42A1-8D9D-7543E11321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89032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21431803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207574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8200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1756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5324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596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010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3912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7963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85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2686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7544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5844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1002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9266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6064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16685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457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258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- 2019-09-23 19:14:37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Our Trigenic range has been designed to do one thing – move you, naturally. #Trigenic #Clarks #ClarksSG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https://scontent.xx.fbcdn.net/v/t1.0-9/s720x720/71556935_2047546788678953_682951245182271488_o.jpg?_nc_cat=104&amp;_nc_oc=AQmOaUpMmKQzEczQVsJHtj5phVlPwJ6jtRReEWReNbD_K8epmIAS5uFdyESbLPPuX-U&amp;_nc_ht=scontent.xx&amp;oh=3bc545ea38e179bd2f3ec7422063bb86&amp;oe=5E2BD55F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749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88A36-5F97-4DE2-81FE-DA3C94F9B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556685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08CB60-E68B-47A6-AA2C-D6545AF29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D1F002-3C16-4A0B-8B10-310AE68981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29864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422714730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684073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149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192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663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86800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363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853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0200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69601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3617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5462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4679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198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228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8861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27349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718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58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- 2019-09-19 14:48:43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https://scontent.xx.fbcdn.net/v/t1.0-9/s720x720/71106687_2039756156124683_2667916843984879616_n.jpg?_nc_cat=103&amp;_nc_oc=AQnT6WnsyQXZEIeLbLvEl91Mogi9P0HSivDrNXsN2Y7de3rqdDzRDMGJTaT9W1d9i2A&amp;_nc_ht=scontent.xx&amp;oh=e51d21ddd3ca07f2f0493aa381c1ada0&amp;oe=5E1C1007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785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F0728-5840-4B96-8D54-880955636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9295785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2509F-D8F4-48A8-8F8D-9A04F566E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73647B-B3DD-464F-B134-D8D913E1E0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830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81637908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3148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2955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9082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004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581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80718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5005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4534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75971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743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5389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67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034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89592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048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4623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303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2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- 2019-09-18 19:11:28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Brad Pitt in our iconic Wallabee for @gq ⚡
Stylist: @georgecortina
Photography: @lachlanbailey
#Wallabee #ClarksOriginals #Clarks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549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D4DF9-0FFD-4BC7-9248-87C4BC4506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89820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9D15D2-363D-4462-80ED-F5B1CA9998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FEF88E-5865-4B71-9C89-00722A3904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50516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640105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733485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21213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9398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0269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829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0159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6752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9323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8304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4894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098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74572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6771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07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49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6689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9126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361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- 2019-09-09 09:30:00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is what it looks like when style meets comfort. The new Sense Lula. @darth_bador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https://scontent.xx.fbcdn.net/v/t15.5256-10/s720x720/66851761_1259411274229741_8181577807395028992_n.jpg?_nc_cat=100&amp;_nc_oc=AQl8aizz36CL16j5YQwpRlWYOfKTOP6AsR8x1t8H6EI2lPTgkPfeX0DqouRpim4tT1M&amp;_nc_ht=scontent.xx&amp;oh=f5380a00d765ce625039c9831826ea96&amp;oe=5E2DABF9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836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7A953-5B41-4F61-9ED3-3A9B6F88C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099852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60620D-03D3-457A-BAEE-C7822D4B5E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75E7CC-4D94-450C-A09F-739DBDC256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6306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946443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733127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3687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4383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9199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17656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7745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1439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5966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26601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585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43426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592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04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6283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29428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36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1057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155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- 2019-09-06 02:10:00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Pure Tone - perfect for every occasion. @darth_bador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https://scontent.xx.fbcdn.net/v/t15.13418-10/s720x720/66484847_2151333931655147_1670055744801603584_n.jpeg?_nc_cat=100&amp;_nc_oc=AQmSo9hLqjQvpzl9BSoW6mqWFKk3v9Np9SzwcTjwtid0q1USa-1j1qNvfPSqHAv6RcE&amp;_nc_ht=scontent.xx&amp;oh=6f549b057dfc8cdc32cabd8ec5ce6e68&amp;oe=5E2B2FDB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4553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AFF0A-B440-4969-A8E8-90ECAD93BE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0163742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5D884-1505-4780-8D0C-283B4DCF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Clarks Shoes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1FDDE2-6E28-4E9B-BC1D-BFB6D141D3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83462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0755437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292086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1801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614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6236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48934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23165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906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1954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228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4159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7298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5988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38893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1970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37526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19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5875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5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Clarks Shoes - 2019-09-01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Code Step will take you from day to night in comfort and style. As worn by @gwneff. #Clarks #ClarksforLife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10/18/2019 17:49:43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152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8268CD-1459-41E9-9345-54921F734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301094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AD514-7E45-4A5F-AD77-44F1957CF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BB81F2-3FA1-4053-852E-70AA494CE4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42956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1D21A-8064-4387-8F9F-443C81DF32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A0872C-7195-4B33-A5AB-18AEF4FBA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2212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DA8F-25FB-4D05-AFE2-42C764223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Clarks Shoes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29CA30F-43A3-4DDB-805B-751FB915E1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84577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3B202-585A-4D7A-AD6F-C567A49689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5C674-114D-4512-ADD9-D8DC12375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1867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1558</Words>
  <Application>Microsoft Office PowerPoint</Application>
  <PresentationFormat>On-screen Show (4:3)</PresentationFormat>
  <Paragraphs>634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quintly_template</vt:lpstr>
      <vt:lpstr>Facebook 2019</vt:lpstr>
      <vt:lpstr>Facebook Key Metrics Table | Clarks Shoes</vt:lpstr>
      <vt:lpstr>Facebook Fans Change by Like/Unlike Source | Clarks Shoes</vt:lpstr>
      <vt:lpstr>Facebook Average Interactions Per Post | Clarks Shoes</vt:lpstr>
      <vt:lpstr>Facebook Fan Demographics | Clarks Shoes</vt:lpstr>
      <vt:lpstr>Facebook Interaction Rate By Post Type | Clarks Shoes</vt:lpstr>
      <vt:lpstr>Facebook Fans By City Table | Clarks Shoes - 1 of 3</vt:lpstr>
      <vt:lpstr>Facebook Fans By City Table | Clarks Shoes - 2 of 3</vt:lpstr>
      <vt:lpstr>Facebook Fans By City Table | Clarks Shoes - 3 of 3</vt:lpstr>
      <vt:lpstr>Facebook Own Posts Table | Clarks Shoes - 1 of 13</vt:lpstr>
      <vt:lpstr>Facebook Own Posts Table | Clarks Shoes - 2 of 13</vt:lpstr>
      <vt:lpstr>Facebook Own Posts Table | Clarks Shoes - 3 of 13</vt:lpstr>
      <vt:lpstr>Facebook Own Posts Table | Clarks Shoes - 4 of 13</vt:lpstr>
      <vt:lpstr>Facebook Own Posts Table | Clarks Shoes - 5 of 13</vt:lpstr>
      <vt:lpstr>Facebook Own Posts Table | Clarks Shoes - 6 of 13</vt:lpstr>
      <vt:lpstr>Facebook Own Posts Table | Clarks Shoes - 7 of 13</vt:lpstr>
      <vt:lpstr>Facebook Own Posts Table | Clarks Shoes - 8 of 13</vt:lpstr>
      <vt:lpstr>Facebook Own Posts Table | Clarks Shoes - 9 of 13</vt:lpstr>
      <vt:lpstr>Facebook Own Posts Table | Clarks Shoes - 10 of 13</vt:lpstr>
      <vt:lpstr>Facebook Own Posts Table | Clarks Shoes - 11 of 13</vt:lpstr>
      <vt:lpstr>Facebook Own Posts Table | Clarks Shoes - 12 of 13</vt:lpstr>
      <vt:lpstr>Facebook Own Posts Table | Clarks Shoes - 13 of 13</vt:lpstr>
      <vt:lpstr>Facebook Interactions Distribution | Clarks Shoes</vt:lpstr>
      <vt:lpstr>Facebook Reach | Clarks Shoes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2019</dc:title>
  <dc:creator>Frederik Peiniger</dc:creator>
  <cp:lastModifiedBy>Frederik Peiniger</cp:lastModifiedBy>
  <cp:revision>1</cp:revision>
  <dcterms:created xsi:type="dcterms:W3CDTF">2019-10-24T08:24:22Z</dcterms:created>
  <dcterms:modified xsi:type="dcterms:W3CDTF">2019-10-24T08:25:53Z</dcterms:modified>
</cp:coreProperties>
</file>