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242</c:v>
                </c:pt>
                <c:pt idx="2">
                  <c:v>3214</c:v>
                </c:pt>
                <c:pt idx="3">
                  <c:v>2829</c:v>
                </c:pt>
                <c:pt idx="4">
                  <c:v>1191</c:v>
                </c:pt>
                <c:pt idx="5">
                  <c:v>143</c:v>
                </c:pt>
                <c:pt idx="6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E-427A-BAD9-D6A7827871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286</c:v>
                </c:pt>
                <c:pt idx="2">
                  <c:v>4288</c:v>
                </c:pt>
                <c:pt idx="3">
                  <c:v>5178</c:v>
                </c:pt>
                <c:pt idx="4">
                  <c:v>2326</c:v>
                </c:pt>
                <c:pt idx="5">
                  <c:v>297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E-427A-BAD9-D6A782787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449176"/>
        <c:axId val="293445568"/>
      </c:barChart>
      <c:catAx>
        <c:axId val="29344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45568"/>
        <c:crosses val="autoZero"/>
        <c:auto val="1"/>
        <c:lblAlgn val="ctr"/>
        <c:lblOffset val="100"/>
        <c:noMultiLvlLbl val="0"/>
      </c:catAx>
      <c:valAx>
        <c:axId val="29344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4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News Feed</c:v>
                </c:pt>
                <c:pt idx="4">
                  <c:v>Ads</c:v>
                </c:pt>
                <c:pt idx="5">
                  <c:v>Suspicious Account Removals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76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-5</c:v>
                </c:pt>
                <c:pt idx="6">
                  <c:v>-9</c:v>
                </c:pt>
                <c:pt idx="7">
                  <c:v>-28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44-4CE8-8ECA-42C8A81F7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317720"/>
        <c:axId val="294321656"/>
      </c:barChart>
      <c:catAx>
        <c:axId val="29431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21656"/>
        <c:crosses val="autoZero"/>
        <c:auto val="1"/>
        <c:lblAlgn val="ctr"/>
        <c:lblOffset val="100"/>
        <c:noMultiLvlLbl val="0"/>
      </c:catAx>
      <c:valAx>
        <c:axId val="29432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697</c:v>
                </c:pt>
                <c:pt idx="1">
                  <c:v>387</c:v>
                </c:pt>
                <c:pt idx="2">
                  <c:v>26195</c:v>
                </c:pt>
                <c:pt idx="3">
                  <c:v>36252</c:v>
                </c:pt>
                <c:pt idx="4">
                  <c:v>43160</c:v>
                </c:pt>
                <c:pt idx="5">
                  <c:v>40871</c:v>
                </c:pt>
                <c:pt idx="6">
                  <c:v>35852</c:v>
                </c:pt>
                <c:pt idx="7">
                  <c:v>36665</c:v>
                </c:pt>
                <c:pt idx="8">
                  <c:v>73187</c:v>
                </c:pt>
                <c:pt idx="9">
                  <c:v>78380</c:v>
                </c:pt>
                <c:pt idx="10">
                  <c:v>71</c:v>
                </c:pt>
                <c:pt idx="11">
                  <c:v>86</c:v>
                </c:pt>
                <c:pt idx="12">
                  <c:v>60</c:v>
                </c:pt>
                <c:pt idx="13">
                  <c:v>16</c:v>
                </c:pt>
                <c:pt idx="14">
                  <c:v>29555</c:v>
                </c:pt>
                <c:pt idx="15">
                  <c:v>88582</c:v>
                </c:pt>
                <c:pt idx="16">
                  <c:v>89075</c:v>
                </c:pt>
                <c:pt idx="17">
                  <c:v>87094</c:v>
                </c:pt>
                <c:pt idx="18">
                  <c:v>86573</c:v>
                </c:pt>
                <c:pt idx="19">
                  <c:v>80742</c:v>
                </c:pt>
                <c:pt idx="20">
                  <c:v>32255</c:v>
                </c:pt>
                <c:pt idx="21">
                  <c:v>89155</c:v>
                </c:pt>
                <c:pt idx="22">
                  <c:v>112119</c:v>
                </c:pt>
                <c:pt idx="23">
                  <c:v>97580</c:v>
                </c:pt>
                <c:pt idx="24">
                  <c:v>98507</c:v>
                </c:pt>
                <c:pt idx="25">
                  <c:v>98120</c:v>
                </c:pt>
                <c:pt idx="26">
                  <c:v>93371</c:v>
                </c:pt>
                <c:pt idx="27">
                  <c:v>95641</c:v>
                </c:pt>
                <c:pt idx="28">
                  <c:v>105918</c:v>
                </c:pt>
                <c:pt idx="29">
                  <c:v>102048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C2-4F14-8872-DE932936B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254024"/>
        <c:axId val="183251072"/>
      </c:lineChart>
      <c:dateAx>
        <c:axId val="1832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251072"/>
        <c:crosses val="autoZero"/>
        <c:auto val="1"/>
        <c:lblOffset val="100"/>
        <c:baseTimeUnit val="days"/>
      </c:dateAx>
      <c:valAx>
        <c:axId val="18325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2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1-4DE5-9F85-026971D234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D1-4DE5-9F85-026971D234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D1-4DE5-9F85-026971D234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D1-4DE5-9F85-026971D234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D1-4DE5-9F85-026971D234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D1-4DE5-9F85-026971D23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466120"/>
        <c:axId val="303470712"/>
      </c:barChart>
      <c:catAx>
        <c:axId val="30346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70712"/>
        <c:crosses val="autoZero"/>
        <c:auto val="1"/>
        <c:lblAlgn val="ctr"/>
        <c:lblOffset val="100"/>
        <c:noMultiLvlLbl val="0"/>
      </c:catAx>
      <c:valAx>
        <c:axId val="3034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3.60851604083956</c:v>
                </c:pt>
                <c:pt idx="1">
                  <c:v>1.8247946366291701</c:v>
                </c:pt>
                <c:pt idx="2">
                  <c:v>2.1794654657686299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B-4301-8ED6-364396002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461528"/>
        <c:axId val="303467432"/>
      </c:barChart>
      <c:catAx>
        <c:axId val="30346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7432"/>
        <c:crosses val="autoZero"/>
        <c:auto val="1"/>
        <c:lblAlgn val="ctr"/>
        <c:lblOffset val="100"/>
        <c:noMultiLvlLbl val="0"/>
      </c:catAx>
      <c:valAx>
        <c:axId val="30346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D0-448D-942D-8D53150E3E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D0-448D-942D-8D53150E3E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D0-448D-942D-8D53150E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472024"/>
        <c:axId val="303475632"/>
      </c:barChart>
      <c:catAx>
        <c:axId val="30347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75632"/>
        <c:crosses val="autoZero"/>
        <c:auto val="1"/>
        <c:lblAlgn val="ctr"/>
        <c:lblOffset val="100"/>
        <c:noMultiLvlLbl val="0"/>
      </c:catAx>
      <c:valAx>
        <c:axId val="30347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7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E7F2-5D8E-4A11-ADF2-205EE3F06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6155B-797E-497A-BB4E-7E14A834F4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14572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132B-A21E-415E-881F-A63654B0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42101-260F-4765-BB9F-738F2E323B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66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ACC56-4004-47A1-8485-CB3008531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807B-200A-4DEB-BB42-E04C16D76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82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B086-0532-4C75-BD0B-66A631AF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2E547-FE70-47B3-8EB3-91F7C1795A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057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784E8-69D3-483D-B23A-492A62CDD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1E09F-29E9-4A6B-83B7-E8B71B1B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4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B501-5F7E-42AA-AE1C-0DD9E477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E0F55-73B3-4D2D-930B-40CDFB995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552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A160A-0735-4B69-8CDB-7A0D048B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20930-167E-43FE-A485-A335C202A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09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30B5E-382D-4DB9-98DF-1DF3E6C9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1048BA-A02B-4ED7-B7CF-C948CB1B1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979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4845754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38235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95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0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Mongolia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78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84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1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9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5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4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1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8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1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A8A2E-7E54-42E4-BE1E-E1A494D44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456827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5D1E-04FD-4A00-AE04-AB237DE7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3EBD1-2770-43E7-B514-16E5D6548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267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665180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6725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7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0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53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8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41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2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6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0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9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7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63FC4-ED46-447E-B947-BFC4CA7E3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24928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4F0CA-8863-4DEB-ACDD-ED2566DB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C2F2D-C102-435B-9726-CE4228963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086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8947658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46661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1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0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20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3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60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40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AB4FA-5B54-4CB7-BC78-BA97176BB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57645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AF59E-C618-44D8-825E-4275416B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12A32-F9CD-4E62-8CA4-D2B1DF809E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36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27FF0-F4B4-46C0-BB4A-28D90D1F2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E14E6-655A-4402-88EA-119F60BA5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84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758F-816C-4AC6-9825-65CD3970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9913C-C746-4CCC-8634-A7DE3E864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805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B7A72-35B0-451B-BCEB-D3431CB8C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69652-9B22-4705-8909-59187476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3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1AA8-C0D9-44D5-90E0-B0373F5B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7768E-29B2-467A-90D8-DBFE6BFEBD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058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50CE0-301E-4DA0-AEFF-BC3B2EE54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5D074-C17A-4B0C-9FAA-4BCAF3AE8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6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8D507-3ECD-4D17-B7CB-032297D28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Clarks Shoes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70DD8-934F-4867-8338-D8102977D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285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220710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465937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318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93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1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https://www.google.com.sg/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3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https://www.clarks.com/alexander-skarsgaard.html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0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https://www.google.com.my/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5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https://www.clarks.com/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https://www.google.com.au/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72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https://email-app.s6.marketingcloudapps.com/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9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https://www.google.co.uk/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https://www.clarks.com/about-us.html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57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https://www.clarks.com/freida-pinto.html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5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1FF98-CBE1-489A-BBF4-0F914BBA2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122384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9641-1CF9-4B87-8EFE-C9FECD22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Clarks Shoes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879B2-E347-4A57-AD0A-35B002924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507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9503340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55971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527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https://www.bharian.com.my/berita/politik/2019/09/607023/jika-umno-tidak-hilang-kuasa-belum-tentu-umno-pas-akan-bersatu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https://www.bharian.com.my/hiburan/lain-lain/2019/09/607029/persembahan-calon-top-5-pukau-peminat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99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https://www.bharian.com.my/node/216688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0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https://www.google.com/search?q=clarks+singapore&amp;rlz=1CDGOYI_enTW780TW780&amp;oq=cl&amp;aqs=chrome.0.69i59j69i61l2j69i60j69i57j69i61.4976j0j4&amp;hl=en-GB&amp;sourceid=chrome-mobile&amp;ie=UTF-8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98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4EC7C-A365-449D-A38D-F395CB89D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49751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474</Words>
  <Application>Microsoft Office PowerPoint</Application>
  <PresentationFormat>On-screen Show (4:3)</PresentationFormat>
  <Paragraphs>134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Deep Insights</vt:lpstr>
      <vt:lpstr>Facebook Fan Demographics | Clarks Shoes</vt:lpstr>
      <vt:lpstr>Facebook Fans Change by Like/Unlike Source | Clarks Shoes</vt:lpstr>
      <vt:lpstr>Facebook Reach | Clarks Shoes</vt:lpstr>
      <vt:lpstr>Facebook Reach By Country Table | Clarks Shoes - 1 of 3</vt:lpstr>
      <vt:lpstr>Facebook Reach By Country Table | Clarks Shoes - 2 of 3</vt:lpstr>
      <vt:lpstr>Facebook Reach By Country Table | Clarks Shoes - 3 of 3</vt:lpstr>
      <vt:lpstr>Facebook Reactions Distribution | Clarks Shoes</vt:lpstr>
      <vt:lpstr>Facebook Engagement Rate By Post Type | Clarks Shoes</vt:lpstr>
      <vt:lpstr>Facebook Stories Type Distribution | Clarks Shoes</vt:lpstr>
      <vt:lpstr>Facebook Page Views By External Referral | Clarks Shoes - 1 of 2</vt:lpstr>
      <vt:lpstr>Facebook Page Views By External Referral | Clarks Shoes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2019-10-24T08:16:24Z</dcterms:created>
  <dcterms:modified xsi:type="dcterms:W3CDTF">2019-10-24T08:16:42Z</dcterms:modified>
</cp:coreProperties>
</file>