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240</c:v>
                </c:pt>
                <c:pt idx="2">
                  <c:v>3193</c:v>
                </c:pt>
                <c:pt idx="3">
                  <c:v>2840</c:v>
                </c:pt>
                <c:pt idx="4">
                  <c:v>1203</c:v>
                </c:pt>
                <c:pt idx="5">
                  <c:v>146</c:v>
                </c:pt>
                <c:pt idx="6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0-411A-9D92-F6239310DC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286</c:v>
                </c:pt>
                <c:pt idx="2">
                  <c:v>4257</c:v>
                </c:pt>
                <c:pt idx="3">
                  <c:v>5184</c:v>
                </c:pt>
                <c:pt idx="4">
                  <c:v>2339</c:v>
                </c:pt>
                <c:pt idx="5">
                  <c:v>298</c:v>
                </c:pt>
                <c:pt idx="6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80-411A-9D92-F6239310D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305632"/>
        <c:axId val="256376960"/>
      </c:barChart>
      <c:catAx>
        <c:axId val="30430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76960"/>
        <c:crosses val="autoZero"/>
        <c:auto val="1"/>
        <c:lblAlgn val="ctr"/>
        <c:lblOffset val="100"/>
        <c:noMultiLvlLbl val="0"/>
      </c:catAx>
      <c:valAx>
        <c:axId val="25637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0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Your Page</c:v>
                </c:pt>
                <c:pt idx="1">
                  <c:v>Restored Likes from Reactivated Accounts</c:v>
                </c:pt>
                <c:pt idx="2">
                  <c:v>Other</c:v>
                </c:pt>
                <c:pt idx="3">
                  <c:v>Suspicious Account Removals</c:v>
                </c:pt>
                <c:pt idx="4">
                  <c:v>Unlikes from Page, Posts, or News Feed</c:v>
                </c:pt>
                <c:pt idx="5">
                  <c:v>Deactivated or Memorialized Account Removals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8</c:v>
                </c:pt>
                <c:pt idx="2">
                  <c:v>-3</c:v>
                </c:pt>
                <c:pt idx="3">
                  <c:v>-3</c:v>
                </c:pt>
                <c:pt idx="4">
                  <c:v>-7</c:v>
                </c:pt>
                <c:pt idx="5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B9-446E-B5A8-AB7EC8AAF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601136"/>
        <c:axId val="302601464"/>
      </c:barChart>
      <c:catAx>
        <c:axId val="30260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01464"/>
        <c:crosses val="autoZero"/>
        <c:auto val="1"/>
        <c:lblAlgn val="ctr"/>
        <c:lblOffset val="100"/>
        <c:noMultiLvlLbl val="0"/>
      </c:catAx>
      <c:valAx>
        <c:axId val="30260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0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95473</c:v>
                </c:pt>
                <c:pt idx="1">
                  <c:v>92651</c:v>
                </c:pt>
                <c:pt idx="2">
                  <c:v>92014</c:v>
                </c:pt>
                <c:pt idx="3">
                  <c:v>69979</c:v>
                </c:pt>
                <c:pt idx="4">
                  <c:v>699</c:v>
                </c:pt>
                <c:pt idx="5">
                  <c:v>415</c:v>
                </c:pt>
                <c:pt idx="6">
                  <c:v>176</c:v>
                </c:pt>
                <c:pt idx="7">
                  <c:v>733</c:v>
                </c:pt>
                <c:pt idx="8">
                  <c:v>601</c:v>
                </c:pt>
                <c:pt idx="9">
                  <c:v>727</c:v>
                </c:pt>
                <c:pt idx="10">
                  <c:v>792</c:v>
                </c:pt>
                <c:pt idx="11">
                  <c:v>682</c:v>
                </c:pt>
                <c:pt idx="12">
                  <c:v>199</c:v>
                </c:pt>
                <c:pt idx="13">
                  <c:v>113</c:v>
                </c:pt>
                <c:pt idx="14">
                  <c:v>645</c:v>
                </c:pt>
                <c:pt idx="15">
                  <c:v>248</c:v>
                </c:pt>
                <c:pt idx="16">
                  <c:v>196</c:v>
                </c:pt>
                <c:pt idx="17">
                  <c:v>125</c:v>
                </c:pt>
                <c:pt idx="18">
                  <c:v>264</c:v>
                </c:pt>
                <c:pt idx="19">
                  <c:v>724</c:v>
                </c:pt>
                <c:pt idx="20">
                  <c:v>660</c:v>
                </c:pt>
                <c:pt idx="21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72-448D-B08F-619EC1E83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605208"/>
        <c:axId val="45604552"/>
      </c:lineChart>
      <c:dateAx>
        <c:axId val="4560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4552"/>
        <c:crosses val="autoZero"/>
        <c:auto val="1"/>
        <c:lblOffset val="100"/>
        <c:baseTimeUnit val="days"/>
      </c:dateAx>
      <c:valAx>
        <c:axId val="4560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8F-4C6A-86CA-E49B2DDA0D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8F-4C6A-86CA-E49B2DDA0D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8F-4C6A-86CA-E49B2DDA0D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8F-4C6A-86CA-E49B2DDA0D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8F-4C6A-86CA-E49B2DDA0D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8F-4C6A-86CA-E49B2DDA0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670496"/>
        <c:axId val="314661968"/>
      </c:barChart>
      <c:catAx>
        <c:axId val="31467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61968"/>
        <c:crosses val="autoZero"/>
        <c:auto val="1"/>
        <c:lblAlgn val="ctr"/>
        <c:lblOffset val="100"/>
        <c:noMultiLvlLbl val="0"/>
      </c:catAx>
      <c:valAx>
        <c:axId val="31466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7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2.1248323656126198</c:v>
                </c:pt>
                <c:pt idx="1">
                  <c:v>1.5552099533437</c:v>
                </c:pt>
                <c:pt idx="2">
                  <c:v>1.3459523226732399</c:v>
                </c:pt>
                <c:pt idx="3">
                  <c:v>1.8037454556133099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9-45CA-A1DE-668AA22FE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673776"/>
        <c:axId val="314672464"/>
      </c:barChart>
      <c:catAx>
        <c:axId val="31467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72464"/>
        <c:crosses val="autoZero"/>
        <c:auto val="1"/>
        <c:lblAlgn val="ctr"/>
        <c:lblOffset val="100"/>
        <c:noMultiLvlLbl val="0"/>
      </c:catAx>
      <c:valAx>
        <c:axId val="31467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67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F7-4C26-A719-55A317D554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F7-4C26-A719-55A317D554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F7-4C26-A719-55A317D55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880560"/>
        <c:axId val="316888104"/>
      </c:barChart>
      <c:catAx>
        <c:axId val="31688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88104"/>
        <c:crosses val="autoZero"/>
        <c:auto val="1"/>
        <c:lblAlgn val="ctr"/>
        <c:lblOffset val="100"/>
        <c:noMultiLvlLbl val="0"/>
      </c:catAx>
      <c:valAx>
        <c:axId val="31688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88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3BABB-6191-4F1E-A943-4FC1B9C4BD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CC93C0-64E3-4D31-9915-75827A2937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146318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BA2F6-AB5A-4191-A165-84A5C48C2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D4717D-5F0A-4D19-9BDB-D76BEB39F7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0225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F2FFA-EE9A-40F9-A936-5FD39B7BE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CA17B-B2D9-42A3-9DCB-238DCE225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480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C51F4-642F-420D-97AA-A9DA242E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44B2BB-25E0-4755-902E-F991D11AA5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6188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7AF59-D8C0-4BA4-9BB8-8AC17F4AF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39DDC-6B0B-49DE-A384-F72D98211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90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8EE57-95EB-4E89-BC07-A4D224B0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611EA-63CC-4E65-ACE4-D8AF9EC42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934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5E468-FDE5-497E-9730-FDD85B085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26B67-AE68-4CD2-8033-C66DF6BD6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85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9313A-677B-4B9D-A857-7413E7CD8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8FD212-B8E2-47F4-8DE3-681054A746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21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9573266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683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22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49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8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1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5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07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1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5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72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4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Mongolia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07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B8197-5C69-4F8B-A5C5-A4591840D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93427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C4F64-5DC6-4246-9041-8B090163B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5595B-92B9-4F77-8E68-E97B78FD2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0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057619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92180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88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8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6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17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11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5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41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8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0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07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2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0FC17-6E17-4AD3-8BF1-F8D51F736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51150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2C47F-4B37-4DE7-92CA-65C59AB1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76626A-BF38-4400-99C8-4E1F78476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411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3004389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4486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30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7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4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4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497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6A231-B044-41B9-A223-247F02C47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247836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D0FE-37F2-4C89-85E9-8CDCE951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F2A6B5-BAD1-4219-8507-C3F6C3CA3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853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7348-9F56-4FF5-A569-C49030837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B5657-90CF-4C27-9B15-22DED7D07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3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5CD36-2DB8-4615-A6D0-B4CAE2B8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1246A7-810B-4665-AD4A-838E41DEFE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63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79D0D-3D89-4174-B557-3DFA83E9E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B6332-C1E8-4EB1-8903-F1167F1C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3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C125-AB6B-4F74-80C5-F353EB91C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FF92CB-A789-424A-AF9F-60E54974CB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762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12178-FA02-495B-A116-84C72D33C4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BB976-E223-4F60-BE29-3472C4766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93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2660A-D5AB-45D0-ABDA-2840E47D3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8C951-4B8E-409F-A85D-1093036ACF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074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219448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880622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15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7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28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https://www.google.com.sg/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50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https://www.clarks.co.uk/contact-us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33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8D5B-6E54-4C03-B74D-4B90C89C0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40035462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273</Words>
  <Application>Microsoft Office PowerPoint</Application>
  <PresentationFormat>On-screen Show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Deep Insights</vt:lpstr>
      <vt:lpstr>Facebook Fan Demographics | Clarks Shoes</vt:lpstr>
      <vt:lpstr>Facebook Fans Change by Like/Unlike Source | Clarks Shoes</vt:lpstr>
      <vt:lpstr>Facebook Reach | Clarks Shoes</vt:lpstr>
      <vt:lpstr>Facebook Reach By Country Table | Clarks Shoes - 1 of 3</vt:lpstr>
      <vt:lpstr>Facebook Reach By Country Table | Clarks Shoes - 2 of 3</vt:lpstr>
      <vt:lpstr>Facebook Reach By Country Table | Clarks Shoes - 3 of 3</vt:lpstr>
      <vt:lpstr>Facebook Reactions Distribution | Clarks Shoes</vt:lpstr>
      <vt:lpstr>Facebook Engagement Rate By Post Type | Clarks Shoes</vt:lpstr>
      <vt:lpstr>Facebook Stories Type Distribution | Clarks Shoes</vt:lpstr>
      <vt:lpstr>Facebook Page Views By External Referral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2019-10-24T08:11:17Z</dcterms:created>
  <dcterms:modified xsi:type="dcterms:W3CDTF">2019-10-24T08:11:33Z</dcterms:modified>
</cp:coreProperties>
</file>