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240</c:v>
                </c:pt>
                <c:pt idx="2">
                  <c:v>3193</c:v>
                </c:pt>
                <c:pt idx="3">
                  <c:v>2840</c:v>
                </c:pt>
                <c:pt idx="4">
                  <c:v>1203</c:v>
                </c:pt>
                <c:pt idx="5">
                  <c:v>146</c:v>
                </c:pt>
                <c:pt idx="6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4-483E-ABF4-C60891A38D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286</c:v>
                </c:pt>
                <c:pt idx="2">
                  <c:v>4257</c:v>
                </c:pt>
                <c:pt idx="3">
                  <c:v>5184</c:v>
                </c:pt>
                <c:pt idx="4">
                  <c:v>2339</c:v>
                </c:pt>
                <c:pt idx="5">
                  <c:v>298</c:v>
                </c:pt>
                <c:pt idx="6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4-483E-ABF4-C60891A38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044984"/>
        <c:axId val="254780864"/>
      </c:barChart>
      <c:catAx>
        <c:axId val="30304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80864"/>
        <c:crosses val="autoZero"/>
        <c:auto val="1"/>
        <c:lblAlgn val="ctr"/>
        <c:lblOffset val="100"/>
        <c:noMultiLvlLbl val="0"/>
      </c:catAx>
      <c:valAx>
        <c:axId val="25478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4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Your Page</c:v>
                </c:pt>
                <c:pt idx="1">
                  <c:v>Restored Likes from Reactivated Accounts</c:v>
                </c:pt>
                <c:pt idx="2">
                  <c:v>Other</c:v>
                </c:pt>
                <c:pt idx="3">
                  <c:v>Suspicious Account Removals</c:v>
                </c:pt>
                <c:pt idx="4">
                  <c:v>Unlikes from Page, Posts, or News Feed</c:v>
                </c:pt>
                <c:pt idx="5">
                  <c:v>Deactivated or Memorialized Account Removals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8</c:v>
                </c:pt>
                <c:pt idx="2">
                  <c:v>-3</c:v>
                </c:pt>
                <c:pt idx="3">
                  <c:v>-3</c:v>
                </c:pt>
                <c:pt idx="4">
                  <c:v>-7</c:v>
                </c:pt>
                <c:pt idx="5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FF-4E4F-8B59-66CE27730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933144"/>
        <c:axId val="303927240"/>
      </c:barChart>
      <c:catAx>
        <c:axId val="303933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27240"/>
        <c:crosses val="autoZero"/>
        <c:auto val="1"/>
        <c:lblAlgn val="ctr"/>
        <c:lblOffset val="100"/>
        <c:noMultiLvlLbl val="0"/>
      </c:catAx>
      <c:valAx>
        <c:axId val="30392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3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95473</c:v>
                </c:pt>
                <c:pt idx="1">
                  <c:v>92651</c:v>
                </c:pt>
                <c:pt idx="2">
                  <c:v>92014</c:v>
                </c:pt>
                <c:pt idx="3">
                  <c:v>69979</c:v>
                </c:pt>
                <c:pt idx="4">
                  <c:v>699</c:v>
                </c:pt>
                <c:pt idx="5">
                  <c:v>415</c:v>
                </c:pt>
                <c:pt idx="6">
                  <c:v>176</c:v>
                </c:pt>
                <c:pt idx="7">
                  <c:v>733</c:v>
                </c:pt>
                <c:pt idx="8">
                  <c:v>601</c:v>
                </c:pt>
                <c:pt idx="9">
                  <c:v>727</c:v>
                </c:pt>
                <c:pt idx="10">
                  <c:v>792</c:v>
                </c:pt>
                <c:pt idx="11">
                  <c:v>682</c:v>
                </c:pt>
                <c:pt idx="12">
                  <c:v>199</c:v>
                </c:pt>
                <c:pt idx="13">
                  <c:v>113</c:v>
                </c:pt>
                <c:pt idx="14">
                  <c:v>645</c:v>
                </c:pt>
                <c:pt idx="15">
                  <c:v>248</c:v>
                </c:pt>
                <c:pt idx="16">
                  <c:v>196</c:v>
                </c:pt>
                <c:pt idx="17">
                  <c:v>125</c:v>
                </c:pt>
                <c:pt idx="18">
                  <c:v>264</c:v>
                </c:pt>
                <c:pt idx="19">
                  <c:v>724</c:v>
                </c:pt>
                <c:pt idx="20">
                  <c:v>660</c:v>
                </c:pt>
                <c:pt idx="21">
                  <c:v>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2A-4C88-B79B-F65B7FA0A5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167480"/>
        <c:axId val="49167808"/>
      </c:lineChart>
      <c:dateAx>
        <c:axId val="49167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67808"/>
        <c:crosses val="autoZero"/>
        <c:auto val="1"/>
        <c:lblOffset val="100"/>
        <c:baseTimeUnit val="days"/>
      </c:dateAx>
      <c:valAx>
        <c:axId val="4916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6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A6-44A3-A447-7809E33CD0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A6-44A3-A447-7809E33CD0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A6-44A3-A447-7809E33CD0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A6-44A3-A447-7809E33CD0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A6-44A3-A447-7809E33CD0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2A6-44A3-A447-7809E33CD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305080"/>
        <c:axId val="313297208"/>
      </c:barChart>
      <c:catAx>
        <c:axId val="31330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97208"/>
        <c:crosses val="autoZero"/>
        <c:auto val="1"/>
        <c:lblAlgn val="ctr"/>
        <c:lblOffset val="100"/>
        <c:noMultiLvlLbl val="0"/>
      </c:catAx>
      <c:valAx>
        <c:axId val="31329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0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2.1248323656126198</c:v>
                </c:pt>
                <c:pt idx="1">
                  <c:v>1.5552099533437</c:v>
                </c:pt>
                <c:pt idx="2">
                  <c:v>1.3459523226732399</c:v>
                </c:pt>
                <c:pt idx="3">
                  <c:v>1.8037454556133099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78-4B8D-98C9-26AC42B39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307376"/>
        <c:axId val="313309344"/>
      </c:barChart>
      <c:catAx>
        <c:axId val="31330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09344"/>
        <c:crosses val="autoZero"/>
        <c:auto val="1"/>
        <c:lblAlgn val="ctr"/>
        <c:lblOffset val="100"/>
        <c:noMultiLvlLbl val="0"/>
      </c:catAx>
      <c:valAx>
        <c:axId val="31330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0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E9-4EF2-BC39-05EBB3B1AE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E9-4EF2-BC39-05EBB3B1AE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E9-4EF2-BC39-05EBB3B1AE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305736"/>
        <c:axId val="313306392"/>
      </c:barChart>
      <c:catAx>
        <c:axId val="31330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06392"/>
        <c:crosses val="autoZero"/>
        <c:auto val="1"/>
        <c:lblAlgn val="ctr"/>
        <c:lblOffset val="100"/>
        <c:noMultiLvlLbl val="0"/>
      </c:catAx>
      <c:valAx>
        <c:axId val="31330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0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CA3C7-0DD9-468B-A962-AB25D7E04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35B3BA-0F2E-4360-B417-201B09BD68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608373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8A4AB-DCAE-4719-B63F-DB896D951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E2EF41-5E79-4585-912E-A635512901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1391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16659-EEAF-4012-B70E-4B5ED70BD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02B76-9FFD-4414-8CEA-D1F4251D5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487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A12E2-854F-485A-88D6-62CB14A4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F67707-D758-42FE-BC2A-EA37E0CA0A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5532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1C8F3-413A-4D8B-B2BE-9F7D81613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6615F-B980-405B-A86F-BBE59BDD7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323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1899B-9522-4217-80E4-8F43CCE1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96E0F8-7F4D-41B0-AF3D-4340E8E2EC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74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9EC93-A88D-431C-B457-2099DE932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5310E-5931-4952-9BBC-EA8BDE9DD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641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768A-FFA7-44FE-8CB2-DF043E142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16340-9FEC-4346-9E24-64A54BDF1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708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947203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98488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56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04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24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87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17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92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62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89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22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11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Mongolia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810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EDF32-D9D5-40CA-B94B-9039CA7BC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2373694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7A36E-D625-457A-8972-C91C720C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72CF8A-7337-46FE-AF9D-045235FE06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056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5887452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75700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130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Myanmar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70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47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77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05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08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02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16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58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986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07976-6D31-4972-914F-B35330C51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1776192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726EC-81E0-4C25-B8B4-6A6AD59A9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Clarks Shoes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39336-4319-4C87-A68F-51D362EE2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8711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6677055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740682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95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75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78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64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3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539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1C907-635C-463B-BD46-7C4C38995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2342001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7316C-AF81-4FD1-A0DD-D26CF9B23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AEEA7A-F28A-4AB3-A35F-4BFF272170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0176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25B95-9320-4F0B-A360-814C6587E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243F7-B94D-4A7A-9877-50A173C0A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199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3A938-D800-4A3A-9119-AA5B6F95A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8FE1F8-DDAD-4FF9-BD19-0D70D4ACCF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318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2D217-BACC-40D7-A483-FE9AAD9B4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23961-467A-4016-855E-49E39330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573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BBD0-DA97-4E62-9CD5-23F4A695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80A502-AC4B-4735-9BC7-4B2C7F7D4B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0582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5CE71-D3AA-4182-8A9B-92DB36EAF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11BFB-E55F-438A-B6EA-010BACD37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439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88835-54AE-48F1-8CE7-B7E1AECA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Clarks Shoes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B74F3F-21D0-42C9-AD6B-D6F44D6CDD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6152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9998652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5333199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6340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51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3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https://www.google.com.sg/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2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https://www.clarks.co.uk/contact-us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4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275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99DA3-6A8F-410D-BECD-FB6BF6BA84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10/01/2019 - 10/22/2019</a:t>
            </a:r>
          </a:p>
        </p:txBody>
      </p:sp>
    </p:spTree>
    <p:extLst>
      <p:ext uri="{BB962C8B-B14F-4D97-AF65-F5344CB8AC3E}">
        <p14:creationId xmlns:p14="http://schemas.microsoft.com/office/powerpoint/2010/main" val="3096887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273</Words>
  <Application>Microsoft Office PowerPoint</Application>
  <PresentationFormat>On-screen Show (4:3)</PresentationFormat>
  <Paragraphs>99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Deep Insights</vt:lpstr>
      <vt:lpstr>Facebook Fan Demographics | Clarks Shoes</vt:lpstr>
      <vt:lpstr>Facebook Fans Change by Like/Unlike Source | Clarks Shoes</vt:lpstr>
      <vt:lpstr>Facebook Reach | Clarks Shoes</vt:lpstr>
      <vt:lpstr>Facebook Reach By Country Table | Clarks Shoes - 1 of 3</vt:lpstr>
      <vt:lpstr>Facebook Reach By Country Table | Clarks Shoes - 2 of 3</vt:lpstr>
      <vt:lpstr>Facebook Reach By Country Table | Clarks Shoes - 3 of 3</vt:lpstr>
      <vt:lpstr>Facebook Reactions Distribution | Clarks Shoes</vt:lpstr>
      <vt:lpstr>Facebook Engagement Rate By Post Type | Clarks Shoes</vt:lpstr>
      <vt:lpstr>Facebook Stories Type Distribution | Clarks Shoes</vt:lpstr>
      <vt:lpstr>Facebook Page Views By External Referral | Clarks Shoes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2019-10-24T08:06:44Z</dcterms:created>
  <dcterms:modified xsi:type="dcterms:W3CDTF">2019-10-24T08:07:01Z</dcterms:modified>
</cp:coreProperties>
</file>