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240</c:v>
                </c:pt>
                <c:pt idx="2">
                  <c:v>3193</c:v>
                </c:pt>
                <c:pt idx="3">
                  <c:v>2840</c:v>
                </c:pt>
                <c:pt idx="4">
                  <c:v>1203</c:v>
                </c:pt>
                <c:pt idx="5">
                  <c:v>146</c:v>
                </c:pt>
                <c:pt idx="6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9-43FF-BC1F-59D390D0F0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286</c:v>
                </c:pt>
                <c:pt idx="2">
                  <c:v>4257</c:v>
                </c:pt>
                <c:pt idx="3">
                  <c:v>5184</c:v>
                </c:pt>
                <c:pt idx="4">
                  <c:v>2339</c:v>
                </c:pt>
                <c:pt idx="5">
                  <c:v>298</c:v>
                </c:pt>
                <c:pt idx="6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9-43FF-BC1F-59D390D0F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666144"/>
        <c:axId val="248668112"/>
      </c:barChart>
      <c:catAx>
        <c:axId val="24866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68112"/>
        <c:crosses val="autoZero"/>
        <c:auto val="1"/>
        <c:lblAlgn val="ctr"/>
        <c:lblOffset val="100"/>
        <c:noMultiLvlLbl val="0"/>
      </c:catAx>
      <c:valAx>
        <c:axId val="24866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6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Your Page</c:v>
                </c:pt>
                <c:pt idx="1">
                  <c:v>Restored Likes from Reactivated Accounts</c:v>
                </c:pt>
                <c:pt idx="2">
                  <c:v>Other</c:v>
                </c:pt>
                <c:pt idx="3">
                  <c:v>Suspicious Account Removals</c:v>
                </c:pt>
                <c:pt idx="4">
                  <c:v>Unlikes from Page, Posts, or News Feed</c:v>
                </c:pt>
                <c:pt idx="5">
                  <c:v>Deactivated or Memorialized Account Removals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8</c:v>
                </c:pt>
                <c:pt idx="2">
                  <c:v>-3</c:v>
                </c:pt>
                <c:pt idx="3">
                  <c:v>-3</c:v>
                </c:pt>
                <c:pt idx="4">
                  <c:v>-7</c:v>
                </c:pt>
                <c:pt idx="5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F-4704-B299-BB90E9453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388504"/>
        <c:axId val="293390144"/>
      </c:barChart>
      <c:catAx>
        <c:axId val="29338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90144"/>
        <c:crosses val="autoZero"/>
        <c:auto val="1"/>
        <c:lblAlgn val="ctr"/>
        <c:lblOffset val="100"/>
        <c:noMultiLvlLbl val="0"/>
      </c:catAx>
      <c:valAx>
        <c:axId val="29339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8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95473</c:v>
                </c:pt>
                <c:pt idx="1">
                  <c:v>92651</c:v>
                </c:pt>
                <c:pt idx="2">
                  <c:v>92014</c:v>
                </c:pt>
                <c:pt idx="3">
                  <c:v>69979</c:v>
                </c:pt>
                <c:pt idx="4">
                  <c:v>699</c:v>
                </c:pt>
                <c:pt idx="5">
                  <c:v>415</c:v>
                </c:pt>
                <c:pt idx="6">
                  <c:v>176</c:v>
                </c:pt>
                <c:pt idx="7">
                  <c:v>733</c:v>
                </c:pt>
                <c:pt idx="8">
                  <c:v>601</c:v>
                </c:pt>
                <c:pt idx="9">
                  <c:v>727</c:v>
                </c:pt>
                <c:pt idx="10">
                  <c:v>792</c:v>
                </c:pt>
                <c:pt idx="11">
                  <c:v>682</c:v>
                </c:pt>
                <c:pt idx="12">
                  <c:v>199</c:v>
                </c:pt>
                <c:pt idx="13">
                  <c:v>113</c:v>
                </c:pt>
                <c:pt idx="14">
                  <c:v>645</c:v>
                </c:pt>
                <c:pt idx="15">
                  <c:v>248</c:v>
                </c:pt>
                <c:pt idx="16">
                  <c:v>196</c:v>
                </c:pt>
                <c:pt idx="17">
                  <c:v>125</c:v>
                </c:pt>
                <c:pt idx="18">
                  <c:v>264</c:v>
                </c:pt>
                <c:pt idx="19">
                  <c:v>724</c:v>
                </c:pt>
                <c:pt idx="20">
                  <c:v>660</c:v>
                </c:pt>
                <c:pt idx="21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7-4FD5-A8A8-32D3A066E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777480"/>
        <c:axId val="247777808"/>
      </c:lineChart>
      <c:dateAx>
        <c:axId val="247777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77808"/>
        <c:crosses val="autoZero"/>
        <c:auto val="1"/>
        <c:lblOffset val="100"/>
        <c:baseTimeUnit val="days"/>
      </c:dateAx>
      <c:valAx>
        <c:axId val="24777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7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1A-4F71-AAC9-BDC4AE5C80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1A-4F71-AAC9-BDC4AE5C80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1A-4F71-AAC9-BDC4AE5C80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1A-4F71-AAC9-BDC4AE5C80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1A-4F71-AAC9-BDC4AE5C80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1A-4F71-AAC9-BDC4AE5C8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383472"/>
        <c:axId val="303382488"/>
      </c:barChart>
      <c:catAx>
        <c:axId val="30338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82488"/>
        <c:crosses val="autoZero"/>
        <c:auto val="1"/>
        <c:lblAlgn val="ctr"/>
        <c:lblOffset val="100"/>
        <c:noMultiLvlLbl val="0"/>
      </c:catAx>
      <c:valAx>
        <c:axId val="30338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8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2.1248323656126198</c:v>
                </c:pt>
                <c:pt idx="1">
                  <c:v>1.5552099533437</c:v>
                </c:pt>
                <c:pt idx="2">
                  <c:v>1.3459523226732399</c:v>
                </c:pt>
                <c:pt idx="3">
                  <c:v>1.8037454556133099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E-440C-8AC8-44DA5FE41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393640"/>
        <c:axId val="303390688"/>
      </c:barChart>
      <c:catAx>
        <c:axId val="30339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90688"/>
        <c:crosses val="autoZero"/>
        <c:auto val="1"/>
        <c:lblAlgn val="ctr"/>
        <c:lblOffset val="100"/>
        <c:noMultiLvlLbl val="0"/>
      </c:catAx>
      <c:valAx>
        <c:axId val="30339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9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02-447B-A90A-6F3580A87B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02-447B-A90A-6F3580A87B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02-447B-A90A-6F3580A87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5195776"/>
        <c:axId val="305192168"/>
      </c:barChart>
      <c:catAx>
        <c:axId val="30519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92168"/>
        <c:crosses val="autoZero"/>
        <c:auto val="1"/>
        <c:lblAlgn val="ctr"/>
        <c:lblOffset val="100"/>
        <c:noMultiLvlLbl val="0"/>
      </c:catAx>
      <c:valAx>
        <c:axId val="30519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9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2A9E8-3D8A-4BCE-A498-8EEE9E00AD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20C91E-1BDC-4843-AFF0-3FBF0E8079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3950070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67650-2BC4-4203-B3C1-3F4B22F01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93F9FE-51EE-4AB0-B1D9-F56CA06F12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583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3FD14-9A79-4FD9-8382-D2084B0BB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B6457-D87C-42D7-8FCB-2AB803C1D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7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64A01-39F9-4B67-A3A8-FA7533014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26C76E-289D-458D-BEE6-58DFB937AC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460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9EC99-DD99-49A6-851B-2F484BA4F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5947C-8DF8-4150-838D-59B207A1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133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2B57-F2F5-4F9B-AD87-A6DEA90E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599543-BE6E-41E7-93A0-BAB8F1AB3C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9501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67364-41D9-4EBB-AF5F-184BD6C46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5CCE8-4203-4525-BC8D-F51E87E7F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281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89567-9E98-4AC9-88FF-C810697F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AE350-22CD-4FDE-B308-6BE222579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3837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0308187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5348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1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8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85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19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9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79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92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6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55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20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Mongolia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874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BE724-221B-4E40-A10E-E655BCE4F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838933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879CB-491A-42C9-BB76-3CEEF21BD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7F8AF-478B-4E09-8E03-CF4E11E218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47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0229577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3576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89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0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15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3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93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59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40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33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29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2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747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F0153-CB6C-4CC4-8FEE-097102036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686428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7464-7211-4B59-A6FE-664F94326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97CC1-064C-45CA-BFD0-B9B71F934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47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6079102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5849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96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16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22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16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82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28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593CB-0DD7-4D8F-A1A5-E611FA078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870498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63CD8-EBF8-43E7-99AA-98E89C2C7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41A2AD-63BF-4E9D-98E1-21580ECD8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983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09907-656E-481C-A8A9-BA9ADD130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E23B2-5ED0-47D4-AF06-6A92FDFA6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35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1CE6E-781C-455D-B5B4-1C30DF6C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2D72A2-1D69-430B-B272-CBC6CAEE2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671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73606-537E-43FB-8527-09E898E09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B260D-DB18-491E-8339-25E5E877F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391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9055-69B9-4576-AEBA-1D1E7063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BFAEAE-0E44-49A2-8749-2E3A0733A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8943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BA36C-2B46-4313-81C5-07363D1E7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C58CD-1EC1-429F-B5C1-8D9D2AA1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336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AF67-149C-4E40-A1D0-9B3ECD50B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2A3141-1163-4443-92CC-390C18A0C6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627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777229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78039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809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2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https://www.google.com.sg/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91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https://www.clarks.co.uk/contact-us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88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08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04F76-A3FF-4299-83CE-F20E30C56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991084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273</Words>
  <Application>Microsoft Office PowerPoint</Application>
  <PresentationFormat>On-screen Show (4:3)</PresentationFormat>
  <Paragraphs>99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Deep Insights</vt:lpstr>
      <vt:lpstr>Facebook Fan Demographics | Clarks Shoes</vt:lpstr>
      <vt:lpstr>Facebook Fans Change by Like/Unlike Source | Clarks Shoes</vt:lpstr>
      <vt:lpstr>Facebook Reach | Clarks Shoes</vt:lpstr>
      <vt:lpstr>Facebook Reach By Country Table | Clarks Shoes - 1 of 3</vt:lpstr>
      <vt:lpstr>Facebook Reach By Country Table | Clarks Shoes - 2 of 3</vt:lpstr>
      <vt:lpstr>Facebook Reach By Country Table | Clarks Shoes - 3 of 3</vt:lpstr>
      <vt:lpstr>Facebook Reactions Distribution | Clarks Shoes</vt:lpstr>
      <vt:lpstr>Facebook Engagement Rate By Post Type | Clarks Shoes</vt:lpstr>
      <vt:lpstr>Facebook Stories Type Distribution | Clarks Shoes</vt:lpstr>
      <vt:lpstr>Facebook Page Views By External Referral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2019-10-24T08:00:50Z</dcterms:created>
  <dcterms:modified xsi:type="dcterms:W3CDTF">2019-10-24T08:01:07Z</dcterms:modified>
</cp:coreProperties>
</file>