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57587</c:v>
                </c:pt>
                <c:pt idx="1">
                  <c:v>5220</c:v>
                </c:pt>
                <c:pt idx="2">
                  <c:v>4391</c:v>
                </c:pt>
                <c:pt idx="3">
                  <c:v>4434</c:v>
                </c:pt>
                <c:pt idx="4">
                  <c:v>4032</c:v>
                </c:pt>
                <c:pt idx="5">
                  <c:v>5809</c:v>
                </c:pt>
                <c:pt idx="6">
                  <c:v>5154</c:v>
                </c:pt>
                <c:pt idx="7">
                  <c:v>18124</c:v>
                </c:pt>
                <c:pt idx="8">
                  <c:v>41208</c:v>
                </c:pt>
                <c:pt idx="9">
                  <c:v>47376</c:v>
                </c:pt>
                <c:pt idx="10">
                  <c:v>40421</c:v>
                </c:pt>
                <c:pt idx="11">
                  <c:v>43657</c:v>
                </c:pt>
                <c:pt idx="12">
                  <c:v>38152</c:v>
                </c:pt>
                <c:pt idx="13">
                  <c:v>33136</c:v>
                </c:pt>
                <c:pt idx="14">
                  <c:v>32162</c:v>
                </c:pt>
                <c:pt idx="15">
                  <c:v>26727</c:v>
                </c:pt>
                <c:pt idx="16">
                  <c:v>12243</c:v>
                </c:pt>
                <c:pt idx="17">
                  <c:v>2132</c:v>
                </c:pt>
                <c:pt idx="18">
                  <c:v>3067</c:v>
                </c:pt>
                <c:pt idx="19">
                  <c:v>9863</c:v>
                </c:pt>
                <c:pt idx="20">
                  <c:v>9916</c:v>
                </c:pt>
                <c:pt idx="21">
                  <c:v>8119</c:v>
                </c:pt>
                <c:pt idx="22">
                  <c:v>8854</c:v>
                </c:pt>
                <c:pt idx="23">
                  <c:v>2967</c:v>
                </c:pt>
                <c:pt idx="24">
                  <c:v>10804</c:v>
                </c:pt>
                <c:pt idx="25">
                  <c:v>12630</c:v>
                </c:pt>
                <c:pt idx="26">
                  <c:v>3126</c:v>
                </c:pt>
                <c:pt idx="27">
                  <c:v>11403</c:v>
                </c:pt>
                <c:pt idx="28">
                  <c:v>18327</c:v>
                </c:pt>
                <c:pt idx="29">
                  <c:v>13841</c:v>
                </c:pt>
              </c:numCache>
            </c:numRef>
          </c:val>
          <c:smooth val="0"/>
          <c:extLst>
            <c:ext xmlns:c16="http://schemas.microsoft.com/office/drawing/2014/chart" uri="{C3380CC4-5D6E-409C-BE32-E72D297353CC}">
              <c16:uniqueId val="{00000000-851D-42F8-B5E3-6190054125AF}"/>
            </c:ext>
          </c:extLst>
        </c:ser>
        <c:dLbls>
          <c:showLegendKey val="0"/>
          <c:showVal val="0"/>
          <c:showCatName val="0"/>
          <c:showSerName val="0"/>
          <c:showPercent val="0"/>
          <c:showBubbleSize val="0"/>
        </c:dLbls>
        <c:smooth val="0"/>
        <c:axId val="295617856"/>
        <c:axId val="295618512"/>
      </c:lineChart>
      <c:dateAx>
        <c:axId val="29561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8512"/>
        <c:crosses val="autoZero"/>
        <c:auto val="1"/>
        <c:lblOffset val="100"/>
        <c:baseTimeUnit val="days"/>
      </c:dateAx>
      <c:valAx>
        <c:axId val="29561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615</c:v>
                </c:pt>
                <c:pt idx="1">
                  <c:v>90</c:v>
                </c:pt>
                <c:pt idx="2">
                  <c:v>91</c:v>
                </c:pt>
                <c:pt idx="3">
                  <c:v>168</c:v>
                </c:pt>
                <c:pt idx="4">
                  <c:v>74</c:v>
                </c:pt>
                <c:pt idx="5">
                  <c:v>87</c:v>
                </c:pt>
                <c:pt idx="6">
                  <c:v>83</c:v>
                </c:pt>
                <c:pt idx="7">
                  <c:v>103</c:v>
                </c:pt>
                <c:pt idx="8">
                  <c:v>141</c:v>
                </c:pt>
                <c:pt idx="9">
                  <c:v>149</c:v>
                </c:pt>
                <c:pt idx="10">
                  <c:v>101</c:v>
                </c:pt>
                <c:pt idx="11">
                  <c:v>96</c:v>
                </c:pt>
                <c:pt idx="12">
                  <c:v>92</c:v>
                </c:pt>
                <c:pt idx="13">
                  <c:v>93</c:v>
                </c:pt>
                <c:pt idx="14">
                  <c:v>128</c:v>
                </c:pt>
                <c:pt idx="15">
                  <c:v>105</c:v>
                </c:pt>
                <c:pt idx="16">
                  <c:v>75</c:v>
                </c:pt>
                <c:pt idx="17">
                  <c:v>50</c:v>
                </c:pt>
                <c:pt idx="18">
                  <c:v>64</c:v>
                </c:pt>
                <c:pt idx="19">
                  <c:v>66</c:v>
                </c:pt>
                <c:pt idx="20">
                  <c:v>63</c:v>
                </c:pt>
                <c:pt idx="21">
                  <c:v>78</c:v>
                </c:pt>
                <c:pt idx="22">
                  <c:v>73</c:v>
                </c:pt>
                <c:pt idx="23">
                  <c:v>47</c:v>
                </c:pt>
                <c:pt idx="24">
                  <c:v>72</c:v>
                </c:pt>
                <c:pt idx="25">
                  <c:v>73</c:v>
                </c:pt>
                <c:pt idx="26">
                  <c:v>61</c:v>
                </c:pt>
                <c:pt idx="27">
                  <c:v>82</c:v>
                </c:pt>
                <c:pt idx="28">
                  <c:v>81</c:v>
                </c:pt>
                <c:pt idx="29">
                  <c:v>91</c:v>
                </c:pt>
              </c:numCache>
            </c:numRef>
          </c:val>
          <c:smooth val="0"/>
          <c:extLst>
            <c:ext xmlns:c16="http://schemas.microsoft.com/office/drawing/2014/chart" uri="{C3380CC4-5D6E-409C-BE32-E72D297353CC}">
              <c16:uniqueId val="{00000000-7EFE-410A-BA18-AFE75002303C}"/>
            </c:ext>
          </c:extLst>
        </c:ser>
        <c:dLbls>
          <c:showLegendKey val="0"/>
          <c:showVal val="0"/>
          <c:showCatName val="0"/>
          <c:showSerName val="0"/>
          <c:showPercent val="0"/>
          <c:showBubbleSize val="0"/>
        </c:dLbls>
        <c:smooth val="0"/>
        <c:axId val="39222696"/>
        <c:axId val="39220072"/>
      </c:lineChart>
      <c:dateAx>
        <c:axId val="3922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072"/>
        <c:crosses val="autoZero"/>
        <c:auto val="1"/>
        <c:lblOffset val="100"/>
        <c:baseTimeUnit val="days"/>
      </c:dateAx>
      <c:valAx>
        <c:axId val="3922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9</c:v>
                </c:pt>
                <c:pt idx="1">
                  <c:v>0</c:v>
                </c:pt>
                <c:pt idx="2">
                  <c:v>20</c:v>
                </c:pt>
                <c:pt idx="3">
                  <c:v>15</c:v>
                </c:pt>
                <c:pt idx="4">
                  <c:v>9</c:v>
                </c:pt>
                <c:pt idx="5">
                  <c:v>13</c:v>
                </c:pt>
                <c:pt idx="6">
                  <c:v>18</c:v>
                </c:pt>
                <c:pt idx="7">
                  <c:v>22</c:v>
                </c:pt>
                <c:pt idx="8">
                  <c:v>9</c:v>
                </c:pt>
                <c:pt idx="9">
                  <c:v>11</c:v>
                </c:pt>
                <c:pt idx="10">
                  <c:v>12</c:v>
                </c:pt>
                <c:pt idx="11">
                  <c:v>7</c:v>
                </c:pt>
                <c:pt idx="12">
                  <c:v>9</c:v>
                </c:pt>
                <c:pt idx="13">
                  <c:v>11</c:v>
                </c:pt>
                <c:pt idx="14">
                  <c:v>14</c:v>
                </c:pt>
                <c:pt idx="15">
                  <c:v>18</c:v>
                </c:pt>
                <c:pt idx="16">
                  <c:v>0</c:v>
                </c:pt>
                <c:pt idx="17">
                  <c:v>5</c:v>
                </c:pt>
                <c:pt idx="18">
                  <c:v>8</c:v>
                </c:pt>
                <c:pt idx="19">
                  <c:v>0</c:v>
                </c:pt>
                <c:pt idx="20">
                  <c:v>16</c:v>
                </c:pt>
                <c:pt idx="21">
                  <c:v>6</c:v>
                </c:pt>
                <c:pt idx="22">
                  <c:v>0</c:v>
                </c:pt>
                <c:pt idx="23">
                  <c:v>16</c:v>
                </c:pt>
                <c:pt idx="24">
                  <c:v>5</c:v>
                </c:pt>
                <c:pt idx="25">
                  <c:v>0</c:v>
                </c:pt>
                <c:pt idx="26">
                  <c:v>11</c:v>
                </c:pt>
                <c:pt idx="27">
                  <c:v>6</c:v>
                </c:pt>
                <c:pt idx="28">
                  <c:v>6</c:v>
                </c:pt>
                <c:pt idx="29">
                  <c:v>5</c:v>
                </c:pt>
              </c:numCache>
            </c:numRef>
          </c:val>
          <c:smooth val="0"/>
          <c:extLst>
            <c:ext xmlns:c16="http://schemas.microsoft.com/office/drawing/2014/chart" uri="{C3380CC4-5D6E-409C-BE32-E72D297353CC}">
              <c16:uniqueId val="{00000000-BF50-4434-9190-B11EBB47A34D}"/>
            </c:ext>
          </c:extLst>
        </c:ser>
        <c:dLbls>
          <c:showLegendKey val="0"/>
          <c:showVal val="0"/>
          <c:showCatName val="0"/>
          <c:showSerName val="0"/>
          <c:showPercent val="0"/>
          <c:showBubbleSize val="0"/>
        </c:dLbls>
        <c:smooth val="0"/>
        <c:axId val="298400568"/>
        <c:axId val="298399584"/>
      </c:lineChart>
      <c:dateAx>
        <c:axId val="29840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99584"/>
        <c:crosses val="autoZero"/>
        <c:auto val="1"/>
        <c:lblOffset val="100"/>
        <c:baseTimeUnit val="days"/>
      </c:dateAx>
      <c:valAx>
        <c:axId val="29839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0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332</c:v>
                </c:pt>
              </c:numCache>
            </c:numRef>
          </c:val>
          <c:extLst>
            <c:ext xmlns:c16="http://schemas.microsoft.com/office/drawing/2014/chart" uri="{C3380CC4-5D6E-409C-BE32-E72D297353CC}">
              <c16:uniqueId val="{00000000-7EA3-4E43-B21C-05DFB090C18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19</c:v>
                </c:pt>
              </c:numCache>
            </c:numRef>
          </c:val>
          <c:extLst>
            <c:ext xmlns:c16="http://schemas.microsoft.com/office/drawing/2014/chart" uri="{C3380CC4-5D6E-409C-BE32-E72D297353CC}">
              <c16:uniqueId val="{00000001-7EA3-4E43-B21C-05DFB090C18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5</c:v>
                </c:pt>
              </c:numCache>
            </c:numRef>
          </c:val>
          <c:extLst>
            <c:ext xmlns:c16="http://schemas.microsoft.com/office/drawing/2014/chart" uri="{C3380CC4-5D6E-409C-BE32-E72D297353CC}">
              <c16:uniqueId val="{00000002-7EA3-4E43-B21C-05DFB090C18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7EA3-4E43-B21C-05DFB090C18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c:v>
                </c:pt>
              </c:numCache>
            </c:numRef>
          </c:val>
          <c:extLst>
            <c:ext xmlns:c16="http://schemas.microsoft.com/office/drawing/2014/chart" uri="{C3380CC4-5D6E-409C-BE32-E72D297353CC}">
              <c16:uniqueId val="{00000004-7EA3-4E43-B21C-05DFB090C18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7EA3-4E43-B21C-05DFB090C18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7</c:v>
                </c:pt>
              </c:numCache>
            </c:numRef>
          </c:val>
          <c:extLst>
            <c:ext xmlns:c16="http://schemas.microsoft.com/office/drawing/2014/chart" uri="{C3380CC4-5D6E-409C-BE32-E72D297353CC}">
              <c16:uniqueId val="{00000006-7EA3-4E43-B21C-05DFB090C18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30</c:v>
                </c:pt>
              </c:numCache>
            </c:numRef>
          </c:val>
          <c:extLst>
            <c:ext xmlns:c16="http://schemas.microsoft.com/office/drawing/2014/chart" uri="{C3380CC4-5D6E-409C-BE32-E72D297353CC}">
              <c16:uniqueId val="{00000007-7EA3-4E43-B21C-05DFB090C18B}"/>
            </c:ext>
          </c:extLst>
        </c:ser>
        <c:dLbls>
          <c:showLegendKey val="0"/>
          <c:showVal val="0"/>
          <c:showCatName val="0"/>
          <c:showSerName val="0"/>
          <c:showPercent val="0"/>
          <c:showBubbleSize val="0"/>
        </c:dLbls>
        <c:gapWidth val="150"/>
        <c:overlap val="100"/>
        <c:axId val="175023976"/>
        <c:axId val="175022992"/>
      </c:barChart>
      <c:catAx>
        <c:axId val="17502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22992"/>
        <c:crosses val="autoZero"/>
        <c:auto val="1"/>
        <c:lblAlgn val="ctr"/>
        <c:lblOffset val="100"/>
        <c:noMultiLvlLbl val="0"/>
      </c:catAx>
      <c:valAx>
        <c:axId val="175022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2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1.08235845908234E-2</c:v>
                </c:pt>
                <c:pt idx="1">
                  <c:v>1.78889800876109E-2</c:v>
                </c:pt>
                <c:pt idx="2">
                  <c:v>1.0462798437796E-2</c:v>
                </c:pt>
                <c:pt idx="3">
                  <c:v>8.4183435706404307E-3</c:v>
                </c:pt>
                <c:pt idx="4">
                  <c:v>1.20262051009149E-2</c:v>
                </c:pt>
                <c:pt idx="5">
                  <c:v>1.1951041319034199E-2</c:v>
                </c:pt>
                <c:pt idx="6">
                  <c:v>1.10039776673371E-2</c:v>
                </c:pt>
              </c:numCache>
            </c:numRef>
          </c:val>
          <c:extLst>
            <c:ext xmlns:c16="http://schemas.microsoft.com/office/drawing/2014/chart" uri="{C3380CC4-5D6E-409C-BE32-E72D297353CC}">
              <c16:uniqueId val="{00000000-24C5-4AD8-8B2B-139C25924D14}"/>
            </c:ext>
          </c:extLst>
        </c:ser>
        <c:dLbls>
          <c:showLegendKey val="0"/>
          <c:showVal val="0"/>
          <c:showCatName val="0"/>
          <c:showSerName val="0"/>
          <c:showPercent val="0"/>
          <c:showBubbleSize val="0"/>
        </c:dLbls>
        <c:gapWidth val="219"/>
        <c:overlap val="-27"/>
        <c:axId val="175025616"/>
        <c:axId val="175025944"/>
      </c:barChart>
      <c:catAx>
        <c:axId val="17502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25944"/>
        <c:crosses val="autoZero"/>
        <c:auto val="1"/>
        <c:lblAlgn val="ctr"/>
        <c:lblOffset val="100"/>
        <c:noMultiLvlLbl val="0"/>
      </c:catAx>
      <c:valAx>
        <c:axId val="17502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2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11987</c:v>
                </c:pt>
                <c:pt idx="1">
                  <c:v>16415</c:v>
                </c:pt>
                <c:pt idx="2">
                  <c:v>7117</c:v>
                </c:pt>
                <c:pt idx="3">
                  <c:v>6590</c:v>
                </c:pt>
                <c:pt idx="4">
                  <c:v>2810</c:v>
                </c:pt>
                <c:pt idx="5">
                  <c:v>1149</c:v>
                </c:pt>
                <c:pt idx="6">
                  <c:v>124</c:v>
                </c:pt>
              </c:numCache>
            </c:numRef>
          </c:val>
          <c:extLst>
            <c:ext xmlns:c16="http://schemas.microsoft.com/office/drawing/2014/chart" uri="{C3380CC4-5D6E-409C-BE32-E72D297353CC}">
              <c16:uniqueId val="{00000000-4F84-4394-808A-99C5D8F9530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22353</c:v>
                </c:pt>
                <c:pt idx="1">
                  <c:v>25398</c:v>
                </c:pt>
                <c:pt idx="2">
                  <c:v>5378</c:v>
                </c:pt>
                <c:pt idx="3">
                  <c:v>7695</c:v>
                </c:pt>
                <c:pt idx="4">
                  <c:v>3169</c:v>
                </c:pt>
                <c:pt idx="5">
                  <c:v>881</c:v>
                </c:pt>
                <c:pt idx="6">
                  <c:v>132</c:v>
                </c:pt>
              </c:numCache>
            </c:numRef>
          </c:val>
          <c:extLst>
            <c:ext xmlns:c16="http://schemas.microsoft.com/office/drawing/2014/chart" uri="{C3380CC4-5D6E-409C-BE32-E72D297353CC}">
              <c16:uniqueId val="{00000001-4F84-4394-808A-99C5D8F95301}"/>
            </c:ext>
          </c:extLst>
        </c:ser>
        <c:dLbls>
          <c:showLegendKey val="0"/>
          <c:showVal val="0"/>
          <c:showCatName val="0"/>
          <c:showSerName val="0"/>
          <c:showPercent val="0"/>
          <c:showBubbleSize val="0"/>
        </c:dLbls>
        <c:gapWidth val="219"/>
        <c:overlap val="-27"/>
        <c:axId val="305286184"/>
        <c:axId val="305283560"/>
      </c:barChart>
      <c:catAx>
        <c:axId val="30528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83560"/>
        <c:crosses val="autoZero"/>
        <c:auto val="1"/>
        <c:lblAlgn val="ctr"/>
        <c:lblOffset val="100"/>
        <c:noMultiLvlLbl val="0"/>
      </c:catAx>
      <c:valAx>
        <c:axId val="30528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8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8.1513617302623794E-3</c:v>
                </c:pt>
                <c:pt idx="1">
                  <c:v>0</c:v>
                </c:pt>
                <c:pt idx="2">
                  <c:v>2.0591775961477501E-2</c:v>
                </c:pt>
                <c:pt idx="3">
                  <c:v>1.5382248884787E-2</c:v>
                </c:pt>
                <c:pt idx="4">
                  <c:v>9.9500687459295207E-3</c:v>
                </c:pt>
                <c:pt idx="5">
                  <c:v>1.6276924746351298E-2</c:v>
                </c:pt>
                <c:pt idx="6">
                  <c:v>1.7177159801829801E-2</c:v>
                </c:pt>
                <c:pt idx="7">
                  <c:v>2.1691189761758399E-2</c:v>
                </c:pt>
                <c:pt idx="8">
                  <c:v>9.0346478745990891E-3</c:v>
                </c:pt>
                <c:pt idx="9">
                  <c:v>9.9347916403244203E-3</c:v>
                </c:pt>
                <c:pt idx="10">
                  <c:v>1.1738042997354399E-2</c:v>
                </c:pt>
                <c:pt idx="11">
                  <c:v>8.1243568217516104E-3</c:v>
                </c:pt>
                <c:pt idx="12">
                  <c:v>9.0243748364332108E-3</c:v>
                </c:pt>
                <c:pt idx="13">
                  <c:v>1.0825732766786699E-2</c:v>
                </c:pt>
                <c:pt idx="14">
                  <c:v>1.35269185679502E-2</c:v>
                </c:pt>
                <c:pt idx="15">
                  <c:v>1.8933076083918601E-2</c:v>
                </c:pt>
                <c:pt idx="16">
                  <c:v>0</c:v>
                </c:pt>
                <c:pt idx="17">
                  <c:v>5.4076951501987299E-3</c:v>
                </c:pt>
                <c:pt idx="18">
                  <c:v>7.2086359458631401E-3</c:v>
                </c:pt>
                <c:pt idx="19">
                  <c:v>0</c:v>
                </c:pt>
                <c:pt idx="20">
                  <c:v>1.44093516692333E-2</c:v>
                </c:pt>
                <c:pt idx="21">
                  <c:v>6.3025020933310501E-3</c:v>
                </c:pt>
                <c:pt idx="22">
                  <c:v>0</c:v>
                </c:pt>
                <c:pt idx="23">
                  <c:v>1.5297812412825001E-2</c:v>
                </c:pt>
                <c:pt idx="24">
                  <c:v>4.4983041393394704E-3</c:v>
                </c:pt>
                <c:pt idx="25">
                  <c:v>0</c:v>
                </c:pt>
                <c:pt idx="26">
                  <c:v>1.0790687636569599E-2</c:v>
                </c:pt>
                <c:pt idx="27">
                  <c:v>5.3938402344522601E-3</c:v>
                </c:pt>
                <c:pt idx="28">
                  <c:v>5.3926282771451402E-3</c:v>
                </c:pt>
                <c:pt idx="29">
                  <c:v>4.4927666457004198E-3</c:v>
                </c:pt>
              </c:numCache>
            </c:numRef>
          </c:val>
          <c:smooth val="0"/>
          <c:extLst>
            <c:ext xmlns:c16="http://schemas.microsoft.com/office/drawing/2014/chart" uri="{C3380CC4-5D6E-409C-BE32-E72D297353CC}">
              <c16:uniqueId val="{00000000-63E5-4571-BBC1-A21A7FBB26C2}"/>
            </c:ext>
          </c:extLst>
        </c:ser>
        <c:dLbls>
          <c:showLegendKey val="0"/>
          <c:showVal val="0"/>
          <c:showCatName val="0"/>
          <c:showSerName val="0"/>
          <c:showPercent val="0"/>
          <c:showBubbleSize val="0"/>
        </c:dLbls>
        <c:smooth val="0"/>
        <c:axId val="305285528"/>
        <c:axId val="175027256"/>
      </c:lineChart>
      <c:dateAx>
        <c:axId val="30528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027256"/>
        <c:crosses val="autoZero"/>
        <c:auto val="1"/>
        <c:lblOffset val="100"/>
        <c:baseTimeUnit val="days"/>
      </c:dateAx>
      <c:valAx>
        <c:axId val="17502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8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110431</c:v>
                </c:pt>
                <c:pt idx="1">
                  <c:v>110461</c:v>
                </c:pt>
                <c:pt idx="2">
                  <c:v>110502</c:v>
                </c:pt>
                <c:pt idx="3">
                  <c:v>110533</c:v>
                </c:pt>
                <c:pt idx="4">
                  <c:v>110571</c:v>
                </c:pt>
                <c:pt idx="5">
                  <c:v>110601</c:v>
                </c:pt>
                <c:pt idx="6">
                  <c:v>110623</c:v>
                </c:pt>
                <c:pt idx="7">
                  <c:v>110665</c:v>
                </c:pt>
                <c:pt idx="8">
                  <c:v>110705</c:v>
                </c:pt>
                <c:pt idx="9">
                  <c:v>110740</c:v>
                </c:pt>
                <c:pt idx="10">
                  <c:v>110762</c:v>
                </c:pt>
                <c:pt idx="11">
                  <c:v>110795</c:v>
                </c:pt>
                <c:pt idx="12">
                  <c:v>110828</c:v>
                </c:pt>
                <c:pt idx="13">
                  <c:v>110867</c:v>
                </c:pt>
                <c:pt idx="14">
                  <c:v>110913</c:v>
                </c:pt>
                <c:pt idx="15">
                  <c:v>110922</c:v>
                </c:pt>
                <c:pt idx="16">
                  <c:v>110945</c:v>
                </c:pt>
                <c:pt idx="17">
                  <c:v>110962</c:v>
                </c:pt>
                <c:pt idx="18">
                  <c:v>110995</c:v>
                </c:pt>
                <c:pt idx="19">
                  <c:v>111025</c:v>
                </c:pt>
                <c:pt idx="20">
                  <c:v>111053</c:v>
                </c:pt>
                <c:pt idx="21">
                  <c:v>111081</c:v>
                </c:pt>
                <c:pt idx="22">
                  <c:v>111113</c:v>
                </c:pt>
                <c:pt idx="23">
                  <c:v>111142</c:v>
                </c:pt>
                <c:pt idx="24">
                  <c:v>111165</c:v>
                </c:pt>
                <c:pt idx="25">
                  <c:v>111191</c:v>
                </c:pt>
                <c:pt idx="26">
                  <c:v>111224</c:v>
                </c:pt>
                <c:pt idx="27">
                  <c:v>111253</c:v>
                </c:pt>
                <c:pt idx="28">
                  <c:v>111273</c:v>
                </c:pt>
                <c:pt idx="29">
                  <c:v>111307</c:v>
                </c:pt>
              </c:numCache>
            </c:numRef>
          </c:val>
          <c:smooth val="0"/>
          <c:extLst>
            <c:ext xmlns:c16="http://schemas.microsoft.com/office/drawing/2014/chart" uri="{C3380CC4-5D6E-409C-BE32-E72D297353CC}">
              <c16:uniqueId val="{00000000-D330-44CF-A506-7AD816B963EF}"/>
            </c:ext>
          </c:extLst>
        </c:ser>
        <c:dLbls>
          <c:showLegendKey val="0"/>
          <c:showVal val="0"/>
          <c:showCatName val="0"/>
          <c:showSerName val="0"/>
          <c:showPercent val="0"/>
          <c:showBubbleSize val="0"/>
        </c:dLbls>
        <c:smooth val="0"/>
        <c:axId val="307276384"/>
        <c:axId val="307274088"/>
      </c:lineChart>
      <c:dateAx>
        <c:axId val="30727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74088"/>
        <c:crosses val="autoZero"/>
        <c:auto val="1"/>
        <c:lblOffset val="100"/>
        <c:baseTimeUnit val="days"/>
      </c:dateAx>
      <c:valAx>
        <c:axId val="30727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7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36</c:v>
                </c:pt>
                <c:pt idx="1">
                  <c:v>56</c:v>
                </c:pt>
                <c:pt idx="2">
                  <c:v>52</c:v>
                </c:pt>
                <c:pt idx="3">
                  <c:v>48</c:v>
                </c:pt>
                <c:pt idx="4">
                  <c:v>50</c:v>
                </c:pt>
                <c:pt idx="5">
                  <c:v>36</c:v>
                </c:pt>
                <c:pt idx="6">
                  <c:v>31</c:v>
                </c:pt>
                <c:pt idx="7">
                  <c:v>43</c:v>
                </c:pt>
                <c:pt idx="8">
                  <c:v>47</c:v>
                </c:pt>
                <c:pt idx="9">
                  <c:v>45</c:v>
                </c:pt>
                <c:pt idx="10">
                  <c:v>28</c:v>
                </c:pt>
                <c:pt idx="11">
                  <c:v>30</c:v>
                </c:pt>
                <c:pt idx="12">
                  <c:v>41</c:v>
                </c:pt>
                <c:pt idx="13">
                  <c:v>39</c:v>
                </c:pt>
                <c:pt idx="14">
                  <c:v>35</c:v>
                </c:pt>
                <c:pt idx="15">
                  <c:v>43</c:v>
                </c:pt>
                <c:pt idx="16">
                  <c:v>51</c:v>
                </c:pt>
                <c:pt idx="17">
                  <c:v>36</c:v>
                </c:pt>
                <c:pt idx="18">
                  <c:v>37</c:v>
                </c:pt>
                <c:pt idx="19">
                  <c:v>32</c:v>
                </c:pt>
                <c:pt idx="20">
                  <c:v>46</c:v>
                </c:pt>
                <c:pt idx="21">
                  <c:v>47</c:v>
                </c:pt>
                <c:pt idx="22">
                  <c:v>38</c:v>
                </c:pt>
                <c:pt idx="23">
                  <c:v>30</c:v>
                </c:pt>
                <c:pt idx="24">
                  <c:v>32</c:v>
                </c:pt>
                <c:pt idx="25">
                  <c:v>29</c:v>
                </c:pt>
                <c:pt idx="26">
                  <c:v>27</c:v>
                </c:pt>
                <c:pt idx="27">
                  <c:v>48</c:v>
                </c:pt>
                <c:pt idx="28">
                  <c:v>38</c:v>
                </c:pt>
                <c:pt idx="29">
                  <c:v>55</c:v>
                </c:pt>
              </c:numCache>
            </c:numRef>
          </c:val>
          <c:smooth val="0"/>
          <c:extLst>
            <c:ext xmlns:c16="http://schemas.microsoft.com/office/drawing/2014/chart" uri="{C3380CC4-5D6E-409C-BE32-E72D297353CC}">
              <c16:uniqueId val="{00000000-C32B-4951-B24F-1B9E7606E1B6}"/>
            </c:ext>
          </c:extLst>
        </c:ser>
        <c:dLbls>
          <c:showLegendKey val="0"/>
          <c:showVal val="0"/>
          <c:showCatName val="0"/>
          <c:showSerName val="0"/>
          <c:showPercent val="0"/>
          <c:showBubbleSize val="0"/>
        </c:dLbls>
        <c:smooth val="0"/>
        <c:axId val="307281304"/>
        <c:axId val="307278680"/>
      </c:lineChart>
      <c:dateAx>
        <c:axId val="30728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78680"/>
        <c:crosses val="autoZero"/>
        <c:auto val="1"/>
        <c:lblOffset val="100"/>
        <c:baseTimeUnit val="days"/>
      </c:dateAx>
      <c:valAx>
        <c:axId val="30727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8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D6AAF-E6A7-4E04-AFC1-0797A04C427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DC33060-1DC1-4D8F-9185-7A62FCE67C87}"/>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12256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7809-49BA-46B6-94FD-9F897027DDCE}"/>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E0060944-2382-40F8-93EC-FCF14B1FB389}"/>
              </a:ext>
            </a:extLst>
          </p:cNvPr>
          <p:cNvGraphicFramePr>
            <a:graphicFrameLocks noGrp="1"/>
          </p:cNvGraphicFramePr>
          <p:nvPr>
            <p:ph type="tbl" sz="quarter" idx="13"/>
            <p:extLst>
              <p:ext uri="{D42A27DB-BD31-4B8C-83A1-F6EECF244321}">
                <p14:modId xmlns:p14="http://schemas.microsoft.com/office/powerpoint/2010/main" val="423211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46023396"/>
                    </a:ext>
                  </a:extLst>
                </a:gridCol>
                <a:gridCol w="740664">
                  <a:extLst>
                    <a:ext uri="{9D8B030D-6E8A-4147-A177-3AD203B41FA5}">
                      <a16:colId xmlns:a16="http://schemas.microsoft.com/office/drawing/2014/main" val="294802631"/>
                    </a:ext>
                  </a:extLst>
                </a:gridCol>
                <a:gridCol w="740664">
                  <a:extLst>
                    <a:ext uri="{9D8B030D-6E8A-4147-A177-3AD203B41FA5}">
                      <a16:colId xmlns:a16="http://schemas.microsoft.com/office/drawing/2014/main" val="734202436"/>
                    </a:ext>
                  </a:extLst>
                </a:gridCol>
                <a:gridCol w="740664">
                  <a:extLst>
                    <a:ext uri="{9D8B030D-6E8A-4147-A177-3AD203B41FA5}">
                      <a16:colId xmlns:a16="http://schemas.microsoft.com/office/drawing/2014/main" val="65286896"/>
                    </a:ext>
                  </a:extLst>
                </a:gridCol>
                <a:gridCol w="740664">
                  <a:extLst>
                    <a:ext uri="{9D8B030D-6E8A-4147-A177-3AD203B41FA5}">
                      <a16:colId xmlns:a16="http://schemas.microsoft.com/office/drawing/2014/main" val="3423514043"/>
                    </a:ext>
                  </a:extLst>
                </a:gridCol>
                <a:gridCol w="740664">
                  <a:extLst>
                    <a:ext uri="{9D8B030D-6E8A-4147-A177-3AD203B41FA5}">
                      <a16:colId xmlns:a16="http://schemas.microsoft.com/office/drawing/2014/main" val="4168225419"/>
                    </a:ext>
                  </a:extLst>
                </a:gridCol>
                <a:gridCol w="740664">
                  <a:extLst>
                    <a:ext uri="{9D8B030D-6E8A-4147-A177-3AD203B41FA5}">
                      <a16:colId xmlns:a16="http://schemas.microsoft.com/office/drawing/2014/main" val="2168405480"/>
                    </a:ext>
                  </a:extLst>
                </a:gridCol>
                <a:gridCol w="740664">
                  <a:extLst>
                    <a:ext uri="{9D8B030D-6E8A-4147-A177-3AD203B41FA5}">
                      <a16:colId xmlns:a16="http://schemas.microsoft.com/office/drawing/2014/main" val="1001252329"/>
                    </a:ext>
                  </a:extLst>
                </a:gridCol>
                <a:gridCol w="740664">
                  <a:extLst>
                    <a:ext uri="{9D8B030D-6E8A-4147-A177-3AD203B41FA5}">
                      <a16:colId xmlns:a16="http://schemas.microsoft.com/office/drawing/2014/main" val="62708169"/>
                    </a:ext>
                  </a:extLst>
                </a:gridCol>
                <a:gridCol w="740664">
                  <a:extLst>
                    <a:ext uri="{9D8B030D-6E8A-4147-A177-3AD203B41FA5}">
                      <a16:colId xmlns:a16="http://schemas.microsoft.com/office/drawing/2014/main" val="2255312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37526574"/>
                  </a:ext>
                </a:extLst>
              </a:tr>
              <a:tr h="370840">
                <a:tc>
                  <a:txBody>
                    <a:bodyPr/>
                    <a:lstStyle/>
                    <a:p>
                      <a:r>
                        <a:rPr lang="en-US" sz="1000"/>
                        <a:t>Oxford Fajar</a:t>
                      </a:r>
                    </a:p>
                  </a:txBody>
                  <a:tcPr/>
                </a:tc>
                <a:tc>
                  <a:txBody>
                    <a:bodyPr/>
                    <a:lstStyle/>
                    <a:p>
                      <a:r>
                        <a:rPr lang="en-US" sz="1000"/>
                        <a:t>111307</a:t>
                      </a:r>
                    </a:p>
                  </a:txBody>
                  <a:tcPr/>
                </a:tc>
                <a:tc>
                  <a:txBody>
                    <a:bodyPr/>
                    <a:lstStyle/>
                    <a:p>
                      <a:r>
                        <a:rPr lang="en-US" sz="1000"/>
                        <a:t>916</a:t>
                      </a:r>
                    </a:p>
                  </a:txBody>
                  <a:tcPr/>
                </a:tc>
                <a:tc>
                  <a:txBody>
                    <a:bodyPr/>
                    <a:lstStyle/>
                    <a:p>
                      <a:r>
                        <a:rPr lang="en-US" sz="1000"/>
                        <a:t>29</a:t>
                      </a:r>
                    </a:p>
                  </a:txBody>
                  <a:tcPr/>
                </a:tc>
                <a:tc>
                  <a:txBody>
                    <a:bodyPr/>
                    <a:lstStyle/>
                    <a:p>
                      <a:r>
                        <a:rPr lang="en-US" sz="1000"/>
                        <a:t>358</a:t>
                      </a:r>
                    </a:p>
                  </a:txBody>
                  <a:tcPr/>
                </a:tc>
                <a:tc>
                  <a:txBody>
                    <a:bodyPr/>
                    <a:lstStyle/>
                    <a:p>
                      <a:r>
                        <a:rPr lang="en-US" sz="1000"/>
                        <a:t>7</a:t>
                      </a:r>
                    </a:p>
                  </a:txBody>
                  <a:tcPr/>
                </a:tc>
                <a:tc>
                  <a:txBody>
                    <a:bodyPr/>
                    <a:lstStyle/>
                    <a:p>
                      <a:r>
                        <a:rPr lang="en-US" sz="1000"/>
                        <a:t>30</a:t>
                      </a:r>
                    </a:p>
                  </a:txBody>
                  <a:tcPr/>
                </a:tc>
                <a:tc>
                  <a:txBody>
                    <a:bodyPr/>
                    <a:lstStyle/>
                    <a:p>
                      <a:r>
                        <a:rPr lang="en-US" sz="1000"/>
                        <a:t>3</a:t>
                      </a:r>
                    </a:p>
                  </a:txBody>
                  <a:tcPr/>
                </a:tc>
                <a:tc>
                  <a:txBody>
                    <a:bodyPr/>
                    <a:lstStyle/>
                    <a:p>
                      <a:r>
                        <a:rPr lang="en-US" sz="1000"/>
                        <a:t>0.0123 %</a:t>
                      </a:r>
                    </a:p>
                  </a:txBody>
                  <a:tcPr/>
                </a:tc>
                <a:tc>
                  <a:txBody>
                    <a:bodyPr/>
                    <a:lstStyle/>
                    <a:p>
                      <a:r>
                        <a:rPr lang="en-US" sz="1000"/>
                        <a:t>0.0 %</a:t>
                      </a:r>
                    </a:p>
                  </a:txBody>
                  <a:tcPr/>
                </a:tc>
                <a:extLst>
                  <a:ext uri="{0D108BD9-81ED-4DB2-BD59-A6C34878D82A}">
                    <a16:rowId xmlns:a16="http://schemas.microsoft.com/office/drawing/2014/main" val="1333671038"/>
                  </a:ext>
                </a:extLst>
              </a:tr>
            </a:tbl>
          </a:graphicData>
        </a:graphic>
      </p:graphicFrame>
      <p:sp>
        <p:nvSpPr>
          <p:cNvPr id="4" name="Text Placeholder 3">
            <a:extLst>
              <a:ext uri="{FF2B5EF4-FFF2-40B4-BE49-F238E27FC236}">
                <a16:creationId xmlns:a16="http://schemas.microsoft.com/office/drawing/2014/main" id="{D42D184D-4ECD-48AD-BCA1-CD44EE417BF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31610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D702-6F0A-4F53-A246-BA85B0862147}"/>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9921BAF3-C2E4-4F86-8807-E8E3F0E4AF88}"/>
              </a:ext>
            </a:extLst>
          </p:cNvPr>
          <p:cNvGraphicFramePr>
            <a:graphicFrameLocks noGrp="1"/>
          </p:cNvGraphicFramePr>
          <p:nvPr>
            <p:ph type="chart" sz="quarter" idx="13"/>
            <p:extLst>
              <p:ext uri="{D42A27DB-BD31-4B8C-83A1-F6EECF244321}">
                <p14:modId xmlns:p14="http://schemas.microsoft.com/office/powerpoint/2010/main" val="2315059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ECF0B6-8715-41F6-A5F0-6814685B6F86}"/>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AAE2A54C-4361-4610-B2E0-313B9F400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30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75FF-4BF8-4B08-926B-5C0C6EF323B1}"/>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E0430707-AB21-4639-AD55-9DC89A78BDE5}"/>
              </a:ext>
            </a:extLst>
          </p:cNvPr>
          <p:cNvGraphicFramePr>
            <a:graphicFrameLocks noGrp="1"/>
          </p:cNvGraphicFramePr>
          <p:nvPr>
            <p:ph type="chart" sz="quarter" idx="13"/>
            <p:extLst>
              <p:ext uri="{D42A27DB-BD31-4B8C-83A1-F6EECF244321}">
                <p14:modId xmlns:p14="http://schemas.microsoft.com/office/powerpoint/2010/main" val="540297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49004-8712-41AA-81B7-72693B2532DF}"/>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29BBE170-2F58-473B-A0FB-49B52D953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2453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747B7-1948-4FDE-BBC1-0009AFFAD20C}"/>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90B03979-FBA6-4D29-8AF1-0001FB890B6C}"/>
              </a:ext>
            </a:extLst>
          </p:cNvPr>
          <p:cNvGraphicFramePr>
            <a:graphicFrameLocks noGrp="1"/>
          </p:cNvGraphicFramePr>
          <p:nvPr>
            <p:ph type="chart" sz="quarter" idx="13"/>
            <p:extLst>
              <p:ext uri="{D42A27DB-BD31-4B8C-83A1-F6EECF244321}">
                <p14:modId xmlns:p14="http://schemas.microsoft.com/office/powerpoint/2010/main" val="1181506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89263B-DBD2-465A-ABB5-5189DD967C29}"/>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40D602C5-4882-439D-A7B7-7E4E2A439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65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DAAB1-829C-42C8-B785-043AB4E541C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AABD683F-7BAB-472B-8084-BDF835F273B5}"/>
              </a:ext>
            </a:extLst>
          </p:cNvPr>
          <p:cNvGraphicFramePr>
            <a:graphicFrameLocks noGrp="1"/>
          </p:cNvGraphicFramePr>
          <p:nvPr>
            <p:ph type="chart" sz="quarter" idx="13"/>
            <p:extLst>
              <p:ext uri="{D42A27DB-BD31-4B8C-83A1-F6EECF244321}">
                <p14:modId xmlns:p14="http://schemas.microsoft.com/office/powerpoint/2010/main" val="251390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B5183-7C44-4A43-820F-146DD252C8E0}"/>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62DC2CAB-D95B-4781-B47A-D94CEC78C8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45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42785-BA1C-44BF-AF42-2398A701C77B}"/>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FCBDB2B0-4048-4B8C-91D3-01DBCC314681}"/>
              </a:ext>
            </a:extLst>
          </p:cNvPr>
          <p:cNvGraphicFramePr>
            <a:graphicFrameLocks noGrp="1"/>
          </p:cNvGraphicFramePr>
          <p:nvPr>
            <p:ph type="chart" sz="quarter" idx="13"/>
            <p:extLst>
              <p:ext uri="{D42A27DB-BD31-4B8C-83A1-F6EECF244321}">
                <p14:modId xmlns:p14="http://schemas.microsoft.com/office/powerpoint/2010/main" val="390862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E0000-A9BE-4480-9755-0E27236537E6}"/>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2D30D7CB-9331-47AE-8D01-6D1148B4E4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022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2631-88A6-49E6-A75D-2731899762DC}"/>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0C80413F-D56D-4AC9-A8BB-A9A3C29BFA19}"/>
              </a:ext>
            </a:extLst>
          </p:cNvPr>
          <p:cNvGraphicFramePr>
            <a:graphicFrameLocks noGrp="1"/>
          </p:cNvGraphicFramePr>
          <p:nvPr>
            <p:ph type="tbl" sz="quarter" idx="13"/>
            <p:extLst>
              <p:ext uri="{D42A27DB-BD31-4B8C-83A1-F6EECF244321}">
                <p14:modId xmlns:p14="http://schemas.microsoft.com/office/powerpoint/2010/main" val="68601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487017"/>
                    </a:ext>
                  </a:extLst>
                </a:gridCol>
                <a:gridCol w="822960">
                  <a:extLst>
                    <a:ext uri="{9D8B030D-6E8A-4147-A177-3AD203B41FA5}">
                      <a16:colId xmlns:a16="http://schemas.microsoft.com/office/drawing/2014/main" val="326938790"/>
                    </a:ext>
                  </a:extLst>
                </a:gridCol>
                <a:gridCol w="822960">
                  <a:extLst>
                    <a:ext uri="{9D8B030D-6E8A-4147-A177-3AD203B41FA5}">
                      <a16:colId xmlns:a16="http://schemas.microsoft.com/office/drawing/2014/main" val="792253595"/>
                    </a:ext>
                  </a:extLst>
                </a:gridCol>
                <a:gridCol w="822960">
                  <a:extLst>
                    <a:ext uri="{9D8B030D-6E8A-4147-A177-3AD203B41FA5}">
                      <a16:colId xmlns:a16="http://schemas.microsoft.com/office/drawing/2014/main" val="2268959309"/>
                    </a:ext>
                  </a:extLst>
                </a:gridCol>
                <a:gridCol w="822960">
                  <a:extLst>
                    <a:ext uri="{9D8B030D-6E8A-4147-A177-3AD203B41FA5}">
                      <a16:colId xmlns:a16="http://schemas.microsoft.com/office/drawing/2014/main" val="2385700764"/>
                    </a:ext>
                  </a:extLst>
                </a:gridCol>
                <a:gridCol w="822960">
                  <a:extLst>
                    <a:ext uri="{9D8B030D-6E8A-4147-A177-3AD203B41FA5}">
                      <a16:colId xmlns:a16="http://schemas.microsoft.com/office/drawing/2014/main" val="2190223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599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- 2019-09-03 15:44:13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769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- 2019-09-03 12:32:01</a:t>
                      </a:r>
                      <a:r>
                        <a:rPr kumimoji="0" lang="en-US" sz="1000" b="0" i="0" u="none" strike="noStrike" kern="1200" cap="none" spc="0" normalizeH="0" baseline="0" noProof="0">
                          <a:ln>
                            <a:noFill/>
                          </a:ln>
                          <a:solidFill>
                            <a:prstClr val="black"/>
                          </a:solidFill>
                          <a:effectLst/>
                          <a:uLnTx/>
                          <a:uFillTx/>
                          <a:latin typeface="+mn-lt"/>
                          <a:ea typeface="+mn-ea"/>
                          <a:cs typeface="+mn-cs"/>
                        </a:rPr>
                        <a:t>
 Munafik 2 is the highest grossing local film in Malaysia followed by Hantu Kak Limah and Paskal: The Movie. 
Did you know that 'Pawagam' is actually an acronym for "panggung wayang bergambar“?
Find out more acronyms in the latest Kamus Bahasa Melayu by Oxford Fajar. Log on to http://bit.ly/OFKamusBM now.
Source: Oxford Fajar Kamus Bahasa Melayu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5084505"/>
                  </a:ext>
                </a:extLst>
              </a:tr>
            </a:tbl>
          </a:graphicData>
        </a:graphic>
      </p:graphicFrame>
      <p:sp>
        <p:nvSpPr>
          <p:cNvPr id="4" name="Text Placeholder 3">
            <a:extLst>
              <a:ext uri="{FF2B5EF4-FFF2-40B4-BE49-F238E27FC236}">
                <a16:creationId xmlns:a16="http://schemas.microsoft.com/office/drawing/2014/main" id="{C766A696-DD86-44E8-8AFA-2B0226860F2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712166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D82B-3672-4384-BB67-64599A5DE003}"/>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8B740BE0-4222-406B-91EE-A7AFA94E6624}"/>
              </a:ext>
            </a:extLst>
          </p:cNvPr>
          <p:cNvGraphicFramePr>
            <a:graphicFrameLocks noGrp="1"/>
          </p:cNvGraphicFramePr>
          <p:nvPr>
            <p:ph type="tbl" sz="quarter" idx="13"/>
            <p:extLst>
              <p:ext uri="{D42A27DB-BD31-4B8C-83A1-F6EECF244321}">
                <p14:modId xmlns:p14="http://schemas.microsoft.com/office/powerpoint/2010/main" val="226141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41903769"/>
                    </a:ext>
                  </a:extLst>
                </a:gridCol>
                <a:gridCol w="822960">
                  <a:extLst>
                    <a:ext uri="{9D8B030D-6E8A-4147-A177-3AD203B41FA5}">
                      <a16:colId xmlns:a16="http://schemas.microsoft.com/office/drawing/2014/main" val="3651153409"/>
                    </a:ext>
                  </a:extLst>
                </a:gridCol>
                <a:gridCol w="822960">
                  <a:extLst>
                    <a:ext uri="{9D8B030D-6E8A-4147-A177-3AD203B41FA5}">
                      <a16:colId xmlns:a16="http://schemas.microsoft.com/office/drawing/2014/main" val="2995882737"/>
                    </a:ext>
                  </a:extLst>
                </a:gridCol>
                <a:gridCol w="822960">
                  <a:extLst>
                    <a:ext uri="{9D8B030D-6E8A-4147-A177-3AD203B41FA5}">
                      <a16:colId xmlns:a16="http://schemas.microsoft.com/office/drawing/2014/main" val="303244252"/>
                    </a:ext>
                  </a:extLst>
                </a:gridCol>
                <a:gridCol w="822960">
                  <a:extLst>
                    <a:ext uri="{9D8B030D-6E8A-4147-A177-3AD203B41FA5}">
                      <a16:colId xmlns:a16="http://schemas.microsoft.com/office/drawing/2014/main" val="3410946947"/>
                    </a:ext>
                  </a:extLst>
                </a:gridCol>
                <a:gridCol w="822960">
                  <a:extLst>
                    <a:ext uri="{9D8B030D-6E8A-4147-A177-3AD203B41FA5}">
                      <a16:colId xmlns:a16="http://schemas.microsoft.com/office/drawing/2014/main" val="84163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80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- 2019-09-04 12:34:00</a:t>
                      </a:r>
                      <a:r>
                        <a:rPr kumimoji="0" lang="en-US" sz="1000" b="0" i="0" u="none" strike="noStrike" kern="1200" cap="none" spc="0" normalizeH="0" baseline="0" noProof="0">
                          <a:ln>
                            <a:noFill/>
                          </a:ln>
                          <a:solidFill>
                            <a:prstClr val="black"/>
                          </a:solidFill>
                          <a:effectLst/>
                          <a:uLnTx/>
                          <a:uFillTx/>
                          <a:latin typeface="+mn-lt"/>
                          <a:ea typeface="+mn-ea"/>
                          <a:cs typeface="+mn-cs"/>
                        </a:rPr>
                        <a:t>
 Malaysian athletes made their debut at the Summer Olympic Games in 1964 and started participating at the Winter Olympic Games in 2018. 
Dato’ Lee Chong Wei is the Malaysian Olympian with the highest achievement, winning 3 silver medals for badminton.
In Bahasa Melayu, badminton is also known as 'permainan bulu tangkis’. 
Get your own Kamus Bahasa Melayu now to know more Bahasa Melayu words at http://bit.ly/OFKamusBM.
Source: http://bit.ly/2U5oiua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273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- 2019-09-08 12:39:00</a:t>
                      </a:r>
                      <a:r>
                        <a:rPr kumimoji="0" lang="en-US" sz="1000" b="0" i="0" u="none" strike="noStrike" kern="1200" cap="none" spc="0" normalizeH="0" baseline="0" noProof="0">
                          <a:ln>
                            <a:noFill/>
                          </a:ln>
                          <a:solidFill>
                            <a:prstClr val="black"/>
                          </a:solidFill>
                          <a:effectLst/>
                          <a:uLnTx/>
                          <a:uFillTx/>
                          <a:latin typeface="+mn-lt"/>
                          <a:ea typeface="+mn-ea"/>
                          <a:cs typeface="+mn-cs"/>
                        </a:rPr>
                        <a:t>
 Tunku Abdul Rahman telah menganjurkan pertandingan mencari lagu kebangsaan yang sesuai namun tiada yang diterima dalam 512 entri. Akhirnya, Tunku Abdul Rahman mengambil keputusan untuk mengadaptasi lagu rasmi negeri Perak sebagai lagu kebangsaan. 
Adakah anda tahu makna disebalik lagu Negaraku? 
Jom dapatkan Kamus Bahasa Melayu Oxford Fajar sekarang untuk mengetahui dengan lebih lanjut http://bit.ly/OFKamusBM
Source: http://bit.ly/2ZmR9iy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2433266"/>
                  </a:ext>
                </a:extLst>
              </a:tr>
            </a:tbl>
          </a:graphicData>
        </a:graphic>
      </p:graphicFrame>
      <p:sp>
        <p:nvSpPr>
          <p:cNvPr id="4" name="Text Placeholder 3">
            <a:extLst>
              <a:ext uri="{FF2B5EF4-FFF2-40B4-BE49-F238E27FC236}">
                <a16:creationId xmlns:a16="http://schemas.microsoft.com/office/drawing/2014/main" id="{71CE62F8-6E53-4BF7-BFFF-2A1BAF21FBE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271655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B5944-9E77-409B-894C-2795F151E9EF}"/>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8CA7DB02-9E51-4396-87D4-4BA1354BBF1B}"/>
              </a:ext>
            </a:extLst>
          </p:cNvPr>
          <p:cNvGraphicFramePr>
            <a:graphicFrameLocks noGrp="1"/>
          </p:cNvGraphicFramePr>
          <p:nvPr>
            <p:ph type="tbl" sz="quarter" idx="13"/>
            <p:extLst>
              <p:ext uri="{D42A27DB-BD31-4B8C-83A1-F6EECF244321}">
                <p14:modId xmlns:p14="http://schemas.microsoft.com/office/powerpoint/2010/main" val="403942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2729668"/>
                    </a:ext>
                  </a:extLst>
                </a:gridCol>
                <a:gridCol w="822960">
                  <a:extLst>
                    <a:ext uri="{9D8B030D-6E8A-4147-A177-3AD203B41FA5}">
                      <a16:colId xmlns:a16="http://schemas.microsoft.com/office/drawing/2014/main" val="1988271023"/>
                    </a:ext>
                  </a:extLst>
                </a:gridCol>
                <a:gridCol w="822960">
                  <a:extLst>
                    <a:ext uri="{9D8B030D-6E8A-4147-A177-3AD203B41FA5}">
                      <a16:colId xmlns:a16="http://schemas.microsoft.com/office/drawing/2014/main" val="2689324493"/>
                    </a:ext>
                  </a:extLst>
                </a:gridCol>
                <a:gridCol w="822960">
                  <a:extLst>
                    <a:ext uri="{9D8B030D-6E8A-4147-A177-3AD203B41FA5}">
                      <a16:colId xmlns:a16="http://schemas.microsoft.com/office/drawing/2014/main" val="4058595171"/>
                    </a:ext>
                  </a:extLst>
                </a:gridCol>
                <a:gridCol w="822960">
                  <a:extLst>
                    <a:ext uri="{9D8B030D-6E8A-4147-A177-3AD203B41FA5}">
                      <a16:colId xmlns:a16="http://schemas.microsoft.com/office/drawing/2014/main" val="1037860882"/>
                    </a:ext>
                  </a:extLst>
                </a:gridCol>
                <a:gridCol w="822960">
                  <a:extLst>
                    <a:ext uri="{9D8B030D-6E8A-4147-A177-3AD203B41FA5}">
                      <a16:colId xmlns:a16="http://schemas.microsoft.com/office/drawing/2014/main" val="3166223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21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- 2019-09-16 08:00:01</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It has been 56 years since the formation of Malaysia. 
This year Malaysia Day will be celebrated in Bandaraya Kuching.
Do you know the difference between bandaraya and bandar raya?
Find out more at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3461384"/>
                  </a:ext>
                </a:extLst>
              </a:tr>
            </a:tbl>
          </a:graphicData>
        </a:graphic>
      </p:graphicFrame>
      <p:sp>
        <p:nvSpPr>
          <p:cNvPr id="4" name="Text Placeholder 3">
            <a:extLst>
              <a:ext uri="{FF2B5EF4-FFF2-40B4-BE49-F238E27FC236}">
                <a16:creationId xmlns:a16="http://schemas.microsoft.com/office/drawing/2014/main" id="{B77B6E22-D24A-4DA7-B5B3-239D5B45322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605464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50B9-8E9A-4004-8A4E-FCB327054AB5}"/>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D30800C2-F8C8-40C6-A11F-3D1B4D9F363A}"/>
              </a:ext>
            </a:extLst>
          </p:cNvPr>
          <p:cNvGraphicFramePr>
            <a:graphicFrameLocks noGrp="1"/>
          </p:cNvGraphicFramePr>
          <p:nvPr>
            <p:ph type="chart" sz="quarter" idx="13"/>
            <p:extLst>
              <p:ext uri="{D42A27DB-BD31-4B8C-83A1-F6EECF244321}">
                <p14:modId xmlns:p14="http://schemas.microsoft.com/office/powerpoint/2010/main" val="2676113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7D26A6-56A7-4A6C-9C0A-E05551699E5A}"/>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973F1D65-E27F-4BBC-97EE-2CEADEE52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8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6CC22-5203-46C1-B4A0-F90A9E06F845}"/>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0DC5F8E3-7ED1-471A-8444-D4786C3783FE}"/>
              </a:ext>
            </a:extLst>
          </p:cNvPr>
          <p:cNvGraphicFramePr>
            <a:graphicFrameLocks noGrp="1"/>
          </p:cNvGraphicFramePr>
          <p:nvPr>
            <p:ph type="chart" sz="quarter" idx="13"/>
            <p:extLst>
              <p:ext uri="{D42A27DB-BD31-4B8C-83A1-F6EECF244321}">
                <p14:modId xmlns:p14="http://schemas.microsoft.com/office/powerpoint/2010/main" val="4211462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F7D148-7A8C-48EE-BE6A-1F214407C762}"/>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A2EAACA5-79CF-4538-8278-7F9AAEA59E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305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4955-6B98-4280-8488-936D1AE8D3A6}"/>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5ED90E15-597F-447A-958F-192499124185}"/>
              </a:ext>
            </a:extLst>
          </p:cNvPr>
          <p:cNvGraphicFramePr>
            <a:graphicFrameLocks noGrp="1"/>
          </p:cNvGraphicFramePr>
          <p:nvPr>
            <p:ph type="chart" sz="quarter" idx="13"/>
            <p:extLst>
              <p:ext uri="{D42A27DB-BD31-4B8C-83A1-F6EECF244321}">
                <p14:modId xmlns:p14="http://schemas.microsoft.com/office/powerpoint/2010/main" val="3694025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8D0A3D-664F-4D62-B4D8-6A5C2230F59C}"/>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D4F105D8-0147-4D6B-AFF4-594D8E8F37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2936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E09A-5AFA-43EC-963E-0407C7F619C3}"/>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8CE8E70E-0D78-4D58-B2B6-9B6CD30C43CD}"/>
              </a:ext>
            </a:extLst>
          </p:cNvPr>
          <p:cNvGraphicFramePr>
            <a:graphicFrameLocks noGrp="1"/>
          </p:cNvGraphicFramePr>
          <p:nvPr>
            <p:ph type="chart" sz="quarter" idx="13"/>
            <p:extLst>
              <p:ext uri="{D42A27DB-BD31-4B8C-83A1-F6EECF244321}">
                <p14:modId xmlns:p14="http://schemas.microsoft.com/office/powerpoint/2010/main" val="3672892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03065-E7C5-4F94-88E3-00847738A95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18A80939-9EDC-4FDF-AA88-035F7973EE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702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00CE-D7F4-480C-AAA1-01275752DB4E}"/>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286D2F52-A83B-4FCC-B73E-2F663405ABAB}"/>
              </a:ext>
            </a:extLst>
          </p:cNvPr>
          <p:cNvGraphicFramePr>
            <a:graphicFrameLocks noGrp="1"/>
          </p:cNvGraphicFramePr>
          <p:nvPr>
            <p:ph type="tbl" sz="quarter" idx="13"/>
            <p:extLst>
              <p:ext uri="{D42A27DB-BD31-4B8C-83A1-F6EECF244321}">
                <p14:modId xmlns:p14="http://schemas.microsoft.com/office/powerpoint/2010/main" val="529725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36974047"/>
                    </a:ext>
                  </a:extLst>
                </a:gridCol>
                <a:gridCol w="1645920">
                  <a:extLst>
                    <a:ext uri="{9D8B030D-6E8A-4147-A177-3AD203B41FA5}">
                      <a16:colId xmlns:a16="http://schemas.microsoft.com/office/drawing/2014/main" val="1640818522"/>
                    </a:ext>
                  </a:extLst>
                </a:gridCol>
                <a:gridCol w="1645920">
                  <a:extLst>
                    <a:ext uri="{9D8B030D-6E8A-4147-A177-3AD203B41FA5}">
                      <a16:colId xmlns:a16="http://schemas.microsoft.com/office/drawing/2014/main" val="189887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3330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extLst>
                  <a:ext uri="{0D108BD9-81ED-4DB2-BD59-A6C34878D82A}">
                    <a16:rowId xmlns:a16="http://schemas.microsoft.com/office/drawing/2014/main" val="161043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201398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200097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32822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08040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87338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74614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37048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17128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024402859"/>
                  </a:ext>
                </a:extLst>
              </a:tr>
            </a:tbl>
          </a:graphicData>
        </a:graphic>
      </p:graphicFrame>
      <p:sp>
        <p:nvSpPr>
          <p:cNvPr id="4" name="Text Placeholder 3">
            <a:extLst>
              <a:ext uri="{FF2B5EF4-FFF2-40B4-BE49-F238E27FC236}">
                <a16:creationId xmlns:a16="http://schemas.microsoft.com/office/drawing/2014/main" id="{D835E281-9B41-4F83-A1C8-C54D8F77389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21231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03F7-EB27-407A-B19D-5D237281DB85}"/>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7C019917-3C0B-4A2D-B84A-EEBD6EEE960F}"/>
              </a:ext>
            </a:extLst>
          </p:cNvPr>
          <p:cNvGraphicFramePr>
            <a:graphicFrameLocks noGrp="1"/>
          </p:cNvGraphicFramePr>
          <p:nvPr>
            <p:ph type="tbl" sz="quarter" idx="13"/>
            <p:extLst>
              <p:ext uri="{D42A27DB-BD31-4B8C-83A1-F6EECF244321}">
                <p14:modId xmlns:p14="http://schemas.microsoft.com/office/powerpoint/2010/main" val="907434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10132074"/>
                    </a:ext>
                  </a:extLst>
                </a:gridCol>
                <a:gridCol w="1645920">
                  <a:extLst>
                    <a:ext uri="{9D8B030D-6E8A-4147-A177-3AD203B41FA5}">
                      <a16:colId xmlns:a16="http://schemas.microsoft.com/office/drawing/2014/main" val="688388662"/>
                    </a:ext>
                  </a:extLst>
                </a:gridCol>
                <a:gridCol w="1645920">
                  <a:extLst>
                    <a:ext uri="{9D8B030D-6E8A-4147-A177-3AD203B41FA5}">
                      <a16:colId xmlns:a16="http://schemas.microsoft.com/office/drawing/2014/main" val="376899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8833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94641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20446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2365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96669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032123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27925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9499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8277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25664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58353649"/>
                  </a:ext>
                </a:extLst>
              </a:tr>
            </a:tbl>
          </a:graphicData>
        </a:graphic>
      </p:graphicFrame>
      <p:sp>
        <p:nvSpPr>
          <p:cNvPr id="4" name="Text Placeholder 3">
            <a:extLst>
              <a:ext uri="{FF2B5EF4-FFF2-40B4-BE49-F238E27FC236}">
                <a16:creationId xmlns:a16="http://schemas.microsoft.com/office/drawing/2014/main" id="{1156098E-0864-4521-B8F5-8627B4E5310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7194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E877F-4B6F-4B87-A555-86D4FE73E850}"/>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68D8FBFD-C5C5-4B79-A924-2998B0A4BABB}"/>
              </a:ext>
            </a:extLst>
          </p:cNvPr>
          <p:cNvGraphicFramePr>
            <a:graphicFrameLocks noGrp="1"/>
          </p:cNvGraphicFramePr>
          <p:nvPr>
            <p:ph type="tbl" sz="quarter" idx="13"/>
            <p:extLst>
              <p:ext uri="{D42A27DB-BD31-4B8C-83A1-F6EECF244321}">
                <p14:modId xmlns:p14="http://schemas.microsoft.com/office/powerpoint/2010/main" val="245224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24004864"/>
                    </a:ext>
                  </a:extLst>
                </a:gridCol>
                <a:gridCol w="1645920">
                  <a:extLst>
                    <a:ext uri="{9D8B030D-6E8A-4147-A177-3AD203B41FA5}">
                      <a16:colId xmlns:a16="http://schemas.microsoft.com/office/drawing/2014/main" val="1953262254"/>
                    </a:ext>
                  </a:extLst>
                </a:gridCol>
                <a:gridCol w="1645920">
                  <a:extLst>
                    <a:ext uri="{9D8B030D-6E8A-4147-A177-3AD203B41FA5}">
                      <a16:colId xmlns:a16="http://schemas.microsoft.com/office/drawing/2014/main" val="1792594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5020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0993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7726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8409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83589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Bandau Kota Marudu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40177679"/>
                  </a:ext>
                </a:extLst>
              </a:tr>
            </a:tbl>
          </a:graphicData>
        </a:graphic>
      </p:graphicFrame>
      <p:sp>
        <p:nvSpPr>
          <p:cNvPr id="4" name="Text Placeholder 3">
            <a:extLst>
              <a:ext uri="{FF2B5EF4-FFF2-40B4-BE49-F238E27FC236}">
                <a16:creationId xmlns:a16="http://schemas.microsoft.com/office/drawing/2014/main" id="{70BAB6E6-3ED8-46EA-80B6-ED1455644A0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6283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B235F-1C72-464A-BEE1-82FF1721DC90}"/>
              </a:ext>
            </a:extLst>
          </p:cNvPr>
          <p:cNvSpPr>
            <a:spLocks noGrp="1"/>
          </p:cNvSpPr>
          <p:nvPr>
            <p:ph type="title"/>
          </p:nvPr>
        </p:nvSpPr>
        <p:spPr/>
        <p:txBody>
          <a:bodyPr/>
          <a:lstStyle/>
          <a:p>
            <a:r>
              <a:rPr lang="en-US"/>
              <a:t>Facebook Own Posts Table | Oxford Fajar - 1 of 15</a:t>
            </a:r>
          </a:p>
        </p:txBody>
      </p:sp>
      <p:graphicFrame>
        <p:nvGraphicFramePr>
          <p:cNvPr id="5" name="Table Placeholder 4">
            <a:extLst>
              <a:ext uri="{FF2B5EF4-FFF2-40B4-BE49-F238E27FC236}">
                <a16:creationId xmlns:a16="http://schemas.microsoft.com/office/drawing/2014/main" id="{4BAAA234-3B4A-4906-8337-8C6BF4882B51}"/>
              </a:ext>
            </a:extLst>
          </p:cNvPr>
          <p:cNvGraphicFramePr>
            <a:graphicFrameLocks noGrp="1"/>
          </p:cNvGraphicFramePr>
          <p:nvPr>
            <p:ph type="tbl" sz="quarter" idx="13"/>
            <p:extLst>
              <p:ext uri="{D42A27DB-BD31-4B8C-83A1-F6EECF244321}">
                <p14:modId xmlns:p14="http://schemas.microsoft.com/office/powerpoint/2010/main" val="128559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9824578"/>
                    </a:ext>
                  </a:extLst>
                </a:gridCol>
                <a:gridCol w="658368">
                  <a:extLst>
                    <a:ext uri="{9D8B030D-6E8A-4147-A177-3AD203B41FA5}">
                      <a16:colId xmlns:a16="http://schemas.microsoft.com/office/drawing/2014/main" val="3434661575"/>
                    </a:ext>
                  </a:extLst>
                </a:gridCol>
                <a:gridCol w="658368">
                  <a:extLst>
                    <a:ext uri="{9D8B030D-6E8A-4147-A177-3AD203B41FA5}">
                      <a16:colId xmlns:a16="http://schemas.microsoft.com/office/drawing/2014/main" val="2350412349"/>
                    </a:ext>
                  </a:extLst>
                </a:gridCol>
                <a:gridCol w="658368">
                  <a:extLst>
                    <a:ext uri="{9D8B030D-6E8A-4147-A177-3AD203B41FA5}">
                      <a16:colId xmlns:a16="http://schemas.microsoft.com/office/drawing/2014/main" val="482310230"/>
                    </a:ext>
                  </a:extLst>
                </a:gridCol>
                <a:gridCol w="658368">
                  <a:extLst>
                    <a:ext uri="{9D8B030D-6E8A-4147-A177-3AD203B41FA5}">
                      <a16:colId xmlns:a16="http://schemas.microsoft.com/office/drawing/2014/main" val="4172053438"/>
                    </a:ext>
                  </a:extLst>
                </a:gridCol>
                <a:gridCol w="658368">
                  <a:extLst>
                    <a:ext uri="{9D8B030D-6E8A-4147-A177-3AD203B41FA5}">
                      <a16:colId xmlns:a16="http://schemas.microsoft.com/office/drawing/2014/main" val="578116431"/>
                    </a:ext>
                  </a:extLst>
                </a:gridCol>
                <a:gridCol w="658368">
                  <a:extLst>
                    <a:ext uri="{9D8B030D-6E8A-4147-A177-3AD203B41FA5}">
                      <a16:colId xmlns:a16="http://schemas.microsoft.com/office/drawing/2014/main" val="3832692687"/>
                    </a:ext>
                  </a:extLst>
                </a:gridCol>
                <a:gridCol w="658368">
                  <a:extLst>
                    <a:ext uri="{9D8B030D-6E8A-4147-A177-3AD203B41FA5}">
                      <a16:colId xmlns:a16="http://schemas.microsoft.com/office/drawing/2014/main" val="151698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307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- 2019-09-30 07:00:02</a:t>
                      </a:r>
                      <a:r>
                        <a:rPr kumimoji="0" lang="en-US" sz="1000" b="0" i="0" u="none" strike="noStrike" kern="1200" cap="none" spc="0" normalizeH="0" baseline="0" noProof="0">
                          <a:ln>
                            <a:noFill/>
                          </a:ln>
                          <a:solidFill>
                            <a:prstClr val="black"/>
                          </a:solidFill>
                          <a:effectLst/>
                          <a:uLnTx/>
                          <a:uFillTx/>
                          <a:latin typeface="+mn-lt"/>
                          <a:ea typeface="+mn-ea"/>
                          <a:cs typeface="+mn-cs"/>
                        </a:rPr>
                        <a:t>
 To all PT3 candidates, be confident and do well in your exams!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8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- 2019-09-29 13:42:00</a:t>
                      </a:r>
                      <a:r>
                        <a:rPr kumimoji="0" lang="en-US" sz="1000" b="0" i="0" u="none" strike="noStrike" kern="1200" cap="none" spc="0" normalizeH="0" baseline="0" noProof="0">
                          <a:ln>
                            <a:noFill/>
                          </a:ln>
                          <a:solidFill>
                            <a:prstClr val="black"/>
                          </a:solidFill>
                          <a:effectLst/>
                          <a:uLnTx/>
                          <a:uFillTx/>
                          <a:latin typeface="+mn-lt"/>
                          <a:ea typeface="+mn-ea"/>
                          <a:cs typeface="+mn-cs"/>
                        </a:rPr>
                        <a:t>
 According to an impact study on early trial versions of Oxford Reading Buddy Coaching eBooks teachers felt that they helped engage children with reading and inform teachers about progress. Learn more about how Oxford Reading Buddy encourages children to read, download the report today:
https://dragonflyreaders.com/#impact
#OxfordReadingBuddy #OxfordUnversityPress #Ebooks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1041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- 2019-09-28 12:38:00</a:t>
                      </a:r>
                      <a:r>
                        <a:rPr kumimoji="0" lang="en-US" sz="1000" b="0" i="0" u="none" strike="noStrike" kern="1200" cap="none" spc="0" normalizeH="0" baseline="0" noProof="0">
                          <a:ln>
                            <a:noFill/>
                          </a:ln>
                          <a:solidFill>
                            <a:prstClr val="black"/>
                          </a:solidFill>
                          <a:effectLst/>
                          <a:uLnTx/>
                          <a:uFillTx/>
                          <a:latin typeface="+mn-lt"/>
                          <a:ea typeface="+mn-ea"/>
                          <a:cs typeface="+mn-cs"/>
                        </a:rPr>
                        <a:t>
 Attention teachers! According to an Impact study on
early trial versions of Oxford Reading Buddy Coaching eBooks they could help students bridge the gap between reading at home and reading at school. Find out how Oxford Reading Buddy can help your students read and learn better: https://dragonflyreaders.com/#impact
#OxfordReadingBuddy #OxfordUnversityPress #Ebooks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8855730"/>
                  </a:ext>
                </a:extLst>
              </a:tr>
            </a:tbl>
          </a:graphicData>
        </a:graphic>
      </p:graphicFrame>
      <p:sp>
        <p:nvSpPr>
          <p:cNvPr id="4" name="Text Placeholder 3">
            <a:extLst>
              <a:ext uri="{FF2B5EF4-FFF2-40B4-BE49-F238E27FC236}">
                <a16:creationId xmlns:a16="http://schemas.microsoft.com/office/drawing/2014/main" id="{5AEE0FA6-2301-4226-9203-4425277B0B4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353688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7B6F-F82D-4CE5-9806-88AA9F3F039F}"/>
              </a:ext>
            </a:extLst>
          </p:cNvPr>
          <p:cNvSpPr>
            <a:spLocks noGrp="1"/>
          </p:cNvSpPr>
          <p:nvPr>
            <p:ph type="title"/>
          </p:nvPr>
        </p:nvSpPr>
        <p:spPr/>
        <p:txBody>
          <a:bodyPr/>
          <a:lstStyle/>
          <a:p>
            <a:r>
              <a:rPr lang="en-US"/>
              <a:t>Facebook Own Posts Table | Oxford Fajar - 2 of 15</a:t>
            </a:r>
          </a:p>
        </p:txBody>
      </p:sp>
      <p:graphicFrame>
        <p:nvGraphicFramePr>
          <p:cNvPr id="5" name="Table Placeholder 4">
            <a:extLst>
              <a:ext uri="{FF2B5EF4-FFF2-40B4-BE49-F238E27FC236}">
                <a16:creationId xmlns:a16="http://schemas.microsoft.com/office/drawing/2014/main" id="{6B085C6C-7569-4517-9F10-7EF997138876}"/>
              </a:ext>
            </a:extLst>
          </p:cNvPr>
          <p:cNvGraphicFramePr>
            <a:graphicFrameLocks noGrp="1"/>
          </p:cNvGraphicFramePr>
          <p:nvPr>
            <p:ph type="tbl" sz="quarter" idx="13"/>
            <p:extLst>
              <p:ext uri="{D42A27DB-BD31-4B8C-83A1-F6EECF244321}">
                <p14:modId xmlns:p14="http://schemas.microsoft.com/office/powerpoint/2010/main" val="1795080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3295494"/>
                    </a:ext>
                  </a:extLst>
                </a:gridCol>
                <a:gridCol w="658368">
                  <a:extLst>
                    <a:ext uri="{9D8B030D-6E8A-4147-A177-3AD203B41FA5}">
                      <a16:colId xmlns:a16="http://schemas.microsoft.com/office/drawing/2014/main" val="2030342166"/>
                    </a:ext>
                  </a:extLst>
                </a:gridCol>
                <a:gridCol w="658368">
                  <a:extLst>
                    <a:ext uri="{9D8B030D-6E8A-4147-A177-3AD203B41FA5}">
                      <a16:colId xmlns:a16="http://schemas.microsoft.com/office/drawing/2014/main" val="1440743940"/>
                    </a:ext>
                  </a:extLst>
                </a:gridCol>
                <a:gridCol w="658368">
                  <a:extLst>
                    <a:ext uri="{9D8B030D-6E8A-4147-A177-3AD203B41FA5}">
                      <a16:colId xmlns:a16="http://schemas.microsoft.com/office/drawing/2014/main" val="3065296529"/>
                    </a:ext>
                  </a:extLst>
                </a:gridCol>
                <a:gridCol w="658368">
                  <a:extLst>
                    <a:ext uri="{9D8B030D-6E8A-4147-A177-3AD203B41FA5}">
                      <a16:colId xmlns:a16="http://schemas.microsoft.com/office/drawing/2014/main" val="2518440259"/>
                    </a:ext>
                  </a:extLst>
                </a:gridCol>
                <a:gridCol w="658368">
                  <a:extLst>
                    <a:ext uri="{9D8B030D-6E8A-4147-A177-3AD203B41FA5}">
                      <a16:colId xmlns:a16="http://schemas.microsoft.com/office/drawing/2014/main" val="3296043862"/>
                    </a:ext>
                  </a:extLst>
                </a:gridCol>
                <a:gridCol w="658368">
                  <a:extLst>
                    <a:ext uri="{9D8B030D-6E8A-4147-A177-3AD203B41FA5}">
                      <a16:colId xmlns:a16="http://schemas.microsoft.com/office/drawing/2014/main" val="3591303279"/>
                    </a:ext>
                  </a:extLst>
                </a:gridCol>
                <a:gridCol w="658368">
                  <a:extLst>
                    <a:ext uri="{9D8B030D-6E8A-4147-A177-3AD203B41FA5}">
                      <a16:colId xmlns:a16="http://schemas.microsoft.com/office/drawing/2014/main" val="15887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940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- 2019-09-27 12:35:00</a:t>
                      </a:r>
                      <a:r>
                        <a:rPr kumimoji="0" lang="en-US" sz="1000" b="0" i="0" u="none" strike="noStrike" kern="1200" cap="none" spc="0" normalizeH="0" baseline="0" noProof="0">
                          <a:ln>
                            <a:noFill/>
                          </a:ln>
                          <a:solidFill>
                            <a:prstClr val="black"/>
                          </a:solidFill>
                          <a:effectLst/>
                          <a:uLnTx/>
                          <a:uFillTx/>
                          <a:latin typeface="+mn-lt"/>
                          <a:ea typeface="+mn-ea"/>
                          <a:cs typeface="+mn-cs"/>
                        </a:rPr>
                        <a:t>
 Having a tough time prepping for SPM?
Aid your retention effectively with diagrams, infographics, tables, graphs, bite-size chunking and colours anytime, anywhere with Memory Booster Plus SPM!
Visit http://bit.ly/2LHxShR for more effective learning on the 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186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- 2019-09-25 18:37:00</a:t>
                      </a:r>
                      <a:r>
                        <a:rPr kumimoji="0" lang="en-US" sz="1000" b="0" i="0" u="none" strike="noStrike" kern="1200" cap="none" spc="0" normalizeH="0" baseline="0" noProof="0">
                          <a:ln>
                            <a:noFill/>
                          </a:ln>
                          <a:solidFill>
                            <a:prstClr val="black"/>
                          </a:solidFill>
                          <a:effectLst/>
                          <a:uLnTx/>
                          <a:uFillTx/>
                          <a:latin typeface="+mn-lt"/>
                          <a:ea typeface="+mn-ea"/>
                          <a:cs typeface="+mn-cs"/>
                        </a:rPr>
                        <a:t>
 According to an Impact study on early trial versions of Oxford Reading Buddy Coaching eBooks, teachers felt that Oxford Reading Buddy’s comprehension questions could help children to reflect on their reading. Find out how Oxford Reading Buddy can help your students read and learn better:
https://dragonflyreaders.com/#impact
#OxfordReadingBuddy #OxfordUnversityPress #Ebooks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2828045"/>
                  </a:ext>
                </a:extLst>
              </a:tr>
            </a:tbl>
          </a:graphicData>
        </a:graphic>
      </p:graphicFrame>
      <p:sp>
        <p:nvSpPr>
          <p:cNvPr id="4" name="Text Placeholder 3">
            <a:extLst>
              <a:ext uri="{FF2B5EF4-FFF2-40B4-BE49-F238E27FC236}">
                <a16:creationId xmlns:a16="http://schemas.microsoft.com/office/drawing/2014/main" id="{023707FD-69B0-47F6-9010-CCF3F4946B6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394462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A84-B99B-483E-9248-AEC9501E20EB}"/>
              </a:ext>
            </a:extLst>
          </p:cNvPr>
          <p:cNvSpPr>
            <a:spLocks noGrp="1"/>
          </p:cNvSpPr>
          <p:nvPr>
            <p:ph type="title"/>
          </p:nvPr>
        </p:nvSpPr>
        <p:spPr/>
        <p:txBody>
          <a:bodyPr/>
          <a:lstStyle/>
          <a:p>
            <a:r>
              <a:rPr lang="en-US"/>
              <a:t>Facebook Own Posts Table | Oxford Fajar - 3 of 15</a:t>
            </a:r>
          </a:p>
        </p:txBody>
      </p:sp>
      <p:graphicFrame>
        <p:nvGraphicFramePr>
          <p:cNvPr id="5" name="Table Placeholder 4">
            <a:extLst>
              <a:ext uri="{FF2B5EF4-FFF2-40B4-BE49-F238E27FC236}">
                <a16:creationId xmlns:a16="http://schemas.microsoft.com/office/drawing/2014/main" id="{A91983A2-A268-4E5B-A9E6-A4EDE11B4E42}"/>
              </a:ext>
            </a:extLst>
          </p:cNvPr>
          <p:cNvGraphicFramePr>
            <a:graphicFrameLocks noGrp="1"/>
          </p:cNvGraphicFramePr>
          <p:nvPr>
            <p:ph type="tbl" sz="quarter" idx="13"/>
            <p:extLst>
              <p:ext uri="{D42A27DB-BD31-4B8C-83A1-F6EECF244321}">
                <p14:modId xmlns:p14="http://schemas.microsoft.com/office/powerpoint/2010/main" val="3251516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296609"/>
                    </a:ext>
                  </a:extLst>
                </a:gridCol>
                <a:gridCol w="658368">
                  <a:extLst>
                    <a:ext uri="{9D8B030D-6E8A-4147-A177-3AD203B41FA5}">
                      <a16:colId xmlns:a16="http://schemas.microsoft.com/office/drawing/2014/main" val="4139248557"/>
                    </a:ext>
                  </a:extLst>
                </a:gridCol>
                <a:gridCol w="658368">
                  <a:extLst>
                    <a:ext uri="{9D8B030D-6E8A-4147-A177-3AD203B41FA5}">
                      <a16:colId xmlns:a16="http://schemas.microsoft.com/office/drawing/2014/main" val="1657135356"/>
                    </a:ext>
                  </a:extLst>
                </a:gridCol>
                <a:gridCol w="658368">
                  <a:extLst>
                    <a:ext uri="{9D8B030D-6E8A-4147-A177-3AD203B41FA5}">
                      <a16:colId xmlns:a16="http://schemas.microsoft.com/office/drawing/2014/main" val="3221339879"/>
                    </a:ext>
                  </a:extLst>
                </a:gridCol>
                <a:gridCol w="658368">
                  <a:extLst>
                    <a:ext uri="{9D8B030D-6E8A-4147-A177-3AD203B41FA5}">
                      <a16:colId xmlns:a16="http://schemas.microsoft.com/office/drawing/2014/main" val="3517262922"/>
                    </a:ext>
                  </a:extLst>
                </a:gridCol>
                <a:gridCol w="658368">
                  <a:extLst>
                    <a:ext uri="{9D8B030D-6E8A-4147-A177-3AD203B41FA5}">
                      <a16:colId xmlns:a16="http://schemas.microsoft.com/office/drawing/2014/main" val="4086173111"/>
                    </a:ext>
                  </a:extLst>
                </a:gridCol>
                <a:gridCol w="658368">
                  <a:extLst>
                    <a:ext uri="{9D8B030D-6E8A-4147-A177-3AD203B41FA5}">
                      <a16:colId xmlns:a16="http://schemas.microsoft.com/office/drawing/2014/main" val="1887106156"/>
                    </a:ext>
                  </a:extLst>
                </a:gridCol>
                <a:gridCol w="658368">
                  <a:extLst>
                    <a:ext uri="{9D8B030D-6E8A-4147-A177-3AD203B41FA5}">
                      <a16:colId xmlns:a16="http://schemas.microsoft.com/office/drawing/2014/main" val="265769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779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- 2019-09-24 16:28:00</a:t>
                      </a:r>
                      <a:r>
                        <a:rPr kumimoji="0" lang="en-US" sz="1000" b="0" i="0" u="none" strike="noStrike" kern="1200" cap="none" spc="0" normalizeH="0" baseline="0" noProof="0">
                          <a:ln>
                            <a:noFill/>
                          </a:ln>
                          <a:solidFill>
                            <a:prstClr val="black"/>
                          </a:solidFill>
                          <a:effectLst/>
                          <a:uLnTx/>
                          <a:uFillTx/>
                          <a:latin typeface="+mn-lt"/>
                          <a:ea typeface="+mn-ea"/>
                          <a:cs typeface="+mn-cs"/>
                        </a:rPr>
                        <a:t>
 Have you started preparing for SPM?
Learn and practise at your own pace and monitor your performance anytime, anywhere with our step-by-step Fully Worked Solutions SPM.
Grab this effective revision tool now at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969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- 2019-09-22 12:37:00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according to an impact study on
early trial versions of Oxford Reading Buddy Coaching eBooks they can influence students’ attitudes towards learning in a positive manner? Learn more about how Oxford Reading Buddy can help your students : https://dragonflyreaders.com/#impact
#OxfordReadingBuddy #OxfordUnversityPress #Ebooks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53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- 2019-09-21 14:07:00</a:t>
                      </a:r>
                      <a:r>
                        <a:rPr kumimoji="0" lang="en-US" sz="1000" b="0" i="0" u="none" strike="noStrike" kern="1200" cap="none" spc="0" normalizeH="0" baseline="0" noProof="0">
                          <a:ln>
                            <a:noFill/>
                          </a:ln>
                          <a:solidFill>
                            <a:prstClr val="black"/>
                          </a:solidFill>
                          <a:effectLst/>
                          <a:uLnTx/>
                          <a:uFillTx/>
                          <a:latin typeface="+mn-lt"/>
                          <a:ea typeface="+mn-ea"/>
                          <a:cs typeface="+mn-cs"/>
                        </a:rPr>
                        <a:t>
 Working to achieve your goal is hard! Remember to always focus on doing things rather than procrastinating or hoping for 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2822878"/>
                  </a:ext>
                </a:extLst>
              </a:tr>
            </a:tbl>
          </a:graphicData>
        </a:graphic>
      </p:graphicFrame>
      <p:sp>
        <p:nvSpPr>
          <p:cNvPr id="4" name="Text Placeholder 3">
            <a:extLst>
              <a:ext uri="{FF2B5EF4-FFF2-40B4-BE49-F238E27FC236}">
                <a16:creationId xmlns:a16="http://schemas.microsoft.com/office/drawing/2014/main" id="{55DD361A-1CD3-45B6-9755-79C9B02B971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73369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47374-C83E-4DAA-90AF-6DAE8565F0AD}"/>
              </a:ext>
            </a:extLst>
          </p:cNvPr>
          <p:cNvSpPr>
            <a:spLocks noGrp="1"/>
          </p:cNvSpPr>
          <p:nvPr>
            <p:ph type="title"/>
          </p:nvPr>
        </p:nvSpPr>
        <p:spPr/>
        <p:txBody>
          <a:bodyPr/>
          <a:lstStyle/>
          <a:p>
            <a:r>
              <a:rPr lang="en-US"/>
              <a:t>Facebook Own Posts Table | Oxford Fajar - 4 of 15</a:t>
            </a:r>
          </a:p>
        </p:txBody>
      </p:sp>
      <p:graphicFrame>
        <p:nvGraphicFramePr>
          <p:cNvPr id="5" name="Table Placeholder 4">
            <a:extLst>
              <a:ext uri="{FF2B5EF4-FFF2-40B4-BE49-F238E27FC236}">
                <a16:creationId xmlns:a16="http://schemas.microsoft.com/office/drawing/2014/main" id="{9D6E0A27-033F-446B-BC08-378EB4DCF4E5}"/>
              </a:ext>
            </a:extLst>
          </p:cNvPr>
          <p:cNvGraphicFramePr>
            <a:graphicFrameLocks noGrp="1"/>
          </p:cNvGraphicFramePr>
          <p:nvPr>
            <p:ph type="tbl" sz="quarter" idx="13"/>
            <p:extLst>
              <p:ext uri="{D42A27DB-BD31-4B8C-83A1-F6EECF244321}">
                <p14:modId xmlns:p14="http://schemas.microsoft.com/office/powerpoint/2010/main" val="45930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9870899"/>
                    </a:ext>
                  </a:extLst>
                </a:gridCol>
                <a:gridCol w="658368">
                  <a:extLst>
                    <a:ext uri="{9D8B030D-6E8A-4147-A177-3AD203B41FA5}">
                      <a16:colId xmlns:a16="http://schemas.microsoft.com/office/drawing/2014/main" val="2354625487"/>
                    </a:ext>
                  </a:extLst>
                </a:gridCol>
                <a:gridCol w="658368">
                  <a:extLst>
                    <a:ext uri="{9D8B030D-6E8A-4147-A177-3AD203B41FA5}">
                      <a16:colId xmlns:a16="http://schemas.microsoft.com/office/drawing/2014/main" val="701933884"/>
                    </a:ext>
                  </a:extLst>
                </a:gridCol>
                <a:gridCol w="658368">
                  <a:extLst>
                    <a:ext uri="{9D8B030D-6E8A-4147-A177-3AD203B41FA5}">
                      <a16:colId xmlns:a16="http://schemas.microsoft.com/office/drawing/2014/main" val="3855554690"/>
                    </a:ext>
                  </a:extLst>
                </a:gridCol>
                <a:gridCol w="658368">
                  <a:extLst>
                    <a:ext uri="{9D8B030D-6E8A-4147-A177-3AD203B41FA5}">
                      <a16:colId xmlns:a16="http://schemas.microsoft.com/office/drawing/2014/main" val="3581515798"/>
                    </a:ext>
                  </a:extLst>
                </a:gridCol>
                <a:gridCol w="658368">
                  <a:extLst>
                    <a:ext uri="{9D8B030D-6E8A-4147-A177-3AD203B41FA5}">
                      <a16:colId xmlns:a16="http://schemas.microsoft.com/office/drawing/2014/main" val="3362869647"/>
                    </a:ext>
                  </a:extLst>
                </a:gridCol>
                <a:gridCol w="658368">
                  <a:extLst>
                    <a:ext uri="{9D8B030D-6E8A-4147-A177-3AD203B41FA5}">
                      <a16:colId xmlns:a16="http://schemas.microsoft.com/office/drawing/2014/main" val="516678529"/>
                    </a:ext>
                  </a:extLst>
                </a:gridCol>
                <a:gridCol w="658368">
                  <a:extLst>
                    <a:ext uri="{9D8B030D-6E8A-4147-A177-3AD203B41FA5}">
                      <a16:colId xmlns:a16="http://schemas.microsoft.com/office/drawing/2014/main" val="1225482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101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- 2019-09-19 12:06:00</a:t>
                      </a:r>
                      <a:r>
                        <a:rPr kumimoji="0" lang="en-US" sz="1000" b="0" i="0" u="none" strike="noStrike" kern="1200" cap="none" spc="0" normalizeH="0" baseline="0" noProof="0">
                          <a:ln>
                            <a:noFill/>
                          </a:ln>
                          <a:solidFill>
                            <a:prstClr val="black"/>
                          </a:solidFill>
                          <a:effectLst/>
                          <a:uLnTx/>
                          <a:uFillTx/>
                          <a:latin typeface="+mn-lt"/>
                          <a:ea typeface="+mn-ea"/>
                          <a:cs typeface="+mn-cs"/>
                        </a:rPr>
                        <a:t>
 Oxford Fajar Achieve! PT3 &amp; SPM model test papers are based on the latest examination format. Answer</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keys are provided to show you how to strategically and effectively answer exam questions.
Visit http://bit.ly/2MgzWND to achieve your study goals for PT3 and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0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- 2019-09-18 18:25:37</a:t>
                      </a:r>
                      <a:r>
                        <a:rPr kumimoji="0" lang="en-US" sz="1000" b="0" i="0" u="none" strike="noStrike" kern="1200" cap="none" spc="0" normalizeH="0" baseline="0" noProof="0">
                          <a:ln>
                            <a:noFill/>
                          </a:ln>
                          <a:solidFill>
                            <a:prstClr val="black"/>
                          </a:solidFill>
                          <a:effectLst/>
                          <a:uLnTx/>
                          <a:uFillTx/>
                          <a:latin typeface="+mn-lt"/>
                          <a:ea typeface="+mn-ea"/>
                          <a:cs typeface="+mn-cs"/>
                        </a:rPr>
                        <a:t>
 Learn more about Oxford Reading Buddy and the evaluation findings about our coaching eBooks in the Oxford Impact Report. 
Know more: https://dragonflyreaders.com/#impact
#OxfordReadingBuddy #OxfordUnversityPress #Ebooks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16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- 2019-09-16 08:00:01</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It has been 56 years since the formation of Malaysia. 
This year Malaysia Day will be celebrated in Bandaraya Kuching.
Do you know the difference between bandaraya and bandar raya?
Find out more at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1662509"/>
                  </a:ext>
                </a:extLst>
              </a:tr>
            </a:tbl>
          </a:graphicData>
        </a:graphic>
      </p:graphicFrame>
      <p:sp>
        <p:nvSpPr>
          <p:cNvPr id="4" name="Text Placeholder 3">
            <a:extLst>
              <a:ext uri="{FF2B5EF4-FFF2-40B4-BE49-F238E27FC236}">
                <a16:creationId xmlns:a16="http://schemas.microsoft.com/office/drawing/2014/main" id="{BC278FDE-A693-48BA-8F0F-B08218DAEEA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50570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9E966-328B-49DE-865F-AA86C0EC3AEB}"/>
              </a:ext>
            </a:extLst>
          </p:cNvPr>
          <p:cNvSpPr>
            <a:spLocks noGrp="1"/>
          </p:cNvSpPr>
          <p:nvPr>
            <p:ph type="title"/>
          </p:nvPr>
        </p:nvSpPr>
        <p:spPr/>
        <p:txBody>
          <a:bodyPr/>
          <a:lstStyle/>
          <a:p>
            <a:r>
              <a:rPr lang="en-US"/>
              <a:t>Facebook Own Posts Table | Oxford Fajar - 5 of 15</a:t>
            </a:r>
          </a:p>
        </p:txBody>
      </p:sp>
      <p:graphicFrame>
        <p:nvGraphicFramePr>
          <p:cNvPr id="5" name="Table Placeholder 4">
            <a:extLst>
              <a:ext uri="{FF2B5EF4-FFF2-40B4-BE49-F238E27FC236}">
                <a16:creationId xmlns:a16="http://schemas.microsoft.com/office/drawing/2014/main" id="{0CA4AC67-EB8C-4840-B59A-AD541150AE67}"/>
              </a:ext>
            </a:extLst>
          </p:cNvPr>
          <p:cNvGraphicFramePr>
            <a:graphicFrameLocks noGrp="1"/>
          </p:cNvGraphicFramePr>
          <p:nvPr>
            <p:ph type="tbl" sz="quarter" idx="13"/>
            <p:extLst>
              <p:ext uri="{D42A27DB-BD31-4B8C-83A1-F6EECF244321}">
                <p14:modId xmlns:p14="http://schemas.microsoft.com/office/powerpoint/2010/main" val="103098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8192576"/>
                    </a:ext>
                  </a:extLst>
                </a:gridCol>
                <a:gridCol w="658368">
                  <a:extLst>
                    <a:ext uri="{9D8B030D-6E8A-4147-A177-3AD203B41FA5}">
                      <a16:colId xmlns:a16="http://schemas.microsoft.com/office/drawing/2014/main" val="231499781"/>
                    </a:ext>
                  </a:extLst>
                </a:gridCol>
                <a:gridCol w="658368">
                  <a:extLst>
                    <a:ext uri="{9D8B030D-6E8A-4147-A177-3AD203B41FA5}">
                      <a16:colId xmlns:a16="http://schemas.microsoft.com/office/drawing/2014/main" val="2088201872"/>
                    </a:ext>
                  </a:extLst>
                </a:gridCol>
                <a:gridCol w="658368">
                  <a:extLst>
                    <a:ext uri="{9D8B030D-6E8A-4147-A177-3AD203B41FA5}">
                      <a16:colId xmlns:a16="http://schemas.microsoft.com/office/drawing/2014/main" val="3216038384"/>
                    </a:ext>
                  </a:extLst>
                </a:gridCol>
                <a:gridCol w="658368">
                  <a:extLst>
                    <a:ext uri="{9D8B030D-6E8A-4147-A177-3AD203B41FA5}">
                      <a16:colId xmlns:a16="http://schemas.microsoft.com/office/drawing/2014/main" val="138363887"/>
                    </a:ext>
                  </a:extLst>
                </a:gridCol>
                <a:gridCol w="658368">
                  <a:extLst>
                    <a:ext uri="{9D8B030D-6E8A-4147-A177-3AD203B41FA5}">
                      <a16:colId xmlns:a16="http://schemas.microsoft.com/office/drawing/2014/main" val="3936101914"/>
                    </a:ext>
                  </a:extLst>
                </a:gridCol>
                <a:gridCol w="658368">
                  <a:extLst>
                    <a:ext uri="{9D8B030D-6E8A-4147-A177-3AD203B41FA5}">
                      <a16:colId xmlns:a16="http://schemas.microsoft.com/office/drawing/2014/main" val="4145181137"/>
                    </a:ext>
                  </a:extLst>
                </a:gridCol>
                <a:gridCol w="658368">
                  <a:extLst>
                    <a:ext uri="{9D8B030D-6E8A-4147-A177-3AD203B41FA5}">
                      <a16:colId xmlns:a16="http://schemas.microsoft.com/office/drawing/2014/main" val="175129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652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- 2019-09-15 09:46:00</a:t>
                      </a:r>
                      <a:r>
                        <a:rPr kumimoji="0" lang="en-US" sz="1000" b="0" i="0" u="none" strike="noStrike" kern="1200" cap="none" spc="0" normalizeH="0" baseline="0" noProof="0">
                          <a:ln>
                            <a:noFill/>
                          </a:ln>
                          <a:solidFill>
                            <a:prstClr val="black"/>
                          </a:solidFill>
                          <a:effectLst/>
                          <a:uLnTx/>
                          <a:uFillTx/>
                          <a:latin typeface="+mn-lt"/>
                          <a:ea typeface="+mn-ea"/>
                          <a:cs typeface="+mn-cs"/>
                        </a:rPr>
                        <a:t>
 Merdeka! Merdeka! Merdeka! Merdeka! Merdeka! Merdeka! Merdeka! 
How many times did our Father of Independence hail Merdeka after the Declaration of Independence was read?
Our Bapa Kemerdekaan did not hail Merdeka thrice but 7 times after the Declaration of Independence was read.
What does 'bapa' mean in 'Bapa Kemerdekaan’?
Aha! Lets find out in the all-new Kamus Bahasa Melayu Oxford Fajar: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9932244"/>
                  </a:ext>
                </a:extLst>
              </a:tr>
            </a:tbl>
          </a:graphicData>
        </a:graphic>
      </p:graphicFrame>
      <p:sp>
        <p:nvSpPr>
          <p:cNvPr id="4" name="Text Placeholder 3">
            <a:extLst>
              <a:ext uri="{FF2B5EF4-FFF2-40B4-BE49-F238E27FC236}">
                <a16:creationId xmlns:a16="http://schemas.microsoft.com/office/drawing/2014/main" id="{C7237A15-2430-4911-A4F4-C2DA925F91B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783633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92CE-F227-45F3-9E90-D4B97CCB611A}"/>
              </a:ext>
            </a:extLst>
          </p:cNvPr>
          <p:cNvSpPr>
            <a:spLocks noGrp="1"/>
          </p:cNvSpPr>
          <p:nvPr>
            <p:ph type="title"/>
          </p:nvPr>
        </p:nvSpPr>
        <p:spPr/>
        <p:txBody>
          <a:bodyPr/>
          <a:lstStyle/>
          <a:p>
            <a:r>
              <a:rPr lang="en-US"/>
              <a:t>Facebook Own Posts Table | Oxford Fajar - 6 of 15</a:t>
            </a:r>
          </a:p>
        </p:txBody>
      </p:sp>
      <p:graphicFrame>
        <p:nvGraphicFramePr>
          <p:cNvPr id="5" name="Table Placeholder 4">
            <a:extLst>
              <a:ext uri="{FF2B5EF4-FFF2-40B4-BE49-F238E27FC236}">
                <a16:creationId xmlns:a16="http://schemas.microsoft.com/office/drawing/2014/main" id="{564BF472-DFAE-4D7F-81EF-08407C53A16A}"/>
              </a:ext>
            </a:extLst>
          </p:cNvPr>
          <p:cNvGraphicFramePr>
            <a:graphicFrameLocks noGrp="1"/>
          </p:cNvGraphicFramePr>
          <p:nvPr>
            <p:ph type="tbl" sz="quarter" idx="13"/>
            <p:extLst>
              <p:ext uri="{D42A27DB-BD31-4B8C-83A1-F6EECF244321}">
                <p14:modId xmlns:p14="http://schemas.microsoft.com/office/powerpoint/2010/main" val="184420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8713920"/>
                    </a:ext>
                  </a:extLst>
                </a:gridCol>
                <a:gridCol w="658368">
                  <a:extLst>
                    <a:ext uri="{9D8B030D-6E8A-4147-A177-3AD203B41FA5}">
                      <a16:colId xmlns:a16="http://schemas.microsoft.com/office/drawing/2014/main" val="3944411521"/>
                    </a:ext>
                  </a:extLst>
                </a:gridCol>
                <a:gridCol w="658368">
                  <a:extLst>
                    <a:ext uri="{9D8B030D-6E8A-4147-A177-3AD203B41FA5}">
                      <a16:colId xmlns:a16="http://schemas.microsoft.com/office/drawing/2014/main" val="2650421"/>
                    </a:ext>
                  </a:extLst>
                </a:gridCol>
                <a:gridCol w="658368">
                  <a:extLst>
                    <a:ext uri="{9D8B030D-6E8A-4147-A177-3AD203B41FA5}">
                      <a16:colId xmlns:a16="http://schemas.microsoft.com/office/drawing/2014/main" val="3800472938"/>
                    </a:ext>
                  </a:extLst>
                </a:gridCol>
                <a:gridCol w="658368">
                  <a:extLst>
                    <a:ext uri="{9D8B030D-6E8A-4147-A177-3AD203B41FA5}">
                      <a16:colId xmlns:a16="http://schemas.microsoft.com/office/drawing/2014/main" val="3306930893"/>
                    </a:ext>
                  </a:extLst>
                </a:gridCol>
                <a:gridCol w="658368">
                  <a:extLst>
                    <a:ext uri="{9D8B030D-6E8A-4147-A177-3AD203B41FA5}">
                      <a16:colId xmlns:a16="http://schemas.microsoft.com/office/drawing/2014/main" val="1515442245"/>
                    </a:ext>
                  </a:extLst>
                </a:gridCol>
                <a:gridCol w="658368">
                  <a:extLst>
                    <a:ext uri="{9D8B030D-6E8A-4147-A177-3AD203B41FA5}">
                      <a16:colId xmlns:a16="http://schemas.microsoft.com/office/drawing/2014/main" val="601178423"/>
                    </a:ext>
                  </a:extLst>
                </a:gridCol>
                <a:gridCol w="658368">
                  <a:extLst>
                    <a:ext uri="{9D8B030D-6E8A-4147-A177-3AD203B41FA5}">
                      <a16:colId xmlns:a16="http://schemas.microsoft.com/office/drawing/2014/main" val="188888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160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- 2019-09-14 12:45:00</a:t>
                      </a:r>
                      <a:r>
                        <a:rPr kumimoji="0" lang="en-US" sz="1000" b="0" i="0" u="none" strike="noStrike" kern="1200" cap="none" spc="0" normalizeH="0" baseline="0" noProof="0">
                          <a:ln>
                            <a:noFill/>
                          </a:ln>
                          <a:solidFill>
                            <a:prstClr val="black"/>
                          </a:solidFill>
                          <a:effectLst/>
                          <a:uLnTx/>
                          <a:uFillTx/>
                          <a:latin typeface="+mn-lt"/>
                          <a:ea typeface="+mn-ea"/>
                          <a:cs typeface="+mn-cs"/>
                        </a:rPr>
                        <a:t>
 Pada 28 Julai 1960, Tunku Abdul Rahman telah mengisytiharkan bunga raya sebagai bunga kebangsaan. 
Bunga raya kita ada 5 kelopak yang mewakili rukun negara Malaysia tapi! Anda jangan tersalah, kelopak ada dua makna yang berbeza iaitu: 
A. Kelopak bunga
B. Kelopak mata 
Gunakan Kamus Bahasa Melayu Oxford Fajar untuk rujukan anda sekarang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382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- 2019-09-13 13:45:00</a:t>
                      </a:r>
                      <a:r>
                        <a:rPr kumimoji="0" lang="en-US" sz="1000" b="0" i="0" u="none" strike="noStrike" kern="1200" cap="none" spc="0" normalizeH="0" baseline="0" noProof="0">
                          <a:ln>
                            <a:noFill/>
                          </a:ln>
                          <a:solidFill>
                            <a:prstClr val="black"/>
                          </a:solidFill>
                          <a:effectLst/>
                          <a:uLnTx/>
                          <a:uFillTx/>
                          <a:latin typeface="+mn-lt"/>
                          <a:ea typeface="+mn-ea"/>
                          <a:cs typeface="+mn-cs"/>
                        </a:rPr>
                        <a:t>
 Sambutan Hari Kebangsaan dan Hari Malaysia tahun ini bertemakan ‘Sayangi Malaysiaku: Malaysia Bersih.’ Kerajaan berharap tema ini boleh memupuk dan menyalakan nilai integriti dan jati diri rakyat Malaysia yang bersih dan tinggi.
Tahukah kamu makna ‘jati diri’? Apakah sinonim bagi kata majmuk ini?
Dapatkan Kamus Bahasa Melayu Oxford Fajar untuk mengetahui dengan lebih lanjut!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0275044"/>
                  </a:ext>
                </a:extLst>
              </a:tr>
            </a:tbl>
          </a:graphicData>
        </a:graphic>
      </p:graphicFrame>
      <p:sp>
        <p:nvSpPr>
          <p:cNvPr id="4" name="Text Placeholder 3">
            <a:extLst>
              <a:ext uri="{FF2B5EF4-FFF2-40B4-BE49-F238E27FC236}">
                <a16:creationId xmlns:a16="http://schemas.microsoft.com/office/drawing/2014/main" id="{1E77D9F2-BEB9-479A-BD37-15AF556F1A4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57868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63255-730B-4480-9303-0DBAE16E56A5}"/>
              </a:ext>
            </a:extLst>
          </p:cNvPr>
          <p:cNvSpPr>
            <a:spLocks noGrp="1"/>
          </p:cNvSpPr>
          <p:nvPr>
            <p:ph type="title"/>
          </p:nvPr>
        </p:nvSpPr>
        <p:spPr/>
        <p:txBody>
          <a:bodyPr/>
          <a:lstStyle/>
          <a:p>
            <a:r>
              <a:rPr lang="en-US"/>
              <a:t>Facebook Own Posts Table | Oxford Fajar - 7 of 15</a:t>
            </a:r>
          </a:p>
        </p:txBody>
      </p:sp>
      <p:graphicFrame>
        <p:nvGraphicFramePr>
          <p:cNvPr id="5" name="Table Placeholder 4">
            <a:extLst>
              <a:ext uri="{FF2B5EF4-FFF2-40B4-BE49-F238E27FC236}">
                <a16:creationId xmlns:a16="http://schemas.microsoft.com/office/drawing/2014/main" id="{46A90F03-3A3A-43CF-ABC2-032B432F3A08}"/>
              </a:ext>
            </a:extLst>
          </p:cNvPr>
          <p:cNvGraphicFramePr>
            <a:graphicFrameLocks noGrp="1"/>
          </p:cNvGraphicFramePr>
          <p:nvPr>
            <p:ph type="tbl" sz="quarter" idx="13"/>
            <p:extLst>
              <p:ext uri="{D42A27DB-BD31-4B8C-83A1-F6EECF244321}">
                <p14:modId xmlns:p14="http://schemas.microsoft.com/office/powerpoint/2010/main" val="3250943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5435184"/>
                    </a:ext>
                  </a:extLst>
                </a:gridCol>
                <a:gridCol w="658368">
                  <a:extLst>
                    <a:ext uri="{9D8B030D-6E8A-4147-A177-3AD203B41FA5}">
                      <a16:colId xmlns:a16="http://schemas.microsoft.com/office/drawing/2014/main" val="3631782505"/>
                    </a:ext>
                  </a:extLst>
                </a:gridCol>
                <a:gridCol w="658368">
                  <a:extLst>
                    <a:ext uri="{9D8B030D-6E8A-4147-A177-3AD203B41FA5}">
                      <a16:colId xmlns:a16="http://schemas.microsoft.com/office/drawing/2014/main" val="2819066576"/>
                    </a:ext>
                  </a:extLst>
                </a:gridCol>
                <a:gridCol w="658368">
                  <a:extLst>
                    <a:ext uri="{9D8B030D-6E8A-4147-A177-3AD203B41FA5}">
                      <a16:colId xmlns:a16="http://schemas.microsoft.com/office/drawing/2014/main" val="3387315044"/>
                    </a:ext>
                  </a:extLst>
                </a:gridCol>
                <a:gridCol w="658368">
                  <a:extLst>
                    <a:ext uri="{9D8B030D-6E8A-4147-A177-3AD203B41FA5}">
                      <a16:colId xmlns:a16="http://schemas.microsoft.com/office/drawing/2014/main" val="2358846136"/>
                    </a:ext>
                  </a:extLst>
                </a:gridCol>
                <a:gridCol w="658368">
                  <a:extLst>
                    <a:ext uri="{9D8B030D-6E8A-4147-A177-3AD203B41FA5}">
                      <a16:colId xmlns:a16="http://schemas.microsoft.com/office/drawing/2014/main" val="3732832107"/>
                    </a:ext>
                  </a:extLst>
                </a:gridCol>
                <a:gridCol w="658368">
                  <a:extLst>
                    <a:ext uri="{9D8B030D-6E8A-4147-A177-3AD203B41FA5}">
                      <a16:colId xmlns:a16="http://schemas.microsoft.com/office/drawing/2014/main" val="4179998790"/>
                    </a:ext>
                  </a:extLst>
                </a:gridCol>
                <a:gridCol w="658368">
                  <a:extLst>
                    <a:ext uri="{9D8B030D-6E8A-4147-A177-3AD203B41FA5}">
                      <a16:colId xmlns:a16="http://schemas.microsoft.com/office/drawing/2014/main" val="22517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323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- 2019-09-12 13:44:00</a:t>
                      </a:r>
                      <a:r>
                        <a:rPr kumimoji="0" lang="en-US" sz="1000" b="0" i="0" u="none" strike="noStrike" kern="1200" cap="none" spc="0" normalizeH="0" baseline="0" noProof="0">
                          <a:ln>
                            <a:noFill/>
                          </a:ln>
                          <a:solidFill>
                            <a:prstClr val="black"/>
                          </a:solidFill>
                          <a:effectLst/>
                          <a:uLnTx/>
                          <a:uFillTx/>
                          <a:latin typeface="+mn-lt"/>
                          <a:ea typeface="+mn-ea"/>
                          <a:cs typeface="+mn-cs"/>
                        </a:rPr>
                        <a:t>
 Malaysia Day Pantun Challenge! 
Share with us on how deep your love to our beloved country is by composing a pantun.
Don’t forget to include the words below in your poem: 
Perpaduan, Kedamaian, Malaysia
Lets find out the meaning behind these words by using the Kamus Bahasa Melayu Oxford Fajar at http://bit.ly/OFKamusBM.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0143399"/>
                  </a:ext>
                </a:extLst>
              </a:tr>
            </a:tbl>
          </a:graphicData>
        </a:graphic>
      </p:graphicFrame>
      <p:sp>
        <p:nvSpPr>
          <p:cNvPr id="4" name="Text Placeholder 3">
            <a:extLst>
              <a:ext uri="{FF2B5EF4-FFF2-40B4-BE49-F238E27FC236}">
                <a16:creationId xmlns:a16="http://schemas.microsoft.com/office/drawing/2014/main" id="{C2E69798-C564-4DE9-908F-7023EB0EE6D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96285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AC34-DC0F-40C1-B559-007158B9A9BD}"/>
              </a:ext>
            </a:extLst>
          </p:cNvPr>
          <p:cNvSpPr>
            <a:spLocks noGrp="1"/>
          </p:cNvSpPr>
          <p:nvPr>
            <p:ph type="title"/>
          </p:nvPr>
        </p:nvSpPr>
        <p:spPr/>
        <p:txBody>
          <a:bodyPr/>
          <a:lstStyle/>
          <a:p>
            <a:r>
              <a:rPr lang="en-US"/>
              <a:t>Facebook Own Posts Table | Oxford Fajar - 8 of 15</a:t>
            </a:r>
          </a:p>
        </p:txBody>
      </p:sp>
      <p:graphicFrame>
        <p:nvGraphicFramePr>
          <p:cNvPr id="5" name="Table Placeholder 4">
            <a:extLst>
              <a:ext uri="{FF2B5EF4-FFF2-40B4-BE49-F238E27FC236}">
                <a16:creationId xmlns:a16="http://schemas.microsoft.com/office/drawing/2014/main" id="{C2CFF9AB-683A-4E28-ACF9-249375D0B1E6}"/>
              </a:ext>
            </a:extLst>
          </p:cNvPr>
          <p:cNvGraphicFramePr>
            <a:graphicFrameLocks noGrp="1"/>
          </p:cNvGraphicFramePr>
          <p:nvPr>
            <p:ph type="tbl" sz="quarter" idx="13"/>
            <p:extLst>
              <p:ext uri="{D42A27DB-BD31-4B8C-83A1-F6EECF244321}">
                <p14:modId xmlns:p14="http://schemas.microsoft.com/office/powerpoint/2010/main" val="229770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8634559"/>
                    </a:ext>
                  </a:extLst>
                </a:gridCol>
                <a:gridCol w="658368">
                  <a:extLst>
                    <a:ext uri="{9D8B030D-6E8A-4147-A177-3AD203B41FA5}">
                      <a16:colId xmlns:a16="http://schemas.microsoft.com/office/drawing/2014/main" val="4229434481"/>
                    </a:ext>
                  </a:extLst>
                </a:gridCol>
                <a:gridCol w="658368">
                  <a:extLst>
                    <a:ext uri="{9D8B030D-6E8A-4147-A177-3AD203B41FA5}">
                      <a16:colId xmlns:a16="http://schemas.microsoft.com/office/drawing/2014/main" val="961508679"/>
                    </a:ext>
                  </a:extLst>
                </a:gridCol>
                <a:gridCol w="658368">
                  <a:extLst>
                    <a:ext uri="{9D8B030D-6E8A-4147-A177-3AD203B41FA5}">
                      <a16:colId xmlns:a16="http://schemas.microsoft.com/office/drawing/2014/main" val="387218176"/>
                    </a:ext>
                  </a:extLst>
                </a:gridCol>
                <a:gridCol w="658368">
                  <a:extLst>
                    <a:ext uri="{9D8B030D-6E8A-4147-A177-3AD203B41FA5}">
                      <a16:colId xmlns:a16="http://schemas.microsoft.com/office/drawing/2014/main" val="3905146563"/>
                    </a:ext>
                  </a:extLst>
                </a:gridCol>
                <a:gridCol w="658368">
                  <a:extLst>
                    <a:ext uri="{9D8B030D-6E8A-4147-A177-3AD203B41FA5}">
                      <a16:colId xmlns:a16="http://schemas.microsoft.com/office/drawing/2014/main" val="2805974793"/>
                    </a:ext>
                  </a:extLst>
                </a:gridCol>
                <a:gridCol w="658368">
                  <a:extLst>
                    <a:ext uri="{9D8B030D-6E8A-4147-A177-3AD203B41FA5}">
                      <a16:colId xmlns:a16="http://schemas.microsoft.com/office/drawing/2014/main" val="653411962"/>
                    </a:ext>
                  </a:extLst>
                </a:gridCol>
                <a:gridCol w="658368">
                  <a:extLst>
                    <a:ext uri="{9D8B030D-6E8A-4147-A177-3AD203B41FA5}">
                      <a16:colId xmlns:a16="http://schemas.microsoft.com/office/drawing/2014/main" val="194653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655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- 2019-09-11 14:43:00</a:t>
                      </a:r>
                      <a:r>
                        <a:rPr kumimoji="0" lang="en-US" sz="1000" b="0" i="0" u="none" strike="noStrike" kern="1200" cap="none" spc="0" normalizeH="0" baseline="0" noProof="0">
                          <a:ln>
                            <a:noFill/>
                          </a:ln>
                          <a:solidFill>
                            <a:prstClr val="black"/>
                          </a:solidFill>
                          <a:effectLst/>
                          <a:uLnTx/>
                          <a:uFillTx/>
                          <a:latin typeface="+mn-lt"/>
                          <a:ea typeface="+mn-ea"/>
                          <a:cs typeface="+mn-cs"/>
                        </a:rPr>
                        <a:t>
 There are 4 words below that describe Malaysia, which of the 3 words below share the same meaning?
A. Ketenteraman
B. Keamanan
C. Kebersihan
D. Kesejahteraan
You can easily find the meaning of the words by utilizing the all-new carian pantas kata feature in the latest Kamus Bahasa Melayu Oxford Fajar at http://bit.ly/OFKamusBM.
.
.
.
Answer: (A), (B), and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1468163"/>
                  </a:ext>
                </a:extLst>
              </a:tr>
            </a:tbl>
          </a:graphicData>
        </a:graphic>
      </p:graphicFrame>
      <p:sp>
        <p:nvSpPr>
          <p:cNvPr id="4" name="Text Placeholder 3">
            <a:extLst>
              <a:ext uri="{FF2B5EF4-FFF2-40B4-BE49-F238E27FC236}">
                <a16:creationId xmlns:a16="http://schemas.microsoft.com/office/drawing/2014/main" id="{700FF37B-84FA-4B25-8560-F79E8AE59CC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15654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AF23-A261-42F5-A7A6-804723202E13}"/>
              </a:ext>
            </a:extLst>
          </p:cNvPr>
          <p:cNvSpPr>
            <a:spLocks noGrp="1"/>
          </p:cNvSpPr>
          <p:nvPr>
            <p:ph type="title"/>
          </p:nvPr>
        </p:nvSpPr>
        <p:spPr/>
        <p:txBody>
          <a:bodyPr/>
          <a:lstStyle/>
          <a:p>
            <a:r>
              <a:rPr lang="en-US"/>
              <a:t>Facebook Own Posts Table | Oxford Fajar - 9 of 15</a:t>
            </a:r>
          </a:p>
        </p:txBody>
      </p:sp>
      <p:graphicFrame>
        <p:nvGraphicFramePr>
          <p:cNvPr id="5" name="Table Placeholder 4">
            <a:extLst>
              <a:ext uri="{FF2B5EF4-FFF2-40B4-BE49-F238E27FC236}">
                <a16:creationId xmlns:a16="http://schemas.microsoft.com/office/drawing/2014/main" id="{3F891297-3A61-4909-B560-61B093EDADE9}"/>
              </a:ext>
            </a:extLst>
          </p:cNvPr>
          <p:cNvGraphicFramePr>
            <a:graphicFrameLocks noGrp="1"/>
          </p:cNvGraphicFramePr>
          <p:nvPr>
            <p:ph type="tbl" sz="quarter" idx="13"/>
            <p:extLst>
              <p:ext uri="{D42A27DB-BD31-4B8C-83A1-F6EECF244321}">
                <p14:modId xmlns:p14="http://schemas.microsoft.com/office/powerpoint/2010/main" val="2650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1645151"/>
                    </a:ext>
                  </a:extLst>
                </a:gridCol>
                <a:gridCol w="658368">
                  <a:extLst>
                    <a:ext uri="{9D8B030D-6E8A-4147-A177-3AD203B41FA5}">
                      <a16:colId xmlns:a16="http://schemas.microsoft.com/office/drawing/2014/main" val="1735306980"/>
                    </a:ext>
                  </a:extLst>
                </a:gridCol>
                <a:gridCol w="658368">
                  <a:extLst>
                    <a:ext uri="{9D8B030D-6E8A-4147-A177-3AD203B41FA5}">
                      <a16:colId xmlns:a16="http://schemas.microsoft.com/office/drawing/2014/main" val="3199285561"/>
                    </a:ext>
                  </a:extLst>
                </a:gridCol>
                <a:gridCol w="658368">
                  <a:extLst>
                    <a:ext uri="{9D8B030D-6E8A-4147-A177-3AD203B41FA5}">
                      <a16:colId xmlns:a16="http://schemas.microsoft.com/office/drawing/2014/main" val="455660666"/>
                    </a:ext>
                  </a:extLst>
                </a:gridCol>
                <a:gridCol w="658368">
                  <a:extLst>
                    <a:ext uri="{9D8B030D-6E8A-4147-A177-3AD203B41FA5}">
                      <a16:colId xmlns:a16="http://schemas.microsoft.com/office/drawing/2014/main" val="2380146771"/>
                    </a:ext>
                  </a:extLst>
                </a:gridCol>
                <a:gridCol w="658368">
                  <a:extLst>
                    <a:ext uri="{9D8B030D-6E8A-4147-A177-3AD203B41FA5}">
                      <a16:colId xmlns:a16="http://schemas.microsoft.com/office/drawing/2014/main" val="148393963"/>
                    </a:ext>
                  </a:extLst>
                </a:gridCol>
                <a:gridCol w="658368">
                  <a:extLst>
                    <a:ext uri="{9D8B030D-6E8A-4147-A177-3AD203B41FA5}">
                      <a16:colId xmlns:a16="http://schemas.microsoft.com/office/drawing/2014/main" val="2015103150"/>
                    </a:ext>
                  </a:extLst>
                </a:gridCol>
                <a:gridCol w="658368">
                  <a:extLst>
                    <a:ext uri="{9D8B030D-6E8A-4147-A177-3AD203B41FA5}">
                      <a16:colId xmlns:a16="http://schemas.microsoft.com/office/drawing/2014/main" val="265033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726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- 2019-09-10 12:42:00</a:t>
                      </a:r>
                      <a:r>
                        <a:rPr kumimoji="0" lang="en-US" sz="1000" b="0" i="0" u="none" strike="noStrike" kern="1200" cap="none" spc="0" normalizeH="0" baseline="0" noProof="0">
                          <a:ln>
                            <a:noFill/>
                          </a:ln>
                          <a:solidFill>
                            <a:prstClr val="black"/>
                          </a:solidFill>
                          <a:effectLst/>
                          <a:uLnTx/>
                          <a:uFillTx/>
                          <a:latin typeface="+mn-lt"/>
                          <a:ea typeface="+mn-ea"/>
                          <a:cs typeface="+mn-cs"/>
                        </a:rPr>
                        <a:t>
 Kita boleh _______ kota kita dengan sentiasa menjaga kebersihan kawasan rumah dan awam. Perkataan manakah yang betul? 
A. Memperindahkan 
B. Memperindah 
Gunakan carian kata pantas dalam Kamus Bahasa Melayu Oxford Fajar untuk mencari makna perkataan berimbuhan dengan mudah. 
Dapatkan sekarang di http://bit.ly/OFKamusBM
Answer: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822476"/>
                  </a:ext>
                </a:extLst>
              </a:tr>
            </a:tbl>
          </a:graphicData>
        </a:graphic>
      </p:graphicFrame>
      <p:sp>
        <p:nvSpPr>
          <p:cNvPr id="4" name="Text Placeholder 3">
            <a:extLst>
              <a:ext uri="{FF2B5EF4-FFF2-40B4-BE49-F238E27FC236}">
                <a16:creationId xmlns:a16="http://schemas.microsoft.com/office/drawing/2014/main" id="{B7B8ED64-D748-4676-B18D-A8E8688ABF1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68638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EF67-2A49-4C9A-AE5B-C0A0418BA79B}"/>
              </a:ext>
            </a:extLst>
          </p:cNvPr>
          <p:cNvSpPr>
            <a:spLocks noGrp="1"/>
          </p:cNvSpPr>
          <p:nvPr>
            <p:ph type="title"/>
          </p:nvPr>
        </p:nvSpPr>
        <p:spPr/>
        <p:txBody>
          <a:bodyPr/>
          <a:lstStyle/>
          <a:p>
            <a:r>
              <a:rPr lang="en-US"/>
              <a:t>Facebook Own Posts Table | Oxford Fajar - 10 of 15</a:t>
            </a:r>
          </a:p>
        </p:txBody>
      </p:sp>
      <p:graphicFrame>
        <p:nvGraphicFramePr>
          <p:cNvPr id="5" name="Table Placeholder 4">
            <a:extLst>
              <a:ext uri="{FF2B5EF4-FFF2-40B4-BE49-F238E27FC236}">
                <a16:creationId xmlns:a16="http://schemas.microsoft.com/office/drawing/2014/main" id="{0CDF534E-0EFF-4D0C-9B1E-3FFF1E61689E}"/>
              </a:ext>
            </a:extLst>
          </p:cNvPr>
          <p:cNvGraphicFramePr>
            <a:graphicFrameLocks noGrp="1"/>
          </p:cNvGraphicFramePr>
          <p:nvPr>
            <p:ph type="tbl" sz="quarter" idx="13"/>
            <p:extLst>
              <p:ext uri="{D42A27DB-BD31-4B8C-83A1-F6EECF244321}">
                <p14:modId xmlns:p14="http://schemas.microsoft.com/office/powerpoint/2010/main" val="110819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5585223"/>
                    </a:ext>
                  </a:extLst>
                </a:gridCol>
                <a:gridCol w="658368">
                  <a:extLst>
                    <a:ext uri="{9D8B030D-6E8A-4147-A177-3AD203B41FA5}">
                      <a16:colId xmlns:a16="http://schemas.microsoft.com/office/drawing/2014/main" val="2063525140"/>
                    </a:ext>
                  </a:extLst>
                </a:gridCol>
                <a:gridCol w="658368">
                  <a:extLst>
                    <a:ext uri="{9D8B030D-6E8A-4147-A177-3AD203B41FA5}">
                      <a16:colId xmlns:a16="http://schemas.microsoft.com/office/drawing/2014/main" val="2546816772"/>
                    </a:ext>
                  </a:extLst>
                </a:gridCol>
                <a:gridCol w="658368">
                  <a:extLst>
                    <a:ext uri="{9D8B030D-6E8A-4147-A177-3AD203B41FA5}">
                      <a16:colId xmlns:a16="http://schemas.microsoft.com/office/drawing/2014/main" val="1997353668"/>
                    </a:ext>
                  </a:extLst>
                </a:gridCol>
                <a:gridCol w="658368">
                  <a:extLst>
                    <a:ext uri="{9D8B030D-6E8A-4147-A177-3AD203B41FA5}">
                      <a16:colId xmlns:a16="http://schemas.microsoft.com/office/drawing/2014/main" val="1020867062"/>
                    </a:ext>
                  </a:extLst>
                </a:gridCol>
                <a:gridCol w="658368">
                  <a:extLst>
                    <a:ext uri="{9D8B030D-6E8A-4147-A177-3AD203B41FA5}">
                      <a16:colId xmlns:a16="http://schemas.microsoft.com/office/drawing/2014/main" val="2253059665"/>
                    </a:ext>
                  </a:extLst>
                </a:gridCol>
                <a:gridCol w="658368">
                  <a:extLst>
                    <a:ext uri="{9D8B030D-6E8A-4147-A177-3AD203B41FA5}">
                      <a16:colId xmlns:a16="http://schemas.microsoft.com/office/drawing/2014/main" val="3842151129"/>
                    </a:ext>
                  </a:extLst>
                </a:gridCol>
                <a:gridCol w="658368">
                  <a:extLst>
                    <a:ext uri="{9D8B030D-6E8A-4147-A177-3AD203B41FA5}">
                      <a16:colId xmlns:a16="http://schemas.microsoft.com/office/drawing/2014/main" val="1678481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88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- 2019-09-09 13:00:00</a:t>
                      </a:r>
                      <a:r>
                        <a:rPr kumimoji="0" lang="en-US" sz="1000" b="0" i="0" u="none" strike="noStrike" kern="1200" cap="none" spc="0" normalizeH="0" baseline="0" noProof="0">
                          <a:ln>
                            <a:noFill/>
                          </a:ln>
                          <a:solidFill>
                            <a:prstClr val="black"/>
                          </a:solidFill>
                          <a:effectLst/>
                          <a:uLnTx/>
                          <a:uFillTx/>
                          <a:latin typeface="+mn-lt"/>
                          <a:ea typeface="+mn-ea"/>
                          <a:cs typeface="+mn-cs"/>
                        </a:rPr>
                        <a:t>
 Malaysia Day is around the corner! 
In celebration of this patriotic day lets enrich our vocabulary and extend our knowledge in Bahasa Melayu, our national language.  
Research has shown that an extensive vocabulary helps learners progress across curriculum. A dictionary is a good way to start. 
Learn more about our Kamus Bahasa Melayu Oxford Fajar at http://bit.ly/OFKamusBM
Source: oxford.ly/wordgap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7129250"/>
                  </a:ext>
                </a:extLst>
              </a:tr>
            </a:tbl>
          </a:graphicData>
        </a:graphic>
      </p:graphicFrame>
      <p:sp>
        <p:nvSpPr>
          <p:cNvPr id="4" name="Text Placeholder 3">
            <a:extLst>
              <a:ext uri="{FF2B5EF4-FFF2-40B4-BE49-F238E27FC236}">
                <a16:creationId xmlns:a16="http://schemas.microsoft.com/office/drawing/2014/main" id="{1C6E44C6-D5C3-4970-9C49-F4B2011D2FC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30258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A09DD-9B80-4A18-9AE4-4BFE21B8FBAD}"/>
              </a:ext>
            </a:extLst>
          </p:cNvPr>
          <p:cNvSpPr>
            <a:spLocks noGrp="1"/>
          </p:cNvSpPr>
          <p:nvPr>
            <p:ph type="title"/>
          </p:nvPr>
        </p:nvSpPr>
        <p:spPr/>
        <p:txBody>
          <a:bodyPr/>
          <a:lstStyle/>
          <a:p>
            <a:r>
              <a:rPr lang="en-US"/>
              <a:t>Facebook Own Posts Table | Oxford Fajar - 11 of 15</a:t>
            </a:r>
          </a:p>
        </p:txBody>
      </p:sp>
      <p:graphicFrame>
        <p:nvGraphicFramePr>
          <p:cNvPr id="5" name="Table Placeholder 4">
            <a:extLst>
              <a:ext uri="{FF2B5EF4-FFF2-40B4-BE49-F238E27FC236}">
                <a16:creationId xmlns:a16="http://schemas.microsoft.com/office/drawing/2014/main" id="{9AE4A17B-B60F-4AE9-9BE2-02E1630920F2}"/>
              </a:ext>
            </a:extLst>
          </p:cNvPr>
          <p:cNvGraphicFramePr>
            <a:graphicFrameLocks noGrp="1"/>
          </p:cNvGraphicFramePr>
          <p:nvPr>
            <p:ph type="tbl" sz="quarter" idx="13"/>
            <p:extLst>
              <p:ext uri="{D42A27DB-BD31-4B8C-83A1-F6EECF244321}">
                <p14:modId xmlns:p14="http://schemas.microsoft.com/office/powerpoint/2010/main" val="121486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3861702"/>
                    </a:ext>
                  </a:extLst>
                </a:gridCol>
                <a:gridCol w="658368">
                  <a:extLst>
                    <a:ext uri="{9D8B030D-6E8A-4147-A177-3AD203B41FA5}">
                      <a16:colId xmlns:a16="http://schemas.microsoft.com/office/drawing/2014/main" val="1136722220"/>
                    </a:ext>
                  </a:extLst>
                </a:gridCol>
                <a:gridCol w="658368">
                  <a:extLst>
                    <a:ext uri="{9D8B030D-6E8A-4147-A177-3AD203B41FA5}">
                      <a16:colId xmlns:a16="http://schemas.microsoft.com/office/drawing/2014/main" val="383969596"/>
                    </a:ext>
                  </a:extLst>
                </a:gridCol>
                <a:gridCol w="658368">
                  <a:extLst>
                    <a:ext uri="{9D8B030D-6E8A-4147-A177-3AD203B41FA5}">
                      <a16:colId xmlns:a16="http://schemas.microsoft.com/office/drawing/2014/main" val="1443419701"/>
                    </a:ext>
                  </a:extLst>
                </a:gridCol>
                <a:gridCol w="658368">
                  <a:extLst>
                    <a:ext uri="{9D8B030D-6E8A-4147-A177-3AD203B41FA5}">
                      <a16:colId xmlns:a16="http://schemas.microsoft.com/office/drawing/2014/main" val="1876252870"/>
                    </a:ext>
                  </a:extLst>
                </a:gridCol>
                <a:gridCol w="658368">
                  <a:extLst>
                    <a:ext uri="{9D8B030D-6E8A-4147-A177-3AD203B41FA5}">
                      <a16:colId xmlns:a16="http://schemas.microsoft.com/office/drawing/2014/main" val="1746638292"/>
                    </a:ext>
                  </a:extLst>
                </a:gridCol>
                <a:gridCol w="658368">
                  <a:extLst>
                    <a:ext uri="{9D8B030D-6E8A-4147-A177-3AD203B41FA5}">
                      <a16:colId xmlns:a16="http://schemas.microsoft.com/office/drawing/2014/main" val="1935873922"/>
                    </a:ext>
                  </a:extLst>
                </a:gridCol>
                <a:gridCol w="658368">
                  <a:extLst>
                    <a:ext uri="{9D8B030D-6E8A-4147-A177-3AD203B41FA5}">
                      <a16:colId xmlns:a16="http://schemas.microsoft.com/office/drawing/2014/main" val="28369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140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- 2019-09-08 12:39:00</a:t>
                      </a:r>
                      <a:r>
                        <a:rPr kumimoji="0" lang="en-US" sz="1000" b="0" i="0" u="none" strike="noStrike" kern="1200" cap="none" spc="0" normalizeH="0" baseline="0" noProof="0">
                          <a:ln>
                            <a:noFill/>
                          </a:ln>
                          <a:solidFill>
                            <a:prstClr val="black"/>
                          </a:solidFill>
                          <a:effectLst/>
                          <a:uLnTx/>
                          <a:uFillTx/>
                          <a:latin typeface="+mn-lt"/>
                          <a:ea typeface="+mn-ea"/>
                          <a:cs typeface="+mn-cs"/>
                        </a:rPr>
                        <a:t>
 Tunku Abdul Rahman telah menganjurkan pertandingan mencari lagu kebangsaan yang sesuai namun tiada yang diterima dalam 512 entri. Akhirnya, Tunku Abdul Rahman mengambil keputusan untuk mengadaptasi lagu rasmi negeri Perak sebagai lagu kebangsaan. 
Adakah anda tahu makna disebalik lagu Negaraku? 
Jom dapatkan Kamus Bahasa Melayu Oxford Fajar sekarang untuk mengetahui dengan lebih lanjut http://bit.ly/OFKamusBM
Source: http://bit.ly/2ZmR9iy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558011"/>
                  </a:ext>
                </a:extLst>
              </a:tr>
            </a:tbl>
          </a:graphicData>
        </a:graphic>
      </p:graphicFrame>
      <p:sp>
        <p:nvSpPr>
          <p:cNvPr id="4" name="Text Placeholder 3">
            <a:extLst>
              <a:ext uri="{FF2B5EF4-FFF2-40B4-BE49-F238E27FC236}">
                <a16:creationId xmlns:a16="http://schemas.microsoft.com/office/drawing/2014/main" id="{5E8E5F1F-F3EE-44A6-9384-924BA39B859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25889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3A097-7B51-4E3D-9DF3-2145A4BF48EA}"/>
              </a:ext>
            </a:extLst>
          </p:cNvPr>
          <p:cNvSpPr>
            <a:spLocks noGrp="1"/>
          </p:cNvSpPr>
          <p:nvPr>
            <p:ph type="title"/>
          </p:nvPr>
        </p:nvSpPr>
        <p:spPr/>
        <p:txBody>
          <a:bodyPr/>
          <a:lstStyle/>
          <a:p>
            <a:r>
              <a:rPr lang="en-US"/>
              <a:t>Facebook Own Posts Table | Oxford Fajar - 12 of 15</a:t>
            </a:r>
          </a:p>
        </p:txBody>
      </p:sp>
      <p:graphicFrame>
        <p:nvGraphicFramePr>
          <p:cNvPr id="5" name="Table Placeholder 4">
            <a:extLst>
              <a:ext uri="{FF2B5EF4-FFF2-40B4-BE49-F238E27FC236}">
                <a16:creationId xmlns:a16="http://schemas.microsoft.com/office/drawing/2014/main" id="{B169227E-774F-4219-8F44-68AC8A08AB6B}"/>
              </a:ext>
            </a:extLst>
          </p:cNvPr>
          <p:cNvGraphicFramePr>
            <a:graphicFrameLocks noGrp="1"/>
          </p:cNvGraphicFramePr>
          <p:nvPr>
            <p:ph type="tbl" sz="quarter" idx="13"/>
            <p:extLst>
              <p:ext uri="{D42A27DB-BD31-4B8C-83A1-F6EECF244321}">
                <p14:modId xmlns:p14="http://schemas.microsoft.com/office/powerpoint/2010/main" val="168800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7208738"/>
                    </a:ext>
                  </a:extLst>
                </a:gridCol>
                <a:gridCol w="658368">
                  <a:extLst>
                    <a:ext uri="{9D8B030D-6E8A-4147-A177-3AD203B41FA5}">
                      <a16:colId xmlns:a16="http://schemas.microsoft.com/office/drawing/2014/main" val="3935492810"/>
                    </a:ext>
                  </a:extLst>
                </a:gridCol>
                <a:gridCol w="658368">
                  <a:extLst>
                    <a:ext uri="{9D8B030D-6E8A-4147-A177-3AD203B41FA5}">
                      <a16:colId xmlns:a16="http://schemas.microsoft.com/office/drawing/2014/main" val="828276038"/>
                    </a:ext>
                  </a:extLst>
                </a:gridCol>
                <a:gridCol w="658368">
                  <a:extLst>
                    <a:ext uri="{9D8B030D-6E8A-4147-A177-3AD203B41FA5}">
                      <a16:colId xmlns:a16="http://schemas.microsoft.com/office/drawing/2014/main" val="1357087057"/>
                    </a:ext>
                  </a:extLst>
                </a:gridCol>
                <a:gridCol w="658368">
                  <a:extLst>
                    <a:ext uri="{9D8B030D-6E8A-4147-A177-3AD203B41FA5}">
                      <a16:colId xmlns:a16="http://schemas.microsoft.com/office/drawing/2014/main" val="672874001"/>
                    </a:ext>
                  </a:extLst>
                </a:gridCol>
                <a:gridCol w="658368">
                  <a:extLst>
                    <a:ext uri="{9D8B030D-6E8A-4147-A177-3AD203B41FA5}">
                      <a16:colId xmlns:a16="http://schemas.microsoft.com/office/drawing/2014/main" val="1686249254"/>
                    </a:ext>
                  </a:extLst>
                </a:gridCol>
                <a:gridCol w="658368">
                  <a:extLst>
                    <a:ext uri="{9D8B030D-6E8A-4147-A177-3AD203B41FA5}">
                      <a16:colId xmlns:a16="http://schemas.microsoft.com/office/drawing/2014/main" val="2127131769"/>
                    </a:ext>
                  </a:extLst>
                </a:gridCol>
                <a:gridCol w="658368">
                  <a:extLst>
                    <a:ext uri="{9D8B030D-6E8A-4147-A177-3AD203B41FA5}">
                      <a16:colId xmlns:a16="http://schemas.microsoft.com/office/drawing/2014/main" val="245289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839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- 2019-09-07 12:37:00</a:t>
                      </a:r>
                      <a:r>
                        <a:rPr kumimoji="0" lang="en-US" sz="1000" b="0" i="0" u="none" strike="noStrike" kern="1200" cap="none" spc="0" normalizeH="0" baseline="0" noProof="0">
                          <a:ln>
                            <a:noFill/>
                          </a:ln>
                          <a:solidFill>
                            <a:prstClr val="black"/>
                          </a:solidFill>
                          <a:effectLst/>
                          <a:uLnTx/>
                          <a:uFillTx/>
                          <a:latin typeface="+mn-lt"/>
                          <a:ea typeface="+mn-ea"/>
                          <a:cs typeface="+mn-cs"/>
                        </a:rPr>
                        <a:t>
 Due to globalisation and trends, new words are being introduced and added into the dictionary every year!
In the new Oxford Fajar Kamus Bahasa Melayu, "swafoto" has officially been added. Can you guess the definition of "swafoto"?
Get your Kamus Bahasa Melayu to learn more about using new words like "swafoto" when writing your "karangan".
For further information, click here: http://bit.ly/OFKamusBM
Source: Oxford Fajar Kamus Bahasa Melayu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4151437"/>
                  </a:ext>
                </a:extLst>
              </a:tr>
            </a:tbl>
          </a:graphicData>
        </a:graphic>
      </p:graphicFrame>
      <p:sp>
        <p:nvSpPr>
          <p:cNvPr id="4" name="Text Placeholder 3">
            <a:extLst>
              <a:ext uri="{FF2B5EF4-FFF2-40B4-BE49-F238E27FC236}">
                <a16:creationId xmlns:a16="http://schemas.microsoft.com/office/drawing/2014/main" id="{A66F269C-275D-422B-8D58-231B7EA7585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94262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08E71-A56D-46ED-95CD-B9F7055CE6F5}"/>
              </a:ext>
            </a:extLst>
          </p:cNvPr>
          <p:cNvSpPr>
            <a:spLocks noGrp="1"/>
          </p:cNvSpPr>
          <p:nvPr>
            <p:ph type="title"/>
          </p:nvPr>
        </p:nvSpPr>
        <p:spPr/>
        <p:txBody>
          <a:bodyPr/>
          <a:lstStyle/>
          <a:p>
            <a:r>
              <a:rPr lang="en-US"/>
              <a:t>Facebook Own Posts Table | Oxford Fajar - 13 of 15</a:t>
            </a:r>
          </a:p>
        </p:txBody>
      </p:sp>
      <p:graphicFrame>
        <p:nvGraphicFramePr>
          <p:cNvPr id="5" name="Table Placeholder 4">
            <a:extLst>
              <a:ext uri="{FF2B5EF4-FFF2-40B4-BE49-F238E27FC236}">
                <a16:creationId xmlns:a16="http://schemas.microsoft.com/office/drawing/2014/main" id="{1DFF99AA-9A32-47CC-B23F-9E8FDA5F974E}"/>
              </a:ext>
            </a:extLst>
          </p:cNvPr>
          <p:cNvGraphicFramePr>
            <a:graphicFrameLocks noGrp="1"/>
          </p:cNvGraphicFramePr>
          <p:nvPr>
            <p:ph type="tbl" sz="quarter" idx="13"/>
            <p:extLst>
              <p:ext uri="{D42A27DB-BD31-4B8C-83A1-F6EECF244321}">
                <p14:modId xmlns:p14="http://schemas.microsoft.com/office/powerpoint/2010/main" val="199478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6531331"/>
                    </a:ext>
                  </a:extLst>
                </a:gridCol>
                <a:gridCol w="658368">
                  <a:extLst>
                    <a:ext uri="{9D8B030D-6E8A-4147-A177-3AD203B41FA5}">
                      <a16:colId xmlns:a16="http://schemas.microsoft.com/office/drawing/2014/main" val="1610043352"/>
                    </a:ext>
                  </a:extLst>
                </a:gridCol>
                <a:gridCol w="658368">
                  <a:extLst>
                    <a:ext uri="{9D8B030D-6E8A-4147-A177-3AD203B41FA5}">
                      <a16:colId xmlns:a16="http://schemas.microsoft.com/office/drawing/2014/main" val="887781494"/>
                    </a:ext>
                  </a:extLst>
                </a:gridCol>
                <a:gridCol w="658368">
                  <a:extLst>
                    <a:ext uri="{9D8B030D-6E8A-4147-A177-3AD203B41FA5}">
                      <a16:colId xmlns:a16="http://schemas.microsoft.com/office/drawing/2014/main" val="1509192845"/>
                    </a:ext>
                  </a:extLst>
                </a:gridCol>
                <a:gridCol w="658368">
                  <a:extLst>
                    <a:ext uri="{9D8B030D-6E8A-4147-A177-3AD203B41FA5}">
                      <a16:colId xmlns:a16="http://schemas.microsoft.com/office/drawing/2014/main" val="2908120284"/>
                    </a:ext>
                  </a:extLst>
                </a:gridCol>
                <a:gridCol w="658368">
                  <a:extLst>
                    <a:ext uri="{9D8B030D-6E8A-4147-A177-3AD203B41FA5}">
                      <a16:colId xmlns:a16="http://schemas.microsoft.com/office/drawing/2014/main" val="2042297318"/>
                    </a:ext>
                  </a:extLst>
                </a:gridCol>
                <a:gridCol w="658368">
                  <a:extLst>
                    <a:ext uri="{9D8B030D-6E8A-4147-A177-3AD203B41FA5}">
                      <a16:colId xmlns:a16="http://schemas.microsoft.com/office/drawing/2014/main" val="729802247"/>
                    </a:ext>
                  </a:extLst>
                </a:gridCol>
                <a:gridCol w="658368">
                  <a:extLst>
                    <a:ext uri="{9D8B030D-6E8A-4147-A177-3AD203B41FA5}">
                      <a16:colId xmlns:a16="http://schemas.microsoft.com/office/drawing/2014/main" val="2148962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713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- 2019-09-06 13:36:00</a:t>
                      </a:r>
                      <a:r>
                        <a:rPr kumimoji="0" lang="en-US" sz="1000" b="0" i="0" u="none" strike="noStrike" kern="1200" cap="none" spc="0" normalizeH="0" baseline="0" noProof="0">
                          <a:ln>
                            <a:noFill/>
                          </a:ln>
                          <a:solidFill>
                            <a:prstClr val="black"/>
                          </a:solidFill>
                          <a:effectLst/>
                          <a:uLnTx/>
                          <a:uFillTx/>
                          <a:latin typeface="+mn-lt"/>
                          <a:ea typeface="+mn-ea"/>
                          <a:cs typeface="+mn-cs"/>
                        </a:rPr>
                        <a:t>
 Proton Saga, the first car produced by the Malaysian automotive company, Perusahaan Otomobil Nasional, has undergone many changes. 
Did you know 'Saga' has two meanings? In the Oxford Fajar Kamus Bahasa Melayu, ‘Saga' means:
1) tumbuhan (pokoknya besar dan menghasilkan biji-biji kecil, keras dan berwarna merah)
2) cerita rakyat yang panjang tentang pengembaraan dan keberanian watak utamanya
Guess which 'Saga' is the Proton Saga named after?
Purchase the Kamus Bahasa Melayu reviewed and updated by language expert Nik Safiah Karim at your nearest bookstore. Log on to http://bit.ly/OFKamusBM to find out more.
Source: Oxford Fajar Kamus Bahasa Melayu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3802542"/>
                  </a:ext>
                </a:extLst>
              </a:tr>
            </a:tbl>
          </a:graphicData>
        </a:graphic>
      </p:graphicFrame>
      <p:sp>
        <p:nvSpPr>
          <p:cNvPr id="4" name="Text Placeholder 3">
            <a:extLst>
              <a:ext uri="{FF2B5EF4-FFF2-40B4-BE49-F238E27FC236}">
                <a16:creationId xmlns:a16="http://schemas.microsoft.com/office/drawing/2014/main" id="{19F2DCA4-F23C-42B3-B47F-9FADC68D046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6453638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5E2C2-D8F4-43C7-BDE0-3D355020B653}"/>
              </a:ext>
            </a:extLst>
          </p:cNvPr>
          <p:cNvSpPr>
            <a:spLocks noGrp="1"/>
          </p:cNvSpPr>
          <p:nvPr>
            <p:ph type="title"/>
          </p:nvPr>
        </p:nvSpPr>
        <p:spPr/>
        <p:txBody>
          <a:bodyPr/>
          <a:lstStyle/>
          <a:p>
            <a:r>
              <a:rPr lang="en-US"/>
              <a:t>Facebook Own Posts Table | Oxford Fajar - 14 of 15</a:t>
            </a:r>
          </a:p>
        </p:txBody>
      </p:sp>
      <p:graphicFrame>
        <p:nvGraphicFramePr>
          <p:cNvPr id="5" name="Table Placeholder 4">
            <a:extLst>
              <a:ext uri="{FF2B5EF4-FFF2-40B4-BE49-F238E27FC236}">
                <a16:creationId xmlns:a16="http://schemas.microsoft.com/office/drawing/2014/main" id="{1EC3C517-318A-490E-BA1A-B3A86F0A524F}"/>
              </a:ext>
            </a:extLst>
          </p:cNvPr>
          <p:cNvGraphicFramePr>
            <a:graphicFrameLocks noGrp="1"/>
          </p:cNvGraphicFramePr>
          <p:nvPr>
            <p:ph type="tbl" sz="quarter" idx="13"/>
            <p:extLst>
              <p:ext uri="{D42A27DB-BD31-4B8C-83A1-F6EECF244321}">
                <p14:modId xmlns:p14="http://schemas.microsoft.com/office/powerpoint/2010/main" val="305094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9942359"/>
                    </a:ext>
                  </a:extLst>
                </a:gridCol>
                <a:gridCol w="658368">
                  <a:extLst>
                    <a:ext uri="{9D8B030D-6E8A-4147-A177-3AD203B41FA5}">
                      <a16:colId xmlns:a16="http://schemas.microsoft.com/office/drawing/2014/main" val="1368872426"/>
                    </a:ext>
                  </a:extLst>
                </a:gridCol>
                <a:gridCol w="658368">
                  <a:extLst>
                    <a:ext uri="{9D8B030D-6E8A-4147-A177-3AD203B41FA5}">
                      <a16:colId xmlns:a16="http://schemas.microsoft.com/office/drawing/2014/main" val="3009161801"/>
                    </a:ext>
                  </a:extLst>
                </a:gridCol>
                <a:gridCol w="658368">
                  <a:extLst>
                    <a:ext uri="{9D8B030D-6E8A-4147-A177-3AD203B41FA5}">
                      <a16:colId xmlns:a16="http://schemas.microsoft.com/office/drawing/2014/main" val="4177576028"/>
                    </a:ext>
                  </a:extLst>
                </a:gridCol>
                <a:gridCol w="658368">
                  <a:extLst>
                    <a:ext uri="{9D8B030D-6E8A-4147-A177-3AD203B41FA5}">
                      <a16:colId xmlns:a16="http://schemas.microsoft.com/office/drawing/2014/main" val="1001312103"/>
                    </a:ext>
                  </a:extLst>
                </a:gridCol>
                <a:gridCol w="658368">
                  <a:extLst>
                    <a:ext uri="{9D8B030D-6E8A-4147-A177-3AD203B41FA5}">
                      <a16:colId xmlns:a16="http://schemas.microsoft.com/office/drawing/2014/main" val="2285098589"/>
                    </a:ext>
                  </a:extLst>
                </a:gridCol>
                <a:gridCol w="658368">
                  <a:extLst>
                    <a:ext uri="{9D8B030D-6E8A-4147-A177-3AD203B41FA5}">
                      <a16:colId xmlns:a16="http://schemas.microsoft.com/office/drawing/2014/main" val="585403148"/>
                    </a:ext>
                  </a:extLst>
                </a:gridCol>
                <a:gridCol w="658368">
                  <a:extLst>
                    <a:ext uri="{9D8B030D-6E8A-4147-A177-3AD203B41FA5}">
                      <a16:colId xmlns:a16="http://schemas.microsoft.com/office/drawing/2014/main" val="85958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398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- 2019-09-05 18:35:00</a:t>
                      </a:r>
                      <a:r>
                        <a:rPr kumimoji="0" lang="en-US" sz="1000" b="0" i="0" u="none" strike="noStrike" kern="1200" cap="none" spc="0" normalizeH="0" baseline="0" noProof="0">
                          <a:ln>
                            <a:noFill/>
                          </a:ln>
                          <a:solidFill>
                            <a:prstClr val="black"/>
                          </a:solidFill>
                          <a:effectLst/>
                          <a:uLnTx/>
                          <a:uFillTx/>
                          <a:latin typeface="+mn-lt"/>
                          <a:ea typeface="+mn-ea"/>
                          <a:cs typeface="+mn-cs"/>
                        </a:rPr>
                        <a:t>
 It can be frustrating when you cannot identify the "kata dasar" for certain words to look for its meaning. With the "Carian Pantas Kata" feature, you can now identify root words easily. 
Don't believe it? Get your Kamus Bahasa Melayu now and be awed. For more info, visit
http://bit.ly/OFKamusBM
Source: Oxford Fajar Kamus Bahasa Melayu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076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- 2019-09-04 12:34:00</a:t>
                      </a:r>
                      <a:r>
                        <a:rPr kumimoji="0" lang="en-US" sz="1000" b="0" i="0" u="none" strike="noStrike" kern="1200" cap="none" spc="0" normalizeH="0" baseline="0" noProof="0">
                          <a:ln>
                            <a:noFill/>
                          </a:ln>
                          <a:solidFill>
                            <a:prstClr val="black"/>
                          </a:solidFill>
                          <a:effectLst/>
                          <a:uLnTx/>
                          <a:uFillTx/>
                          <a:latin typeface="+mn-lt"/>
                          <a:ea typeface="+mn-ea"/>
                          <a:cs typeface="+mn-cs"/>
                        </a:rPr>
                        <a:t>
 Malaysian athletes made their debut at the Summer Olympic Games in 1964 and started participating at the Winter Olympic Games in 2018. 
Dato’ Lee Chong Wei is the Malaysian Olympian with the highest achievement, winning 3 silver medals for badminton.
In Bahasa Melayu, badminton is also known as 'permainan bulu tangkis’. 
Get your own Kamus Bahasa Melayu now to know more Bahasa Melayu words at http://bit.ly/OFKamusBM.
Source: http://bit.ly/2U5oiua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006339"/>
                  </a:ext>
                </a:extLst>
              </a:tr>
            </a:tbl>
          </a:graphicData>
        </a:graphic>
      </p:graphicFrame>
      <p:sp>
        <p:nvSpPr>
          <p:cNvPr id="4" name="Text Placeholder 3">
            <a:extLst>
              <a:ext uri="{FF2B5EF4-FFF2-40B4-BE49-F238E27FC236}">
                <a16:creationId xmlns:a16="http://schemas.microsoft.com/office/drawing/2014/main" id="{6E8D7342-0D0D-445D-8908-E4FC661C27E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21848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8CD85-4B5C-4D49-ADD2-149F9AB7ADD8}"/>
              </a:ext>
            </a:extLst>
          </p:cNvPr>
          <p:cNvSpPr>
            <a:spLocks noGrp="1"/>
          </p:cNvSpPr>
          <p:nvPr>
            <p:ph type="title"/>
          </p:nvPr>
        </p:nvSpPr>
        <p:spPr/>
        <p:txBody>
          <a:bodyPr/>
          <a:lstStyle/>
          <a:p>
            <a:r>
              <a:rPr lang="en-US"/>
              <a:t>Facebook Own Posts Table | Oxford Fajar - 15 of 15</a:t>
            </a:r>
          </a:p>
        </p:txBody>
      </p:sp>
      <p:graphicFrame>
        <p:nvGraphicFramePr>
          <p:cNvPr id="5" name="Table Placeholder 4">
            <a:extLst>
              <a:ext uri="{FF2B5EF4-FFF2-40B4-BE49-F238E27FC236}">
                <a16:creationId xmlns:a16="http://schemas.microsoft.com/office/drawing/2014/main" id="{C38E46C1-9FD3-4A74-A74B-D6E633907704}"/>
              </a:ext>
            </a:extLst>
          </p:cNvPr>
          <p:cNvGraphicFramePr>
            <a:graphicFrameLocks noGrp="1"/>
          </p:cNvGraphicFramePr>
          <p:nvPr>
            <p:ph type="tbl" sz="quarter" idx="13"/>
            <p:extLst>
              <p:ext uri="{D42A27DB-BD31-4B8C-83A1-F6EECF244321}">
                <p14:modId xmlns:p14="http://schemas.microsoft.com/office/powerpoint/2010/main" val="3246887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2661266"/>
                    </a:ext>
                  </a:extLst>
                </a:gridCol>
                <a:gridCol w="658368">
                  <a:extLst>
                    <a:ext uri="{9D8B030D-6E8A-4147-A177-3AD203B41FA5}">
                      <a16:colId xmlns:a16="http://schemas.microsoft.com/office/drawing/2014/main" val="1217779541"/>
                    </a:ext>
                  </a:extLst>
                </a:gridCol>
                <a:gridCol w="658368">
                  <a:extLst>
                    <a:ext uri="{9D8B030D-6E8A-4147-A177-3AD203B41FA5}">
                      <a16:colId xmlns:a16="http://schemas.microsoft.com/office/drawing/2014/main" val="2991650878"/>
                    </a:ext>
                  </a:extLst>
                </a:gridCol>
                <a:gridCol w="658368">
                  <a:extLst>
                    <a:ext uri="{9D8B030D-6E8A-4147-A177-3AD203B41FA5}">
                      <a16:colId xmlns:a16="http://schemas.microsoft.com/office/drawing/2014/main" val="3475202072"/>
                    </a:ext>
                  </a:extLst>
                </a:gridCol>
                <a:gridCol w="658368">
                  <a:extLst>
                    <a:ext uri="{9D8B030D-6E8A-4147-A177-3AD203B41FA5}">
                      <a16:colId xmlns:a16="http://schemas.microsoft.com/office/drawing/2014/main" val="2018786422"/>
                    </a:ext>
                  </a:extLst>
                </a:gridCol>
                <a:gridCol w="658368">
                  <a:extLst>
                    <a:ext uri="{9D8B030D-6E8A-4147-A177-3AD203B41FA5}">
                      <a16:colId xmlns:a16="http://schemas.microsoft.com/office/drawing/2014/main" val="3396098169"/>
                    </a:ext>
                  </a:extLst>
                </a:gridCol>
                <a:gridCol w="658368">
                  <a:extLst>
                    <a:ext uri="{9D8B030D-6E8A-4147-A177-3AD203B41FA5}">
                      <a16:colId xmlns:a16="http://schemas.microsoft.com/office/drawing/2014/main" val="1167665699"/>
                    </a:ext>
                  </a:extLst>
                </a:gridCol>
                <a:gridCol w="658368">
                  <a:extLst>
                    <a:ext uri="{9D8B030D-6E8A-4147-A177-3AD203B41FA5}">
                      <a16:colId xmlns:a16="http://schemas.microsoft.com/office/drawing/2014/main" val="910760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673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- 2019-09-04 06:30:01</a:t>
                      </a:r>
                      <a:r>
                        <a:rPr kumimoji="0" lang="en-US" sz="1000" b="0" i="0" u="none" strike="noStrike" kern="1200" cap="none" spc="0" normalizeH="0" baseline="0" noProof="0">
                          <a:ln>
                            <a:noFill/>
                          </a:ln>
                          <a:solidFill>
                            <a:prstClr val="black"/>
                          </a:solidFill>
                          <a:effectLst/>
                          <a:uLnTx/>
                          <a:uFillTx/>
                          <a:latin typeface="+mn-lt"/>
                          <a:ea typeface="+mn-ea"/>
                          <a:cs typeface="+mn-cs"/>
                        </a:rPr>
                        <a:t>
 Wishing all UPSR candidates the best success for the upcoming UPSR examination!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973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- 2019-09-03 15:44:13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1537817"/>
                  </a:ext>
                </a:extLst>
              </a:tr>
            </a:tbl>
          </a:graphicData>
        </a:graphic>
      </p:graphicFrame>
      <p:sp>
        <p:nvSpPr>
          <p:cNvPr id="4" name="Text Placeholder 3">
            <a:extLst>
              <a:ext uri="{FF2B5EF4-FFF2-40B4-BE49-F238E27FC236}">
                <a16:creationId xmlns:a16="http://schemas.microsoft.com/office/drawing/2014/main" id="{05ADA82C-1075-4D1B-8E36-C00DE7B7EE0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273233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1165</Words>
  <Application>Microsoft Office PowerPoint</Application>
  <PresentationFormat>On-screen Show (4:3)</PresentationFormat>
  <Paragraphs>545</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15</vt:lpstr>
      <vt:lpstr>Facebook Own Posts Table | Oxford Fajar - 2 of 15</vt:lpstr>
      <vt:lpstr>Facebook Own Posts Table | Oxford Fajar - 3 of 15</vt:lpstr>
      <vt:lpstr>Facebook Own Posts Table | Oxford Fajar - 4 of 15</vt:lpstr>
      <vt:lpstr>Facebook Own Posts Table | Oxford Fajar - 5 of 15</vt:lpstr>
      <vt:lpstr>Facebook Own Posts Table | Oxford Fajar - 6 of 15</vt:lpstr>
      <vt:lpstr>Facebook Own Posts Table | Oxford Fajar - 7 of 15</vt:lpstr>
      <vt:lpstr>Facebook Own Posts Table | Oxford Fajar - 8 of 15</vt:lpstr>
      <vt:lpstr>Facebook Own Posts Table | Oxford Fajar - 9 of 15</vt:lpstr>
      <vt:lpstr>Facebook Own Posts Table | Oxford Fajar - 10 of 15</vt:lpstr>
      <vt:lpstr>Facebook Own Posts Table | Oxford Fajar - 11 of 15</vt:lpstr>
      <vt:lpstr>Facebook Own Posts Table | Oxford Fajar - 12 of 15</vt:lpstr>
      <vt:lpstr>Facebook Own Posts Table | Oxford Fajar - 13 of 15</vt:lpstr>
      <vt:lpstr>Facebook Own Posts Table | Oxford Fajar - 14 of 15</vt:lpstr>
      <vt:lpstr>Facebook Own Posts Table | Oxford Fajar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2019-10-01T07:46:21Z</dcterms:created>
  <dcterms:modified xsi:type="dcterms:W3CDTF">2019-10-01T07:47:23Z</dcterms:modified>
</cp:coreProperties>
</file>