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4655</c:v>
                </c:pt>
                <c:pt idx="1">
                  <c:v>38</c:v>
                </c:pt>
                <c:pt idx="2">
                  <c:v>13</c:v>
                </c:pt>
                <c:pt idx="3">
                  <c:v>5</c:v>
                </c:pt>
                <c:pt idx="4">
                  <c:v>6</c:v>
                </c:pt>
                <c:pt idx="5">
                  <c:v>85</c:v>
                </c:pt>
                <c:pt idx="6">
                  <c:v>434</c:v>
                </c:pt>
                <c:pt idx="7">
                  <c:v>80</c:v>
                </c:pt>
                <c:pt idx="8">
                  <c:v>67</c:v>
                </c:pt>
                <c:pt idx="9">
                  <c:v>44</c:v>
                </c:pt>
                <c:pt idx="10">
                  <c:v>12</c:v>
                </c:pt>
                <c:pt idx="11">
                  <c:v>6</c:v>
                </c:pt>
                <c:pt idx="12">
                  <c:v>5</c:v>
                </c:pt>
                <c:pt idx="13">
                  <c:v>4</c:v>
                </c:pt>
                <c:pt idx="14">
                  <c:v>3</c:v>
                </c:pt>
                <c:pt idx="15">
                  <c:v>1</c:v>
                </c:pt>
                <c:pt idx="16">
                  <c:v>1400</c:v>
                </c:pt>
                <c:pt idx="17">
                  <c:v>4785</c:v>
                </c:pt>
                <c:pt idx="18">
                  <c:v>6106</c:v>
                </c:pt>
                <c:pt idx="19">
                  <c:v>2427</c:v>
                </c:pt>
                <c:pt idx="20">
                  <c:v>40</c:v>
                </c:pt>
                <c:pt idx="21">
                  <c:v>3</c:v>
                </c:pt>
                <c:pt idx="22">
                  <c:v>3</c:v>
                </c:pt>
                <c:pt idx="23">
                  <c:v>7</c:v>
                </c:pt>
                <c:pt idx="24">
                  <c:v>6</c:v>
                </c:pt>
                <c:pt idx="25">
                  <c:v>4</c:v>
                </c:pt>
                <c:pt idx="26">
                  <c:v>3</c:v>
                </c:pt>
                <c:pt idx="27">
                  <c:v>6</c:v>
                </c:pt>
                <c:pt idx="28">
                  <c:v>1</c:v>
                </c:pt>
                <c:pt idx="29">
                  <c:v>4</c:v>
                </c:pt>
              </c:numCache>
            </c:numRef>
          </c:val>
          <c:smooth val="0"/>
          <c:extLst>
            <c:ext xmlns:c16="http://schemas.microsoft.com/office/drawing/2014/chart" uri="{C3380CC4-5D6E-409C-BE32-E72D297353CC}">
              <c16:uniqueId val="{00000000-8066-4853-8473-3F5AD0C988BB}"/>
            </c:ext>
          </c:extLst>
        </c:ser>
        <c:dLbls>
          <c:showLegendKey val="0"/>
          <c:showVal val="0"/>
          <c:showCatName val="0"/>
          <c:showSerName val="0"/>
          <c:showPercent val="0"/>
          <c:showBubbleSize val="0"/>
        </c:dLbls>
        <c:smooth val="0"/>
        <c:axId val="295894912"/>
        <c:axId val="295895240"/>
      </c:lineChart>
      <c:dateAx>
        <c:axId val="29589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5240"/>
        <c:crosses val="autoZero"/>
        <c:auto val="1"/>
        <c:lblOffset val="100"/>
        <c:baseTimeUnit val="days"/>
      </c:dateAx>
      <c:valAx>
        <c:axId val="29589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15</c:v>
                </c:pt>
                <c:pt idx="1">
                  <c:v>0</c:v>
                </c:pt>
                <c:pt idx="2">
                  <c:v>1</c:v>
                </c:pt>
                <c:pt idx="3">
                  <c:v>5</c:v>
                </c:pt>
                <c:pt idx="4">
                  <c:v>2</c:v>
                </c:pt>
                <c:pt idx="5">
                  <c:v>7</c:v>
                </c:pt>
                <c:pt idx="6">
                  <c:v>23</c:v>
                </c:pt>
                <c:pt idx="7">
                  <c:v>2</c:v>
                </c:pt>
                <c:pt idx="8">
                  <c:v>3</c:v>
                </c:pt>
                <c:pt idx="9">
                  <c:v>6</c:v>
                </c:pt>
                <c:pt idx="10">
                  <c:v>0</c:v>
                </c:pt>
                <c:pt idx="11">
                  <c:v>1</c:v>
                </c:pt>
                <c:pt idx="12">
                  <c:v>1</c:v>
                </c:pt>
                <c:pt idx="13">
                  <c:v>1</c:v>
                </c:pt>
                <c:pt idx="14">
                  <c:v>0</c:v>
                </c:pt>
                <c:pt idx="15">
                  <c:v>0</c:v>
                </c:pt>
                <c:pt idx="16">
                  <c:v>2</c:v>
                </c:pt>
                <c:pt idx="17">
                  <c:v>8</c:v>
                </c:pt>
                <c:pt idx="18">
                  <c:v>50</c:v>
                </c:pt>
                <c:pt idx="19">
                  <c:v>57</c:v>
                </c:pt>
                <c:pt idx="20">
                  <c:v>17</c:v>
                </c:pt>
                <c:pt idx="21">
                  <c:v>1</c:v>
                </c:pt>
                <c:pt idx="22">
                  <c:v>1</c:v>
                </c:pt>
                <c:pt idx="23">
                  <c:v>1</c:v>
                </c:pt>
                <c:pt idx="24">
                  <c:v>2</c:v>
                </c:pt>
                <c:pt idx="25">
                  <c:v>1</c:v>
                </c:pt>
                <c:pt idx="26">
                  <c:v>1</c:v>
                </c:pt>
                <c:pt idx="27">
                  <c:v>0</c:v>
                </c:pt>
                <c:pt idx="28">
                  <c:v>2</c:v>
                </c:pt>
                <c:pt idx="29">
                  <c:v>1</c:v>
                </c:pt>
              </c:numCache>
            </c:numRef>
          </c:val>
          <c:smooth val="0"/>
          <c:extLst>
            <c:ext xmlns:c16="http://schemas.microsoft.com/office/drawing/2014/chart" uri="{C3380CC4-5D6E-409C-BE32-E72D297353CC}">
              <c16:uniqueId val="{00000000-64CE-4430-B906-6F2F54FEA2CF}"/>
            </c:ext>
          </c:extLst>
        </c:ser>
        <c:dLbls>
          <c:showLegendKey val="0"/>
          <c:showVal val="0"/>
          <c:showCatName val="0"/>
          <c:showSerName val="0"/>
          <c:showPercent val="0"/>
          <c:showBubbleSize val="0"/>
        </c:dLbls>
        <c:smooth val="0"/>
        <c:axId val="296703856"/>
        <c:axId val="296704184"/>
      </c:lineChart>
      <c:dateAx>
        <c:axId val="29670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4184"/>
        <c:crosses val="autoZero"/>
        <c:auto val="1"/>
        <c:lblOffset val="100"/>
        <c:baseTimeUnit val="days"/>
      </c:dateAx>
      <c:valAx>
        <c:axId val="29670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c:v>
                </c:pt>
                <c:pt idx="1">
                  <c:v>0</c:v>
                </c:pt>
                <c:pt idx="2">
                  <c:v>0</c:v>
                </c:pt>
                <c:pt idx="3">
                  <c:v>0</c:v>
                </c:pt>
                <c:pt idx="4">
                  <c:v>0</c:v>
                </c:pt>
                <c:pt idx="5">
                  <c:v>114</c:v>
                </c:pt>
                <c:pt idx="6">
                  <c:v>0</c:v>
                </c:pt>
                <c:pt idx="7">
                  <c:v>3</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2A7-41BE-842F-242CB47459C4}"/>
            </c:ext>
          </c:extLst>
        </c:ser>
        <c:dLbls>
          <c:showLegendKey val="0"/>
          <c:showVal val="0"/>
          <c:showCatName val="0"/>
          <c:showSerName val="0"/>
          <c:showPercent val="0"/>
          <c:showBubbleSize val="0"/>
        </c:dLbls>
        <c:smooth val="0"/>
        <c:axId val="39091256"/>
        <c:axId val="39088960"/>
      </c:lineChart>
      <c:dateAx>
        <c:axId val="3909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8960"/>
        <c:crosses val="autoZero"/>
        <c:auto val="1"/>
        <c:lblOffset val="100"/>
        <c:baseTimeUnit val="days"/>
      </c:dateAx>
      <c:valAx>
        <c:axId val="3908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120</c:v>
                </c:pt>
              </c:numCache>
            </c:numRef>
          </c:val>
          <c:extLst>
            <c:ext xmlns:c16="http://schemas.microsoft.com/office/drawing/2014/chart" uri="{C3380CC4-5D6E-409C-BE32-E72D297353CC}">
              <c16:uniqueId val="{00000000-2A6B-425C-BB1E-6860F305A72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0</c:v>
                </c:pt>
              </c:numCache>
            </c:numRef>
          </c:val>
          <c:extLst>
            <c:ext xmlns:c16="http://schemas.microsoft.com/office/drawing/2014/chart" uri="{C3380CC4-5D6E-409C-BE32-E72D297353CC}">
              <c16:uniqueId val="{00000001-2A6B-425C-BB1E-6860F305A72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2A6B-425C-BB1E-6860F305A72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2A6B-425C-BB1E-6860F305A72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A6B-425C-BB1E-6860F305A72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A6B-425C-BB1E-6860F305A72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2A6B-425C-BB1E-6860F305A72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0</c:v>
                </c:pt>
              </c:numCache>
            </c:numRef>
          </c:val>
          <c:extLst>
            <c:ext xmlns:c16="http://schemas.microsoft.com/office/drawing/2014/chart" uri="{C3380CC4-5D6E-409C-BE32-E72D297353CC}">
              <c16:uniqueId val="{00000007-2A6B-425C-BB1E-6860F305A728}"/>
            </c:ext>
          </c:extLst>
        </c:ser>
        <c:dLbls>
          <c:showLegendKey val="0"/>
          <c:showVal val="0"/>
          <c:showCatName val="0"/>
          <c:showSerName val="0"/>
          <c:showPercent val="0"/>
          <c:showBubbleSize val="0"/>
        </c:dLbls>
        <c:gapWidth val="150"/>
        <c:overlap val="100"/>
        <c:axId val="296704840"/>
        <c:axId val="296703200"/>
      </c:barChart>
      <c:catAx>
        <c:axId val="29670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3200"/>
        <c:crosses val="autoZero"/>
        <c:auto val="1"/>
        <c:lblAlgn val="ctr"/>
        <c:lblOffset val="100"/>
        <c:noMultiLvlLbl val="0"/>
      </c:catAx>
      <c:valAx>
        <c:axId val="29670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0.122473974280465</c:v>
                </c:pt>
                <c:pt idx="4">
                  <c:v>6.98101653398653</c:v>
                </c:pt>
                <c:pt idx="6">
                  <c:v>0.122473974280465</c:v>
                </c:pt>
              </c:numCache>
            </c:numRef>
          </c:val>
          <c:extLst>
            <c:ext xmlns:c16="http://schemas.microsoft.com/office/drawing/2014/chart" uri="{C3380CC4-5D6E-409C-BE32-E72D297353CC}">
              <c16:uniqueId val="{00000000-AF68-4F89-A4DF-5973726C8D95}"/>
            </c:ext>
          </c:extLst>
        </c:ser>
        <c:dLbls>
          <c:showLegendKey val="0"/>
          <c:showVal val="0"/>
          <c:showCatName val="0"/>
          <c:showSerName val="0"/>
          <c:showPercent val="0"/>
          <c:showBubbleSize val="0"/>
        </c:dLbls>
        <c:gapWidth val="219"/>
        <c:overlap val="-27"/>
        <c:axId val="296674384"/>
        <c:axId val="296675040"/>
      </c:barChart>
      <c:catAx>
        <c:axId val="29667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75040"/>
        <c:crosses val="autoZero"/>
        <c:auto val="1"/>
        <c:lblAlgn val="ctr"/>
        <c:lblOffset val="100"/>
        <c:noMultiLvlLbl val="0"/>
      </c:catAx>
      <c:valAx>
        <c:axId val="29667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7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408</c:v>
                </c:pt>
                <c:pt idx="2">
                  <c:v>131</c:v>
                </c:pt>
                <c:pt idx="3">
                  <c:v>54</c:v>
                </c:pt>
                <c:pt idx="4">
                  <c:v>21</c:v>
                </c:pt>
                <c:pt idx="5">
                  <c:v>5</c:v>
                </c:pt>
                <c:pt idx="6">
                  <c:v>7</c:v>
                </c:pt>
              </c:numCache>
            </c:numRef>
          </c:val>
          <c:extLst>
            <c:ext xmlns:c16="http://schemas.microsoft.com/office/drawing/2014/chart" uri="{C3380CC4-5D6E-409C-BE32-E72D297353CC}">
              <c16:uniqueId val="{00000000-EDE7-406F-A1B6-958C94B82BA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25</c:v>
                </c:pt>
                <c:pt idx="1">
                  <c:v>665</c:v>
                </c:pt>
                <c:pt idx="2">
                  <c:v>158</c:v>
                </c:pt>
                <c:pt idx="3">
                  <c:v>96</c:v>
                </c:pt>
                <c:pt idx="4">
                  <c:v>29</c:v>
                </c:pt>
                <c:pt idx="5">
                  <c:v>5</c:v>
                </c:pt>
                <c:pt idx="6">
                  <c:v>10</c:v>
                </c:pt>
              </c:numCache>
            </c:numRef>
          </c:val>
          <c:extLst>
            <c:ext xmlns:c16="http://schemas.microsoft.com/office/drawing/2014/chart" uri="{C3380CC4-5D6E-409C-BE32-E72D297353CC}">
              <c16:uniqueId val="{00000001-EDE7-406F-A1B6-958C94B82BAF}"/>
            </c:ext>
          </c:extLst>
        </c:ser>
        <c:dLbls>
          <c:showLegendKey val="0"/>
          <c:showVal val="0"/>
          <c:showCatName val="0"/>
          <c:showSerName val="0"/>
          <c:showPercent val="0"/>
          <c:showBubbleSize val="0"/>
        </c:dLbls>
        <c:gapWidth val="219"/>
        <c:overlap val="-27"/>
        <c:axId val="301826776"/>
        <c:axId val="301825792"/>
      </c:barChart>
      <c:catAx>
        <c:axId val="30182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5792"/>
        <c:crosses val="autoZero"/>
        <c:auto val="1"/>
        <c:lblAlgn val="ctr"/>
        <c:lblOffset val="100"/>
        <c:noMultiLvlLbl val="0"/>
      </c:catAx>
      <c:valAx>
        <c:axId val="30182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6.13496932515337E-2</c:v>
                </c:pt>
                <c:pt idx="1">
                  <c:v>0</c:v>
                </c:pt>
                <c:pt idx="2">
                  <c:v>0</c:v>
                </c:pt>
                <c:pt idx="3">
                  <c:v>0</c:v>
                </c:pt>
                <c:pt idx="4">
                  <c:v>0</c:v>
                </c:pt>
                <c:pt idx="5">
                  <c:v>6.9852941176470598</c:v>
                </c:pt>
                <c:pt idx="6">
                  <c:v>0</c:v>
                </c:pt>
                <c:pt idx="7">
                  <c:v>0.183823529411765</c:v>
                </c:pt>
                <c:pt idx="8">
                  <c:v>0.12254901960784299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FAF-48F3-82CB-B3453A3A55AC}"/>
            </c:ext>
          </c:extLst>
        </c:ser>
        <c:dLbls>
          <c:showLegendKey val="0"/>
          <c:showVal val="0"/>
          <c:showCatName val="0"/>
          <c:showSerName val="0"/>
          <c:showPercent val="0"/>
          <c:showBubbleSize val="0"/>
        </c:dLbls>
        <c:smooth val="0"/>
        <c:axId val="301828744"/>
        <c:axId val="301833992"/>
      </c:lineChart>
      <c:dateAx>
        <c:axId val="30182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33992"/>
        <c:crosses val="autoZero"/>
        <c:auto val="1"/>
        <c:lblOffset val="100"/>
        <c:baseTimeUnit val="days"/>
      </c:dateAx>
      <c:valAx>
        <c:axId val="30183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1630</c:v>
                </c:pt>
                <c:pt idx="1">
                  <c:v>1630</c:v>
                </c:pt>
                <c:pt idx="2">
                  <c:v>1630</c:v>
                </c:pt>
                <c:pt idx="3">
                  <c:v>1632</c:v>
                </c:pt>
                <c:pt idx="4">
                  <c:v>1632</c:v>
                </c:pt>
                <c:pt idx="5">
                  <c:v>1633</c:v>
                </c:pt>
                <c:pt idx="6">
                  <c:v>1633</c:v>
                </c:pt>
                <c:pt idx="7">
                  <c:v>1632</c:v>
                </c:pt>
                <c:pt idx="8">
                  <c:v>1632</c:v>
                </c:pt>
                <c:pt idx="9">
                  <c:v>1633</c:v>
                </c:pt>
                <c:pt idx="10">
                  <c:v>1632</c:v>
                </c:pt>
                <c:pt idx="11">
                  <c:v>1632</c:v>
                </c:pt>
                <c:pt idx="12">
                  <c:v>1633</c:v>
                </c:pt>
                <c:pt idx="13">
                  <c:v>1633</c:v>
                </c:pt>
                <c:pt idx="14">
                  <c:v>1633</c:v>
                </c:pt>
                <c:pt idx="15">
                  <c:v>1633</c:v>
                </c:pt>
                <c:pt idx="16">
                  <c:v>1633</c:v>
                </c:pt>
                <c:pt idx="17">
                  <c:v>1633</c:v>
                </c:pt>
                <c:pt idx="18">
                  <c:v>1633</c:v>
                </c:pt>
                <c:pt idx="19">
                  <c:v>1633</c:v>
                </c:pt>
                <c:pt idx="20">
                  <c:v>1633</c:v>
                </c:pt>
                <c:pt idx="21">
                  <c:v>1633</c:v>
                </c:pt>
                <c:pt idx="22">
                  <c:v>1633</c:v>
                </c:pt>
                <c:pt idx="23">
                  <c:v>1634</c:v>
                </c:pt>
                <c:pt idx="24">
                  <c:v>1634</c:v>
                </c:pt>
                <c:pt idx="25">
                  <c:v>1634</c:v>
                </c:pt>
                <c:pt idx="26">
                  <c:v>1634</c:v>
                </c:pt>
                <c:pt idx="27">
                  <c:v>1634</c:v>
                </c:pt>
                <c:pt idx="28">
                  <c:v>1635</c:v>
                </c:pt>
                <c:pt idx="29">
                  <c:v>1636</c:v>
                </c:pt>
              </c:numCache>
            </c:numRef>
          </c:val>
          <c:smooth val="0"/>
          <c:extLst>
            <c:ext xmlns:c16="http://schemas.microsoft.com/office/drawing/2014/chart" uri="{C3380CC4-5D6E-409C-BE32-E72D297353CC}">
              <c16:uniqueId val="{00000000-D3D7-4F83-8D40-5E120EE9C80D}"/>
            </c:ext>
          </c:extLst>
        </c:ser>
        <c:dLbls>
          <c:showLegendKey val="0"/>
          <c:showVal val="0"/>
          <c:showCatName val="0"/>
          <c:showSerName val="0"/>
          <c:showPercent val="0"/>
          <c:showBubbleSize val="0"/>
        </c:dLbls>
        <c:smooth val="0"/>
        <c:axId val="301837272"/>
        <c:axId val="246994728"/>
      </c:lineChart>
      <c:dateAx>
        <c:axId val="30183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94728"/>
        <c:crosses val="autoZero"/>
        <c:auto val="1"/>
        <c:lblOffset val="100"/>
        <c:baseTimeUnit val="days"/>
      </c:dateAx>
      <c:valAx>
        <c:axId val="24699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3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2</c:v>
                </c:pt>
                <c:pt idx="1">
                  <c:v>9</c:v>
                </c:pt>
                <c:pt idx="2">
                  <c:v>2</c:v>
                </c:pt>
                <c:pt idx="3">
                  <c:v>6</c:v>
                </c:pt>
                <c:pt idx="4">
                  <c:v>2</c:v>
                </c:pt>
                <c:pt idx="5">
                  <c:v>2</c:v>
                </c:pt>
                <c:pt idx="6">
                  <c:v>8</c:v>
                </c:pt>
                <c:pt idx="7">
                  <c:v>0</c:v>
                </c:pt>
                <c:pt idx="8">
                  <c:v>2</c:v>
                </c:pt>
                <c:pt idx="9">
                  <c:v>3</c:v>
                </c:pt>
                <c:pt idx="10">
                  <c:v>0</c:v>
                </c:pt>
                <c:pt idx="11">
                  <c:v>2</c:v>
                </c:pt>
                <c:pt idx="12">
                  <c:v>0</c:v>
                </c:pt>
                <c:pt idx="13">
                  <c:v>2</c:v>
                </c:pt>
                <c:pt idx="14">
                  <c:v>0</c:v>
                </c:pt>
                <c:pt idx="15">
                  <c:v>9</c:v>
                </c:pt>
                <c:pt idx="16">
                  <c:v>6</c:v>
                </c:pt>
                <c:pt idx="17">
                  <c:v>8</c:v>
                </c:pt>
                <c:pt idx="18">
                  <c:v>2</c:v>
                </c:pt>
                <c:pt idx="19">
                  <c:v>1</c:v>
                </c:pt>
                <c:pt idx="20">
                  <c:v>1</c:v>
                </c:pt>
                <c:pt idx="21">
                  <c:v>3</c:v>
                </c:pt>
                <c:pt idx="22">
                  <c:v>5</c:v>
                </c:pt>
                <c:pt idx="23">
                  <c:v>6</c:v>
                </c:pt>
                <c:pt idx="24">
                  <c:v>2</c:v>
                </c:pt>
                <c:pt idx="25">
                  <c:v>2</c:v>
                </c:pt>
                <c:pt idx="26">
                  <c:v>17</c:v>
                </c:pt>
                <c:pt idx="27">
                  <c:v>7</c:v>
                </c:pt>
                <c:pt idx="28">
                  <c:v>4</c:v>
                </c:pt>
                <c:pt idx="29">
                  <c:v>5</c:v>
                </c:pt>
              </c:numCache>
            </c:numRef>
          </c:val>
          <c:smooth val="0"/>
          <c:extLst>
            <c:ext xmlns:c16="http://schemas.microsoft.com/office/drawing/2014/chart" uri="{C3380CC4-5D6E-409C-BE32-E72D297353CC}">
              <c16:uniqueId val="{00000000-761A-459E-A702-DB7D02A8DC08}"/>
            </c:ext>
          </c:extLst>
        </c:ser>
        <c:dLbls>
          <c:showLegendKey val="0"/>
          <c:showVal val="0"/>
          <c:showCatName val="0"/>
          <c:showSerName val="0"/>
          <c:showPercent val="0"/>
          <c:showBubbleSize val="0"/>
        </c:dLbls>
        <c:smooth val="0"/>
        <c:axId val="297509016"/>
        <c:axId val="297503440"/>
      </c:lineChart>
      <c:dateAx>
        <c:axId val="29750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03440"/>
        <c:crosses val="autoZero"/>
        <c:auto val="1"/>
        <c:lblOffset val="100"/>
        <c:baseTimeUnit val="days"/>
      </c:dateAx>
      <c:valAx>
        <c:axId val="29750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0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A977-8650-4CDA-A609-7B7812D2867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E642818-39DA-4A22-9973-D2A975139C8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07571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94BF3-FD96-453F-BA64-F660278FD360}"/>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CC873727-20D7-4FC4-9E44-DF4AE1BFB19B}"/>
              </a:ext>
            </a:extLst>
          </p:cNvPr>
          <p:cNvGraphicFramePr>
            <a:graphicFrameLocks noGrp="1"/>
          </p:cNvGraphicFramePr>
          <p:nvPr>
            <p:ph type="tbl" sz="quarter" idx="13"/>
            <p:extLst>
              <p:ext uri="{D42A27DB-BD31-4B8C-83A1-F6EECF244321}">
                <p14:modId xmlns:p14="http://schemas.microsoft.com/office/powerpoint/2010/main" val="425654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83643411"/>
                    </a:ext>
                  </a:extLst>
                </a:gridCol>
                <a:gridCol w="740664">
                  <a:extLst>
                    <a:ext uri="{9D8B030D-6E8A-4147-A177-3AD203B41FA5}">
                      <a16:colId xmlns:a16="http://schemas.microsoft.com/office/drawing/2014/main" val="1337208921"/>
                    </a:ext>
                  </a:extLst>
                </a:gridCol>
                <a:gridCol w="740664">
                  <a:extLst>
                    <a:ext uri="{9D8B030D-6E8A-4147-A177-3AD203B41FA5}">
                      <a16:colId xmlns:a16="http://schemas.microsoft.com/office/drawing/2014/main" val="4107775603"/>
                    </a:ext>
                  </a:extLst>
                </a:gridCol>
                <a:gridCol w="740664">
                  <a:extLst>
                    <a:ext uri="{9D8B030D-6E8A-4147-A177-3AD203B41FA5}">
                      <a16:colId xmlns:a16="http://schemas.microsoft.com/office/drawing/2014/main" val="4016820851"/>
                    </a:ext>
                  </a:extLst>
                </a:gridCol>
                <a:gridCol w="740664">
                  <a:extLst>
                    <a:ext uri="{9D8B030D-6E8A-4147-A177-3AD203B41FA5}">
                      <a16:colId xmlns:a16="http://schemas.microsoft.com/office/drawing/2014/main" val="4067818513"/>
                    </a:ext>
                  </a:extLst>
                </a:gridCol>
                <a:gridCol w="740664">
                  <a:extLst>
                    <a:ext uri="{9D8B030D-6E8A-4147-A177-3AD203B41FA5}">
                      <a16:colId xmlns:a16="http://schemas.microsoft.com/office/drawing/2014/main" val="658518691"/>
                    </a:ext>
                  </a:extLst>
                </a:gridCol>
                <a:gridCol w="740664">
                  <a:extLst>
                    <a:ext uri="{9D8B030D-6E8A-4147-A177-3AD203B41FA5}">
                      <a16:colId xmlns:a16="http://schemas.microsoft.com/office/drawing/2014/main" val="2461091442"/>
                    </a:ext>
                  </a:extLst>
                </a:gridCol>
                <a:gridCol w="740664">
                  <a:extLst>
                    <a:ext uri="{9D8B030D-6E8A-4147-A177-3AD203B41FA5}">
                      <a16:colId xmlns:a16="http://schemas.microsoft.com/office/drawing/2014/main" val="1931453615"/>
                    </a:ext>
                  </a:extLst>
                </a:gridCol>
                <a:gridCol w="740664">
                  <a:extLst>
                    <a:ext uri="{9D8B030D-6E8A-4147-A177-3AD203B41FA5}">
                      <a16:colId xmlns:a16="http://schemas.microsoft.com/office/drawing/2014/main" val="2715353358"/>
                    </a:ext>
                  </a:extLst>
                </a:gridCol>
                <a:gridCol w="740664">
                  <a:extLst>
                    <a:ext uri="{9D8B030D-6E8A-4147-A177-3AD203B41FA5}">
                      <a16:colId xmlns:a16="http://schemas.microsoft.com/office/drawing/2014/main" val="28711775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7405182"/>
                  </a:ext>
                </a:extLst>
              </a:tr>
              <a:tr h="370840">
                <a:tc>
                  <a:txBody>
                    <a:bodyPr/>
                    <a:lstStyle/>
                    <a:p>
                      <a:r>
                        <a:rPr lang="en-US" sz="1000"/>
                        <a:t>Oxford Fajar Pre-University</a:t>
                      </a:r>
                    </a:p>
                  </a:txBody>
                  <a:tcPr/>
                </a:tc>
                <a:tc>
                  <a:txBody>
                    <a:bodyPr/>
                    <a:lstStyle/>
                    <a:p>
                      <a:r>
                        <a:rPr lang="en-US" sz="1000"/>
                        <a:t>1636</a:t>
                      </a:r>
                    </a:p>
                  </a:txBody>
                  <a:tcPr/>
                </a:tc>
                <a:tc>
                  <a:txBody>
                    <a:bodyPr/>
                    <a:lstStyle/>
                    <a:p>
                      <a:r>
                        <a:rPr lang="en-US" sz="1000"/>
                        <a:t>6</a:t>
                      </a:r>
                    </a:p>
                  </a:txBody>
                  <a:tcPr/>
                </a:tc>
                <a:tc>
                  <a:txBody>
                    <a:bodyPr/>
                    <a:lstStyle/>
                    <a:p>
                      <a:r>
                        <a:rPr lang="en-US" sz="1000"/>
                        <a:t>4</a:t>
                      </a:r>
                    </a:p>
                  </a:txBody>
                  <a:tcPr/>
                </a:tc>
                <a:tc>
                  <a:txBody>
                    <a:bodyPr/>
                    <a:lstStyle/>
                    <a:p>
                      <a:r>
                        <a:rPr lang="en-US" sz="1000"/>
                        <a:t>120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1.8371 %</a:t>
                      </a:r>
                    </a:p>
                  </a:txBody>
                  <a:tcPr/>
                </a:tc>
                <a:tc>
                  <a:txBody>
                    <a:bodyPr/>
                    <a:lstStyle/>
                    <a:p>
                      <a:r>
                        <a:rPr lang="en-US" sz="1000"/>
                        <a:t>0.0 %</a:t>
                      </a:r>
                    </a:p>
                  </a:txBody>
                  <a:tcPr/>
                </a:tc>
                <a:extLst>
                  <a:ext uri="{0D108BD9-81ED-4DB2-BD59-A6C34878D82A}">
                    <a16:rowId xmlns:a16="http://schemas.microsoft.com/office/drawing/2014/main" val="1258118746"/>
                  </a:ext>
                </a:extLst>
              </a:tr>
            </a:tbl>
          </a:graphicData>
        </a:graphic>
      </p:graphicFrame>
      <p:sp>
        <p:nvSpPr>
          <p:cNvPr id="4" name="Text Placeholder 3">
            <a:extLst>
              <a:ext uri="{FF2B5EF4-FFF2-40B4-BE49-F238E27FC236}">
                <a16:creationId xmlns:a16="http://schemas.microsoft.com/office/drawing/2014/main" id="{11908151-ACF7-46D5-8ACD-8C3FB8CDC76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25623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BB870-C900-4366-AD4E-92144F2F85F5}"/>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06ED3173-5958-433E-8CEC-897D3F05E25D}"/>
              </a:ext>
            </a:extLst>
          </p:cNvPr>
          <p:cNvGraphicFramePr>
            <a:graphicFrameLocks noGrp="1"/>
          </p:cNvGraphicFramePr>
          <p:nvPr>
            <p:ph type="chart" sz="quarter" idx="13"/>
            <p:extLst>
              <p:ext uri="{D42A27DB-BD31-4B8C-83A1-F6EECF244321}">
                <p14:modId xmlns:p14="http://schemas.microsoft.com/office/powerpoint/2010/main" val="3587975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8E146-A0F2-454F-8036-10BC5DF8D220}"/>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9BCB9B89-0E5D-4D15-95A8-0F2206B2C2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445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FE0B-7C13-400B-95E8-EED153F0970F}"/>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E164792C-9825-478D-9B86-C61DA402B779}"/>
              </a:ext>
            </a:extLst>
          </p:cNvPr>
          <p:cNvGraphicFramePr>
            <a:graphicFrameLocks noGrp="1"/>
          </p:cNvGraphicFramePr>
          <p:nvPr>
            <p:ph type="chart" sz="quarter" idx="13"/>
            <p:extLst>
              <p:ext uri="{D42A27DB-BD31-4B8C-83A1-F6EECF244321}">
                <p14:modId xmlns:p14="http://schemas.microsoft.com/office/powerpoint/2010/main" val="1413481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B8D045-40A8-40A0-8736-3133EEEA865F}"/>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7F2ABDF5-1AF0-4D23-B04C-AC3F87A43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52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C0BE-97E8-4542-A67B-D27DFD37786B}"/>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CD89ED44-4AAE-4FAF-8DA9-4EB29D593134}"/>
              </a:ext>
            </a:extLst>
          </p:cNvPr>
          <p:cNvGraphicFramePr>
            <a:graphicFrameLocks noGrp="1"/>
          </p:cNvGraphicFramePr>
          <p:nvPr>
            <p:ph type="chart" sz="quarter" idx="13"/>
            <p:extLst>
              <p:ext uri="{D42A27DB-BD31-4B8C-83A1-F6EECF244321}">
                <p14:modId xmlns:p14="http://schemas.microsoft.com/office/powerpoint/2010/main" val="978486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69EDD-EC8E-4212-9E45-86DE48BD87BF}"/>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508D5EB8-F04B-477A-AAE2-568C0AE687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410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D876-91FC-4309-B389-216ED23FD5D4}"/>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1C8463F1-5490-4FD6-A5BB-8C57482FFB34}"/>
              </a:ext>
            </a:extLst>
          </p:cNvPr>
          <p:cNvGraphicFramePr>
            <a:graphicFrameLocks noGrp="1"/>
          </p:cNvGraphicFramePr>
          <p:nvPr>
            <p:ph type="chart" sz="quarter" idx="13"/>
            <p:extLst>
              <p:ext uri="{D42A27DB-BD31-4B8C-83A1-F6EECF244321}">
                <p14:modId xmlns:p14="http://schemas.microsoft.com/office/powerpoint/2010/main" val="763012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9F7DA-3ABE-43D2-A546-FCC9DE153D8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39D829A5-A2E0-4309-84D6-59738F397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730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08F9-3569-4A39-95CF-091450797E9D}"/>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446A7FA1-838C-4CBF-A6FA-F2167206F5F7}"/>
              </a:ext>
            </a:extLst>
          </p:cNvPr>
          <p:cNvGraphicFramePr>
            <a:graphicFrameLocks noGrp="1"/>
          </p:cNvGraphicFramePr>
          <p:nvPr>
            <p:ph type="chart" sz="quarter" idx="13"/>
            <p:extLst>
              <p:ext uri="{D42A27DB-BD31-4B8C-83A1-F6EECF244321}">
                <p14:modId xmlns:p14="http://schemas.microsoft.com/office/powerpoint/2010/main" val="1985588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C8C96-998B-4DB4-9570-2952DAF352A8}"/>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DCE83652-80C0-4425-BF1D-1E4E2EEA2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59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AD0C2-3DBE-47BE-ABF6-978C9A17BD0F}"/>
              </a:ext>
            </a:extLst>
          </p:cNvPr>
          <p:cNvSpPr>
            <a:spLocks noGrp="1"/>
          </p:cNvSpPr>
          <p:nvPr>
            <p:ph type="title"/>
          </p:nvPr>
        </p:nvSpPr>
        <p:spPr/>
        <p:txBody>
          <a:bodyPr/>
          <a:lstStyle/>
          <a:p>
            <a:r>
              <a:rPr lang="en-US"/>
              <a:t>Facebook (FB) Custom Own Posts Table (new) | Oxford Fajar Pre-University - 1 of 2</a:t>
            </a:r>
          </a:p>
        </p:txBody>
      </p:sp>
      <p:graphicFrame>
        <p:nvGraphicFramePr>
          <p:cNvPr id="5" name="Table Placeholder 4">
            <a:extLst>
              <a:ext uri="{FF2B5EF4-FFF2-40B4-BE49-F238E27FC236}">
                <a16:creationId xmlns:a16="http://schemas.microsoft.com/office/drawing/2014/main" id="{9042E6F4-533E-4E54-B5DE-207F4D1D3C1D}"/>
              </a:ext>
            </a:extLst>
          </p:cNvPr>
          <p:cNvGraphicFramePr>
            <a:graphicFrameLocks noGrp="1"/>
          </p:cNvGraphicFramePr>
          <p:nvPr>
            <p:ph type="tbl" sz="quarter" idx="13"/>
            <p:extLst>
              <p:ext uri="{D42A27DB-BD31-4B8C-83A1-F6EECF244321}">
                <p14:modId xmlns:p14="http://schemas.microsoft.com/office/powerpoint/2010/main" val="26604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26878041"/>
                    </a:ext>
                  </a:extLst>
                </a:gridCol>
                <a:gridCol w="822960">
                  <a:extLst>
                    <a:ext uri="{9D8B030D-6E8A-4147-A177-3AD203B41FA5}">
                      <a16:colId xmlns:a16="http://schemas.microsoft.com/office/drawing/2014/main" val="538294689"/>
                    </a:ext>
                  </a:extLst>
                </a:gridCol>
                <a:gridCol w="822960">
                  <a:extLst>
                    <a:ext uri="{9D8B030D-6E8A-4147-A177-3AD203B41FA5}">
                      <a16:colId xmlns:a16="http://schemas.microsoft.com/office/drawing/2014/main" val="4197809275"/>
                    </a:ext>
                  </a:extLst>
                </a:gridCol>
                <a:gridCol w="822960">
                  <a:extLst>
                    <a:ext uri="{9D8B030D-6E8A-4147-A177-3AD203B41FA5}">
                      <a16:colId xmlns:a16="http://schemas.microsoft.com/office/drawing/2014/main" val="1067691481"/>
                    </a:ext>
                  </a:extLst>
                </a:gridCol>
                <a:gridCol w="822960">
                  <a:extLst>
                    <a:ext uri="{9D8B030D-6E8A-4147-A177-3AD203B41FA5}">
                      <a16:colId xmlns:a16="http://schemas.microsoft.com/office/drawing/2014/main" val="246992462"/>
                    </a:ext>
                  </a:extLst>
                </a:gridCol>
                <a:gridCol w="822960">
                  <a:extLst>
                    <a:ext uri="{9D8B030D-6E8A-4147-A177-3AD203B41FA5}">
                      <a16:colId xmlns:a16="http://schemas.microsoft.com/office/drawing/2014/main" val="62381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673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- 2019-09-06 14:17:18</a:t>
                      </a:r>
                      <a:r>
                        <a:rPr kumimoji="0" lang="en-US" sz="1000" b="0" i="0" u="none" strike="noStrike" kern="1200" cap="none" spc="0" normalizeH="0" baseline="0" noProof="0">
                          <a:ln>
                            <a:noFill/>
                          </a:ln>
                          <a:solidFill>
                            <a:prstClr val="black"/>
                          </a:solidFill>
                          <a:effectLst/>
                          <a:uLnTx/>
                          <a:uFillTx/>
                          <a:latin typeface="+mn-lt"/>
                          <a:ea typeface="+mn-ea"/>
                          <a:cs typeface="+mn-cs"/>
                        </a:rPr>
                        <a:t>
 Heating raw food is essential to make them safe for consumption and to  preserve its quality but this might reduce nutrients during the process of cooking.
To overcome this issue, high pressure processing might be a long-term alternative to keep the food fresh and safe without heating.
Read more on http://bit.ly/2MRD33R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488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- 2019-09-08 11:58:00</a:t>
                      </a:r>
                      <a:r>
                        <a:rPr kumimoji="0" lang="en-US" sz="1000" b="0" i="0" u="none" strike="noStrike" kern="1200" cap="none" spc="0" normalizeH="0" baseline="0" noProof="0">
                          <a:ln>
                            <a:noFill/>
                          </a:ln>
                          <a:solidFill>
                            <a:prstClr val="black"/>
                          </a:solidFill>
                          <a:effectLst/>
                          <a:uLnTx/>
                          <a:uFillTx/>
                          <a:latin typeface="+mn-lt"/>
                          <a:ea typeface="+mn-ea"/>
                          <a:cs typeface="+mn-cs"/>
                        </a:rPr>
                        <a:t>
 Word Whizz of the month. 😀
Selfhood, noun
The quality that gives a person or thing an individual identity and makes them different from others
“to understand the nature and development of selfhood.”
Learn more at
http://bit.ly/2WMyPde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0919250"/>
                  </a:ext>
                </a:extLst>
              </a:tr>
            </a:tbl>
          </a:graphicData>
        </a:graphic>
      </p:graphicFrame>
      <p:sp>
        <p:nvSpPr>
          <p:cNvPr id="4" name="Text Placeholder 3">
            <a:extLst>
              <a:ext uri="{FF2B5EF4-FFF2-40B4-BE49-F238E27FC236}">
                <a16:creationId xmlns:a16="http://schemas.microsoft.com/office/drawing/2014/main" id="{53CE3193-31A4-4C61-865F-11936CE96EB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39850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DA53-B6A0-48B8-BA3E-2BEA96822F01}"/>
              </a:ext>
            </a:extLst>
          </p:cNvPr>
          <p:cNvSpPr>
            <a:spLocks noGrp="1"/>
          </p:cNvSpPr>
          <p:nvPr>
            <p:ph type="title"/>
          </p:nvPr>
        </p:nvSpPr>
        <p:spPr/>
        <p:txBody>
          <a:bodyPr/>
          <a:lstStyle/>
          <a:p>
            <a:r>
              <a:rPr lang="en-US"/>
              <a:t>Facebook (FB) Custom Own Posts Table (new) | Oxford Fajar Pre-University - 2 of 2</a:t>
            </a:r>
          </a:p>
        </p:txBody>
      </p:sp>
      <p:graphicFrame>
        <p:nvGraphicFramePr>
          <p:cNvPr id="5" name="Table Placeholder 4">
            <a:extLst>
              <a:ext uri="{FF2B5EF4-FFF2-40B4-BE49-F238E27FC236}">
                <a16:creationId xmlns:a16="http://schemas.microsoft.com/office/drawing/2014/main" id="{B3335E6E-C372-4100-90B1-3998FFC13F54}"/>
              </a:ext>
            </a:extLst>
          </p:cNvPr>
          <p:cNvGraphicFramePr>
            <a:graphicFrameLocks noGrp="1"/>
          </p:cNvGraphicFramePr>
          <p:nvPr>
            <p:ph type="tbl" sz="quarter" idx="13"/>
            <p:extLst>
              <p:ext uri="{D42A27DB-BD31-4B8C-83A1-F6EECF244321}">
                <p14:modId xmlns:p14="http://schemas.microsoft.com/office/powerpoint/2010/main" val="186983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85012510"/>
                    </a:ext>
                  </a:extLst>
                </a:gridCol>
                <a:gridCol w="822960">
                  <a:extLst>
                    <a:ext uri="{9D8B030D-6E8A-4147-A177-3AD203B41FA5}">
                      <a16:colId xmlns:a16="http://schemas.microsoft.com/office/drawing/2014/main" val="713093855"/>
                    </a:ext>
                  </a:extLst>
                </a:gridCol>
                <a:gridCol w="822960">
                  <a:extLst>
                    <a:ext uri="{9D8B030D-6E8A-4147-A177-3AD203B41FA5}">
                      <a16:colId xmlns:a16="http://schemas.microsoft.com/office/drawing/2014/main" val="2895691972"/>
                    </a:ext>
                  </a:extLst>
                </a:gridCol>
                <a:gridCol w="822960">
                  <a:extLst>
                    <a:ext uri="{9D8B030D-6E8A-4147-A177-3AD203B41FA5}">
                      <a16:colId xmlns:a16="http://schemas.microsoft.com/office/drawing/2014/main" val="880293745"/>
                    </a:ext>
                  </a:extLst>
                </a:gridCol>
                <a:gridCol w="822960">
                  <a:extLst>
                    <a:ext uri="{9D8B030D-6E8A-4147-A177-3AD203B41FA5}">
                      <a16:colId xmlns:a16="http://schemas.microsoft.com/office/drawing/2014/main" val="3608940825"/>
                    </a:ext>
                  </a:extLst>
                </a:gridCol>
                <a:gridCol w="822960">
                  <a:extLst>
                    <a:ext uri="{9D8B030D-6E8A-4147-A177-3AD203B41FA5}">
                      <a16:colId xmlns:a16="http://schemas.microsoft.com/office/drawing/2014/main" val="163977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26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- 2019-09-09 13:00:00</a:t>
                      </a:r>
                      <a:r>
                        <a:rPr kumimoji="0" lang="en-US" sz="1000" b="0" i="0" u="none" strike="noStrike" kern="1200" cap="none" spc="0" normalizeH="0" baseline="0" noProof="0">
                          <a:ln>
                            <a:noFill/>
                          </a:ln>
                          <a:solidFill>
                            <a:prstClr val="black"/>
                          </a:solidFill>
                          <a:effectLst/>
                          <a:uLnTx/>
                          <a:uFillTx/>
                          <a:latin typeface="+mn-lt"/>
                          <a:ea typeface="+mn-ea"/>
                          <a:cs typeface="+mn-cs"/>
                        </a:rPr>
                        <a:t>
 Studying non-stop for several hours has been proven to be the least efficient method of studying. To enhance your memory, you can plan your study time and break it into manageable portions.
For instance, you can study for 2 hours in the morning, 1.5 hours after lunch, and 2 hours before bedtime. 
Find out four more techniques to improve your memory here:
http://bit.ly/2MVpccE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981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- 2019-09-01 01:00:01</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Muslims a blessed Awal Muharram! May the new year bring you and your family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8634088"/>
                  </a:ext>
                </a:extLst>
              </a:tr>
            </a:tbl>
          </a:graphicData>
        </a:graphic>
      </p:graphicFrame>
      <p:sp>
        <p:nvSpPr>
          <p:cNvPr id="4" name="Text Placeholder 3">
            <a:extLst>
              <a:ext uri="{FF2B5EF4-FFF2-40B4-BE49-F238E27FC236}">
                <a16:creationId xmlns:a16="http://schemas.microsoft.com/office/drawing/2014/main" id="{9EDC8EEC-8F21-4794-929D-0CB69B976A6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14241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F6D30-AEBF-40F9-A894-C0F3F02A166C}"/>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5FD54B1A-1EAF-43B8-AA5C-004BA89A639F}"/>
              </a:ext>
            </a:extLst>
          </p:cNvPr>
          <p:cNvGraphicFramePr>
            <a:graphicFrameLocks noGrp="1"/>
          </p:cNvGraphicFramePr>
          <p:nvPr>
            <p:ph type="chart" sz="quarter" idx="13"/>
            <p:extLst>
              <p:ext uri="{D42A27DB-BD31-4B8C-83A1-F6EECF244321}">
                <p14:modId xmlns:p14="http://schemas.microsoft.com/office/powerpoint/2010/main" val="4229200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BFD0F-31EA-4E20-B29A-C5416D0044CE}"/>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49724ED1-140A-45C9-AE5C-825B6E640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84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DC49-6AD4-4F61-91F9-1B73A7C44B71}"/>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EBA2B063-955D-45E8-BF09-F305BB5BE473}"/>
              </a:ext>
            </a:extLst>
          </p:cNvPr>
          <p:cNvGraphicFramePr>
            <a:graphicFrameLocks noGrp="1"/>
          </p:cNvGraphicFramePr>
          <p:nvPr>
            <p:ph type="chart" sz="quarter" idx="13"/>
            <p:extLst>
              <p:ext uri="{D42A27DB-BD31-4B8C-83A1-F6EECF244321}">
                <p14:modId xmlns:p14="http://schemas.microsoft.com/office/powerpoint/2010/main" val="1912453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C5366D-586F-47DD-AF7D-F4DC80A6BC60}"/>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2F2D7A9B-C400-420D-928E-5F984167F7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778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F59A-1D5A-4341-81C7-A8A8E0AF4872}"/>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F62E232C-7558-44F8-B1B8-175E357D4934}"/>
              </a:ext>
            </a:extLst>
          </p:cNvPr>
          <p:cNvGraphicFramePr>
            <a:graphicFrameLocks noGrp="1"/>
          </p:cNvGraphicFramePr>
          <p:nvPr>
            <p:ph type="chart" sz="quarter" idx="13"/>
            <p:extLst>
              <p:ext uri="{D42A27DB-BD31-4B8C-83A1-F6EECF244321}">
                <p14:modId xmlns:p14="http://schemas.microsoft.com/office/powerpoint/2010/main" val="179789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30FB8-D667-4CE4-BAFB-F4BD7D04F734}"/>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70F72F75-C56B-4C33-8D30-DB93EC9FE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627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0623-5F6D-4E04-9A1B-2A6DFAF14CC4}"/>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ABCDA37D-32E9-4E66-8461-92FAEA5AAEDA}"/>
              </a:ext>
            </a:extLst>
          </p:cNvPr>
          <p:cNvGraphicFramePr>
            <a:graphicFrameLocks noGrp="1"/>
          </p:cNvGraphicFramePr>
          <p:nvPr>
            <p:ph type="chart" sz="quarter" idx="13"/>
            <p:extLst>
              <p:ext uri="{D42A27DB-BD31-4B8C-83A1-F6EECF244321}">
                <p14:modId xmlns:p14="http://schemas.microsoft.com/office/powerpoint/2010/main" val="884845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F8E69F-5209-446C-B595-00658E2D7907}"/>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BC5F10AE-1A1A-4B46-A4F4-444E547480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50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C1E4-8BFB-46BC-B33C-463363ACB16F}"/>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2D04D5D2-EC74-4ADC-B45C-60BD14BAAC60}"/>
              </a:ext>
            </a:extLst>
          </p:cNvPr>
          <p:cNvGraphicFramePr>
            <a:graphicFrameLocks noGrp="1"/>
          </p:cNvGraphicFramePr>
          <p:nvPr>
            <p:ph type="tbl" sz="quarter" idx="13"/>
            <p:extLst>
              <p:ext uri="{D42A27DB-BD31-4B8C-83A1-F6EECF244321}">
                <p14:modId xmlns:p14="http://schemas.microsoft.com/office/powerpoint/2010/main" val="105053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4149126"/>
                    </a:ext>
                  </a:extLst>
                </a:gridCol>
                <a:gridCol w="1645920">
                  <a:extLst>
                    <a:ext uri="{9D8B030D-6E8A-4147-A177-3AD203B41FA5}">
                      <a16:colId xmlns:a16="http://schemas.microsoft.com/office/drawing/2014/main" val="752457160"/>
                    </a:ext>
                  </a:extLst>
                </a:gridCol>
                <a:gridCol w="1645920">
                  <a:extLst>
                    <a:ext uri="{9D8B030D-6E8A-4147-A177-3AD203B41FA5}">
                      <a16:colId xmlns:a16="http://schemas.microsoft.com/office/drawing/2014/main" val="248497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1368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extLst>
                  <a:ext uri="{0D108BD9-81ED-4DB2-BD59-A6C34878D82A}">
                    <a16:rowId xmlns:a16="http://schemas.microsoft.com/office/drawing/2014/main" val="356744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267653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172478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79606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2123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15898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71648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08622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4209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4656384"/>
                  </a:ext>
                </a:extLst>
              </a:tr>
            </a:tbl>
          </a:graphicData>
        </a:graphic>
      </p:graphicFrame>
      <p:sp>
        <p:nvSpPr>
          <p:cNvPr id="4" name="Text Placeholder 3">
            <a:extLst>
              <a:ext uri="{FF2B5EF4-FFF2-40B4-BE49-F238E27FC236}">
                <a16:creationId xmlns:a16="http://schemas.microsoft.com/office/drawing/2014/main" id="{812384D2-290F-4370-BBF0-B4394D63C68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65477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269D-E678-4580-B1E1-D7C7265E71C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DEC8D5AB-498E-4513-883D-A5FD2D007073}"/>
              </a:ext>
            </a:extLst>
          </p:cNvPr>
          <p:cNvGraphicFramePr>
            <a:graphicFrameLocks noGrp="1"/>
          </p:cNvGraphicFramePr>
          <p:nvPr>
            <p:ph type="tbl" sz="quarter" idx="13"/>
            <p:extLst>
              <p:ext uri="{D42A27DB-BD31-4B8C-83A1-F6EECF244321}">
                <p14:modId xmlns:p14="http://schemas.microsoft.com/office/powerpoint/2010/main" val="41713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93598883"/>
                    </a:ext>
                  </a:extLst>
                </a:gridCol>
                <a:gridCol w="1645920">
                  <a:extLst>
                    <a:ext uri="{9D8B030D-6E8A-4147-A177-3AD203B41FA5}">
                      <a16:colId xmlns:a16="http://schemas.microsoft.com/office/drawing/2014/main" val="3506766652"/>
                    </a:ext>
                  </a:extLst>
                </a:gridCol>
                <a:gridCol w="1645920">
                  <a:extLst>
                    <a:ext uri="{9D8B030D-6E8A-4147-A177-3AD203B41FA5}">
                      <a16:colId xmlns:a16="http://schemas.microsoft.com/office/drawing/2014/main" val="48806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7456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36437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335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2892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7481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947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19780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2993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9360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0825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00541185"/>
                  </a:ext>
                </a:extLst>
              </a:tr>
            </a:tbl>
          </a:graphicData>
        </a:graphic>
      </p:graphicFrame>
      <p:sp>
        <p:nvSpPr>
          <p:cNvPr id="4" name="Text Placeholder 3">
            <a:extLst>
              <a:ext uri="{FF2B5EF4-FFF2-40B4-BE49-F238E27FC236}">
                <a16:creationId xmlns:a16="http://schemas.microsoft.com/office/drawing/2014/main" id="{4B599F9B-8C3D-4B36-BC73-FCF17378C34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2234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7F34-E516-4ECB-8B8A-42AA3AE23227}"/>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1F0E56BE-A9B8-4FAE-A2E9-EF1007A91C1C}"/>
              </a:ext>
            </a:extLst>
          </p:cNvPr>
          <p:cNvGraphicFramePr>
            <a:graphicFrameLocks noGrp="1"/>
          </p:cNvGraphicFramePr>
          <p:nvPr>
            <p:ph type="tbl" sz="quarter" idx="13"/>
            <p:extLst>
              <p:ext uri="{D42A27DB-BD31-4B8C-83A1-F6EECF244321}">
                <p14:modId xmlns:p14="http://schemas.microsoft.com/office/powerpoint/2010/main" val="193424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38168546"/>
                    </a:ext>
                  </a:extLst>
                </a:gridCol>
                <a:gridCol w="1645920">
                  <a:extLst>
                    <a:ext uri="{9D8B030D-6E8A-4147-A177-3AD203B41FA5}">
                      <a16:colId xmlns:a16="http://schemas.microsoft.com/office/drawing/2014/main" val="2567083361"/>
                    </a:ext>
                  </a:extLst>
                </a:gridCol>
                <a:gridCol w="1645920">
                  <a:extLst>
                    <a:ext uri="{9D8B030D-6E8A-4147-A177-3AD203B41FA5}">
                      <a16:colId xmlns:a16="http://schemas.microsoft.com/office/drawing/2014/main" val="18391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6364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365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5660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4174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95156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114124787"/>
                  </a:ext>
                </a:extLst>
              </a:tr>
            </a:tbl>
          </a:graphicData>
        </a:graphic>
      </p:graphicFrame>
      <p:sp>
        <p:nvSpPr>
          <p:cNvPr id="4" name="Text Placeholder 3">
            <a:extLst>
              <a:ext uri="{FF2B5EF4-FFF2-40B4-BE49-F238E27FC236}">
                <a16:creationId xmlns:a16="http://schemas.microsoft.com/office/drawing/2014/main" id="{A2623CE7-BD12-43D6-9C1B-4DDA8F9BFB7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89636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F5D73-AEB0-4AD5-9E4A-234C590A3CEC}"/>
              </a:ext>
            </a:extLst>
          </p:cNvPr>
          <p:cNvSpPr>
            <a:spLocks noGrp="1"/>
          </p:cNvSpPr>
          <p:nvPr>
            <p:ph type="title"/>
          </p:nvPr>
        </p:nvSpPr>
        <p:spPr/>
        <p:txBody>
          <a:bodyPr/>
          <a:lstStyle/>
          <a:p>
            <a:r>
              <a:rPr lang="en-US"/>
              <a:t>Facebook Own Posts Table | Oxford Fajar Pre-University - 1 of 2</a:t>
            </a:r>
          </a:p>
        </p:txBody>
      </p:sp>
      <p:graphicFrame>
        <p:nvGraphicFramePr>
          <p:cNvPr id="5" name="Table Placeholder 4">
            <a:extLst>
              <a:ext uri="{FF2B5EF4-FFF2-40B4-BE49-F238E27FC236}">
                <a16:creationId xmlns:a16="http://schemas.microsoft.com/office/drawing/2014/main" id="{5C0D95DD-5701-4D2F-BE0B-1EC1BDF2E339}"/>
              </a:ext>
            </a:extLst>
          </p:cNvPr>
          <p:cNvGraphicFramePr>
            <a:graphicFrameLocks noGrp="1"/>
          </p:cNvGraphicFramePr>
          <p:nvPr>
            <p:ph type="tbl" sz="quarter" idx="13"/>
            <p:extLst>
              <p:ext uri="{D42A27DB-BD31-4B8C-83A1-F6EECF244321}">
                <p14:modId xmlns:p14="http://schemas.microsoft.com/office/powerpoint/2010/main" val="185601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8771493"/>
                    </a:ext>
                  </a:extLst>
                </a:gridCol>
                <a:gridCol w="658368">
                  <a:extLst>
                    <a:ext uri="{9D8B030D-6E8A-4147-A177-3AD203B41FA5}">
                      <a16:colId xmlns:a16="http://schemas.microsoft.com/office/drawing/2014/main" val="3146715348"/>
                    </a:ext>
                  </a:extLst>
                </a:gridCol>
                <a:gridCol w="658368">
                  <a:extLst>
                    <a:ext uri="{9D8B030D-6E8A-4147-A177-3AD203B41FA5}">
                      <a16:colId xmlns:a16="http://schemas.microsoft.com/office/drawing/2014/main" val="2395541997"/>
                    </a:ext>
                  </a:extLst>
                </a:gridCol>
                <a:gridCol w="658368">
                  <a:extLst>
                    <a:ext uri="{9D8B030D-6E8A-4147-A177-3AD203B41FA5}">
                      <a16:colId xmlns:a16="http://schemas.microsoft.com/office/drawing/2014/main" val="562694351"/>
                    </a:ext>
                  </a:extLst>
                </a:gridCol>
                <a:gridCol w="658368">
                  <a:extLst>
                    <a:ext uri="{9D8B030D-6E8A-4147-A177-3AD203B41FA5}">
                      <a16:colId xmlns:a16="http://schemas.microsoft.com/office/drawing/2014/main" val="1792825821"/>
                    </a:ext>
                  </a:extLst>
                </a:gridCol>
                <a:gridCol w="658368">
                  <a:extLst>
                    <a:ext uri="{9D8B030D-6E8A-4147-A177-3AD203B41FA5}">
                      <a16:colId xmlns:a16="http://schemas.microsoft.com/office/drawing/2014/main" val="218652329"/>
                    </a:ext>
                  </a:extLst>
                </a:gridCol>
                <a:gridCol w="658368">
                  <a:extLst>
                    <a:ext uri="{9D8B030D-6E8A-4147-A177-3AD203B41FA5}">
                      <a16:colId xmlns:a16="http://schemas.microsoft.com/office/drawing/2014/main" val="3098309118"/>
                    </a:ext>
                  </a:extLst>
                </a:gridCol>
                <a:gridCol w="658368">
                  <a:extLst>
                    <a:ext uri="{9D8B030D-6E8A-4147-A177-3AD203B41FA5}">
                      <a16:colId xmlns:a16="http://schemas.microsoft.com/office/drawing/2014/main" val="287412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25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- 2019-09-09 13:00:00</a:t>
                      </a:r>
                      <a:r>
                        <a:rPr kumimoji="0" lang="en-US" sz="1000" b="0" i="0" u="none" strike="noStrike" kern="1200" cap="none" spc="0" normalizeH="0" baseline="0" noProof="0">
                          <a:ln>
                            <a:noFill/>
                          </a:ln>
                          <a:solidFill>
                            <a:prstClr val="black"/>
                          </a:solidFill>
                          <a:effectLst/>
                          <a:uLnTx/>
                          <a:uFillTx/>
                          <a:latin typeface="+mn-lt"/>
                          <a:ea typeface="+mn-ea"/>
                          <a:cs typeface="+mn-cs"/>
                        </a:rPr>
                        <a:t>
 Studying non-stop for several hours has been proven to be the least efficient method of studying. To enhance your memory, you can plan your study time and break it into manageable portions.
For instance, you can study for 2 hours in the morning, 1.5 hours after lunch, and 2 hours before bedtime. 
Find out four more techniques to improve your memory here:
http://bit.ly/2MVpccE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803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- 2019-09-08 11:58:00</a:t>
                      </a:r>
                      <a:r>
                        <a:rPr kumimoji="0" lang="en-US" sz="1000" b="0" i="0" u="none" strike="noStrike" kern="1200" cap="none" spc="0" normalizeH="0" baseline="0" noProof="0">
                          <a:ln>
                            <a:noFill/>
                          </a:ln>
                          <a:solidFill>
                            <a:prstClr val="black"/>
                          </a:solidFill>
                          <a:effectLst/>
                          <a:uLnTx/>
                          <a:uFillTx/>
                          <a:latin typeface="+mn-lt"/>
                          <a:ea typeface="+mn-ea"/>
                          <a:cs typeface="+mn-cs"/>
                        </a:rPr>
                        <a:t>
 Word Whizz of the month. 😀
Selfhood, noun
The quality that gives a person or thing an individual identity and makes them different from others
“to understand the nature and development of selfhood.”
Learn more at
http://bit.ly/2WMyPde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8822185"/>
                  </a:ext>
                </a:extLst>
              </a:tr>
            </a:tbl>
          </a:graphicData>
        </a:graphic>
      </p:graphicFrame>
      <p:sp>
        <p:nvSpPr>
          <p:cNvPr id="4" name="Text Placeholder 3">
            <a:extLst>
              <a:ext uri="{FF2B5EF4-FFF2-40B4-BE49-F238E27FC236}">
                <a16:creationId xmlns:a16="http://schemas.microsoft.com/office/drawing/2014/main" id="{B517AD73-614A-4CC5-AF3D-F5BA3B6EB44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3303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AA025-57C8-4D9C-87A9-8339AFE823D9}"/>
              </a:ext>
            </a:extLst>
          </p:cNvPr>
          <p:cNvSpPr>
            <a:spLocks noGrp="1"/>
          </p:cNvSpPr>
          <p:nvPr>
            <p:ph type="title"/>
          </p:nvPr>
        </p:nvSpPr>
        <p:spPr/>
        <p:txBody>
          <a:bodyPr/>
          <a:lstStyle/>
          <a:p>
            <a:r>
              <a:rPr lang="en-US"/>
              <a:t>Facebook Own Posts Table | Oxford Fajar Pre-University - 2 of 2</a:t>
            </a:r>
          </a:p>
        </p:txBody>
      </p:sp>
      <p:graphicFrame>
        <p:nvGraphicFramePr>
          <p:cNvPr id="5" name="Table Placeholder 4">
            <a:extLst>
              <a:ext uri="{FF2B5EF4-FFF2-40B4-BE49-F238E27FC236}">
                <a16:creationId xmlns:a16="http://schemas.microsoft.com/office/drawing/2014/main" id="{EC3DC0B7-8056-4F85-883B-EC448982DB33}"/>
              </a:ext>
            </a:extLst>
          </p:cNvPr>
          <p:cNvGraphicFramePr>
            <a:graphicFrameLocks noGrp="1"/>
          </p:cNvGraphicFramePr>
          <p:nvPr>
            <p:ph type="tbl" sz="quarter" idx="13"/>
            <p:extLst>
              <p:ext uri="{D42A27DB-BD31-4B8C-83A1-F6EECF244321}">
                <p14:modId xmlns:p14="http://schemas.microsoft.com/office/powerpoint/2010/main" val="353296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8701774"/>
                    </a:ext>
                  </a:extLst>
                </a:gridCol>
                <a:gridCol w="658368">
                  <a:extLst>
                    <a:ext uri="{9D8B030D-6E8A-4147-A177-3AD203B41FA5}">
                      <a16:colId xmlns:a16="http://schemas.microsoft.com/office/drawing/2014/main" val="3914268375"/>
                    </a:ext>
                  </a:extLst>
                </a:gridCol>
                <a:gridCol w="658368">
                  <a:extLst>
                    <a:ext uri="{9D8B030D-6E8A-4147-A177-3AD203B41FA5}">
                      <a16:colId xmlns:a16="http://schemas.microsoft.com/office/drawing/2014/main" val="2110139082"/>
                    </a:ext>
                  </a:extLst>
                </a:gridCol>
                <a:gridCol w="658368">
                  <a:extLst>
                    <a:ext uri="{9D8B030D-6E8A-4147-A177-3AD203B41FA5}">
                      <a16:colId xmlns:a16="http://schemas.microsoft.com/office/drawing/2014/main" val="3118527315"/>
                    </a:ext>
                  </a:extLst>
                </a:gridCol>
                <a:gridCol w="658368">
                  <a:extLst>
                    <a:ext uri="{9D8B030D-6E8A-4147-A177-3AD203B41FA5}">
                      <a16:colId xmlns:a16="http://schemas.microsoft.com/office/drawing/2014/main" val="2690209955"/>
                    </a:ext>
                  </a:extLst>
                </a:gridCol>
                <a:gridCol w="658368">
                  <a:extLst>
                    <a:ext uri="{9D8B030D-6E8A-4147-A177-3AD203B41FA5}">
                      <a16:colId xmlns:a16="http://schemas.microsoft.com/office/drawing/2014/main" val="2643276138"/>
                    </a:ext>
                  </a:extLst>
                </a:gridCol>
                <a:gridCol w="658368">
                  <a:extLst>
                    <a:ext uri="{9D8B030D-6E8A-4147-A177-3AD203B41FA5}">
                      <a16:colId xmlns:a16="http://schemas.microsoft.com/office/drawing/2014/main" val="3337815372"/>
                    </a:ext>
                  </a:extLst>
                </a:gridCol>
                <a:gridCol w="658368">
                  <a:extLst>
                    <a:ext uri="{9D8B030D-6E8A-4147-A177-3AD203B41FA5}">
                      <a16:colId xmlns:a16="http://schemas.microsoft.com/office/drawing/2014/main" val="272524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104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- 2019-09-06 14:17:18</a:t>
                      </a:r>
                      <a:r>
                        <a:rPr kumimoji="0" lang="en-US" sz="1000" b="0" i="0" u="none" strike="noStrike" kern="1200" cap="none" spc="0" normalizeH="0" baseline="0" noProof="0">
                          <a:ln>
                            <a:noFill/>
                          </a:ln>
                          <a:solidFill>
                            <a:prstClr val="black"/>
                          </a:solidFill>
                          <a:effectLst/>
                          <a:uLnTx/>
                          <a:uFillTx/>
                          <a:latin typeface="+mn-lt"/>
                          <a:ea typeface="+mn-ea"/>
                          <a:cs typeface="+mn-cs"/>
                        </a:rPr>
                        <a:t>
 Heating raw food is essential to make them safe for consumption and to  preserve its quality but this might reduce nutrients during the process of cooking.
To overcome this issue, high pressure processing might be a long-term alternative to keep the food fresh and safe without heating.
Read more on http://bit.ly/2MRD33R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73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- 2019-09-01 01:00:01</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Muslims a blessed Awal Muharram! May the new year bring you and your family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9518008"/>
                  </a:ext>
                </a:extLst>
              </a:tr>
            </a:tbl>
          </a:graphicData>
        </a:graphic>
      </p:graphicFrame>
      <p:sp>
        <p:nvSpPr>
          <p:cNvPr id="4" name="Text Placeholder 3">
            <a:extLst>
              <a:ext uri="{FF2B5EF4-FFF2-40B4-BE49-F238E27FC236}">
                <a16:creationId xmlns:a16="http://schemas.microsoft.com/office/drawing/2014/main" id="{71D5DDDF-0761-4029-80B4-0410738FD6D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6484066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546</Words>
  <Application>Microsoft Office PowerPoint</Application>
  <PresentationFormat>On-screen Show (4:3)</PresentationFormat>
  <Paragraphs>233</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2</vt:lpstr>
      <vt:lpstr>Facebook (FB) Custom Own Posts Table (new) | Oxford Fajar Pre-University - 2 of 2</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2</vt:lpstr>
      <vt:lpstr>Facebook Own Posts Table | Oxford Fajar Pre-University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2019-10-01T07:44:49Z</dcterms:created>
  <dcterms:modified xsi:type="dcterms:W3CDTF">2019-10-01T07:45:19Z</dcterms:modified>
</cp:coreProperties>
</file>