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 id="282" r:id="rId25"/>
    <p:sldId id="283"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Sheet1!$A$2:$A$51</c:f>
              <c:numCache>
                <c:formatCode>m/d/yyyy</c:formatCode>
                <c:ptCount val="50"/>
                <c:pt idx="0">
                  <c:v>43659</c:v>
                </c:pt>
                <c:pt idx="1">
                  <c:v>43660</c:v>
                </c:pt>
                <c:pt idx="2">
                  <c:v>43661</c:v>
                </c:pt>
                <c:pt idx="3">
                  <c:v>43662</c:v>
                </c:pt>
                <c:pt idx="4">
                  <c:v>43663</c:v>
                </c:pt>
                <c:pt idx="5">
                  <c:v>43664</c:v>
                </c:pt>
                <c:pt idx="6">
                  <c:v>43665</c:v>
                </c:pt>
                <c:pt idx="7">
                  <c:v>43666</c:v>
                </c:pt>
                <c:pt idx="8">
                  <c:v>43667</c:v>
                </c:pt>
                <c:pt idx="9">
                  <c:v>43668</c:v>
                </c:pt>
                <c:pt idx="10">
                  <c:v>43669</c:v>
                </c:pt>
                <c:pt idx="11">
                  <c:v>43670</c:v>
                </c:pt>
                <c:pt idx="12">
                  <c:v>43671</c:v>
                </c:pt>
                <c:pt idx="13">
                  <c:v>43672</c:v>
                </c:pt>
                <c:pt idx="14">
                  <c:v>43673</c:v>
                </c:pt>
                <c:pt idx="15">
                  <c:v>43674</c:v>
                </c:pt>
                <c:pt idx="16">
                  <c:v>43675</c:v>
                </c:pt>
                <c:pt idx="17">
                  <c:v>43676</c:v>
                </c:pt>
                <c:pt idx="18">
                  <c:v>43677</c:v>
                </c:pt>
                <c:pt idx="19">
                  <c:v>43678</c:v>
                </c:pt>
                <c:pt idx="20">
                  <c:v>43679</c:v>
                </c:pt>
                <c:pt idx="21">
                  <c:v>43680</c:v>
                </c:pt>
                <c:pt idx="22">
                  <c:v>43681</c:v>
                </c:pt>
                <c:pt idx="23">
                  <c:v>43682</c:v>
                </c:pt>
                <c:pt idx="24">
                  <c:v>43683</c:v>
                </c:pt>
                <c:pt idx="25">
                  <c:v>43684</c:v>
                </c:pt>
                <c:pt idx="26">
                  <c:v>43685</c:v>
                </c:pt>
                <c:pt idx="27">
                  <c:v>43686</c:v>
                </c:pt>
                <c:pt idx="28">
                  <c:v>43687</c:v>
                </c:pt>
                <c:pt idx="29">
                  <c:v>43688</c:v>
                </c:pt>
                <c:pt idx="30">
                  <c:v>43689</c:v>
                </c:pt>
                <c:pt idx="31">
                  <c:v>43690</c:v>
                </c:pt>
                <c:pt idx="32">
                  <c:v>43691</c:v>
                </c:pt>
                <c:pt idx="33">
                  <c:v>43692</c:v>
                </c:pt>
                <c:pt idx="34">
                  <c:v>43693</c:v>
                </c:pt>
                <c:pt idx="35">
                  <c:v>43694</c:v>
                </c:pt>
                <c:pt idx="36">
                  <c:v>43695</c:v>
                </c:pt>
                <c:pt idx="37">
                  <c:v>43696</c:v>
                </c:pt>
                <c:pt idx="38">
                  <c:v>43697</c:v>
                </c:pt>
                <c:pt idx="39">
                  <c:v>43698</c:v>
                </c:pt>
                <c:pt idx="40">
                  <c:v>43699</c:v>
                </c:pt>
                <c:pt idx="41">
                  <c:v>43700</c:v>
                </c:pt>
                <c:pt idx="42">
                  <c:v>43701</c:v>
                </c:pt>
                <c:pt idx="43">
                  <c:v>43702</c:v>
                </c:pt>
                <c:pt idx="44">
                  <c:v>43703</c:v>
                </c:pt>
                <c:pt idx="45">
                  <c:v>43704</c:v>
                </c:pt>
                <c:pt idx="46">
                  <c:v>43705</c:v>
                </c:pt>
                <c:pt idx="47">
                  <c:v>43706</c:v>
                </c:pt>
                <c:pt idx="48">
                  <c:v>43707</c:v>
                </c:pt>
                <c:pt idx="49">
                  <c:v>43708</c:v>
                </c:pt>
              </c:numCache>
            </c:numRef>
          </c:cat>
          <c:val>
            <c:numRef>
              <c:f>Sheet1!$B$2:$B$51</c:f>
              <c:numCache>
                <c:formatCode>General</c:formatCode>
                <c:ptCount val="50"/>
                <c:pt idx="0">
                  <c:v>43029</c:v>
                </c:pt>
                <c:pt idx="1">
                  <c:v>8748</c:v>
                </c:pt>
                <c:pt idx="2">
                  <c:v>8477</c:v>
                </c:pt>
                <c:pt idx="3">
                  <c:v>11880</c:v>
                </c:pt>
                <c:pt idx="4">
                  <c:v>12887</c:v>
                </c:pt>
                <c:pt idx="5">
                  <c:v>12458</c:v>
                </c:pt>
                <c:pt idx="6">
                  <c:v>11041</c:v>
                </c:pt>
                <c:pt idx="7">
                  <c:v>13813</c:v>
                </c:pt>
                <c:pt idx="8">
                  <c:v>11777</c:v>
                </c:pt>
                <c:pt idx="9">
                  <c:v>24816</c:v>
                </c:pt>
                <c:pt idx="10">
                  <c:v>81803</c:v>
                </c:pt>
                <c:pt idx="11">
                  <c:v>89394</c:v>
                </c:pt>
                <c:pt idx="12">
                  <c:v>89565</c:v>
                </c:pt>
                <c:pt idx="13">
                  <c:v>80753</c:v>
                </c:pt>
                <c:pt idx="14">
                  <c:v>72689</c:v>
                </c:pt>
                <c:pt idx="15">
                  <c:v>82857</c:v>
                </c:pt>
                <c:pt idx="16">
                  <c:v>46747</c:v>
                </c:pt>
                <c:pt idx="17">
                  <c:v>17360</c:v>
                </c:pt>
                <c:pt idx="18">
                  <c:v>12921</c:v>
                </c:pt>
                <c:pt idx="19">
                  <c:v>15501</c:v>
                </c:pt>
                <c:pt idx="20">
                  <c:v>21567</c:v>
                </c:pt>
                <c:pt idx="21">
                  <c:v>57893</c:v>
                </c:pt>
                <c:pt idx="22">
                  <c:v>78120</c:v>
                </c:pt>
                <c:pt idx="23">
                  <c:v>33993</c:v>
                </c:pt>
                <c:pt idx="24">
                  <c:v>32616</c:v>
                </c:pt>
                <c:pt idx="25">
                  <c:v>64734</c:v>
                </c:pt>
                <c:pt idx="26">
                  <c:v>83362</c:v>
                </c:pt>
                <c:pt idx="27">
                  <c:v>74960</c:v>
                </c:pt>
                <c:pt idx="28">
                  <c:v>58897</c:v>
                </c:pt>
                <c:pt idx="29">
                  <c:v>71602</c:v>
                </c:pt>
                <c:pt idx="30">
                  <c:v>74375</c:v>
                </c:pt>
                <c:pt idx="31">
                  <c:v>76439</c:v>
                </c:pt>
                <c:pt idx="32">
                  <c:v>91484</c:v>
                </c:pt>
                <c:pt idx="33">
                  <c:v>71726</c:v>
                </c:pt>
                <c:pt idx="34">
                  <c:v>2917</c:v>
                </c:pt>
                <c:pt idx="35">
                  <c:v>12721</c:v>
                </c:pt>
                <c:pt idx="36">
                  <c:v>11158</c:v>
                </c:pt>
                <c:pt idx="37">
                  <c:v>12047</c:v>
                </c:pt>
                <c:pt idx="38">
                  <c:v>10939</c:v>
                </c:pt>
                <c:pt idx="39">
                  <c:v>10423</c:v>
                </c:pt>
                <c:pt idx="40">
                  <c:v>10399</c:v>
                </c:pt>
                <c:pt idx="41">
                  <c:v>12726</c:v>
                </c:pt>
                <c:pt idx="42">
                  <c:v>12445</c:v>
                </c:pt>
                <c:pt idx="43">
                  <c:v>10898</c:v>
                </c:pt>
                <c:pt idx="44">
                  <c:v>14031</c:v>
                </c:pt>
                <c:pt idx="45">
                  <c:v>10102</c:v>
                </c:pt>
                <c:pt idx="46">
                  <c:v>11406</c:v>
                </c:pt>
                <c:pt idx="47">
                  <c:v>15449</c:v>
                </c:pt>
                <c:pt idx="48">
                  <c:v>17969</c:v>
                </c:pt>
                <c:pt idx="49">
                  <c:v>16141</c:v>
                </c:pt>
              </c:numCache>
            </c:numRef>
          </c:val>
          <c:smooth val="0"/>
          <c:extLst>
            <c:ext xmlns:c16="http://schemas.microsoft.com/office/drawing/2014/chart" uri="{C3380CC4-5D6E-409C-BE32-E72D297353CC}">
              <c16:uniqueId val="{00000000-CCB5-4FF2-95E8-16A0C91903F2}"/>
            </c:ext>
          </c:extLst>
        </c:ser>
        <c:dLbls>
          <c:showLegendKey val="0"/>
          <c:showVal val="0"/>
          <c:showCatName val="0"/>
          <c:showSerName val="0"/>
          <c:showPercent val="0"/>
          <c:showBubbleSize val="0"/>
        </c:dLbls>
        <c:smooth val="0"/>
        <c:axId val="304336928"/>
        <c:axId val="304335616"/>
      </c:lineChart>
      <c:dateAx>
        <c:axId val="304336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335616"/>
        <c:crosses val="autoZero"/>
        <c:auto val="1"/>
        <c:lblOffset val="100"/>
        <c:baseTimeUnit val="days"/>
      </c:dateAx>
      <c:valAx>
        <c:axId val="304335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33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Sheet1!$A$2:$A$51</c:f>
              <c:numCache>
                <c:formatCode>m/d/yyyy</c:formatCode>
                <c:ptCount val="50"/>
                <c:pt idx="0">
                  <c:v>43659</c:v>
                </c:pt>
                <c:pt idx="1">
                  <c:v>43660</c:v>
                </c:pt>
                <c:pt idx="2">
                  <c:v>43661</c:v>
                </c:pt>
                <c:pt idx="3">
                  <c:v>43662</c:v>
                </c:pt>
                <c:pt idx="4">
                  <c:v>43663</c:v>
                </c:pt>
                <c:pt idx="5">
                  <c:v>43664</c:v>
                </c:pt>
                <c:pt idx="6">
                  <c:v>43665</c:v>
                </c:pt>
                <c:pt idx="7">
                  <c:v>43666</c:v>
                </c:pt>
                <c:pt idx="8">
                  <c:v>43667</c:v>
                </c:pt>
                <c:pt idx="9">
                  <c:v>43668</c:v>
                </c:pt>
                <c:pt idx="10">
                  <c:v>43669</c:v>
                </c:pt>
                <c:pt idx="11">
                  <c:v>43670</c:v>
                </c:pt>
                <c:pt idx="12">
                  <c:v>43671</c:v>
                </c:pt>
                <c:pt idx="13">
                  <c:v>43672</c:v>
                </c:pt>
                <c:pt idx="14">
                  <c:v>43673</c:v>
                </c:pt>
                <c:pt idx="15">
                  <c:v>43674</c:v>
                </c:pt>
                <c:pt idx="16">
                  <c:v>43675</c:v>
                </c:pt>
                <c:pt idx="17">
                  <c:v>43676</c:v>
                </c:pt>
                <c:pt idx="18">
                  <c:v>43677</c:v>
                </c:pt>
                <c:pt idx="19">
                  <c:v>43678</c:v>
                </c:pt>
                <c:pt idx="20">
                  <c:v>43679</c:v>
                </c:pt>
                <c:pt idx="21">
                  <c:v>43680</c:v>
                </c:pt>
                <c:pt idx="22">
                  <c:v>43681</c:v>
                </c:pt>
                <c:pt idx="23">
                  <c:v>43682</c:v>
                </c:pt>
                <c:pt idx="24">
                  <c:v>43683</c:v>
                </c:pt>
                <c:pt idx="25">
                  <c:v>43684</c:v>
                </c:pt>
                <c:pt idx="26">
                  <c:v>43685</c:v>
                </c:pt>
                <c:pt idx="27">
                  <c:v>43686</c:v>
                </c:pt>
                <c:pt idx="28">
                  <c:v>43687</c:v>
                </c:pt>
                <c:pt idx="29">
                  <c:v>43688</c:v>
                </c:pt>
                <c:pt idx="30">
                  <c:v>43689</c:v>
                </c:pt>
                <c:pt idx="31">
                  <c:v>43690</c:v>
                </c:pt>
                <c:pt idx="32">
                  <c:v>43691</c:v>
                </c:pt>
                <c:pt idx="33">
                  <c:v>43692</c:v>
                </c:pt>
                <c:pt idx="34">
                  <c:v>43693</c:v>
                </c:pt>
                <c:pt idx="35">
                  <c:v>43694</c:v>
                </c:pt>
                <c:pt idx="36">
                  <c:v>43695</c:v>
                </c:pt>
                <c:pt idx="37">
                  <c:v>43696</c:v>
                </c:pt>
                <c:pt idx="38">
                  <c:v>43697</c:v>
                </c:pt>
                <c:pt idx="39">
                  <c:v>43698</c:v>
                </c:pt>
                <c:pt idx="40">
                  <c:v>43699</c:v>
                </c:pt>
                <c:pt idx="41">
                  <c:v>43700</c:v>
                </c:pt>
                <c:pt idx="42">
                  <c:v>43701</c:v>
                </c:pt>
                <c:pt idx="43">
                  <c:v>43702</c:v>
                </c:pt>
                <c:pt idx="44">
                  <c:v>43703</c:v>
                </c:pt>
                <c:pt idx="45">
                  <c:v>43704</c:v>
                </c:pt>
                <c:pt idx="46">
                  <c:v>43705</c:v>
                </c:pt>
                <c:pt idx="47">
                  <c:v>43706</c:v>
                </c:pt>
                <c:pt idx="48">
                  <c:v>43707</c:v>
                </c:pt>
                <c:pt idx="49">
                  <c:v>43708</c:v>
                </c:pt>
              </c:numCache>
            </c:numRef>
          </c:cat>
          <c:val>
            <c:numRef>
              <c:f>Sheet1!$B$2:$B$51</c:f>
              <c:numCache>
                <c:formatCode>General</c:formatCode>
                <c:ptCount val="50"/>
                <c:pt idx="0">
                  <c:v>230</c:v>
                </c:pt>
                <c:pt idx="1">
                  <c:v>184</c:v>
                </c:pt>
                <c:pt idx="2">
                  <c:v>169</c:v>
                </c:pt>
                <c:pt idx="3">
                  <c:v>228</c:v>
                </c:pt>
                <c:pt idx="4">
                  <c:v>224</c:v>
                </c:pt>
                <c:pt idx="5">
                  <c:v>271</c:v>
                </c:pt>
                <c:pt idx="6">
                  <c:v>322</c:v>
                </c:pt>
                <c:pt idx="7">
                  <c:v>731</c:v>
                </c:pt>
                <c:pt idx="8">
                  <c:v>490</c:v>
                </c:pt>
                <c:pt idx="9">
                  <c:v>495</c:v>
                </c:pt>
                <c:pt idx="10">
                  <c:v>535</c:v>
                </c:pt>
                <c:pt idx="11">
                  <c:v>668</c:v>
                </c:pt>
                <c:pt idx="12">
                  <c:v>522</c:v>
                </c:pt>
                <c:pt idx="13">
                  <c:v>424</c:v>
                </c:pt>
                <c:pt idx="14">
                  <c:v>344</c:v>
                </c:pt>
                <c:pt idx="15">
                  <c:v>455</c:v>
                </c:pt>
                <c:pt idx="16">
                  <c:v>379</c:v>
                </c:pt>
                <c:pt idx="17">
                  <c:v>251</c:v>
                </c:pt>
                <c:pt idx="18">
                  <c:v>191</c:v>
                </c:pt>
                <c:pt idx="19">
                  <c:v>199</c:v>
                </c:pt>
                <c:pt idx="20">
                  <c:v>174</c:v>
                </c:pt>
                <c:pt idx="21">
                  <c:v>569</c:v>
                </c:pt>
                <c:pt idx="22">
                  <c:v>700</c:v>
                </c:pt>
                <c:pt idx="23">
                  <c:v>271</c:v>
                </c:pt>
                <c:pt idx="24">
                  <c:v>196</c:v>
                </c:pt>
                <c:pt idx="25">
                  <c:v>425</c:v>
                </c:pt>
                <c:pt idx="26">
                  <c:v>366</c:v>
                </c:pt>
                <c:pt idx="27">
                  <c:v>360</c:v>
                </c:pt>
                <c:pt idx="28">
                  <c:v>198</c:v>
                </c:pt>
                <c:pt idx="29">
                  <c:v>307</c:v>
                </c:pt>
                <c:pt idx="30">
                  <c:v>417</c:v>
                </c:pt>
                <c:pt idx="31">
                  <c:v>377</c:v>
                </c:pt>
                <c:pt idx="32">
                  <c:v>846</c:v>
                </c:pt>
                <c:pt idx="33">
                  <c:v>1105</c:v>
                </c:pt>
                <c:pt idx="34">
                  <c:v>125</c:v>
                </c:pt>
                <c:pt idx="35">
                  <c:v>423</c:v>
                </c:pt>
                <c:pt idx="36">
                  <c:v>373</c:v>
                </c:pt>
                <c:pt idx="37">
                  <c:v>438</c:v>
                </c:pt>
                <c:pt idx="38">
                  <c:v>488</c:v>
                </c:pt>
                <c:pt idx="39">
                  <c:v>327</c:v>
                </c:pt>
                <c:pt idx="40">
                  <c:v>264</c:v>
                </c:pt>
                <c:pt idx="41">
                  <c:v>548</c:v>
                </c:pt>
                <c:pt idx="42">
                  <c:v>699</c:v>
                </c:pt>
                <c:pt idx="43">
                  <c:v>371</c:v>
                </c:pt>
                <c:pt idx="44">
                  <c:v>760</c:v>
                </c:pt>
                <c:pt idx="45">
                  <c:v>583</c:v>
                </c:pt>
                <c:pt idx="46">
                  <c:v>434</c:v>
                </c:pt>
                <c:pt idx="47">
                  <c:v>645</c:v>
                </c:pt>
                <c:pt idx="48">
                  <c:v>531</c:v>
                </c:pt>
                <c:pt idx="49">
                  <c:v>788</c:v>
                </c:pt>
              </c:numCache>
            </c:numRef>
          </c:val>
          <c:smooth val="0"/>
          <c:extLst>
            <c:ext xmlns:c16="http://schemas.microsoft.com/office/drawing/2014/chart" uri="{C3380CC4-5D6E-409C-BE32-E72D297353CC}">
              <c16:uniqueId val="{00000000-7534-491A-8C06-8AD889F9F6D2}"/>
            </c:ext>
          </c:extLst>
        </c:ser>
        <c:dLbls>
          <c:showLegendKey val="0"/>
          <c:showVal val="0"/>
          <c:showCatName val="0"/>
          <c:showSerName val="0"/>
          <c:showPercent val="0"/>
          <c:showBubbleSize val="0"/>
        </c:dLbls>
        <c:smooth val="0"/>
        <c:axId val="175053872"/>
        <c:axId val="175058136"/>
      </c:lineChart>
      <c:dateAx>
        <c:axId val="175053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058136"/>
        <c:crosses val="autoZero"/>
        <c:auto val="1"/>
        <c:lblOffset val="100"/>
        <c:baseTimeUnit val="days"/>
      </c:dateAx>
      <c:valAx>
        <c:axId val="175058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053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Sheet1!$A$2:$A$51</c:f>
              <c:numCache>
                <c:formatCode>m/d/yyyy</c:formatCode>
                <c:ptCount val="50"/>
                <c:pt idx="0">
                  <c:v>43659</c:v>
                </c:pt>
                <c:pt idx="1">
                  <c:v>43660</c:v>
                </c:pt>
                <c:pt idx="2">
                  <c:v>43661</c:v>
                </c:pt>
                <c:pt idx="3">
                  <c:v>43662</c:v>
                </c:pt>
                <c:pt idx="4">
                  <c:v>43663</c:v>
                </c:pt>
                <c:pt idx="5">
                  <c:v>43664</c:v>
                </c:pt>
                <c:pt idx="6">
                  <c:v>43665</c:v>
                </c:pt>
                <c:pt idx="7">
                  <c:v>43666</c:v>
                </c:pt>
                <c:pt idx="8">
                  <c:v>43667</c:v>
                </c:pt>
                <c:pt idx="9">
                  <c:v>43668</c:v>
                </c:pt>
                <c:pt idx="10">
                  <c:v>43669</c:v>
                </c:pt>
                <c:pt idx="11">
                  <c:v>43670</c:v>
                </c:pt>
                <c:pt idx="12">
                  <c:v>43671</c:v>
                </c:pt>
                <c:pt idx="13">
                  <c:v>43672</c:v>
                </c:pt>
                <c:pt idx="14">
                  <c:v>43673</c:v>
                </c:pt>
                <c:pt idx="15">
                  <c:v>43674</c:v>
                </c:pt>
                <c:pt idx="16">
                  <c:v>43675</c:v>
                </c:pt>
                <c:pt idx="17">
                  <c:v>43676</c:v>
                </c:pt>
                <c:pt idx="18">
                  <c:v>43677</c:v>
                </c:pt>
                <c:pt idx="19">
                  <c:v>43678</c:v>
                </c:pt>
                <c:pt idx="20">
                  <c:v>43679</c:v>
                </c:pt>
                <c:pt idx="21">
                  <c:v>43680</c:v>
                </c:pt>
                <c:pt idx="22">
                  <c:v>43681</c:v>
                </c:pt>
                <c:pt idx="23">
                  <c:v>43682</c:v>
                </c:pt>
                <c:pt idx="24">
                  <c:v>43683</c:v>
                </c:pt>
                <c:pt idx="25">
                  <c:v>43684</c:v>
                </c:pt>
                <c:pt idx="26">
                  <c:v>43685</c:v>
                </c:pt>
                <c:pt idx="27">
                  <c:v>43686</c:v>
                </c:pt>
                <c:pt idx="28">
                  <c:v>43687</c:v>
                </c:pt>
                <c:pt idx="29">
                  <c:v>43688</c:v>
                </c:pt>
                <c:pt idx="30">
                  <c:v>43689</c:v>
                </c:pt>
                <c:pt idx="31">
                  <c:v>43690</c:v>
                </c:pt>
                <c:pt idx="32">
                  <c:v>43691</c:v>
                </c:pt>
                <c:pt idx="33">
                  <c:v>43692</c:v>
                </c:pt>
                <c:pt idx="34">
                  <c:v>43693</c:v>
                </c:pt>
                <c:pt idx="35">
                  <c:v>43694</c:v>
                </c:pt>
                <c:pt idx="36">
                  <c:v>43695</c:v>
                </c:pt>
                <c:pt idx="37">
                  <c:v>43696</c:v>
                </c:pt>
                <c:pt idx="38">
                  <c:v>43697</c:v>
                </c:pt>
                <c:pt idx="39">
                  <c:v>43698</c:v>
                </c:pt>
                <c:pt idx="40">
                  <c:v>43699</c:v>
                </c:pt>
                <c:pt idx="41">
                  <c:v>43700</c:v>
                </c:pt>
                <c:pt idx="42">
                  <c:v>43701</c:v>
                </c:pt>
                <c:pt idx="43">
                  <c:v>43702</c:v>
                </c:pt>
                <c:pt idx="44">
                  <c:v>43703</c:v>
                </c:pt>
                <c:pt idx="45">
                  <c:v>43704</c:v>
                </c:pt>
                <c:pt idx="46">
                  <c:v>43705</c:v>
                </c:pt>
                <c:pt idx="47">
                  <c:v>43706</c:v>
                </c:pt>
                <c:pt idx="48">
                  <c:v>43707</c:v>
                </c:pt>
                <c:pt idx="49">
                  <c:v>43708</c:v>
                </c:pt>
              </c:numCache>
            </c:numRef>
          </c:cat>
          <c:val>
            <c:numRef>
              <c:f>Sheet1!$B$2:$B$51</c:f>
              <c:numCache>
                <c:formatCode>General</c:formatCode>
                <c:ptCount val="50"/>
                <c:pt idx="0">
                  <c:v>0</c:v>
                </c:pt>
                <c:pt idx="1">
                  <c:v>0</c:v>
                </c:pt>
                <c:pt idx="2">
                  <c:v>0</c:v>
                </c:pt>
                <c:pt idx="3">
                  <c:v>0</c:v>
                </c:pt>
                <c:pt idx="4">
                  <c:v>0</c:v>
                </c:pt>
                <c:pt idx="5">
                  <c:v>0</c:v>
                </c:pt>
                <c:pt idx="6">
                  <c:v>198</c:v>
                </c:pt>
                <c:pt idx="7">
                  <c:v>0</c:v>
                </c:pt>
                <c:pt idx="8">
                  <c:v>0</c:v>
                </c:pt>
                <c:pt idx="9">
                  <c:v>0</c:v>
                </c:pt>
                <c:pt idx="10">
                  <c:v>0</c:v>
                </c:pt>
                <c:pt idx="11">
                  <c:v>0</c:v>
                </c:pt>
                <c:pt idx="12">
                  <c:v>0</c:v>
                </c:pt>
                <c:pt idx="13">
                  <c:v>0</c:v>
                </c:pt>
                <c:pt idx="14">
                  <c:v>0</c:v>
                </c:pt>
                <c:pt idx="15">
                  <c:v>0</c:v>
                </c:pt>
                <c:pt idx="16">
                  <c:v>0</c:v>
                </c:pt>
                <c:pt idx="17">
                  <c:v>0</c:v>
                </c:pt>
                <c:pt idx="18">
                  <c:v>0</c:v>
                </c:pt>
                <c:pt idx="19">
                  <c:v>0</c:v>
                </c:pt>
                <c:pt idx="20">
                  <c:v>12</c:v>
                </c:pt>
                <c:pt idx="21">
                  <c:v>0</c:v>
                </c:pt>
                <c:pt idx="22">
                  <c:v>0</c:v>
                </c:pt>
                <c:pt idx="23">
                  <c:v>22</c:v>
                </c:pt>
                <c:pt idx="24">
                  <c:v>26</c:v>
                </c:pt>
                <c:pt idx="25">
                  <c:v>9</c:v>
                </c:pt>
                <c:pt idx="26">
                  <c:v>0</c:v>
                </c:pt>
                <c:pt idx="27">
                  <c:v>0</c:v>
                </c:pt>
                <c:pt idx="28">
                  <c:v>0</c:v>
                </c:pt>
                <c:pt idx="29">
                  <c:v>0</c:v>
                </c:pt>
                <c:pt idx="30">
                  <c:v>0</c:v>
                </c:pt>
                <c:pt idx="31">
                  <c:v>0</c:v>
                </c:pt>
                <c:pt idx="32">
                  <c:v>0</c:v>
                </c:pt>
                <c:pt idx="33">
                  <c:v>38</c:v>
                </c:pt>
                <c:pt idx="34">
                  <c:v>13</c:v>
                </c:pt>
                <c:pt idx="35">
                  <c:v>0</c:v>
                </c:pt>
                <c:pt idx="36">
                  <c:v>0</c:v>
                </c:pt>
                <c:pt idx="37">
                  <c:v>0</c:v>
                </c:pt>
                <c:pt idx="38">
                  <c:v>0</c:v>
                </c:pt>
                <c:pt idx="39">
                  <c:v>0</c:v>
                </c:pt>
                <c:pt idx="40">
                  <c:v>36</c:v>
                </c:pt>
                <c:pt idx="41">
                  <c:v>30</c:v>
                </c:pt>
                <c:pt idx="42">
                  <c:v>0</c:v>
                </c:pt>
                <c:pt idx="43">
                  <c:v>0</c:v>
                </c:pt>
                <c:pt idx="44">
                  <c:v>0</c:v>
                </c:pt>
                <c:pt idx="45">
                  <c:v>0</c:v>
                </c:pt>
                <c:pt idx="46">
                  <c:v>0</c:v>
                </c:pt>
                <c:pt idx="47">
                  <c:v>0</c:v>
                </c:pt>
                <c:pt idx="48">
                  <c:v>47</c:v>
                </c:pt>
                <c:pt idx="49">
                  <c:v>0</c:v>
                </c:pt>
              </c:numCache>
            </c:numRef>
          </c:val>
          <c:smooth val="0"/>
          <c:extLst>
            <c:ext xmlns:c16="http://schemas.microsoft.com/office/drawing/2014/chart" uri="{C3380CC4-5D6E-409C-BE32-E72D297353CC}">
              <c16:uniqueId val="{00000000-CB3A-415E-8403-4E31C23B1B9B}"/>
            </c:ext>
          </c:extLst>
        </c:ser>
        <c:dLbls>
          <c:showLegendKey val="0"/>
          <c:showVal val="0"/>
          <c:showCatName val="0"/>
          <c:showSerName val="0"/>
          <c:showPercent val="0"/>
          <c:showBubbleSize val="0"/>
        </c:dLbls>
        <c:smooth val="0"/>
        <c:axId val="175053544"/>
        <c:axId val="175052232"/>
      </c:lineChart>
      <c:dateAx>
        <c:axId val="175053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052232"/>
        <c:crosses val="autoZero"/>
        <c:auto val="1"/>
        <c:lblOffset val="100"/>
        <c:baseTimeUnit val="days"/>
      </c:dateAx>
      <c:valAx>
        <c:axId val="175052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05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Nexus International School Malaysia</c:v>
                </c:pt>
              </c:strCache>
            </c:strRef>
          </c:cat>
          <c:val>
            <c:numRef>
              <c:f>Sheet1!$B$2</c:f>
              <c:numCache>
                <c:formatCode>General</c:formatCode>
                <c:ptCount val="1"/>
                <c:pt idx="0">
                  <c:v>642</c:v>
                </c:pt>
              </c:numCache>
            </c:numRef>
          </c:val>
          <c:extLst>
            <c:ext xmlns:c16="http://schemas.microsoft.com/office/drawing/2014/chart" uri="{C3380CC4-5D6E-409C-BE32-E72D297353CC}">
              <c16:uniqueId val="{00000000-85E0-4895-9F83-BB0C7F5C9EA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Nexus International School Malaysia</c:v>
                </c:pt>
              </c:strCache>
            </c:strRef>
          </c:cat>
          <c:val>
            <c:numRef>
              <c:f>Sheet1!$C$2</c:f>
              <c:numCache>
                <c:formatCode>General</c:formatCode>
                <c:ptCount val="1"/>
                <c:pt idx="0">
                  <c:v>39</c:v>
                </c:pt>
              </c:numCache>
            </c:numRef>
          </c:val>
          <c:extLst>
            <c:ext xmlns:c16="http://schemas.microsoft.com/office/drawing/2014/chart" uri="{C3380CC4-5D6E-409C-BE32-E72D297353CC}">
              <c16:uniqueId val="{00000001-85E0-4895-9F83-BB0C7F5C9EA0}"/>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Nexus International School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85E0-4895-9F83-BB0C7F5C9EA0}"/>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Nexus International School Malaysia</c:v>
                </c:pt>
              </c:strCache>
            </c:strRef>
          </c:cat>
          <c:val>
            <c:numRef>
              <c:f>Sheet1!$E$2</c:f>
              <c:numCache>
                <c:formatCode>General</c:formatCode>
                <c:ptCount val="1"/>
                <c:pt idx="0">
                  <c:v>11</c:v>
                </c:pt>
              </c:numCache>
            </c:numRef>
          </c:val>
          <c:extLst>
            <c:ext xmlns:c16="http://schemas.microsoft.com/office/drawing/2014/chart" uri="{C3380CC4-5D6E-409C-BE32-E72D297353CC}">
              <c16:uniqueId val="{00000003-85E0-4895-9F83-BB0C7F5C9EA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Nexus International School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85E0-4895-9F83-BB0C7F5C9EA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Nexus International School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85E0-4895-9F83-BB0C7F5C9EA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Nexus International School Malaysia</c:v>
                </c:pt>
              </c:strCache>
            </c:strRef>
          </c:cat>
          <c:val>
            <c:numRef>
              <c:f>Sheet1!$H$2</c:f>
              <c:numCache>
                <c:formatCode>General</c:formatCode>
                <c:ptCount val="1"/>
                <c:pt idx="0">
                  <c:v>50</c:v>
                </c:pt>
              </c:numCache>
            </c:numRef>
          </c:val>
          <c:extLst>
            <c:ext xmlns:c16="http://schemas.microsoft.com/office/drawing/2014/chart" uri="{C3380CC4-5D6E-409C-BE32-E72D297353CC}">
              <c16:uniqueId val="{00000006-85E0-4895-9F83-BB0C7F5C9EA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Nexus International School Malaysia</c:v>
                </c:pt>
              </c:strCache>
            </c:strRef>
          </c:cat>
          <c:val>
            <c:numRef>
              <c:f>Sheet1!$I$2</c:f>
              <c:numCache>
                <c:formatCode>General</c:formatCode>
                <c:ptCount val="1"/>
                <c:pt idx="0">
                  <c:v>44</c:v>
                </c:pt>
              </c:numCache>
            </c:numRef>
          </c:val>
          <c:extLst>
            <c:ext xmlns:c16="http://schemas.microsoft.com/office/drawing/2014/chart" uri="{C3380CC4-5D6E-409C-BE32-E72D297353CC}">
              <c16:uniqueId val="{00000007-85E0-4895-9F83-BB0C7F5C9EA0}"/>
            </c:ext>
          </c:extLst>
        </c:ser>
        <c:dLbls>
          <c:showLegendKey val="0"/>
          <c:showVal val="0"/>
          <c:showCatName val="0"/>
          <c:showSerName val="0"/>
          <c:showPercent val="0"/>
          <c:showBubbleSize val="0"/>
        </c:dLbls>
        <c:gapWidth val="150"/>
        <c:overlap val="100"/>
        <c:axId val="178020400"/>
        <c:axId val="178021384"/>
      </c:barChart>
      <c:catAx>
        <c:axId val="178020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021384"/>
        <c:crosses val="autoZero"/>
        <c:auto val="1"/>
        <c:lblAlgn val="ctr"/>
        <c:lblOffset val="100"/>
        <c:noMultiLvlLbl val="0"/>
      </c:catAx>
      <c:valAx>
        <c:axId val="1780213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020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Nexus International School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0.215572993015435</c:v>
                </c:pt>
                <c:pt idx="1">
                  <c:v>0.25006467189790499</c:v>
                </c:pt>
                <c:pt idx="2">
                  <c:v>7.7606277485556596E-2</c:v>
                </c:pt>
                <c:pt idx="3">
                  <c:v>0.32767094938346097</c:v>
                </c:pt>
                <c:pt idx="4">
                  <c:v>0.69737863240493203</c:v>
                </c:pt>
              </c:numCache>
            </c:numRef>
          </c:val>
          <c:extLst>
            <c:ext xmlns:c16="http://schemas.microsoft.com/office/drawing/2014/chart" uri="{C3380CC4-5D6E-409C-BE32-E72D297353CC}">
              <c16:uniqueId val="{00000000-034C-44F6-85F2-2A8949473A70}"/>
            </c:ext>
          </c:extLst>
        </c:ser>
        <c:dLbls>
          <c:showLegendKey val="0"/>
          <c:showVal val="0"/>
          <c:showCatName val="0"/>
          <c:showSerName val="0"/>
          <c:showPercent val="0"/>
          <c:showBubbleSize val="0"/>
        </c:dLbls>
        <c:gapWidth val="219"/>
        <c:overlap val="-27"/>
        <c:axId val="178023680"/>
        <c:axId val="178020072"/>
      </c:barChart>
      <c:catAx>
        <c:axId val="178023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020072"/>
        <c:crosses val="autoZero"/>
        <c:auto val="1"/>
        <c:lblAlgn val="ctr"/>
        <c:lblOffset val="100"/>
        <c:noMultiLvlLbl val="0"/>
      </c:catAx>
      <c:valAx>
        <c:axId val="178020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023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61</c:v>
                </c:pt>
                <c:pt idx="1">
                  <c:v>1126</c:v>
                </c:pt>
                <c:pt idx="2">
                  <c:v>1872</c:v>
                </c:pt>
                <c:pt idx="3">
                  <c:v>1328</c:v>
                </c:pt>
                <c:pt idx="4">
                  <c:v>544</c:v>
                </c:pt>
                <c:pt idx="5">
                  <c:v>146</c:v>
                </c:pt>
                <c:pt idx="6">
                  <c:v>65</c:v>
                </c:pt>
              </c:numCache>
            </c:numRef>
          </c:val>
          <c:extLst>
            <c:ext xmlns:c16="http://schemas.microsoft.com/office/drawing/2014/chart" uri="{C3380CC4-5D6E-409C-BE32-E72D297353CC}">
              <c16:uniqueId val="{00000000-62A2-4DDB-B8C4-0CF27A89D279}"/>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74</c:v>
                </c:pt>
                <c:pt idx="1">
                  <c:v>871</c:v>
                </c:pt>
                <c:pt idx="2">
                  <c:v>2000</c:v>
                </c:pt>
                <c:pt idx="3">
                  <c:v>2460</c:v>
                </c:pt>
                <c:pt idx="4">
                  <c:v>799</c:v>
                </c:pt>
                <c:pt idx="5">
                  <c:v>161</c:v>
                </c:pt>
                <c:pt idx="6">
                  <c:v>84</c:v>
                </c:pt>
              </c:numCache>
            </c:numRef>
          </c:val>
          <c:extLst>
            <c:ext xmlns:c16="http://schemas.microsoft.com/office/drawing/2014/chart" uri="{C3380CC4-5D6E-409C-BE32-E72D297353CC}">
              <c16:uniqueId val="{00000001-62A2-4DDB-B8C4-0CF27A89D279}"/>
            </c:ext>
          </c:extLst>
        </c:ser>
        <c:dLbls>
          <c:showLegendKey val="0"/>
          <c:showVal val="0"/>
          <c:showCatName val="0"/>
          <c:showSerName val="0"/>
          <c:showPercent val="0"/>
          <c:showBubbleSize val="0"/>
        </c:dLbls>
        <c:gapWidth val="219"/>
        <c:overlap val="-27"/>
        <c:axId val="316520512"/>
        <c:axId val="316514608"/>
      </c:barChart>
      <c:catAx>
        <c:axId val="3165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514608"/>
        <c:crosses val="autoZero"/>
        <c:auto val="1"/>
        <c:lblAlgn val="ctr"/>
        <c:lblOffset val="100"/>
        <c:noMultiLvlLbl val="0"/>
      </c:catAx>
      <c:valAx>
        <c:axId val="31651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52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Sheet1!$A$2:$A$51</c:f>
              <c:numCache>
                <c:formatCode>m/d/yyyy</c:formatCode>
                <c:ptCount val="50"/>
                <c:pt idx="0">
                  <c:v>43659</c:v>
                </c:pt>
                <c:pt idx="1">
                  <c:v>43660</c:v>
                </c:pt>
                <c:pt idx="2">
                  <c:v>43661</c:v>
                </c:pt>
                <c:pt idx="3">
                  <c:v>43662</c:v>
                </c:pt>
                <c:pt idx="4">
                  <c:v>43663</c:v>
                </c:pt>
                <c:pt idx="5">
                  <c:v>43664</c:v>
                </c:pt>
                <c:pt idx="6">
                  <c:v>43665</c:v>
                </c:pt>
                <c:pt idx="7">
                  <c:v>43666</c:v>
                </c:pt>
                <c:pt idx="8">
                  <c:v>43667</c:v>
                </c:pt>
                <c:pt idx="9">
                  <c:v>43668</c:v>
                </c:pt>
                <c:pt idx="10">
                  <c:v>43669</c:v>
                </c:pt>
                <c:pt idx="11">
                  <c:v>43670</c:v>
                </c:pt>
                <c:pt idx="12">
                  <c:v>43671</c:v>
                </c:pt>
                <c:pt idx="13">
                  <c:v>43672</c:v>
                </c:pt>
                <c:pt idx="14">
                  <c:v>43673</c:v>
                </c:pt>
                <c:pt idx="15">
                  <c:v>43674</c:v>
                </c:pt>
                <c:pt idx="16">
                  <c:v>43675</c:v>
                </c:pt>
                <c:pt idx="17">
                  <c:v>43676</c:v>
                </c:pt>
                <c:pt idx="18">
                  <c:v>43677</c:v>
                </c:pt>
                <c:pt idx="19">
                  <c:v>43678</c:v>
                </c:pt>
                <c:pt idx="20">
                  <c:v>43679</c:v>
                </c:pt>
                <c:pt idx="21">
                  <c:v>43680</c:v>
                </c:pt>
                <c:pt idx="22">
                  <c:v>43681</c:v>
                </c:pt>
                <c:pt idx="23">
                  <c:v>43682</c:v>
                </c:pt>
                <c:pt idx="24">
                  <c:v>43683</c:v>
                </c:pt>
                <c:pt idx="25">
                  <c:v>43684</c:v>
                </c:pt>
                <c:pt idx="26">
                  <c:v>43685</c:v>
                </c:pt>
                <c:pt idx="27">
                  <c:v>43686</c:v>
                </c:pt>
                <c:pt idx="28">
                  <c:v>43687</c:v>
                </c:pt>
                <c:pt idx="29">
                  <c:v>43688</c:v>
                </c:pt>
                <c:pt idx="30">
                  <c:v>43689</c:v>
                </c:pt>
                <c:pt idx="31">
                  <c:v>43690</c:v>
                </c:pt>
                <c:pt idx="32">
                  <c:v>43691</c:v>
                </c:pt>
                <c:pt idx="33">
                  <c:v>43692</c:v>
                </c:pt>
                <c:pt idx="34">
                  <c:v>43693</c:v>
                </c:pt>
                <c:pt idx="35">
                  <c:v>43694</c:v>
                </c:pt>
                <c:pt idx="36">
                  <c:v>43695</c:v>
                </c:pt>
                <c:pt idx="37">
                  <c:v>43696</c:v>
                </c:pt>
                <c:pt idx="38">
                  <c:v>43697</c:v>
                </c:pt>
                <c:pt idx="39">
                  <c:v>43698</c:v>
                </c:pt>
                <c:pt idx="40">
                  <c:v>43699</c:v>
                </c:pt>
                <c:pt idx="41">
                  <c:v>43700</c:v>
                </c:pt>
                <c:pt idx="42">
                  <c:v>43701</c:v>
                </c:pt>
                <c:pt idx="43">
                  <c:v>43702</c:v>
                </c:pt>
                <c:pt idx="44">
                  <c:v>43703</c:v>
                </c:pt>
                <c:pt idx="45">
                  <c:v>43704</c:v>
                </c:pt>
                <c:pt idx="46">
                  <c:v>43705</c:v>
                </c:pt>
                <c:pt idx="47">
                  <c:v>43706</c:v>
                </c:pt>
                <c:pt idx="48">
                  <c:v>43707</c:v>
                </c:pt>
                <c:pt idx="49">
                  <c:v>43708</c:v>
                </c:pt>
              </c:numCache>
            </c:numRef>
          </c:cat>
          <c:val>
            <c:numRef>
              <c:f>Sheet1!$B$2:$B$51</c:f>
              <c:numCache>
                <c:formatCode>General</c:formatCode>
                <c:ptCount val="50"/>
                <c:pt idx="0">
                  <c:v>0</c:v>
                </c:pt>
                <c:pt idx="1">
                  <c:v>0</c:v>
                </c:pt>
                <c:pt idx="2">
                  <c:v>0</c:v>
                </c:pt>
                <c:pt idx="3">
                  <c:v>0</c:v>
                </c:pt>
                <c:pt idx="4">
                  <c:v>0</c:v>
                </c:pt>
                <c:pt idx="5">
                  <c:v>0</c:v>
                </c:pt>
                <c:pt idx="6">
                  <c:v>2.0095279341706398</c:v>
                </c:pt>
                <c:pt idx="7">
                  <c:v>0</c:v>
                </c:pt>
                <c:pt idx="8">
                  <c:v>0</c:v>
                </c:pt>
                <c:pt idx="9">
                  <c:v>0</c:v>
                </c:pt>
                <c:pt idx="10">
                  <c:v>0</c:v>
                </c:pt>
                <c:pt idx="11">
                  <c:v>0</c:v>
                </c:pt>
                <c:pt idx="12">
                  <c:v>0</c:v>
                </c:pt>
                <c:pt idx="13">
                  <c:v>0</c:v>
                </c:pt>
                <c:pt idx="14">
                  <c:v>0</c:v>
                </c:pt>
                <c:pt idx="15">
                  <c:v>0</c:v>
                </c:pt>
                <c:pt idx="16">
                  <c:v>0</c:v>
                </c:pt>
                <c:pt idx="17">
                  <c:v>0</c:v>
                </c:pt>
                <c:pt idx="18">
                  <c:v>0</c:v>
                </c:pt>
                <c:pt idx="19">
                  <c:v>0</c:v>
                </c:pt>
                <c:pt idx="20">
                  <c:v>0.103689622396958</c:v>
                </c:pt>
                <c:pt idx="21">
                  <c:v>0</c:v>
                </c:pt>
                <c:pt idx="22">
                  <c:v>0</c:v>
                </c:pt>
                <c:pt idx="23">
                  <c:v>0.215852184424106</c:v>
                </c:pt>
                <c:pt idx="24">
                  <c:v>0.25030208872777499</c:v>
                </c:pt>
                <c:pt idx="25">
                  <c:v>7.76598498576236E-2</c:v>
                </c:pt>
                <c:pt idx="26">
                  <c:v>0</c:v>
                </c:pt>
                <c:pt idx="27">
                  <c:v>0</c:v>
                </c:pt>
                <c:pt idx="28">
                  <c:v>0</c:v>
                </c:pt>
                <c:pt idx="29">
                  <c:v>0</c:v>
                </c:pt>
                <c:pt idx="30">
                  <c:v>0</c:v>
                </c:pt>
                <c:pt idx="31">
                  <c:v>0</c:v>
                </c:pt>
                <c:pt idx="32">
                  <c:v>0</c:v>
                </c:pt>
                <c:pt idx="33">
                  <c:v>0.32719132081969998</c:v>
                </c:pt>
                <c:pt idx="34">
                  <c:v>0.120502668273369</c:v>
                </c:pt>
                <c:pt idx="35">
                  <c:v>0</c:v>
                </c:pt>
                <c:pt idx="36">
                  <c:v>0</c:v>
                </c:pt>
                <c:pt idx="37">
                  <c:v>0</c:v>
                </c:pt>
                <c:pt idx="38">
                  <c:v>0</c:v>
                </c:pt>
                <c:pt idx="39">
                  <c:v>0</c:v>
                </c:pt>
                <c:pt idx="40">
                  <c:v>0.32643243707585301</c:v>
                </c:pt>
                <c:pt idx="41">
                  <c:v>0.28059325430911097</c:v>
                </c:pt>
                <c:pt idx="42">
                  <c:v>0</c:v>
                </c:pt>
                <c:pt idx="43">
                  <c:v>0</c:v>
                </c:pt>
                <c:pt idx="44">
                  <c:v>0</c:v>
                </c:pt>
                <c:pt idx="45">
                  <c:v>0</c:v>
                </c:pt>
                <c:pt idx="46">
                  <c:v>0</c:v>
                </c:pt>
                <c:pt idx="47">
                  <c:v>0</c:v>
                </c:pt>
                <c:pt idx="48">
                  <c:v>0.50591665237523598</c:v>
                </c:pt>
                <c:pt idx="49">
                  <c:v>0</c:v>
                </c:pt>
              </c:numCache>
            </c:numRef>
          </c:val>
          <c:smooth val="0"/>
          <c:extLst>
            <c:ext xmlns:c16="http://schemas.microsoft.com/office/drawing/2014/chart" uri="{C3380CC4-5D6E-409C-BE32-E72D297353CC}">
              <c16:uniqueId val="{00000000-7A93-4D60-84F8-ABCB78D04D55}"/>
            </c:ext>
          </c:extLst>
        </c:ser>
        <c:dLbls>
          <c:showLegendKey val="0"/>
          <c:showVal val="0"/>
          <c:showCatName val="0"/>
          <c:showSerName val="0"/>
          <c:showPercent val="0"/>
          <c:showBubbleSize val="0"/>
        </c:dLbls>
        <c:smooth val="0"/>
        <c:axId val="316517888"/>
        <c:axId val="316518216"/>
      </c:lineChart>
      <c:dateAx>
        <c:axId val="316517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518216"/>
        <c:crosses val="autoZero"/>
        <c:auto val="1"/>
        <c:lblOffset val="100"/>
        <c:baseTimeUnit val="days"/>
      </c:dateAx>
      <c:valAx>
        <c:axId val="316518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51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Sheet1!$A$2:$A$51</c:f>
              <c:numCache>
                <c:formatCode>m/d/yyyy</c:formatCode>
                <c:ptCount val="50"/>
                <c:pt idx="0">
                  <c:v>43659</c:v>
                </c:pt>
                <c:pt idx="1">
                  <c:v>43660</c:v>
                </c:pt>
                <c:pt idx="2">
                  <c:v>43661</c:v>
                </c:pt>
                <c:pt idx="3">
                  <c:v>43662</c:v>
                </c:pt>
                <c:pt idx="4">
                  <c:v>43663</c:v>
                </c:pt>
                <c:pt idx="5">
                  <c:v>43664</c:v>
                </c:pt>
                <c:pt idx="6">
                  <c:v>43665</c:v>
                </c:pt>
                <c:pt idx="7">
                  <c:v>43666</c:v>
                </c:pt>
                <c:pt idx="8">
                  <c:v>43667</c:v>
                </c:pt>
                <c:pt idx="9">
                  <c:v>43668</c:v>
                </c:pt>
                <c:pt idx="10">
                  <c:v>43669</c:v>
                </c:pt>
                <c:pt idx="11">
                  <c:v>43670</c:v>
                </c:pt>
                <c:pt idx="12">
                  <c:v>43671</c:v>
                </c:pt>
                <c:pt idx="13">
                  <c:v>43672</c:v>
                </c:pt>
                <c:pt idx="14">
                  <c:v>43673</c:v>
                </c:pt>
                <c:pt idx="15">
                  <c:v>43674</c:v>
                </c:pt>
                <c:pt idx="16">
                  <c:v>43675</c:v>
                </c:pt>
                <c:pt idx="17">
                  <c:v>43676</c:v>
                </c:pt>
                <c:pt idx="18">
                  <c:v>43677</c:v>
                </c:pt>
                <c:pt idx="19">
                  <c:v>43678</c:v>
                </c:pt>
                <c:pt idx="20">
                  <c:v>43679</c:v>
                </c:pt>
                <c:pt idx="21">
                  <c:v>43680</c:v>
                </c:pt>
                <c:pt idx="22">
                  <c:v>43681</c:v>
                </c:pt>
                <c:pt idx="23">
                  <c:v>43682</c:v>
                </c:pt>
                <c:pt idx="24">
                  <c:v>43683</c:v>
                </c:pt>
                <c:pt idx="25">
                  <c:v>43684</c:v>
                </c:pt>
                <c:pt idx="26">
                  <c:v>43685</c:v>
                </c:pt>
                <c:pt idx="27">
                  <c:v>43686</c:v>
                </c:pt>
                <c:pt idx="28">
                  <c:v>43687</c:v>
                </c:pt>
                <c:pt idx="29">
                  <c:v>43688</c:v>
                </c:pt>
                <c:pt idx="30">
                  <c:v>43689</c:v>
                </c:pt>
                <c:pt idx="31">
                  <c:v>43690</c:v>
                </c:pt>
                <c:pt idx="32">
                  <c:v>43691</c:v>
                </c:pt>
                <c:pt idx="33">
                  <c:v>43692</c:v>
                </c:pt>
                <c:pt idx="34">
                  <c:v>43693</c:v>
                </c:pt>
                <c:pt idx="35">
                  <c:v>43694</c:v>
                </c:pt>
                <c:pt idx="36">
                  <c:v>43695</c:v>
                </c:pt>
                <c:pt idx="37">
                  <c:v>43696</c:v>
                </c:pt>
                <c:pt idx="38">
                  <c:v>43697</c:v>
                </c:pt>
                <c:pt idx="39">
                  <c:v>43698</c:v>
                </c:pt>
                <c:pt idx="40">
                  <c:v>43699</c:v>
                </c:pt>
                <c:pt idx="41">
                  <c:v>43700</c:v>
                </c:pt>
                <c:pt idx="42">
                  <c:v>43701</c:v>
                </c:pt>
                <c:pt idx="43">
                  <c:v>43702</c:v>
                </c:pt>
                <c:pt idx="44">
                  <c:v>43703</c:v>
                </c:pt>
                <c:pt idx="45">
                  <c:v>43704</c:v>
                </c:pt>
                <c:pt idx="46">
                  <c:v>43705</c:v>
                </c:pt>
                <c:pt idx="47">
                  <c:v>43706</c:v>
                </c:pt>
                <c:pt idx="48">
                  <c:v>43707</c:v>
                </c:pt>
                <c:pt idx="49">
                  <c:v>43708</c:v>
                </c:pt>
              </c:numCache>
            </c:numRef>
          </c:cat>
          <c:val>
            <c:numRef>
              <c:f>Sheet1!$B$2:$B$51</c:f>
              <c:numCache>
                <c:formatCode>General</c:formatCode>
                <c:ptCount val="50"/>
                <c:pt idx="0">
                  <c:v>11532</c:v>
                </c:pt>
                <c:pt idx="1">
                  <c:v>11534</c:v>
                </c:pt>
                <c:pt idx="2">
                  <c:v>11536</c:v>
                </c:pt>
                <c:pt idx="3">
                  <c:v>11544</c:v>
                </c:pt>
                <c:pt idx="4">
                  <c:v>11544</c:v>
                </c:pt>
                <c:pt idx="5">
                  <c:v>11544</c:v>
                </c:pt>
                <c:pt idx="6">
                  <c:v>11547</c:v>
                </c:pt>
                <c:pt idx="7">
                  <c:v>11548</c:v>
                </c:pt>
                <c:pt idx="8">
                  <c:v>11551</c:v>
                </c:pt>
                <c:pt idx="9">
                  <c:v>11550</c:v>
                </c:pt>
                <c:pt idx="10">
                  <c:v>11554</c:v>
                </c:pt>
                <c:pt idx="11">
                  <c:v>11557</c:v>
                </c:pt>
                <c:pt idx="12">
                  <c:v>11556</c:v>
                </c:pt>
                <c:pt idx="13">
                  <c:v>11559</c:v>
                </c:pt>
                <c:pt idx="14">
                  <c:v>11563</c:v>
                </c:pt>
                <c:pt idx="15">
                  <c:v>11563</c:v>
                </c:pt>
                <c:pt idx="16">
                  <c:v>11567</c:v>
                </c:pt>
                <c:pt idx="17">
                  <c:v>11567</c:v>
                </c:pt>
                <c:pt idx="18">
                  <c:v>11570</c:v>
                </c:pt>
                <c:pt idx="19">
                  <c:v>11573</c:v>
                </c:pt>
                <c:pt idx="20">
                  <c:v>11574</c:v>
                </c:pt>
                <c:pt idx="21">
                  <c:v>11578</c:v>
                </c:pt>
                <c:pt idx="22">
                  <c:v>11579</c:v>
                </c:pt>
                <c:pt idx="23">
                  <c:v>11585</c:v>
                </c:pt>
                <c:pt idx="24">
                  <c:v>11588</c:v>
                </c:pt>
                <c:pt idx="25">
                  <c:v>11591</c:v>
                </c:pt>
                <c:pt idx="26">
                  <c:v>11593</c:v>
                </c:pt>
                <c:pt idx="27">
                  <c:v>11597</c:v>
                </c:pt>
                <c:pt idx="28">
                  <c:v>11602</c:v>
                </c:pt>
                <c:pt idx="29">
                  <c:v>11606</c:v>
                </c:pt>
                <c:pt idx="30">
                  <c:v>11607</c:v>
                </c:pt>
                <c:pt idx="31">
                  <c:v>11612</c:v>
                </c:pt>
                <c:pt idx="32">
                  <c:v>11614</c:v>
                </c:pt>
                <c:pt idx="33">
                  <c:v>11615</c:v>
                </c:pt>
                <c:pt idx="34">
                  <c:v>11621</c:v>
                </c:pt>
                <c:pt idx="35">
                  <c:v>11621</c:v>
                </c:pt>
                <c:pt idx="36">
                  <c:v>11622</c:v>
                </c:pt>
                <c:pt idx="37">
                  <c:v>11633</c:v>
                </c:pt>
                <c:pt idx="38">
                  <c:v>11637</c:v>
                </c:pt>
                <c:pt idx="39">
                  <c:v>11639</c:v>
                </c:pt>
                <c:pt idx="40">
                  <c:v>11643</c:v>
                </c:pt>
                <c:pt idx="41">
                  <c:v>11641</c:v>
                </c:pt>
                <c:pt idx="42">
                  <c:v>11643</c:v>
                </c:pt>
                <c:pt idx="43">
                  <c:v>11645</c:v>
                </c:pt>
                <c:pt idx="44">
                  <c:v>11653</c:v>
                </c:pt>
                <c:pt idx="45">
                  <c:v>11654</c:v>
                </c:pt>
                <c:pt idx="46">
                  <c:v>11658</c:v>
                </c:pt>
                <c:pt idx="47">
                  <c:v>11659</c:v>
                </c:pt>
                <c:pt idx="48">
                  <c:v>11665</c:v>
                </c:pt>
                <c:pt idx="49">
                  <c:v>11662</c:v>
                </c:pt>
              </c:numCache>
            </c:numRef>
          </c:val>
          <c:smooth val="0"/>
          <c:extLst>
            <c:ext xmlns:c16="http://schemas.microsoft.com/office/drawing/2014/chart" uri="{C3380CC4-5D6E-409C-BE32-E72D297353CC}">
              <c16:uniqueId val="{00000000-5A69-4E03-B61D-BC4FFB8E60BB}"/>
            </c:ext>
          </c:extLst>
        </c:ser>
        <c:dLbls>
          <c:showLegendKey val="0"/>
          <c:showVal val="0"/>
          <c:showCatName val="0"/>
          <c:showSerName val="0"/>
          <c:showPercent val="0"/>
          <c:showBubbleSize val="0"/>
        </c:dLbls>
        <c:smooth val="0"/>
        <c:axId val="316511656"/>
        <c:axId val="316511984"/>
      </c:lineChart>
      <c:dateAx>
        <c:axId val="316511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511984"/>
        <c:crosses val="autoZero"/>
        <c:auto val="1"/>
        <c:lblOffset val="100"/>
        <c:baseTimeUnit val="days"/>
      </c:dateAx>
      <c:valAx>
        <c:axId val="316511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511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Sheet1!$A$2:$A$51</c:f>
              <c:numCache>
                <c:formatCode>m/d/yyyy</c:formatCode>
                <c:ptCount val="50"/>
                <c:pt idx="0">
                  <c:v>43659</c:v>
                </c:pt>
                <c:pt idx="1">
                  <c:v>43660</c:v>
                </c:pt>
                <c:pt idx="2">
                  <c:v>43661</c:v>
                </c:pt>
                <c:pt idx="3">
                  <c:v>43662</c:v>
                </c:pt>
                <c:pt idx="4">
                  <c:v>43663</c:v>
                </c:pt>
                <c:pt idx="5">
                  <c:v>43664</c:v>
                </c:pt>
                <c:pt idx="6">
                  <c:v>43665</c:v>
                </c:pt>
                <c:pt idx="7">
                  <c:v>43666</c:v>
                </c:pt>
                <c:pt idx="8">
                  <c:v>43667</c:v>
                </c:pt>
                <c:pt idx="9">
                  <c:v>43668</c:v>
                </c:pt>
                <c:pt idx="10">
                  <c:v>43669</c:v>
                </c:pt>
                <c:pt idx="11">
                  <c:v>43670</c:v>
                </c:pt>
                <c:pt idx="12">
                  <c:v>43671</c:v>
                </c:pt>
                <c:pt idx="13">
                  <c:v>43672</c:v>
                </c:pt>
                <c:pt idx="14">
                  <c:v>43673</c:v>
                </c:pt>
                <c:pt idx="15">
                  <c:v>43674</c:v>
                </c:pt>
                <c:pt idx="16">
                  <c:v>43675</c:v>
                </c:pt>
                <c:pt idx="17">
                  <c:v>43676</c:v>
                </c:pt>
                <c:pt idx="18">
                  <c:v>43677</c:v>
                </c:pt>
                <c:pt idx="19">
                  <c:v>43678</c:v>
                </c:pt>
                <c:pt idx="20">
                  <c:v>43679</c:v>
                </c:pt>
                <c:pt idx="21">
                  <c:v>43680</c:v>
                </c:pt>
                <c:pt idx="22">
                  <c:v>43681</c:v>
                </c:pt>
                <c:pt idx="23">
                  <c:v>43682</c:v>
                </c:pt>
                <c:pt idx="24">
                  <c:v>43683</c:v>
                </c:pt>
                <c:pt idx="25">
                  <c:v>43684</c:v>
                </c:pt>
                <c:pt idx="26">
                  <c:v>43685</c:v>
                </c:pt>
                <c:pt idx="27">
                  <c:v>43686</c:v>
                </c:pt>
                <c:pt idx="28">
                  <c:v>43687</c:v>
                </c:pt>
                <c:pt idx="29">
                  <c:v>43688</c:v>
                </c:pt>
                <c:pt idx="30">
                  <c:v>43689</c:v>
                </c:pt>
                <c:pt idx="31">
                  <c:v>43690</c:v>
                </c:pt>
                <c:pt idx="32">
                  <c:v>43691</c:v>
                </c:pt>
                <c:pt idx="33">
                  <c:v>43692</c:v>
                </c:pt>
                <c:pt idx="34">
                  <c:v>43693</c:v>
                </c:pt>
                <c:pt idx="35">
                  <c:v>43694</c:v>
                </c:pt>
                <c:pt idx="36">
                  <c:v>43695</c:v>
                </c:pt>
                <c:pt idx="37">
                  <c:v>43696</c:v>
                </c:pt>
                <c:pt idx="38">
                  <c:v>43697</c:v>
                </c:pt>
                <c:pt idx="39">
                  <c:v>43698</c:v>
                </c:pt>
                <c:pt idx="40">
                  <c:v>43699</c:v>
                </c:pt>
                <c:pt idx="41">
                  <c:v>43700</c:v>
                </c:pt>
                <c:pt idx="42">
                  <c:v>43701</c:v>
                </c:pt>
                <c:pt idx="43">
                  <c:v>43702</c:v>
                </c:pt>
                <c:pt idx="44">
                  <c:v>43703</c:v>
                </c:pt>
                <c:pt idx="45">
                  <c:v>43704</c:v>
                </c:pt>
                <c:pt idx="46">
                  <c:v>43705</c:v>
                </c:pt>
                <c:pt idx="47">
                  <c:v>43706</c:v>
                </c:pt>
                <c:pt idx="48">
                  <c:v>43707</c:v>
                </c:pt>
                <c:pt idx="49">
                  <c:v>43708</c:v>
                </c:pt>
              </c:numCache>
            </c:numRef>
          </c:cat>
          <c:val>
            <c:numRef>
              <c:f>Sheet1!$B$2:$B$51</c:f>
              <c:numCache>
                <c:formatCode>General</c:formatCode>
                <c:ptCount val="50"/>
                <c:pt idx="0">
                  <c:v>44</c:v>
                </c:pt>
                <c:pt idx="1">
                  <c:v>56</c:v>
                </c:pt>
                <c:pt idx="2">
                  <c:v>37</c:v>
                </c:pt>
                <c:pt idx="3">
                  <c:v>57</c:v>
                </c:pt>
                <c:pt idx="4">
                  <c:v>41</c:v>
                </c:pt>
                <c:pt idx="5">
                  <c:v>53</c:v>
                </c:pt>
                <c:pt idx="6">
                  <c:v>50</c:v>
                </c:pt>
                <c:pt idx="7">
                  <c:v>102</c:v>
                </c:pt>
                <c:pt idx="8">
                  <c:v>65</c:v>
                </c:pt>
                <c:pt idx="9">
                  <c:v>58</c:v>
                </c:pt>
                <c:pt idx="10">
                  <c:v>162</c:v>
                </c:pt>
                <c:pt idx="11">
                  <c:v>87</c:v>
                </c:pt>
                <c:pt idx="12">
                  <c:v>90</c:v>
                </c:pt>
                <c:pt idx="13">
                  <c:v>85</c:v>
                </c:pt>
                <c:pt idx="14">
                  <c:v>64</c:v>
                </c:pt>
                <c:pt idx="15">
                  <c:v>57</c:v>
                </c:pt>
                <c:pt idx="16">
                  <c:v>43</c:v>
                </c:pt>
                <c:pt idx="17">
                  <c:v>70</c:v>
                </c:pt>
                <c:pt idx="18">
                  <c:v>31</c:v>
                </c:pt>
                <c:pt idx="19">
                  <c:v>42</c:v>
                </c:pt>
                <c:pt idx="20">
                  <c:v>47</c:v>
                </c:pt>
                <c:pt idx="21">
                  <c:v>60</c:v>
                </c:pt>
                <c:pt idx="22">
                  <c:v>37</c:v>
                </c:pt>
                <c:pt idx="23">
                  <c:v>63</c:v>
                </c:pt>
                <c:pt idx="24">
                  <c:v>45</c:v>
                </c:pt>
                <c:pt idx="25">
                  <c:v>104</c:v>
                </c:pt>
                <c:pt idx="26">
                  <c:v>68</c:v>
                </c:pt>
                <c:pt idx="27">
                  <c:v>81</c:v>
                </c:pt>
                <c:pt idx="28">
                  <c:v>65</c:v>
                </c:pt>
                <c:pt idx="29">
                  <c:v>67</c:v>
                </c:pt>
                <c:pt idx="30">
                  <c:v>74</c:v>
                </c:pt>
                <c:pt idx="31">
                  <c:v>102</c:v>
                </c:pt>
                <c:pt idx="32">
                  <c:v>72</c:v>
                </c:pt>
                <c:pt idx="33">
                  <c:v>85</c:v>
                </c:pt>
                <c:pt idx="34">
                  <c:v>79</c:v>
                </c:pt>
                <c:pt idx="35">
                  <c:v>75</c:v>
                </c:pt>
                <c:pt idx="36">
                  <c:v>60</c:v>
                </c:pt>
                <c:pt idx="37">
                  <c:v>100</c:v>
                </c:pt>
                <c:pt idx="38">
                  <c:v>86</c:v>
                </c:pt>
                <c:pt idx="39">
                  <c:v>49</c:v>
                </c:pt>
                <c:pt idx="40">
                  <c:v>68</c:v>
                </c:pt>
                <c:pt idx="41">
                  <c:v>65</c:v>
                </c:pt>
                <c:pt idx="42">
                  <c:v>105</c:v>
                </c:pt>
                <c:pt idx="43">
                  <c:v>53</c:v>
                </c:pt>
                <c:pt idx="44">
                  <c:v>66</c:v>
                </c:pt>
                <c:pt idx="45">
                  <c:v>73</c:v>
                </c:pt>
                <c:pt idx="46">
                  <c:v>72</c:v>
                </c:pt>
                <c:pt idx="47">
                  <c:v>57</c:v>
                </c:pt>
                <c:pt idx="48">
                  <c:v>53</c:v>
                </c:pt>
                <c:pt idx="49">
                  <c:v>69</c:v>
                </c:pt>
              </c:numCache>
            </c:numRef>
          </c:val>
          <c:smooth val="0"/>
          <c:extLst>
            <c:ext xmlns:c16="http://schemas.microsoft.com/office/drawing/2014/chart" uri="{C3380CC4-5D6E-409C-BE32-E72D297353CC}">
              <c16:uniqueId val="{00000000-D7D8-414B-A820-5E4A9997628C}"/>
            </c:ext>
          </c:extLst>
        </c:ser>
        <c:dLbls>
          <c:showLegendKey val="0"/>
          <c:showVal val="0"/>
          <c:showCatName val="0"/>
          <c:showSerName val="0"/>
          <c:showPercent val="0"/>
          <c:showBubbleSize val="0"/>
        </c:dLbls>
        <c:smooth val="0"/>
        <c:axId val="316522480"/>
        <c:axId val="316526416"/>
      </c:lineChart>
      <c:dateAx>
        <c:axId val="316522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526416"/>
        <c:crosses val="autoZero"/>
        <c:auto val="1"/>
        <c:lblOffset val="100"/>
        <c:baseTimeUnit val="days"/>
      </c:dateAx>
      <c:valAx>
        <c:axId val="316526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522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E4E30-B4F3-4499-B27F-637AE1780AFF}"/>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F926B912-37D4-4953-930C-968FA2A24BEB}"/>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3574355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CD2F6-DA84-4DB9-B87F-117F101CDFDD}"/>
              </a:ext>
            </a:extLst>
          </p:cNvPr>
          <p:cNvSpPr>
            <a:spLocks noGrp="1"/>
          </p:cNvSpPr>
          <p:nvPr>
            <p:ph type="title"/>
          </p:nvPr>
        </p:nvSpPr>
        <p:spPr/>
        <p:txBody>
          <a:bodyPr/>
          <a:lstStyle/>
          <a:p>
            <a:r>
              <a:rPr lang="en-US"/>
              <a:t>Facebook Key Metrics Table | Nexus International School Malaysia</a:t>
            </a:r>
          </a:p>
        </p:txBody>
      </p:sp>
      <p:graphicFrame>
        <p:nvGraphicFramePr>
          <p:cNvPr id="5" name="Table Placeholder 4">
            <a:extLst>
              <a:ext uri="{FF2B5EF4-FFF2-40B4-BE49-F238E27FC236}">
                <a16:creationId xmlns:a16="http://schemas.microsoft.com/office/drawing/2014/main" id="{9AC4C333-D20C-4763-8F48-8DAF00001FC0}"/>
              </a:ext>
            </a:extLst>
          </p:cNvPr>
          <p:cNvGraphicFramePr>
            <a:graphicFrameLocks noGrp="1"/>
          </p:cNvGraphicFramePr>
          <p:nvPr>
            <p:ph type="tbl" sz="quarter" idx="13"/>
            <p:extLst>
              <p:ext uri="{D42A27DB-BD31-4B8C-83A1-F6EECF244321}">
                <p14:modId xmlns:p14="http://schemas.microsoft.com/office/powerpoint/2010/main" val="188494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14341492"/>
                    </a:ext>
                  </a:extLst>
                </a:gridCol>
                <a:gridCol w="740664">
                  <a:extLst>
                    <a:ext uri="{9D8B030D-6E8A-4147-A177-3AD203B41FA5}">
                      <a16:colId xmlns:a16="http://schemas.microsoft.com/office/drawing/2014/main" val="689377725"/>
                    </a:ext>
                  </a:extLst>
                </a:gridCol>
                <a:gridCol w="740664">
                  <a:extLst>
                    <a:ext uri="{9D8B030D-6E8A-4147-A177-3AD203B41FA5}">
                      <a16:colId xmlns:a16="http://schemas.microsoft.com/office/drawing/2014/main" val="3374931686"/>
                    </a:ext>
                  </a:extLst>
                </a:gridCol>
                <a:gridCol w="740664">
                  <a:extLst>
                    <a:ext uri="{9D8B030D-6E8A-4147-A177-3AD203B41FA5}">
                      <a16:colId xmlns:a16="http://schemas.microsoft.com/office/drawing/2014/main" val="783434849"/>
                    </a:ext>
                  </a:extLst>
                </a:gridCol>
                <a:gridCol w="740664">
                  <a:extLst>
                    <a:ext uri="{9D8B030D-6E8A-4147-A177-3AD203B41FA5}">
                      <a16:colId xmlns:a16="http://schemas.microsoft.com/office/drawing/2014/main" val="410186589"/>
                    </a:ext>
                  </a:extLst>
                </a:gridCol>
                <a:gridCol w="740664">
                  <a:extLst>
                    <a:ext uri="{9D8B030D-6E8A-4147-A177-3AD203B41FA5}">
                      <a16:colId xmlns:a16="http://schemas.microsoft.com/office/drawing/2014/main" val="775080134"/>
                    </a:ext>
                  </a:extLst>
                </a:gridCol>
                <a:gridCol w="740664">
                  <a:extLst>
                    <a:ext uri="{9D8B030D-6E8A-4147-A177-3AD203B41FA5}">
                      <a16:colId xmlns:a16="http://schemas.microsoft.com/office/drawing/2014/main" val="471601232"/>
                    </a:ext>
                  </a:extLst>
                </a:gridCol>
                <a:gridCol w="740664">
                  <a:extLst>
                    <a:ext uri="{9D8B030D-6E8A-4147-A177-3AD203B41FA5}">
                      <a16:colId xmlns:a16="http://schemas.microsoft.com/office/drawing/2014/main" val="3465812404"/>
                    </a:ext>
                  </a:extLst>
                </a:gridCol>
                <a:gridCol w="740664">
                  <a:extLst>
                    <a:ext uri="{9D8B030D-6E8A-4147-A177-3AD203B41FA5}">
                      <a16:colId xmlns:a16="http://schemas.microsoft.com/office/drawing/2014/main" val="4168796586"/>
                    </a:ext>
                  </a:extLst>
                </a:gridCol>
                <a:gridCol w="740664">
                  <a:extLst>
                    <a:ext uri="{9D8B030D-6E8A-4147-A177-3AD203B41FA5}">
                      <a16:colId xmlns:a16="http://schemas.microsoft.com/office/drawing/2014/main" val="214538965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04529551"/>
                  </a:ext>
                </a:extLst>
              </a:tr>
              <a:tr h="370840">
                <a:tc>
                  <a:txBody>
                    <a:bodyPr/>
                    <a:lstStyle/>
                    <a:p>
                      <a:r>
                        <a:rPr lang="en-US" sz="1000"/>
                        <a:t>Nexus International School Malaysia</a:t>
                      </a:r>
                    </a:p>
                  </a:txBody>
                  <a:tcPr/>
                </a:tc>
                <a:tc>
                  <a:txBody>
                    <a:bodyPr/>
                    <a:lstStyle/>
                    <a:p>
                      <a:r>
                        <a:rPr lang="en-US" sz="1000"/>
                        <a:t>11662</a:t>
                      </a:r>
                    </a:p>
                  </a:txBody>
                  <a:tcPr/>
                </a:tc>
                <a:tc>
                  <a:txBody>
                    <a:bodyPr/>
                    <a:lstStyle/>
                    <a:p>
                      <a:r>
                        <a:rPr lang="en-US" sz="1000"/>
                        <a:t>133</a:t>
                      </a:r>
                    </a:p>
                  </a:txBody>
                  <a:tcPr/>
                </a:tc>
                <a:tc>
                  <a:txBody>
                    <a:bodyPr/>
                    <a:lstStyle/>
                    <a:p>
                      <a:r>
                        <a:rPr lang="en-US" sz="1000"/>
                        <a:t>13</a:t>
                      </a:r>
                    </a:p>
                  </a:txBody>
                  <a:tcPr/>
                </a:tc>
                <a:tc>
                  <a:txBody>
                    <a:bodyPr/>
                    <a:lstStyle/>
                    <a:p>
                      <a:r>
                        <a:rPr lang="en-US" sz="1000"/>
                        <a:t>692</a:t>
                      </a:r>
                    </a:p>
                  </a:txBody>
                  <a:tcPr/>
                </a:tc>
                <a:tc>
                  <a:txBody>
                    <a:bodyPr/>
                    <a:lstStyle/>
                    <a:p>
                      <a:r>
                        <a:rPr lang="en-US" sz="1000"/>
                        <a:t>50</a:t>
                      </a:r>
                    </a:p>
                  </a:txBody>
                  <a:tcPr/>
                </a:tc>
                <a:tc>
                  <a:txBody>
                    <a:bodyPr/>
                    <a:lstStyle/>
                    <a:p>
                      <a:r>
                        <a:rPr lang="en-US" sz="1000"/>
                        <a:t>44</a:t>
                      </a:r>
                    </a:p>
                  </a:txBody>
                  <a:tcPr/>
                </a:tc>
                <a:tc>
                  <a:txBody>
                    <a:bodyPr/>
                    <a:lstStyle/>
                    <a:p>
                      <a:r>
                        <a:rPr lang="en-US" sz="1000"/>
                        <a:t>0</a:t>
                      </a:r>
                    </a:p>
                  </a:txBody>
                  <a:tcPr/>
                </a:tc>
                <a:tc>
                  <a:txBody>
                    <a:bodyPr/>
                    <a:lstStyle/>
                    <a:p>
                      <a:r>
                        <a:rPr lang="en-US" sz="1000"/>
                        <a:t>0.5214 %</a:t>
                      </a:r>
                    </a:p>
                  </a:txBody>
                  <a:tcPr/>
                </a:tc>
                <a:tc>
                  <a:txBody>
                    <a:bodyPr/>
                    <a:lstStyle/>
                    <a:p>
                      <a:r>
                        <a:rPr lang="en-US" sz="1000"/>
                        <a:t>0.0 %</a:t>
                      </a:r>
                    </a:p>
                  </a:txBody>
                  <a:tcPr/>
                </a:tc>
                <a:extLst>
                  <a:ext uri="{0D108BD9-81ED-4DB2-BD59-A6C34878D82A}">
                    <a16:rowId xmlns:a16="http://schemas.microsoft.com/office/drawing/2014/main" val="2946217440"/>
                  </a:ext>
                </a:extLst>
              </a:tr>
            </a:tbl>
          </a:graphicData>
        </a:graphic>
      </p:graphicFrame>
      <p:sp>
        <p:nvSpPr>
          <p:cNvPr id="4" name="Text Placeholder 3">
            <a:extLst>
              <a:ext uri="{FF2B5EF4-FFF2-40B4-BE49-F238E27FC236}">
                <a16:creationId xmlns:a16="http://schemas.microsoft.com/office/drawing/2014/main" id="{1BD4E926-9BE1-4DE4-B08B-23689D21DD07}"/>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1422948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DBCA9-709D-4AA1-8F08-937463FDC2CB}"/>
              </a:ext>
            </a:extLst>
          </p:cNvPr>
          <p:cNvSpPr>
            <a:spLocks noGrp="1"/>
          </p:cNvSpPr>
          <p:nvPr>
            <p:ph type="title"/>
          </p:nvPr>
        </p:nvSpPr>
        <p:spPr/>
        <p:txBody>
          <a:bodyPr/>
          <a:lstStyle/>
          <a:p>
            <a:r>
              <a:rPr lang="en-US"/>
              <a:t>Facebook Reach | Nexus International School Malaysia</a:t>
            </a:r>
          </a:p>
        </p:txBody>
      </p:sp>
      <p:graphicFrame>
        <p:nvGraphicFramePr>
          <p:cNvPr id="6" name="Chart Placeholder 5">
            <a:extLst>
              <a:ext uri="{FF2B5EF4-FFF2-40B4-BE49-F238E27FC236}">
                <a16:creationId xmlns:a16="http://schemas.microsoft.com/office/drawing/2014/main" id="{3BFFC23F-5015-49F2-B881-7717C89AC3D8}"/>
              </a:ext>
            </a:extLst>
          </p:cNvPr>
          <p:cNvGraphicFramePr>
            <a:graphicFrameLocks noGrp="1"/>
          </p:cNvGraphicFramePr>
          <p:nvPr>
            <p:ph type="chart" sz="quarter" idx="13"/>
            <p:extLst>
              <p:ext uri="{D42A27DB-BD31-4B8C-83A1-F6EECF244321}">
                <p14:modId xmlns:p14="http://schemas.microsoft.com/office/powerpoint/2010/main" val="36879669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7E3A5F-85FC-4543-952D-AA8324079A61}"/>
              </a:ext>
            </a:extLst>
          </p:cNvPr>
          <p:cNvSpPr>
            <a:spLocks noGrp="1"/>
          </p:cNvSpPr>
          <p:nvPr>
            <p:ph type="body" sz="quarter" idx="14"/>
          </p:nvPr>
        </p:nvSpPr>
        <p:spPr/>
        <p:txBody>
          <a:bodyPr/>
          <a:lstStyle/>
          <a:p>
            <a:r>
              <a:rPr lang="en-US"/>
              <a:t>07/13/2019 - 08/31/2019</a:t>
            </a:r>
          </a:p>
        </p:txBody>
      </p:sp>
      <p:sp>
        <p:nvSpPr>
          <p:cNvPr id="5" name="Footer Placeholder 4">
            <a:extLst>
              <a:ext uri="{FF2B5EF4-FFF2-40B4-BE49-F238E27FC236}">
                <a16:creationId xmlns:a16="http://schemas.microsoft.com/office/drawing/2014/main" id="{F141FC6E-8FBA-4B31-8571-96A18A1A0E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3105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6A915-B7FA-4C8D-BA14-00ECEE639176}"/>
              </a:ext>
            </a:extLst>
          </p:cNvPr>
          <p:cNvSpPr>
            <a:spLocks noGrp="1"/>
          </p:cNvSpPr>
          <p:nvPr>
            <p:ph type="title"/>
          </p:nvPr>
        </p:nvSpPr>
        <p:spPr/>
        <p:txBody>
          <a:bodyPr/>
          <a:lstStyle/>
          <a:p>
            <a:r>
              <a:rPr lang="en-US"/>
              <a:t>Facebook Engaged Users | Nexus International School Malaysia</a:t>
            </a:r>
          </a:p>
        </p:txBody>
      </p:sp>
      <p:graphicFrame>
        <p:nvGraphicFramePr>
          <p:cNvPr id="6" name="Chart Placeholder 5">
            <a:extLst>
              <a:ext uri="{FF2B5EF4-FFF2-40B4-BE49-F238E27FC236}">
                <a16:creationId xmlns:a16="http://schemas.microsoft.com/office/drawing/2014/main" id="{A08F7BE4-CA0C-424F-910F-53F2552D4A11}"/>
              </a:ext>
            </a:extLst>
          </p:cNvPr>
          <p:cNvGraphicFramePr>
            <a:graphicFrameLocks noGrp="1"/>
          </p:cNvGraphicFramePr>
          <p:nvPr>
            <p:ph type="chart" sz="quarter" idx="13"/>
            <p:extLst>
              <p:ext uri="{D42A27DB-BD31-4B8C-83A1-F6EECF244321}">
                <p14:modId xmlns:p14="http://schemas.microsoft.com/office/powerpoint/2010/main" val="24676842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4CC66A-2E31-4FEA-9BE7-DCAC7BDB97C2}"/>
              </a:ext>
            </a:extLst>
          </p:cNvPr>
          <p:cNvSpPr>
            <a:spLocks noGrp="1"/>
          </p:cNvSpPr>
          <p:nvPr>
            <p:ph type="body" sz="quarter" idx="14"/>
          </p:nvPr>
        </p:nvSpPr>
        <p:spPr/>
        <p:txBody>
          <a:bodyPr/>
          <a:lstStyle/>
          <a:p>
            <a:r>
              <a:rPr lang="en-US"/>
              <a:t>07/13/2019 - 08/31/2019</a:t>
            </a:r>
          </a:p>
        </p:txBody>
      </p:sp>
      <p:sp>
        <p:nvSpPr>
          <p:cNvPr id="5" name="Footer Placeholder 4">
            <a:extLst>
              <a:ext uri="{FF2B5EF4-FFF2-40B4-BE49-F238E27FC236}">
                <a16:creationId xmlns:a16="http://schemas.microsoft.com/office/drawing/2014/main" id="{C12CF076-F929-463F-8F12-9E058965D3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8028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50D0-7E0E-4861-B661-06417A812BCB}"/>
              </a:ext>
            </a:extLst>
          </p:cNvPr>
          <p:cNvSpPr>
            <a:spLocks noGrp="1"/>
          </p:cNvSpPr>
          <p:nvPr>
            <p:ph type="title"/>
          </p:nvPr>
        </p:nvSpPr>
        <p:spPr/>
        <p:txBody>
          <a:bodyPr/>
          <a:lstStyle/>
          <a:p>
            <a:r>
              <a:rPr lang="en-US"/>
              <a:t>Facebook Average Reactions Per Post | Nexus International School Malaysia</a:t>
            </a:r>
          </a:p>
        </p:txBody>
      </p:sp>
      <p:graphicFrame>
        <p:nvGraphicFramePr>
          <p:cNvPr id="6" name="Chart Placeholder 5">
            <a:extLst>
              <a:ext uri="{FF2B5EF4-FFF2-40B4-BE49-F238E27FC236}">
                <a16:creationId xmlns:a16="http://schemas.microsoft.com/office/drawing/2014/main" id="{EB4CB74E-38D0-498E-894F-0DB1B6CE4ABD}"/>
              </a:ext>
            </a:extLst>
          </p:cNvPr>
          <p:cNvGraphicFramePr>
            <a:graphicFrameLocks noGrp="1"/>
          </p:cNvGraphicFramePr>
          <p:nvPr>
            <p:ph type="chart" sz="quarter" idx="13"/>
            <p:extLst>
              <p:ext uri="{D42A27DB-BD31-4B8C-83A1-F6EECF244321}">
                <p14:modId xmlns:p14="http://schemas.microsoft.com/office/powerpoint/2010/main" val="3900629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22031C-1C4F-4F56-82B0-D18F5E82EA73}"/>
              </a:ext>
            </a:extLst>
          </p:cNvPr>
          <p:cNvSpPr>
            <a:spLocks noGrp="1"/>
          </p:cNvSpPr>
          <p:nvPr>
            <p:ph type="body" sz="quarter" idx="14"/>
          </p:nvPr>
        </p:nvSpPr>
        <p:spPr/>
        <p:txBody>
          <a:bodyPr/>
          <a:lstStyle/>
          <a:p>
            <a:r>
              <a:rPr lang="en-US"/>
              <a:t>07/13/2019 - 08/31/2019</a:t>
            </a:r>
          </a:p>
        </p:txBody>
      </p:sp>
      <p:sp>
        <p:nvSpPr>
          <p:cNvPr id="5" name="Footer Placeholder 4">
            <a:extLst>
              <a:ext uri="{FF2B5EF4-FFF2-40B4-BE49-F238E27FC236}">
                <a16:creationId xmlns:a16="http://schemas.microsoft.com/office/drawing/2014/main" id="{8F4F77C9-F2A0-4AA3-8C21-79F590054B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8796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9F09F-22D3-418E-A0CE-ADB70362B2C8}"/>
              </a:ext>
            </a:extLst>
          </p:cNvPr>
          <p:cNvSpPr>
            <a:spLocks noGrp="1"/>
          </p:cNvSpPr>
          <p:nvPr>
            <p:ph type="title"/>
          </p:nvPr>
        </p:nvSpPr>
        <p:spPr/>
        <p:txBody>
          <a:bodyPr/>
          <a:lstStyle/>
          <a:p>
            <a:r>
              <a:rPr lang="en-US"/>
              <a:t>Facebook Interactions Distribution | Nexus International School Malaysia</a:t>
            </a:r>
          </a:p>
        </p:txBody>
      </p:sp>
      <p:graphicFrame>
        <p:nvGraphicFramePr>
          <p:cNvPr id="6" name="Chart Placeholder 5">
            <a:extLst>
              <a:ext uri="{FF2B5EF4-FFF2-40B4-BE49-F238E27FC236}">
                <a16:creationId xmlns:a16="http://schemas.microsoft.com/office/drawing/2014/main" id="{DD181DD3-20AA-42EE-BE55-B4EA9AE1145B}"/>
              </a:ext>
            </a:extLst>
          </p:cNvPr>
          <p:cNvGraphicFramePr>
            <a:graphicFrameLocks noGrp="1"/>
          </p:cNvGraphicFramePr>
          <p:nvPr>
            <p:ph type="chart" sz="quarter" idx="13"/>
            <p:extLst>
              <p:ext uri="{D42A27DB-BD31-4B8C-83A1-F6EECF244321}">
                <p14:modId xmlns:p14="http://schemas.microsoft.com/office/powerpoint/2010/main" val="3068086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8B394A-70FD-44E1-B9E3-4B3807C7C689}"/>
              </a:ext>
            </a:extLst>
          </p:cNvPr>
          <p:cNvSpPr>
            <a:spLocks noGrp="1"/>
          </p:cNvSpPr>
          <p:nvPr>
            <p:ph type="body" sz="quarter" idx="14"/>
          </p:nvPr>
        </p:nvSpPr>
        <p:spPr/>
        <p:txBody>
          <a:bodyPr/>
          <a:lstStyle/>
          <a:p>
            <a:r>
              <a:rPr lang="en-US"/>
              <a:t>07/13/2019 - 08/31/2019</a:t>
            </a:r>
          </a:p>
        </p:txBody>
      </p:sp>
      <p:sp>
        <p:nvSpPr>
          <p:cNvPr id="5" name="Footer Placeholder 4">
            <a:extLst>
              <a:ext uri="{FF2B5EF4-FFF2-40B4-BE49-F238E27FC236}">
                <a16:creationId xmlns:a16="http://schemas.microsoft.com/office/drawing/2014/main" id="{A61179E2-FB6D-4328-B777-DD887D343D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0765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CA769-42E5-4F56-B0BA-ACF563A5B587}"/>
              </a:ext>
            </a:extLst>
          </p:cNvPr>
          <p:cNvSpPr>
            <a:spLocks noGrp="1"/>
          </p:cNvSpPr>
          <p:nvPr>
            <p:ph type="title"/>
          </p:nvPr>
        </p:nvSpPr>
        <p:spPr/>
        <p:txBody>
          <a:bodyPr/>
          <a:lstStyle/>
          <a:p>
            <a:r>
              <a:rPr lang="en-US"/>
              <a:t>Facebook Interaction Rate By Weekday | Nexus International School Malaysia</a:t>
            </a:r>
          </a:p>
        </p:txBody>
      </p:sp>
      <p:graphicFrame>
        <p:nvGraphicFramePr>
          <p:cNvPr id="6" name="Chart Placeholder 5">
            <a:extLst>
              <a:ext uri="{FF2B5EF4-FFF2-40B4-BE49-F238E27FC236}">
                <a16:creationId xmlns:a16="http://schemas.microsoft.com/office/drawing/2014/main" id="{351724CC-F723-4AC9-B361-EB40AA570B8C}"/>
              </a:ext>
            </a:extLst>
          </p:cNvPr>
          <p:cNvGraphicFramePr>
            <a:graphicFrameLocks noGrp="1"/>
          </p:cNvGraphicFramePr>
          <p:nvPr>
            <p:ph type="chart" sz="quarter" idx="13"/>
            <p:extLst>
              <p:ext uri="{D42A27DB-BD31-4B8C-83A1-F6EECF244321}">
                <p14:modId xmlns:p14="http://schemas.microsoft.com/office/powerpoint/2010/main" val="14638111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F6017A-8C97-48CA-8EB6-E3CE12A03063}"/>
              </a:ext>
            </a:extLst>
          </p:cNvPr>
          <p:cNvSpPr>
            <a:spLocks noGrp="1"/>
          </p:cNvSpPr>
          <p:nvPr>
            <p:ph type="body" sz="quarter" idx="14"/>
          </p:nvPr>
        </p:nvSpPr>
        <p:spPr/>
        <p:txBody>
          <a:bodyPr/>
          <a:lstStyle/>
          <a:p>
            <a:r>
              <a:rPr lang="en-US"/>
              <a:t>07/13/2019 - 08/31/2019</a:t>
            </a:r>
          </a:p>
        </p:txBody>
      </p:sp>
      <p:sp>
        <p:nvSpPr>
          <p:cNvPr id="5" name="Footer Placeholder 4">
            <a:extLst>
              <a:ext uri="{FF2B5EF4-FFF2-40B4-BE49-F238E27FC236}">
                <a16:creationId xmlns:a16="http://schemas.microsoft.com/office/drawing/2014/main" id="{EC55F505-86D7-4529-9742-DB9D7729F5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3516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EEF01-0DC8-49BA-8014-0429E5ECF627}"/>
              </a:ext>
            </a:extLst>
          </p:cNvPr>
          <p:cNvSpPr>
            <a:spLocks noGrp="1"/>
          </p:cNvSpPr>
          <p:nvPr>
            <p:ph type="title"/>
          </p:nvPr>
        </p:nvSpPr>
        <p:spPr/>
        <p:txBody>
          <a:bodyPr/>
          <a:lstStyle/>
          <a:p>
            <a:r>
              <a:rPr lang="en-US"/>
              <a:t>Facebook (FB) Custom Own Posts Table (new) | Nexus International School Malaysia - 1 of 3</a:t>
            </a:r>
          </a:p>
        </p:txBody>
      </p:sp>
      <p:graphicFrame>
        <p:nvGraphicFramePr>
          <p:cNvPr id="5" name="Table Placeholder 4">
            <a:extLst>
              <a:ext uri="{FF2B5EF4-FFF2-40B4-BE49-F238E27FC236}">
                <a16:creationId xmlns:a16="http://schemas.microsoft.com/office/drawing/2014/main" id="{023E7935-B232-4482-9C2B-3CADA4E4CD0B}"/>
              </a:ext>
            </a:extLst>
          </p:cNvPr>
          <p:cNvGraphicFramePr>
            <a:graphicFrameLocks noGrp="1"/>
          </p:cNvGraphicFramePr>
          <p:nvPr>
            <p:ph type="tbl" sz="quarter" idx="13"/>
            <p:extLst>
              <p:ext uri="{D42A27DB-BD31-4B8C-83A1-F6EECF244321}">
                <p14:modId xmlns:p14="http://schemas.microsoft.com/office/powerpoint/2010/main" val="2963196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08507027"/>
                    </a:ext>
                  </a:extLst>
                </a:gridCol>
                <a:gridCol w="822960">
                  <a:extLst>
                    <a:ext uri="{9D8B030D-6E8A-4147-A177-3AD203B41FA5}">
                      <a16:colId xmlns:a16="http://schemas.microsoft.com/office/drawing/2014/main" val="503557200"/>
                    </a:ext>
                  </a:extLst>
                </a:gridCol>
                <a:gridCol w="822960">
                  <a:extLst>
                    <a:ext uri="{9D8B030D-6E8A-4147-A177-3AD203B41FA5}">
                      <a16:colId xmlns:a16="http://schemas.microsoft.com/office/drawing/2014/main" val="898606400"/>
                    </a:ext>
                  </a:extLst>
                </a:gridCol>
                <a:gridCol w="822960">
                  <a:extLst>
                    <a:ext uri="{9D8B030D-6E8A-4147-A177-3AD203B41FA5}">
                      <a16:colId xmlns:a16="http://schemas.microsoft.com/office/drawing/2014/main" val="209841071"/>
                    </a:ext>
                  </a:extLst>
                </a:gridCol>
                <a:gridCol w="822960">
                  <a:extLst>
                    <a:ext uri="{9D8B030D-6E8A-4147-A177-3AD203B41FA5}">
                      <a16:colId xmlns:a16="http://schemas.microsoft.com/office/drawing/2014/main" val="3643126277"/>
                    </a:ext>
                  </a:extLst>
                </a:gridCol>
                <a:gridCol w="822960">
                  <a:extLst>
                    <a:ext uri="{9D8B030D-6E8A-4147-A177-3AD203B41FA5}">
                      <a16:colId xmlns:a16="http://schemas.microsoft.com/office/drawing/2014/main" val="1209986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0210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- 2019-07-19 22:40:39</a:t>
                      </a:r>
                      <a:r>
                        <a:rPr kumimoji="0" lang="en-US" sz="1000" b="0" i="0" u="none" strike="noStrike" kern="1200" cap="none" spc="0" normalizeH="0" baseline="0" noProof="0">
                          <a:ln>
                            <a:noFill/>
                          </a:ln>
                          <a:solidFill>
                            <a:prstClr val="black"/>
                          </a:solidFill>
                          <a:effectLst/>
                          <a:uLnTx/>
                          <a:uFillTx/>
                          <a:latin typeface="+mn-lt"/>
                          <a:ea typeface="+mn-ea"/>
                          <a:cs typeface="+mn-cs"/>
                        </a:rPr>
                        <a:t> 
 Huge congratulations to our learner, Khoo Qi Xuan, for being one of only 213 candidates worldwide to achieve a perfect score in IBDP, placing him in the top 1% globally. Khoo is also the first Malaysian to receive the Karsh International Scholarship to study at Duke University, USA. We’re all very happy for you! 
For more info on IBDP results, check out  https://www.nexus.edu.my/learning/ib-diploma/ibdp-results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36028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- 2019-07-19 16:15:00</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announce that Nexus has again significantly outperformed the world average for IBDP with a Diploma average of 34.6 points. 23% of our learners achieved a score of 40 points and above, including one learner who scored the maximum 45 points. Read more on our IBDP results with the link below: https://www.nexus.edu.my/learning/ib-diploma/ibdp-results.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1645744"/>
                  </a:ext>
                </a:extLst>
              </a:tr>
            </a:tbl>
          </a:graphicData>
        </a:graphic>
      </p:graphicFrame>
      <p:sp>
        <p:nvSpPr>
          <p:cNvPr id="4" name="Text Placeholder 3">
            <a:extLst>
              <a:ext uri="{FF2B5EF4-FFF2-40B4-BE49-F238E27FC236}">
                <a16:creationId xmlns:a16="http://schemas.microsoft.com/office/drawing/2014/main" id="{2D354FB5-40A3-4468-874C-77AEBF5A72E4}"/>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3457649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8FA1B-A9CF-40B7-8AC8-1AA0E03CED38}"/>
              </a:ext>
            </a:extLst>
          </p:cNvPr>
          <p:cNvSpPr>
            <a:spLocks noGrp="1"/>
          </p:cNvSpPr>
          <p:nvPr>
            <p:ph type="title"/>
          </p:nvPr>
        </p:nvSpPr>
        <p:spPr/>
        <p:txBody>
          <a:bodyPr/>
          <a:lstStyle/>
          <a:p>
            <a:r>
              <a:rPr lang="en-US"/>
              <a:t>Facebook (FB) Custom Own Posts Table (new) | Nexus International School Malaysia - 2 of 3</a:t>
            </a:r>
          </a:p>
        </p:txBody>
      </p:sp>
      <p:graphicFrame>
        <p:nvGraphicFramePr>
          <p:cNvPr id="5" name="Table Placeholder 4">
            <a:extLst>
              <a:ext uri="{FF2B5EF4-FFF2-40B4-BE49-F238E27FC236}">
                <a16:creationId xmlns:a16="http://schemas.microsoft.com/office/drawing/2014/main" id="{E7962401-D6E6-4292-A6E0-DD27ECE9F6EA}"/>
              </a:ext>
            </a:extLst>
          </p:cNvPr>
          <p:cNvGraphicFramePr>
            <a:graphicFrameLocks noGrp="1"/>
          </p:cNvGraphicFramePr>
          <p:nvPr>
            <p:ph type="tbl" sz="quarter" idx="13"/>
            <p:extLst>
              <p:ext uri="{D42A27DB-BD31-4B8C-83A1-F6EECF244321}">
                <p14:modId xmlns:p14="http://schemas.microsoft.com/office/powerpoint/2010/main" val="1437501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94869559"/>
                    </a:ext>
                  </a:extLst>
                </a:gridCol>
                <a:gridCol w="822960">
                  <a:extLst>
                    <a:ext uri="{9D8B030D-6E8A-4147-A177-3AD203B41FA5}">
                      <a16:colId xmlns:a16="http://schemas.microsoft.com/office/drawing/2014/main" val="2301606440"/>
                    </a:ext>
                  </a:extLst>
                </a:gridCol>
                <a:gridCol w="822960">
                  <a:extLst>
                    <a:ext uri="{9D8B030D-6E8A-4147-A177-3AD203B41FA5}">
                      <a16:colId xmlns:a16="http://schemas.microsoft.com/office/drawing/2014/main" val="61439910"/>
                    </a:ext>
                  </a:extLst>
                </a:gridCol>
                <a:gridCol w="822960">
                  <a:extLst>
                    <a:ext uri="{9D8B030D-6E8A-4147-A177-3AD203B41FA5}">
                      <a16:colId xmlns:a16="http://schemas.microsoft.com/office/drawing/2014/main" val="1490393009"/>
                    </a:ext>
                  </a:extLst>
                </a:gridCol>
                <a:gridCol w="822960">
                  <a:extLst>
                    <a:ext uri="{9D8B030D-6E8A-4147-A177-3AD203B41FA5}">
                      <a16:colId xmlns:a16="http://schemas.microsoft.com/office/drawing/2014/main" val="339232588"/>
                    </a:ext>
                  </a:extLst>
                </a:gridCol>
                <a:gridCol w="822960">
                  <a:extLst>
                    <a:ext uri="{9D8B030D-6E8A-4147-A177-3AD203B41FA5}">
                      <a16:colId xmlns:a16="http://schemas.microsoft.com/office/drawing/2014/main" val="1996975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3727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- 2019-08-30 17:30:00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Year 11 class of 2019 for their excellent IGCSE grades!
This year saw a 100% pass rate with close to half of all grades at A*/A or 9-7- more than double the average.  
Almost 80% of learners achieved an A* in at least 1 subject and 10 learners achieved 10A*/A grades each - a fantastic achievement.  
Well done to all learners and their teachers for the hard work which led to this success.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40468813"/>
                  </a:ext>
                </a:extLst>
              </a:tr>
            </a:tbl>
          </a:graphicData>
        </a:graphic>
      </p:graphicFrame>
      <p:sp>
        <p:nvSpPr>
          <p:cNvPr id="4" name="Text Placeholder 3">
            <a:extLst>
              <a:ext uri="{FF2B5EF4-FFF2-40B4-BE49-F238E27FC236}">
                <a16:creationId xmlns:a16="http://schemas.microsoft.com/office/drawing/2014/main" id="{D1F28DC4-A668-428D-8F9E-3668AE6843C1}"/>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2314810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39AB9-9207-4577-8394-28FAA42A6267}"/>
              </a:ext>
            </a:extLst>
          </p:cNvPr>
          <p:cNvSpPr>
            <a:spLocks noGrp="1"/>
          </p:cNvSpPr>
          <p:nvPr>
            <p:ph type="title"/>
          </p:nvPr>
        </p:nvSpPr>
        <p:spPr/>
        <p:txBody>
          <a:bodyPr/>
          <a:lstStyle/>
          <a:p>
            <a:r>
              <a:rPr lang="en-US"/>
              <a:t>Facebook (FB) Custom Own Posts Table (new) | Nexus International School Malaysia - 3 of 3</a:t>
            </a:r>
          </a:p>
        </p:txBody>
      </p:sp>
      <p:graphicFrame>
        <p:nvGraphicFramePr>
          <p:cNvPr id="5" name="Table Placeholder 4">
            <a:extLst>
              <a:ext uri="{FF2B5EF4-FFF2-40B4-BE49-F238E27FC236}">
                <a16:creationId xmlns:a16="http://schemas.microsoft.com/office/drawing/2014/main" id="{EF27BE9F-8225-4C17-BCF2-4C162870E954}"/>
              </a:ext>
            </a:extLst>
          </p:cNvPr>
          <p:cNvGraphicFramePr>
            <a:graphicFrameLocks noGrp="1"/>
          </p:cNvGraphicFramePr>
          <p:nvPr>
            <p:ph type="tbl" sz="quarter" idx="13"/>
            <p:extLst>
              <p:ext uri="{D42A27DB-BD31-4B8C-83A1-F6EECF244321}">
                <p14:modId xmlns:p14="http://schemas.microsoft.com/office/powerpoint/2010/main" val="3089580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10923444"/>
                    </a:ext>
                  </a:extLst>
                </a:gridCol>
                <a:gridCol w="822960">
                  <a:extLst>
                    <a:ext uri="{9D8B030D-6E8A-4147-A177-3AD203B41FA5}">
                      <a16:colId xmlns:a16="http://schemas.microsoft.com/office/drawing/2014/main" val="4215096907"/>
                    </a:ext>
                  </a:extLst>
                </a:gridCol>
                <a:gridCol w="822960">
                  <a:extLst>
                    <a:ext uri="{9D8B030D-6E8A-4147-A177-3AD203B41FA5}">
                      <a16:colId xmlns:a16="http://schemas.microsoft.com/office/drawing/2014/main" val="2783489249"/>
                    </a:ext>
                  </a:extLst>
                </a:gridCol>
                <a:gridCol w="822960">
                  <a:extLst>
                    <a:ext uri="{9D8B030D-6E8A-4147-A177-3AD203B41FA5}">
                      <a16:colId xmlns:a16="http://schemas.microsoft.com/office/drawing/2014/main" val="1600351463"/>
                    </a:ext>
                  </a:extLst>
                </a:gridCol>
                <a:gridCol w="822960">
                  <a:extLst>
                    <a:ext uri="{9D8B030D-6E8A-4147-A177-3AD203B41FA5}">
                      <a16:colId xmlns:a16="http://schemas.microsoft.com/office/drawing/2014/main" val="1917664675"/>
                    </a:ext>
                  </a:extLst>
                </a:gridCol>
                <a:gridCol w="822960">
                  <a:extLst>
                    <a:ext uri="{9D8B030D-6E8A-4147-A177-3AD203B41FA5}">
                      <a16:colId xmlns:a16="http://schemas.microsoft.com/office/drawing/2014/main" val="1601044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8551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- 2019-08-23 17:00:01</a:t>
                      </a:r>
                      <a:r>
                        <a:rPr kumimoji="0" lang="en-US" sz="1000" b="0" i="0" u="none" strike="noStrike" kern="1200" cap="none" spc="0" normalizeH="0" baseline="0" noProof="0">
                          <a:ln>
                            <a:noFill/>
                          </a:ln>
                          <a:solidFill>
                            <a:prstClr val="black"/>
                          </a:solidFill>
                          <a:effectLst/>
                          <a:uLnTx/>
                          <a:uFillTx/>
                          <a:latin typeface="+mn-lt"/>
                          <a:ea typeface="+mn-ea"/>
                          <a:cs typeface="+mn-cs"/>
                        </a:rPr>
                        <a:t> 
 Ten incoming first-year students from around the world have been awarded a Karsh International Scholarship to pursue their undergraduate studies at Duke University and we’re extremely proud to have our very own learner, Qi Xuan Khoo, to be part of it! 
The scholarships are given to intellectually and civically engaged international students who promote interdisciplinary inquiry, academic research and scholarship in the service of society. Congratulations once again! 
For more info, check out https://today.duke.edu/2019/08/karsh-international-scholarships-awarded-%E2%80%98intellectually-and-civically-engaged%E2%80%99-students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77911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- 2019-08-15 18:43:57</a:t>
                      </a:r>
                      <a:r>
                        <a:rPr kumimoji="0" lang="en-US" sz="1000" b="0" i="0" u="none" strike="noStrike" kern="1200" cap="none" spc="0" normalizeH="0" baseline="0" noProof="0">
                          <a:ln>
                            <a:noFill/>
                          </a:ln>
                          <a:solidFill>
                            <a:prstClr val="black"/>
                          </a:solidFill>
                          <a:effectLst/>
                          <a:uLnTx/>
                          <a:uFillTx/>
                          <a:latin typeface="+mn-lt"/>
                          <a:ea typeface="+mn-ea"/>
                          <a:cs typeface="+mn-cs"/>
                        </a:rPr>
                        <a:t> 
 Guess who just got featured in the newspaper today? Thank you very much </a:t>
                      </a:r>
                      <a:r>
                        <a:rPr kumimoji="0" lang="ja-JP" altLang="en-US" sz="1000" b="0" i="0" u="none" strike="noStrike" kern="1200" cap="none" spc="0" normalizeH="0" baseline="0" noProof="0">
                          <a:ln>
                            <a:noFill/>
                          </a:ln>
                          <a:solidFill>
                            <a:prstClr val="black"/>
                          </a:solidFill>
                          <a:effectLst/>
                          <a:uLnTx/>
                          <a:uFillTx/>
                          <a:latin typeface="+mn-lt"/>
                          <a:ea typeface="+mn-ea"/>
                          <a:cs typeface="+mn-cs"/>
                        </a:rPr>
                        <a:t>马来西亚星洲日报 </a:t>
                      </a:r>
                      <a:r>
                        <a:rPr kumimoji="0" lang="en-US" sz="1000" b="0" i="0" u="none" strike="noStrike" kern="1200" cap="none" spc="0" normalizeH="0" baseline="0" noProof="0">
                          <a:ln>
                            <a:noFill/>
                          </a:ln>
                          <a:solidFill>
                            <a:prstClr val="black"/>
                          </a:solidFill>
                          <a:effectLst/>
                          <a:uLnTx/>
                          <a:uFillTx/>
                          <a:latin typeface="+mn-lt"/>
                          <a:ea typeface="+mn-ea"/>
                          <a:cs typeface="+mn-cs"/>
                        </a:rPr>
                        <a:t>Malaysia Sin Chew Daily for the write-up!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44547902"/>
                  </a:ext>
                </a:extLst>
              </a:tr>
            </a:tbl>
          </a:graphicData>
        </a:graphic>
      </p:graphicFrame>
      <p:sp>
        <p:nvSpPr>
          <p:cNvPr id="4" name="Text Placeholder 3">
            <a:extLst>
              <a:ext uri="{FF2B5EF4-FFF2-40B4-BE49-F238E27FC236}">
                <a16:creationId xmlns:a16="http://schemas.microsoft.com/office/drawing/2014/main" id="{3B30E8CE-1D59-424F-9D09-AF8987DE82AF}"/>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3912785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E7EDE-1A2F-4A9D-953C-143A019D7EF5}"/>
              </a:ext>
            </a:extLst>
          </p:cNvPr>
          <p:cNvSpPr>
            <a:spLocks noGrp="1"/>
          </p:cNvSpPr>
          <p:nvPr>
            <p:ph type="title"/>
          </p:nvPr>
        </p:nvSpPr>
        <p:spPr/>
        <p:txBody>
          <a:bodyPr/>
          <a:lstStyle/>
          <a:p>
            <a:r>
              <a:rPr lang="en-US"/>
              <a:t>Facebook Fan Demographics | Nexus International School Malaysia</a:t>
            </a:r>
          </a:p>
        </p:txBody>
      </p:sp>
      <p:graphicFrame>
        <p:nvGraphicFramePr>
          <p:cNvPr id="6" name="Chart Placeholder 5">
            <a:extLst>
              <a:ext uri="{FF2B5EF4-FFF2-40B4-BE49-F238E27FC236}">
                <a16:creationId xmlns:a16="http://schemas.microsoft.com/office/drawing/2014/main" id="{B7D19D62-AC0C-4682-85FF-6BBADD148AC5}"/>
              </a:ext>
            </a:extLst>
          </p:cNvPr>
          <p:cNvGraphicFramePr>
            <a:graphicFrameLocks noGrp="1"/>
          </p:cNvGraphicFramePr>
          <p:nvPr>
            <p:ph type="chart" sz="quarter" idx="13"/>
            <p:extLst>
              <p:ext uri="{D42A27DB-BD31-4B8C-83A1-F6EECF244321}">
                <p14:modId xmlns:p14="http://schemas.microsoft.com/office/powerpoint/2010/main" val="14902664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A69A84-885A-4DEF-B7E5-7257C871A031}"/>
              </a:ext>
            </a:extLst>
          </p:cNvPr>
          <p:cNvSpPr>
            <a:spLocks noGrp="1"/>
          </p:cNvSpPr>
          <p:nvPr>
            <p:ph type="body" sz="quarter" idx="14"/>
          </p:nvPr>
        </p:nvSpPr>
        <p:spPr/>
        <p:txBody>
          <a:bodyPr/>
          <a:lstStyle/>
          <a:p>
            <a:r>
              <a:rPr lang="en-US"/>
              <a:t>07/13/2019 - 08/31/2019</a:t>
            </a:r>
          </a:p>
        </p:txBody>
      </p:sp>
      <p:sp>
        <p:nvSpPr>
          <p:cNvPr id="5" name="Footer Placeholder 4">
            <a:extLst>
              <a:ext uri="{FF2B5EF4-FFF2-40B4-BE49-F238E27FC236}">
                <a16:creationId xmlns:a16="http://schemas.microsoft.com/office/drawing/2014/main" id="{F7B4A679-72C9-4DCF-AE68-9095902419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6091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9756-19C2-416E-AAB9-FE0B1D241E22}"/>
              </a:ext>
            </a:extLst>
          </p:cNvPr>
          <p:cNvSpPr>
            <a:spLocks noGrp="1"/>
          </p:cNvSpPr>
          <p:nvPr>
            <p:ph type="title"/>
          </p:nvPr>
        </p:nvSpPr>
        <p:spPr/>
        <p:txBody>
          <a:bodyPr/>
          <a:lstStyle/>
          <a:p>
            <a:r>
              <a:rPr lang="en-US"/>
              <a:t>Facebook Interaction Rate | Nexus International School Malaysia</a:t>
            </a:r>
          </a:p>
        </p:txBody>
      </p:sp>
      <p:graphicFrame>
        <p:nvGraphicFramePr>
          <p:cNvPr id="6" name="Chart Placeholder 5">
            <a:extLst>
              <a:ext uri="{FF2B5EF4-FFF2-40B4-BE49-F238E27FC236}">
                <a16:creationId xmlns:a16="http://schemas.microsoft.com/office/drawing/2014/main" id="{B6C05E9D-F688-4CEA-BC56-9B36F695DAC6}"/>
              </a:ext>
            </a:extLst>
          </p:cNvPr>
          <p:cNvGraphicFramePr>
            <a:graphicFrameLocks noGrp="1"/>
          </p:cNvGraphicFramePr>
          <p:nvPr>
            <p:ph type="chart" sz="quarter" idx="13"/>
            <p:extLst>
              <p:ext uri="{D42A27DB-BD31-4B8C-83A1-F6EECF244321}">
                <p14:modId xmlns:p14="http://schemas.microsoft.com/office/powerpoint/2010/main" val="1978781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D8068E-EDD1-4F9F-A29F-615FE2D611E0}"/>
              </a:ext>
            </a:extLst>
          </p:cNvPr>
          <p:cNvSpPr>
            <a:spLocks noGrp="1"/>
          </p:cNvSpPr>
          <p:nvPr>
            <p:ph type="body" sz="quarter" idx="14"/>
          </p:nvPr>
        </p:nvSpPr>
        <p:spPr/>
        <p:txBody>
          <a:bodyPr/>
          <a:lstStyle/>
          <a:p>
            <a:r>
              <a:rPr lang="en-US"/>
              <a:t>07/13/2019 - 08/31/2019</a:t>
            </a:r>
          </a:p>
        </p:txBody>
      </p:sp>
      <p:sp>
        <p:nvSpPr>
          <p:cNvPr id="5" name="Footer Placeholder 4">
            <a:extLst>
              <a:ext uri="{FF2B5EF4-FFF2-40B4-BE49-F238E27FC236}">
                <a16:creationId xmlns:a16="http://schemas.microsoft.com/office/drawing/2014/main" id="{0A963D79-A7D6-4B0C-BA36-83898F5D9F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2726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F9EA5-F8B5-4A5F-BB1C-BB3B28AD8255}"/>
              </a:ext>
            </a:extLst>
          </p:cNvPr>
          <p:cNvSpPr>
            <a:spLocks noGrp="1"/>
          </p:cNvSpPr>
          <p:nvPr>
            <p:ph type="title"/>
          </p:nvPr>
        </p:nvSpPr>
        <p:spPr/>
        <p:txBody>
          <a:bodyPr/>
          <a:lstStyle/>
          <a:p>
            <a:r>
              <a:rPr lang="en-US"/>
              <a:t>Facebook Fans Total | Nexus International School Malaysia</a:t>
            </a:r>
          </a:p>
        </p:txBody>
      </p:sp>
      <p:graphicFrame>
        <p:nvGraphicFramePr>
          <p:cNvPr id="6" name="Chart Placeholder 5">
            <a:extLst>
              <a:ext uri="{FF2B5EF4-FFF2-40B4-BE49-F238E27FC236}">
                <a16:creationId xmlns:a16="http://schemas.microsoft.com/office/drawing/2014/main" id="{3932E56D-8DCD-4803-8FD8-42B67E7FD4D1}"/>
              </a:ext>
            </a:extLst>
          </p:cNvPr>
          <p:cNvGraphicFramePr>
            <a:graphicFrameLocks noGrp="1"/>
          </p:cNvGraphicFramePr>
          <p:nvPr>
            <p:ph type="chart" sz="quarter" idx="13"/>
            <p:extLst>
              <p:ext uri="{D42A27DB-BD31-4B8C-83A1-F6EECF244321}">
                <p14:modId xmlns:p14="http://schemas.microsoft.com/office/powerpoint/2010/main" val="27834165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A4D707-A9E5-4D16-A030-BF4BF2D489BE}"/>
              </a:ext>
            </a:extLst>
          </p:cNvPr>
          <p:cNvSpPr>
            <a:spLocks noGrp="1"/>
          </p:cNvSpPr>
          <p:nvPr>
            <p:ph type="body" sz="quarter" idx="14"/>
          </p:nvPr>
        </p:nvSpPr>
        <p:spPr/>
        <p:txBody>
          <a:bodyPr/>
          <a:lstStyle/>
          <a:p>
            <a:r>
              <a:rPr lang="en-US"/>
              <a:t>07/13/2019 - 08/31/2019</a:t>
            </a:r>
          </a:p>
        </p:txBody>
      </p:sp>
      <p:sp>
        <p:nvSpPr>
          <p:cNvPr id="5" name="Footer Placeholder 4">
            <a:extLst>
              <a:ext uri="{FF2B5EF4-FFF2-40B4-BE49-F238E27FC236}">
                <a16:creationId xmlns:a16="http://schemas.microsoft.com/office/drawing/2014/main" id="{A2577611-8CB9-44DA-9985-F656C42BDF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371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EA39D-F153-4797-BBDC-55C2244F7E9F}"/>
              </a:ext>
            </a:extLst>
          </p:cNvPr>
          <p:cNvSpPr>
            <a:spLocks noGrp="1"/>
          </p:cNvSpPr>
          <p:nvPr>
            <p:ph type="title"/>
          </p:nvPr>
        </p:nvSpPr>
        <p:spPr/>
        <p:txBody>
          <a:bodyPr/>
          <a:lstStyle/>
          <a:p>
            <a:r>
              <a:rPr lang="en-US"/>
              <a:t>Facebook Page Views | Nexus International School Malaysia</a:t>
            </a:r>
          </a:p>
        </p:txBody>
      </p:sp>
      <p:graphicFrame>
        <p:nvGraphicFramePr>
          <p:cNvPr id="6" name="Chart Placeholder 5">
            <a:extLst>
              <a:ext uri="{FF2B5EF4-FFF2-40B4-BE49-F238E27FC236}">
                <a16:creationId xmlns:a16="http://schemas.microsoft.com/office/drawing/2014/main" id="{11433E16-05EF-453E-9DDF-26523B524668}"/>
              </a:ext>
            </a:extLst>
          </p:cNvPr>
          <p:cNvGraphicFramePr>
            <a:graphicFrameLocks noGrp="1"/>
          </p:cNvGraphicFramePr>
          <p:nvPr>
            <p:ph type="chart" sz="quarter" idx="13"/>
            <p:extLst>
              <p:ext uri="{D42A27DB-BD31-4B8C-83A1-F6EECF244321}">
                <p14:modId xmlns:p14="http://schemas.microsoft.com/office/powerpoint/2010/main" val="19457897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36CFD5-2A4D-444A-8A36-BF9AC94D3DDD}"/>
              </a:ext>
            </a:extLst>
          </p:cNvPr>
          <p:cNvSpPr>
            <a:spLocks noGrp="1"/>
          </p:cNvSpPr>
          <p:nvPr>
            <p:ph type="body" sz="quarter" idx="14"/>
          </p:nvPr>
        </p:nvSpPr>
        <p:spPr/>
        <p:txBody>
          <a:bodyPr/>
          <a:lstStyle/>
          <a:p>
            <a:r>
              <a:rPr lang="en-US"/>
              <a:t>07/13/2019 - 08/31/2019</a:t>
            </a:r>
          </a:p>
        </p:txBody>
      </p:sp>
      <p:sp>
        <p:nvSpPr>
          <p:cNvPr id="5" name="Footer Placeholder 4">
            <a:extLst>
              <a:ext uri="{FF2B5EF4-FFF2-40B4-BE49-F238E27FC236}">
                <a16:creationId xmlns:a16="http://schemas.microsoft.com/office/drawing/2014/main" id="{1C66DABD-9A05-422C-B0E2-A3E74CD564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717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2F81B-7A6C-4E15-923B-5550270227EE}"/>
              </a:ext>
            </a:extLst>
          </p:cNvPr>
          <p:cNvSpPr>
            <a:spLocks noGrp="1"/>
          </p:cNvSpPr>
          <p:nvPr>
            <p:ph type="title"/>
          </p:nvPr>
        </p:nvSpPr>
        <p:spPr/>
        <p:txBody>
          <a:bodyPr/>
          <a:lstStyle/>
          <a:p>
            <a:r>
              <a:rPr lang="en-US"/>
              <a:t>Facebook Fans By City Table | Nexus International School Malaysia - 1 of 3</a:t>
            </a:r>
          </a:p>
        </p:txBody>
      </p:sp>
      <p:graphicFrame>
        <p:nvGraphicFramePr>
          <p:cNvPr id="5" name="Table Placeholder 4">
            <a:extLst>
              <a:ext uri="{FF2B5EF4-FFF2-40B4-BE49-F238E27FC236}">
                <a16:creationId xmlns:a16="http://schemas.microsoft.com/office/drawing/2014/main" id="{6C7610D5-D171-4B07-9D15-322DB3C27C02}"/>
              </a:ext>
            </a:extLst>
          </p:cNvPr>
          <p:cNvGraphicFramePr>
            <a:graphicFrameLocks noGrp="1"/>
          </p:cNvGraphicFramePr>
          <p:nvPr>
            <p:ph type="tbl" sz="quarter" idx="13"/>
            <p:extLst>
              <p:ext uri="{D42A27DB-BD31-4B8C-83A1-F6EECF244321}">
                <p14:modId xmlns:p14="http://schemas.microsoft.com/office/powerpoint/2010/main" val="3755923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40354392"/>
                    </a:ext>
                  </a:extLst>
                </a:gridCol>
                <a:gridCol w="1645920">
                  <a:extLst>
                    <a:ext uri="{9D8B030D-6E8A-4147-A177-3AD203B41FA5}">
                      <a16:colId xmlns:a16="http://schemas.microsoft.com/office/drawing/2014/main" val="3875648865"/>
                    </a:ext>
                  </a:extLst>
                </a:gridCol>
                <a:gridCol w="1645920">
                  <a:extLst>
                    <a:ext uri="{9D8B030D-6E8A-4147-A177-3AD203B41FA5}">
                      <a16:colId xmlns:a16="http://schemas.microsoft.com/office/drawing/2014/main" val="3802240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846063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32.3 %</a:t>
                      </a:r>
                    </a:p>
                  </a:txBody>
                  <a:tcPr/>
                </a:tc>
                <a:extLst>
                  <a:ext uri="{0D108BD9-81ED-4DB2-BD59-A6C34878D82A}">
                    <a16:rowId xmlns:a16="http://schemas.microsoft.com/office/drawing/2014/main" val="341970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extLst>
                  <a:ext uri="{0D108BD9-81ED-4DB2-BD59-A6C34878D82A}">
                    <a16:rowId xmlns:a16="http://schemas.microsoft.com/office/drawing/2014/main" val="176146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2619400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Putrajaya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3696791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3603907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2049700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945133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3799270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109041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Dhaka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805162108"/>
                  </a:ext>
                </a:extLst>
              </a:tr>
            </a:tbl>
          </a:graphicData>
        </a:graphic>
      </p:graphicFrame>
      <p:sp>
        <p:nvSpPr>
          <p:cNvPr id="4" name="Text Placeholder 3">
            <a:extLst>
              <a:ext uri="{FF2B5EF4-FFF2-40B4-BE49-F238E27FC236}">
                <a16:creationId xmlns:a16="http://schemas.microsoft.com/office/drawing/2014/main" id="{F105D10D-2EEE-4FD2-9765-8361EE9329B8}"/>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1045271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7C326-CE1D-4A36-A5E2-D3813973315A}"/>
              </a:ext>
            </a:extLst>
          </p:cNvPr>
          <p:cNvSpPr>
            <a:spLocks noGrp="1"/>
          </p:cNvSpPr>
          <p:nvPr>
            <p:ph type="title"/>
          </p:nvPr>
        </p:nvSpPr>
        <p:spPr/>
        <p:txBody>
          <a:bodyPr/>
          <a:lstStyle/>
          <a:p>
            <a:r>
              <a:rPr lang="en-US"/>
              <a:t>Facebook Fans By City Table | Nexus International School Malaysia - 2 of 3</a:t>
            </a:r>
          </a:p>
        </p:txBody>
      </p:sp>
      <p:graphicFrame>
        <p:nvGraphicFramePr>
          <p:cNvPr id="5" name="Table Placeholder 4">
            <a:extLst>
              <a:ext uri="{FF2B5EF4-FFF2-40B4-BE49-F238E27FC236}">
                <a16:creationId xmlns:a16="http://schemas.microsoft.com/office/drawing/2014/main" id="{FD320CB0-8FEC-46F4-A1B0-D76A8AB2B722}"/>
              </a:ext>
            </a:extLst>
          </p:cNvPr>
          <p:cNvGraphicFramePr>
            <a:graphicFrameLocks noGrp="1"/>
          </p:cNvGraphicFramePr>
          <p:nvPr>
            <p:ph type="tbl" sz="quarter" idx="13"/>
            <p:extLst>
              <p:ext uri="{D42A27DB-BD31-4B8C-83A1-F6EECF244321}">
                <p14:modId xmlns:p14="http://schemas.microsoft.com/office/powerpoint/2010/main" val="186070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66905045"/>
                    </a:ext>
                  </a:extLst>
                </a:gridCol>
                <a:gridCol w="1645920">
                  <a:extLst>
                    <a:ext uri="{9D8B030D-6E8A-4147-A177-3AD203B41FA5}">
                      <a16:colId xmlns:a16="http://schemas.microsoft.com/office/drawing/2014/main" val="408853133"/>
                    </a:ext>
                  </a:extLst>
                </a:gridCol>
                <a:gridCol w="1645920">
                  <a:extLst>
                    <a:ext uri="{9D8B030D-6E8A-4147-A177-3AD203B41FA5}">
                      <a16:colId xmlns:a16="http://schemas.microsoft.com/office/drawing/2014/main" val="393984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000743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3730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167656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108764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529483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859956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919170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Cyberjaya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994750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714013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232280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12247026"/>
                  </a:ext>
                </a:extLst>
              </a:tr>
            </a:tbl>
          </a:graphicData>
        </a:graphic>
      </p:graphicFrame>
      <p:sp>
        <p:nvSpPr>
          <p:cNvPr id="4" name="Text Placeholder 3">
            <a:extLst>
              <a:ext uri="{FF2B5EF4-FFF2-40B4-BE49-F238E27FC236}">
                <a16:creationId xmlns:a16="http://schemas.microsoft.com/office/drawing/2014/main" id="{4A762E47-43EF-4E2E-A5A6-970C0E6DE73D}"/>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11778348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19048-E3A7-483B-B887-DC3AB100CD51}"/>
              </a:ext>
            </a:extLst>
          </p:cNvPr>
          <p:cNvSpPr>
            <a:spLocks noGrp="1"/>
          </p:cNvSpPr>
          <p:nvPr>
            <p:ph type="title"/>
          </p:nvPr>
        </p:nvSpPr>
        <p:spPr/>
        <p:txBody>
          <a:bodyPr/>
          <a:lstStyle/>
          <a:p>
            <a:r>
              <a:rPr lang="en-US"/>
              <a:t>Facebook Fans By City Table | Nexus International School Malaysia - 3 of 3</a:t>
            </a:r>
          </a:p>
        </p:txBody>
      </p:sp>
      <p:graphicFrame>
        <p:nvGraphicFramePr>
          <p:cNvPr id="5" name="Table Placeholder 4">
            <a:extLst>
              <a:ext uri="{FF2B5EF4-FFF2-40B4-BE49-F238E27FC236}">
                <a16:creationId xmlns:a16="http://schemas.microsoft.com/office/drawing/2014/main" id="{8D260307-161C-4AF0-B5CC-17847981D477}"/>
              </a:ext>
            </a:extLst>
          </p:cNvPr>
          <p:cNvGraphicFramePr>
            <a:graphicFrameLocks noGrp="1"/>
          </p:cNvGraphicFramePr>
          <p:nvPr>
            <p:ph type="tbl" sz="quarter" idx="13"/>
            <p:extLst>
              <p:ext uri="{D42A27DB-BD31-4B8C-83A1-F6EECF244321}">
                <p14:modId xmlns:p14="http://schemas.microsoft.com/office/powerpoint/2010/main" val="115374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30300693"/>
                    </a:ext>
                  </a:extLst>
                </a:gridCol>
                <a:gridCol w="1645920">
                  <a:extLst>
                    <a:ext uri="{9D8B030D-6E8A-4147-A177-3AD203B41FA5}">
                      <a16:colId xmlns:a16="http://schemas.microsoft.com/office/drawing/2014/main" val="359069621"/>
                    </a:ext>
                  </a:extLst>
                </a:gridCol>
                <a:gridCol w="1645920">
                  <a:extLst>
                    <a:ext uri="{9D8B030D-6E8A-4147-A177-3AD203B41FA5}">
                      <a16:colId xmlns:a16="http://schemas.microsoft.com/office/drawing/2014/main" val="1889000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50353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825973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143496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653500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Kathmandu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110598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787494733"/>
                  </a:ext>
                </a:extLst>
              </a:tr>
            </a:tbl>
          </a:graphicData>
        </a:graphic>
      </p:graphicFrame>
      <p:sp>
        <p:nvSpPr>
          <p:cNvPr id="4" name="Text Placeholder 3">
            <a:extLst>
              <a:ext uri="{FF2B5EF4-FFF2-40B4-BE49-F238E27FC236}">
                <a16:creationId xmlns:a16="http://schemas.microsoft.com/office/drawing/2014/main" id="{0C74F68F-A4C6-42D6-BD90-91E50FD45C47}"/>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665707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54E4C-1286-418C-9246-1EF31EEC3C8E}"/>
              </a:ext>
            </a:extLst>
          </p:cNvPr>
          <p:cNvSpPr>
            <a:spLocks noGrp="1"/>
          </p:cNvSpPr>
          <p:nvPr>
            <p:ph type="title"/>
          </p:nvPr>
        </p:nvSpPr>
        <p:spPr/>
        <p:txBody>
          <a:bodyPr/>
          <a:lstStyle/>
          <a:p>
            <a:r>
              <a:rPr lang="en-US"/>
              <a:t>Facebook Own Posts Table | Nexus International School Malaysia - 1 of 8</a:t>
            </a:r>
          </a:p>
        </p:txBody>
      </p:sp>
      <p:graphicFrame>
        <p:nvGraphicFramePr>
          <p:cNvPr id="5" name="Table Placeholder 4">
            <a:extLst>
              <a:ext uri="{FF2B5EF4-FFF2-40B4-BE49-F238E27FC236}">
                <a16:creationId xmlns:a16="http://schemas.microsoft.com/office/drawing/2014/main" id="{B45B57CC-88CE-4BD3-A79A-CE065BC0A1F6}"/>
              </a:ext>
            </a:extLst>
          </p:cNvPr>
          <p:cNvGraphicFramePr>
            <a:graphicFrameLocks noGrp="1"/>
          </p:cNvGraphicFramePr>
          <p:nvPr>
            <p:ph type="tbl" sz="quarter" idx="13"/>
            <p:extLst>
              <p:ext uri="{D42A27DB-BD31-4B8C-83A1-F6EECF244321}">
                <p14:modId xmlns:p14="http://schemas.microsoft.com/office/powerpoint/2010/main" val="434471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81623677"/>
                    </a:ext>
                  </a:extLst>
                </a:gridCol>
                <a:gridCol w="658368">
                  <a:extLst>
                    <a:ext uri="{9D8B030D-6E8A-4147-A177-3AD203B41FA5}">
                      <a16:colId xmlns:a16="http://schemas.microsoft.com/office/drawing/2014/main" val="2081532539"/>
                    </a:ext>
                  </a:extLst>
                </a:gridCol>
                <a:gridCol w="658368">
                  <a:extLst>
                    <a:ext uri="{9D8B030D-6E8A-4147-A177-3AD203B41FA5}">
                      <a16:colId xmlns:a16="http://schemas.microsoft.com/office/drawing/2014/main" val="3639608937"/>
                    </a:ext>
                  </a:extLst>
                </a:gridCol>
                <a:gridCol w="658368">
                  <a:extLst>
                    <a:ext uri="{9D8B030D-6E8A-4147-A177-3AD203B41FA5}">
                      <a16:colId xmlns:a16="http://schemas.microsoft.com/office/drawing/2014/main" val="2441543393"/>
                    </a:ext>
                  </a:extLst>
                </a:gridCol>
                <a:gridCol w="658368">
                  <a:extLst>
                    <a:ext uri="{9D8B030D-6E8A-4147-A177-3AD203B41FA5}">
                      <a16:colId xmlns:a16="http://schemas.microsoft.com/office/drawing/2014/main" val="2588407759"/>
                    </a:ext>
                  </a:extLst>
                </a:gridCol>
                <a:gridCol w="658368">
                  <a:extLst>
                    <a:ext uri="{9D8B030D-6E8A-4147-A177-3AD203B41FA5}">
                      <a16:colId xmlns:a16="http://schemas.microsoft.com/office/drawing/2014/main" val="2209740345"/>
                    </a:ext>
                  </a:extLst>
                </a:gridCol>
                <a:gridCol w="658368">
                  <a:extLst>
                    <a:ext uri="{9D8B030D-6E8A-4147-A177-3AD203B41FA5}">
                      <a16:colId xmlns:a16="http://schemas.microsoft.com/office/drawing/2014/main" val="1322093122"/>
                    </a:ext>
                  </a:extLst>
                </a:gridCol>
                <a:gridCol w="658368">
                  <a:extLst>
                    <a:ext uri="{9D8B030D-6E8A-4147-A177-3AD203B41FA5}">
                      <a16:colId xmlns:a16="http://schemas.microsoft.com/office/drawing/2014/main" val="2837462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1315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- 2019-08-30 17:30:00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Year 11 class of 2019 for their excellent IGCSE grades!
This year saw a 100% pass rate with close to half of all grades at A*/A or 9-7- more than double the average.  
Almost 80% of learners achieved an A* in at least 1 subject and 10 learners achieved 10A*/A grades each - a fantastic achievement.  
Well done to all learners and their teachers for the hard work which led to this success.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801712"/>
                  </a:ext>
                </a:extLst>
              </a:tr>
            </a:tbl>
          </a:graphicData>
        </a:graphic>
      </p:graphicFrame>
      <p:sp>
        <p:nvSpPr>
          <p:cNvPr id="4" name="Text Placeholder 3">
            <a:extLst>
              <a:ext uri="{FF2B5EF4-FFF2-40B4-BE49-F238E27FC236}">
                <a16:creationId xmlns:a16="http://schemas.microsoft.com/office/drawing/2014/main" id="{F16D0E9E-A06B-4BCC-B0D1-057F25AC4F37}"/>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2523628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77101-F6E0-42EA-B2D3-B5F5B2D48C7C}"/>
              </a:ext>
            </a:extLst>
          </p:cNvPr>
          <p:cNvSpPr>
            <a:spLocks noGrp="1"/>
          </p:cNvSpPr>
          <p:nvPr>
            <p:ph type="title"/>
          </p:nvPr>
        </p:nvSpPr>
        <p:spPr/>
        <p:txBody>
          <a:bodyPr/>
          <a:lstStyle/>
          <a:p>
            <a:r>
              <a:rPr lang="en-US"/>
              <a:t>Facebook Own Posts Table | Nexus International School Malaysia - 2 of 8</a:t>
            </a:r>
          </a:p>
        </p:txBody>
      </p:sp>
      <p:graphicFrame>
        <p:nvGraphicFramePr>
          <p:cNvPr id="5" name="Table Placeholder 4">
            <a:extLst>
              <a:ext uri="{FF2B5EF4-FFF2-40B4-BE49-F238E27FC236}">
                <a16:creationId xmlns:a16="http://schemas.microsoft.com/office/drawing/2014/main" id="{E30F2E36-EA36-43F3-B849-DBAF510E1788}"/>
              </a:ext>
            </a:extLst>
          </p:cNvPr>
          <p:cNvGraphicFramePr>
            <a:graphicFrameLocks noGrp="1"/>
          </p:cNvGraphicFramePr>
          <p:nvPr>
            <p:ph type="tbl" sz="quarter" idx="13"/>
            <p:extLst>
              <p:ext uri="{D42A27DB-BD31-4B8C-83A1-F6EECF244321}">
                <p14:modId xmlns:p14="http://schemas.microsoft.com/office/powerpoint/2010/main" val="3519099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90104633"/>
                    </a:ext>
                  </a:extLst>
                </a:gridCol>
                <a:gridCol w="658368">
                  <a:extLst>
                    <a:ext uri="{9D8B030D-6E8A-4147-A177-3AD203B41FA5}">
                      <a16:colId xmlns:a16="http://schemas.microsoft.com/office/drawing/2014/main" val="3078829241"/>
                    </a:ext>
                  </a:extLst>
                </a:gridCol>
                <a:gridCol w="658368">
                  <a:extLst>
                    <a:ext uri="{9D8B030D-6E8A-4147-A177-3AD203B41FA5}">
                      <a16:colId xmlns:a16="http://schemas.microsoft.com/office/drawing/2014/main" val="2661343930"/>
                    </a:ext>
                  </a:extLst>
                </a:gridCol>
                <a:gridCol w="658368">
                  <a:extLst>
                    <a:ext uri="{9D8B030D-6E8A-4147-A177-3AD203B41FA5}">
                      <a16:colId xmlns:a16="http://schemas.microsoft.com/office/drawing/2014/main" val="3547592148"/>
                    </a:ext>
                  </a:extLst>
                </a:gridCol>
                <a:gridCol w="658368">
                  <a:extLst>
                    <a:ext uri="{9D8B030D-6E8A-4147-A177-3AD203B41FA5}">
                      <a16:colId xmlns:a16="http://schemas.microsoft.com/office/drawing/2014/main" val="1548846610"/>
                    </a:ext>
                  </a:extLst>
                </a:gridCol>
                <a:gridCol w="658368">
                  <a:extLst>
                    <a:ext uri="{9D8B030D-6E8A-4147-A177-3AD203B41FA5}">
                      <a16:colId xmlns:a16="http://schemas.microsoft.com/office/drawing/2014/main" val="2856041992"/>
                    </a:ext>
                  </a:extLst>
                </a:gridCol>
                <a:gridCol w="658368">
                  <a:extLst>
                    <a:ext uri="{9D8B030D-6E8A-4147-A177-3AD203B41FA5}">
                      <a16:colId xmlns:a16="http://schemas.microsoft.com/office/drawing/2014/main" val="1804940780"/>
                    </a:ext>
                  </a:extLst>
                </a:gridCol>
                <a:gridCol w="658368">
                  <a:extLst>
                    <a:ext uri="{9D8B030D-6E8A-4147-A177-3AD203B41FA5}">
                      <a16:colId xmlns:a16="http://schemas.microsoft.com/office/drawing/2014/main" val="890659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54804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- 2019-08-23 17:00:01</a:t>
                      </a:r>
                      <a:r>
                        <a:rPr kumimoji="0" lang="en-US" sz="1000" b="0" i="0" u="none" strike="noStrike" kern="1200" cap="none" spc="0" normalizeH="0" baseline="0" noProof="0">
                          <a:ln>
                            <a:noFill/>
                          </a:ln>
                          <a:solidFill>
                            <a:prstClr val="black"/>
                          </a:solidFill>
                          <a:effectLst/>
                          <a:uLnTx/>
                          <a:uFillTx/>
                          <a:latin typeface="+mn-lt"/>
                          <a:ea typeface="+mn-ea"/>
                          <a:cs typeface="+mn-cs"/>
                        </a:rPr>
                        <a:t> 
 Ten incoming first-year students from around the world have been awarded a Karsh International Scholarship to pursue their undergraduate studies at Duke University and we’re extremely proud to have our very own learner, Qi Xuan Khoo, to be part of it! 
The scholarships are given to intellectually and civically engaged international students who promote interdisciplinary inquiry, academic research and scholarship in the service of society. Congratulations once again! 
For more info, check out https://today.duke.edu/2019/08/karsh-international-scholarships-awarded-%E2%80%98intellectually-and-civically-engaged%E2%80%99-students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07225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- 2019-08-23 16:45:00</a:t>
                      </a:r>
                      <a:r>
                        <a:rPr kumimoji="0" lang="en-US" sz="1000" b="0" i="0" u="none" strike="noStrike" kern="1200" cap="none" spc="0" normalizeH="0" baseline="0" noProof="0">
                          <a:ln>
                            <a:noFill/>
                          </a:ln>
                          <a:solidFill>
                            <a:prstClr val="black"/>
                          </a:solidFill>
                          <a:effectLst/>
                          <a:uLnTx/>
                          <a:uFillTx/>
                          <a:latin typeface="+mn-lt"/>
                          <a:ea typeface="+mn-ea"/>
                          <a:cs typeface="+mn-cs"/>
                        </a:rPr>
                        <a:t> 
 Our new cafeteria operator, Cezars Kitchen is delighted to serve our community!
For more information, about the cafeteria services, pre-order menu and how to top up credit, please go to www.nexus.edu.my/student-life/student-services/cafeteria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2646923"/>
                  </a:ext>
                </a:extLst>
              </a:tr>
            </a:tbl>
          </a:graphicData>
        </a:graphic>
      </p:graphicFrame>
      <p:sp>
        <p:nvSpPr>
          <p:cNvPr id="4" name="Text Placeholder 3">
            <a:extLst>
              <a:ext uri="{FF2B5EF4-FFF2-40B4-BE49-F238E27FC236}">
                <a16:creationId xmlns:a16="http://schemas.microsoft.com/office/drawing/2014/main" id="{493D5E77-07DF-45DA-A396-960E408A146F}"/>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23964418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22B87-B942-47F8-A1EE-07215DAD6B0F}"/>
              </a:ext>
            </a:extLst>
          </p:cNvPr>
          <p:cNvSpPr>
            <a:spLocks noGrp="1"/>
          </p:cNvSpPr>
          <p:nvPr>
            <p:ph type="title"/>
          </p:nvPr>
        </p:nvSpPr>
        <p:spPr/>
        <p:txBody>
          <a:bodyPr/>
          <a:lstStyle/>
          <a:p>
            <a:r>
              <a:rPr lang="en-US"/>
              <a:t>Facebook Own Posts Table | Nexus International School Malaysia - 3 of 8</a:t>
            </a:r>
          </a:p>
        </p:txBody>
      </p:sp>
      <p:graphicFrame>
        <p:nvGraphicFramePr>
          <p:cNvPr id="5" name="Table Placeholder 4">
            <a:extLst>
              <a:ext uri="{FF2B5EF4-FFF2-40B4-BE49-F238E27FC236}">
                <a16:creationId xmlns:a16="http://schemas.microsoft.com/office/drawing/2014/main" id="{897A6CFB-1FBA-49B6-B24B-B767FF559346}"/>
              </a:ext>
            </a:extLst>
          </p:cNvPr>
          <p:cNvGraphicFramePr>
            <a:graphicFrameLocks noGrp="1"/>
          </p:cNvGraphicFramePr>
          <p:nvPr>
            <p:ph type="tbl" sz="quarter" idx="13"/>
            <p:extLst>
              <p:ext uri="{D42A27DB-BD31-4B8C-83A1-F6EECF244321}">
                <p14:modId xmlns:p14="http://schemas.microsoft.com/office/powerpoint/2010/main" val="1024216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77230617"/>
                    </a:ext>
                  </a:extLst>
                </a:gridCol>
                <a:gridCol w="658368">
                  <a:extLst>
                    <a:ext uri="{9D8B030D-6E8A-4147-A177-3AD203B41FA5}">
                      <a16:colId xmlns:a16="http://schemas.microsoft.com/office/drawing/2014/main" val="3802664784"/>
                    </a:ext>
                  </a:extLst>
                </a:gridCol>
                <a:gridCol w="658368">
                  <a:extLst>
                    <a:ext uri="{9D8B030D-6E8A-4147-A177-3AD203B41FA5}">
                      <a16:colId xmlns:a16="http://schemas.microsoft.com/office/drawing/2014/main" val="2625120923"/>
                    </a:ext>
                  </a:extLst>
                </a:gridCol>
                <a:gridCol w="658368">
                  <a:extLst>
                    <a:ext uri="{9D8B030D-6E8A-4147-A177-3AD203B41FA5}">
                      <a16:colId xmlns:a16="http://schemas.microsoft.com/office/drawing/2014/main" val="833095629"/>
                    </a:ext>
                  </a:extLst>
                </a:gridCol>
                <a:gridCol w="658368">
                  <a:extLst>
                    <a:ext uri="{9D8B030D-6E8A-4147-A177-3AD203B41FA5}">
                      <a16:colId xmlns:a16="http://schemas.microsoft.com/office/drawing/2014/main" val="1892108488"/>
                    </a:ext>
                  </a:extLst>
                </a:gridCol>
                <a:gridCol w="658368">
                  <a:extLst>
                    <a:ext uri="{9D8B030D-6E8A-4147-A177-3AD203B41FA5}">
                      <a16:colId xmlns:a16="http://schemas.microsoft.com/office/drawing/2014/main" val="417782280"/>
                    </a:ext>
                  </a:extLst>
                </a:gridCol>
                <a:gridCol w="658368">
                  <a:extLst>
                    <a:ext uri="{9D8B030D-6E8A-4147-A177-3AD203B41FA5}">
                      <a16:colId xmlns:a16="http://schemas.microsoft.com/office/drawing/2014/main" val="1885574474"/>
                    </a:ext>
                  </a:extLst>
                </a:gridCol>
                <a:gridCol w="658368">
                  <a:extLst>
                    <a:ext uri="{9D8B030D-6E8A-4147-A177-3AD203B41FA5}">
                      <a16:colId xmlns:a16="http://schemas.microsoft.com/office/drawing/2014/main" val="2681867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06062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- 2019-08-23 14:57:14</a:t>
                      </a:r>
                      <a:r>
                        <a:rPr kumimoji="0" lang="en-US" sz="1000" b="0" i="0" u="none" strike="noStrike" kern="1200" cap="none" spc="0" normalizeH="0" baseline="0" noProof="0">
                          <a:ln>
                            <a:noFill/>
                          </a:ln>
                          <a:solidFill>
                            <a:prstClr val="black"/>
                          </a:solidFill>
                          <a:effectLst/>
                          <a:uLnTx/>
                          <a:uFillTx/>
                          <a:latin typeface="+mn-lt"/>
                          <a:ea typeface="+mn-ea"/>
                          <a:cs typeface="+mn-cs"/>
                        </a:rPr>
                        <a:t> 
 Have you checked out some new additions and upgrades within our campus? 
 Over the break and following feedback from our annual surveys we have made improvements to our facilities. This includes painted classrooms and corridors, new playground equipment and upgrades in play areas, a fully renovated Reception and Admissions office, and a brand new computer lab!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3342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- 2019-08-22 17:25:28</a:t>
                      </a:r>
                      <a:r>
                        <a:rPr kumimoji="0" lang="en-US" sz="1000" b="0" i="0" u="none" strike="noStrike" kern="1200" cap="none" spc="0" normalizeH="0" baseline="0" noProof="0">
                          <a:ln>
                            <a:noFill/>
                          </a:ln>
                          <a:solidFill>
                            <a:prstClr val="black"/>
                          </a:solidFill>
                          <a:effectLst/>
                          <a:uLnTx/>
                          <a:uFillTx/>
                          <a:latin typeface="+mn-lt"/>
                          <a:ea typeface="+mn-ea"/>
                          <a:cs typeface="+mn-cs"/>
                        </a:rPr>
                        <a:t> 
 So, how was your first week at school? 
We kickstarted the new academic year by helping new and returning learners to have a grasp on their new classes and get to know one another via team building activities. Apart from the activities and events we had throughout the week, we will be continuing our comprehensive parent involvement programme. Details of upcoming workshops and ways in which you can be involved will be sent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5098521"/>
                  </a:ext>
                </a:extLst>
              </a:tr>
            </a:tbl>
          </a:graphicData>
        </a:graphic>
      </p:graphicFrame>
      <p:sp>
        <p:nvSpPr>
          <p:cNvPr id="4" name="Text Placeholder 3">
            <a:extLst>
              <a:ext uri="{FF2B5EF4-FFF2-40B4-BE49-F238E27FC236}">
                <a16:creationId xmlns:a16="http://schemas.microsoft.com/office/drawing/2014/main" id="{539C63D9-536C-48CE-8D67-6FE969890864}"/>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3949740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0C81E-C161-4694-AC44-BFB4FD6D33D9}"/>
              </a:ext>
            </a:extLst>
          </p:cNvPr>
          <p:cNvSpPr>
            <a:spLocks noGrp="1"/>
          </p:cNvSpPr>
          <p:nvPr>
            <p:ph type="title"/>
          </p:nvPr>
        </p:nvSpPr>
        <p:spPr/>
        <p:txBody>
          <a:bodyPr/>
          <a:lstStyle/>
          <a:p>
            <a:r>
              <a:rPr lang="en-US"/>
              <a:t>Facebook Own Posts Table | Nexus International School Malaysia - 4 of 8</a:t>
            </a:r>
          </a:p>
        </p:txBody>
      </p:sp>
      <p:graphicFrame>
        <p:nvGraphicFramePr>
          <p:cNvPr id="5" name="Table Placeholder 4">
            <a:extLst>
              <a:ext uri="{FF2B5EF4-FFF2-40B4-BE49-F238E27FC236}">
                <a16:creationId xmlns:a16="http://schemas.microsoft.com/office/drawing/2014/main" id="{C481462B-D382-49C1-B9A0-6067D6A2CD3F}"/>
              </a:ext>
            </a:extLst>
          </p:cNvPr>
          <p:cNvGraphicFramePr>
            <a:graphicFrameLocks noGrp="1"/>
          </p:cNvGraphicFramePr>
          <p:nvPr>
            <p:ph type="tbl" sz="quarter" idx="13"/>
            <p:extLst>
              <p:ext uri="{D42A27DB-BD31-4B8C-83A1-F6EECF244321}">
                <p14:modId xmlns:p14="http://schemas.microsoft.com/office/powerpoint/2010/main" val="1643738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85219289"/>
                    </a:ext>
                  </a:extLst>
                </a:gridCol>
                <a:gridCol w="658368">
                  <a:extLst>
                    <a:ext uri="{9D8B030D-6E8A-4147-A177-3AD203B41FA5}">
                      <a16:colId xmlns:a16="http://schemas.microsoft.com/office/drawing/2014/main" val="3673926252"/>
                    </a:ext>
                  </a:extLst>
                </a:gridCol>
                <a:gridCol w="658368">
                  <a:extLst>
                    <a:ext uri="{9D8B030D-6E8A-4147-A177-3AD203B41FA5}">
                      <a16:colId xmlns:a16="http://schemas.microsoft.com/office/drawing/2014/main" val="2621072141"/>
                    </a:ext>
                  </a:extLst>
                </a:gridCol>
                <a:gridCol w="658368">
                  <a:extLst>
                    <a:ext uri="{9D8B030D-6E8A-4147-A177-3AD203B41FA5}">
                      <a16:colId xmlns:a16="http://schemas.microsoft.com/office/drawing/2014/main" val="2887578156"/>
                    </a:ext>
                  </a:extLst>
                </a:gridCol>
                <a:gridCol w="658368">
                  <a:extLst>
                    <a:ext uri="{9D8B030D-6E8A-4147-A177-3AD203B41FA5}">
                      <a16:colId xmlns:a16="http://schemas.microsoft.com/office/drawing/2014/main" val="2676152500"/>
                    </a:ext>
                  </a:extLst>
                </a:gridCol>
                <a:gridCol w="658368">
                  <a:extLst>
                    <a:ext uri="{9D8B030D-6E8A-4147-A177-3AD203B41FA5}">
                      <a16:colId xmlns:a16="http://schemas.microsoft.com/office/drawing/2014/main" val="1022205799"/>
                    </a:ext>
                  </a:extLst>
                </a:gridCol>
                <a:gridCol w="658368">
                  <a:extLst>
                    <a:ext uri="{9D8B030D-6E8A-4147-A177-3AD203B41FA5}">
                      <a16:colId xmlns:a16="http://schemas.microsoft.com/office/drawing/2014/main" val="1315427037"/>
                    </a:ext>
                  </a:extLst>
                </a:gridCol>
                <a:gridCol w="658368">
                  <a:extLst>
                    <a:ext uri="{9D8B030D-6E8A-4147-A177-3AD203B41FA5}">
                      <a16:colId xmlns:a16="http://schemas.microsoft.com/office/drawing/2014/main" val="1587883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5169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- 2019-08-16 20:48:49</a:t>
                      </a:r>
                      <a:r>
                        <a:rPr kumimoji="0" lang="en-US" sz="1000" b="0" i="0" u="none" strike="noStrike" kern="1200" cap="none" spc="0" normalizeH="0" baseline="0" noProof="0">
                          <a:ln>
                            <a:noFill/>
                          </a:ln>
                          <a:solidFill>
                            <a:prstClr val="black"/>
                          </a:solidFill>
                          <a:effectLst/>
                          <a:uLnTx/>
                          <a:uFillTx/>
                          <a:latin typeface="+mn-lt"/>
                          <a:ea typeface="+mn-ea"/>
                          <a:cs typeface="+mn-cs"/>
                        </a:rPr>
                        <a:t> 
 So that's wrap for our Summer Camp 2019! What a blast it's been with some awesome learners immersing themselves in the English language with our activities while making new friends along the way. 
Have a great holiday break everyone! See you real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463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- 2019-08-15 18:43:57</a:t>
                      </a:r>
                      <a:r>
                        <a:rPr kumimoji="0" lang="en-US" sz="1000" b="0" i="0" u="none" strike="noStrike" kern="1200" cap="none" spc="0" normalizeH="0" baseline="0" noProof="0">
                          <a:ln>
                            <a:noFill/>
                          </a:ln>
                          <a:solidFill>
                            <a:prstClr val="black"/>
                          </a:solidFill>
                          <a:effectLst/>
                          <a:uLnTx/>
                          <a:uFillTx/>
                          <a:latin typeface="+mn-lt"/>
                          <a:ea typeface="+mn-ea"/>
                          <a:cs typeface="+mn-cs"/>
                        </a:rPr>
                        <a:t> 
 Guess who just got featured in the newspaper today? Thank you very much </a:t>
                      </a:r>
                      <a:r>
                        <a:rPr kumimoji="0" lang="ja-JP" altLang="en-US" sz="1000" b="0" i="0" u="none" strike="noStrike" kern="1200" cap="none" spc="0" normalizeH="0" baseline="0" noProof="0">
                          <a:ln>
                            <a:noFill/>
                          </a:ln>
                          <a:solidFill>
                            <a:prstClr val="black"/>
                          </a:solidFill>
                          <a:effectLst/>
                          <a:uLnTx/>
                          <a:uFillTx/>
                          <a:latin typeface="+mn-lt"/>
                          <a:ea typeface="+mn-ea"/>
                          <a:cs typeface="+mn-cs"/>
                        </a:rPr>
                        <a:t>马来西亚星洲日报 </a:t>
                      </a:r>
                      <a:r>
                        <a:rPr kumimoji="0" lang="en-US" sz="1000" b="0" i="0" u="none" strike="noStrike" kern="1200" cap="none" spc="0" normalizeH="0" baseline="0" noProof="0">
                          <a:ln>
                            <a:noFill/>
                          </a:ln>
                          <a:solidFill>
                            <a:prstClr val="black"/>
                          </a:solidFill>
                          <a:effectLst/>
                          <a:uLnTx/>
                          <a:uFillTx/>
                          <a:latin typeface="+mn-lt"/>
                          <a:ea typeface="+mn-ea"/>
                          <a:cs typeface="+mn-cs"/>
                        </a:rPr>
                        <a:t>Malaysia Sin Chew Daily for the write-up!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4205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- 2019-08-07 17:36:13</a:t>
                      </a:r>
                      <a:r>
                        <a:rPr kumimoji="0" lang="en-US" sz="1000" b="0" i="0" u="none" strike="noStrike" kern="1200" cap="none" spc="0" normalizeH="0" baseline="0" noProof="0">
                          <a:ln>
                            <a:noFill/>
                          </a:ln>
                          <a:solidFill>
                            <a:prstClr val="black"/>
                          </a:solidFill>
                          <a:effectLst/>
                          <a:uLnTx/>
                          <a:uFillTx/>
                          <a:latin typeface="+mn-lt"/>
                          <a:ea typeface="+mn-ea"/>
                          <a:cs typeface="+mn-cs"/>
                        </a:rPr>
                        <a:t> 
 Have you heard?   International Baccalaureate (IB) recently announced the initiative in eliminating one of its exam registration fees in hopes to increase education equity and develop critical thinkers. We’re happy to guide you through about the International Baccalaureate Diploma Programme (IBDP) offered here at Nexus! Be sure to sign up for our Open Day to find out more about it! 
Open Day Sign Up link: http://bit.ly/nexusopendayaug 
Article link: http://bit.ly/33cCkOI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60564384"/>
                  </a:ext>
                </a:extLst>
              </a:tr>
            </a:tbl>
          </a:graphicData>
        </a:graphic>
      </p:graphicFrame>
      <p:sp>
        <p:nvSpPr>
          <p:cNvPr id="4" name="Text Placeholder 3">
            <a:extLst>
              <a:ext uri="{FF2B5EF4-FFF2-40B4-BE49-F238E27FC236}">
                <a16:creationId xmlns:a16="http://schemas.microsoft.com/office/drawing/2014/main" id="{333D33F7-E5B3-4284-B569-F9C0A4E160A1}"/>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5495035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7FECE-5995-4C7B-BDE5-616200BAFDCF}"/>
              </a:ext>
            </a:extLst>
          </p:cNvPr>
          <p:cNvSpPr>
            <a:spLocks noGrp="1"/>
          </p:cNvSpPr>
          <p:nvPr>
            <p:ph type="title"/>
          </p:nvPr>
        </p:nvSpPr>
        <p:spPr/>
        <p:txBody>
          <a:bodyPr/>
          <a:lstStyle/>
          <a:p>
            <a:r>
              <a:rPr lang="en-US"/>
              <a:t>Facebook Own Posts Table | Nexus International School Malaysia - 5 of 8</a:t>
            </a:r>
          </a:p>
        </p:txBody>
      </p:sp>
      <p:graphicFrame>
        <p:nvGraphicFramePr>
          <p:cNvPr id="5" name="Table Placeholder 4">
            <a:extLst>
              <a:ext uri="{FF2B5EF4-FFF2-40B4-BE49-F238E27FC236}">
                <a16:creationId xmlns:a16="http://schemas.microsoft.com/office/drawing/2014/main" id="{D52B7302-311D-46AD-96DA-20424F0DC40B}"/>
              </a:ext>
            </a:extLst>
          </p:cNvPr>
          <p:cNvGraphicFramePr>
            <a:graphicFrameLocks noGrp="1"/>
          </p:cNvGraphicFramePr>
          <p:nvPr>
            <p:ph type="tbl" sz="quarter" idx="13"/>
            <p:extLst>
              <p:ext uri="{D42A27DB-BD31-4B8C-83A1-F6EECF244321}">
                <p14:modId xmlns:p14="http://schemas.microsoft.com/office/powerpoint/2010/main" val="3744764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10518580"/>
                    </a:ext>
                  </a:extLst>
                </a:gridCol>
                <a:gridCol w="658368">
                  <a:extLst>
                    <a:ext uri="{9D8B030D-6E8A-4147-A177-3AD203B41FA5}">
                      <a16:colId xmlns:a16="http://schemas.microsoft.com/office/drawing/2014/main" val="518093833"/>
                    </a:ext>
                  </a:extLst>
                </a:gridCol>
                <a:gridCol w="658368">
                  <a:extLst>
                    <a:ext uri="{9D8B030D-6E8A-4147-A177-3AD203B41FA5}">
                      <a16:colId xmlns:a16="http://schemas.microsoft.com/office/drawing/2014/main" val="2049444673"/>
                    </a:ext>
                  </a:extLst>
                </a:gridCol>
                <a:gridCol w="658368">
                  <a:extLst>
                    <a:ext uri="{9D8B030D-6E8A-4147-A177-3AD203B41FA5}">
                      <a16:colId xmlns:a16="http://schemas.microsoft.com/office/drawing/2014/main" val="1734032379"/>
                    </a:ext>
                  </a:extLst>
                </a:gridCol>
                <a:gridCol w="658368">
                  <a:extLst>
                    <a:ext uri="{9D8B030D-6E8A-4147-A177-3AD203B41FA5}">
                      <a16:colId xmlns:a16="http://schemas.microsoft.com/office/drawing/2014/main" val="2583780284"/>
                    </a:ext>
                  </a:extLst>
                </a:gridCol>
                <a:gridCol w="658368">
                  <a:extLst>
                    <a:ext uri="{9D8B030D-6E8A-4147-A177-3AD203B41FA5}">
                      <a16:colId xmlns:a16="http://schemas.microsoft.com/office/drawing/2014/main" val="3275156571"/>
                    </a:ext>
                  </a:extLst>
                </a:gridCol>
                <a:gridCol w="658368">
                  <a:extLst>
                    <a:ext uri="{9D8B030D-6E8A-4147-A177-3AD203B41FA5}">
                      <a16:colId xmlns:a16="http://schemas.microsoft.com/office/drawing/2014/main" val="2109056149"/>
                    </a:ext>
                  </a:extLst>
                </a:gridCol>
                <a:gridCol w="658368">
                  <a:extLst>
                    <a:ext uri="{9D8B030D-6E8A-4147-A177-3AD203B41FA5}">
                      <a16:colId xmlns:a16="http://schemas.microsoft.com/office/drawing/2014/main" val="591119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92369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- 2019-08-06 19:49:26</a:t>
                      </a:r>
                      <a:r>
                        <a:rPr kumimoji="0" lang="en-US" sz="1000" b="0" i="0" u="none" strike="noStrike" kern="1200" cap="none" spc="0" normalizeH="0" baseline="0" noProof="0">
                          <a:ln>
                            <a:noFill/>
                          </a:ln>
                          <a:solidFill>
                            <a:prstClr val="black"/>
                          </a:solidFill>
                          <a:effectLst/>
                          <a:uLnTx/>
                          <a:uFillTx/>
                          <a:latin typeface="+mn-lt"/>
                          <a:ea typeface="+mn-ea"/>
                          <a:cs typeface="+mn-cs"/>
                        </a:rPr>
                        <a:t> 
 Just yesterday, we had the chance to welcome learners and parents from China, Korea, Hong Kong, Japan and Taiwan to kickstart our Summer Camp! 
Our exciting 11-day, 10-night programme is tailor-made for 9 - 16 year-olds of all ability levels to develop their proficiency in the English language. The three programmes, Beginners, Developing and Mastering are complemented by a series of ICT, sports, arts, cultural and social activities.
It’s the end of day 2 and we can’t wait for more to come!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02364649"/>
                  </a:ext>
                </a:extLst>
              </a:tr>
            </a:tbl>
          </a:graphicData>
        </a:graphic>
      </p:graphicFrame>
      <p:sp>
        <p:nvSpPr>
          <p:cNvPr id="4" name="Text Placeholder 3">
            <a:extLst>
              <a:ext uri="{FF2B5EF4-FFF2-40B4-BE49-F238E27FC236}">
                <a16:creationId xmlns:a16="http://schemas.microsoft.com/office/drawing/2014/main" id="{35EFD945-58C0-431F-8304-9C5AB4874C63}"/>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23813725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7CDB5-3DF3-44A8-96FD-1740F0118D6A}"/>
              </a:ext>
            </a:extLst>
          </p:cNvPr>
          <p:cNvSpPr>
            <a:spLocks noGrp="1"/>
          </p:cNvSpPr>
          <p:nvPr>
            <p:ph type="title"/>
          </p:nvPr>
        </p:nvSpPr>
        <p:spPr/>
        <p:txBody>
          <a:bodyPr/>
          <a:lstStyle/>
          <a:p>
            <a:r>
              <a:rPr lang="en-US"/>
              <a:t>Facebook Own Posts Table | Nexus International School Malaysia - 6 of 8</a:t>
            </a:r>
          </a:p>
        </p:txBody>
      </p:sp>
      <p:graphicFrame>
        <p:nvGraphicFramePr>
          <p:cNvPr id="5" name="Table Placeholder 4">
            <a:extLst>
              <a:ext uri="{FF2B5EF4-FFF2-40B4-BE49-F238E27FC236}">
                <a16:creationId xmlns:a16="http://schemas.microsoft.com/office/drawing/2014/main" id="{09C58630-8B89-4424-AC47-A84DD1BBD590}"/>
              </a:ext>
            </a:extLst>
          </p:cNvPr>
          <p:cNvGraphicFramePr>
            <a:graphicFrameLocks noGrp="1"/>
          </p:cNvGraphicFramePr>
          <p:nvPr>
            <p:ph type="tbl" sz="quarter" idx="13"/>
            <p:extLst>
              <p:ext uri="{D42A27DB-BD31-4B8C-83A1-F6EECF244321}">
                <p14:modId xmlns:p14="http://schemas.microsoft.com/office/powerpoint/2010/main" val="2232069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34462770"/>
                    </a:ext>
                  </a:extLst>
                </a:gridCol>
                <a:gridCol w="658368">
                  <a:extLst>
                    <a:ext uri="{9D8B030D-6E8A-4147-A177-3AD203B41FA5}">
                      <a16:colId xmlns:a16="http://schemas.microsoft.com/office/drawing/2014/main" val="206518764"/>
                    </a:ext>
                  </a:extLst>
                </a:gridCol>
                <a:gridCol w="658368">
                  <a:extLst>
                    <a:ext uri="{9D8B030D-6E8A-4147-A177-3AD203B41FA5}">
                      <a16:colId xmlns:a16="http://schemas.microsoft.com/office/drawing/2014/main" val="4096856332"/>
                    </a:ext>
                  </a:extLst>
                </a:gridCol>
                <a:gridCol w="658368">
                  <a:extLst>
                    <a:ext uri="{9D8B030D-6E8A-4147-A177-3AD203B41FA5}">
                      <a16:colId xmlns:a16="http://schemas.microsoft.com/office/drawing/2014/main" val="1934097272"/>
                    </a:ext>
                  </a:extLst>
                </a:gridCol>
                <a:gridCol w="658368">
                  <a:extLst>
                    <a:ext uri="{9D8B030D-6E8A-4147-A177-3AD203B41FA5}">
                      <a16:colId xmlns:a16="http://schemas.microsoft.com/office/drawing/2014/main" val="1346928921"/>
                    </a:ext>
                  </a:extLst>
                </a:gridCol>
                <a:gridCol w="658368">
                  <a:extLst>
                    <a:ext uri="{9D8B030D-6E8A-4147-A177-3AD203B41FA5}">
                      <a16:colId xmlns:a16="http://schemas.microsoft.com/office/drawing/2014/main" val="2872439140"/>
                    </a:ext>
                  </a:extLst>
                </a:gridCol>
                <a:gridCol w="658368">
                  <a:extLst>
                    <a:ext uri="{9D8B030D-6E8A-4147-A177-3AD203B41FA5}">
                      <a16:colId xmlns:a16="http://schemas.microsoft.com/office/drawing/2014/main" val="3658459330"/>
                    </a:ext>
                  </a:extLst>
                </a:gridCol>
                <a:gridCol w="658368">
                  <a:extLst>
                    <a:ext uri="{9D8B030D-6E8A-4147-A177-3AD203B41FA5}">
                      <a16:colId xmlns:a16="http://schemas.microsoft.com/office/drawing/2014/main" val="376425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03023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- 2019-08-05 10:00:00</a:t>
                      </a:r>
                      <a:r>
                        <a:rPr kumimoji="0" lang="en-US" sz="1000" b="0" i="0" u="none" strike="noStrike" kern="1200" cap="none" spc="0" normalizeH="0" baseline="0" noProof="0">
                          <a:ln>
                            <a:noFill/>
                          </a:ln>
                          <a:solidFill>
                            <a:prstClr val="black"/>
                          </a:solidFill>
                          <a:effectLst/>
                          <a:uLnTx/>
                          <a:uFillTx/>
                          <a:latin typeface="+mn-lt"/>
                          <a:ea typeface="+mn-ea"/>
                          <a:cs typeface="+mn-cs"/>
                        </a:rPr>
                        <a:t> 
 Nexus International School provides exceptional learning for your child from the early years up to pre-university, including boarding for ages 10 to 18. Attend our Open Day on 16 August to learn more!
Open Day Programme:
10.00 am - Registration and morning tea
10.30 am - Talks by Senior Leadership Team
11.00 am - School tour &amp; Meet Nexus IB Alumni
12.00 pm - Boarding briefing and tour by Director of Boarding house
Click on the link below to RSVP! 
Link: http://bit.ly/nexusopendayaug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1650547"/>
                  </a:ext>
                </a:extLst>
              </a:tr>
            </a:tbl>
          </a:graphicData>
        </a:graphic>
      </p:graphicFrame>
      <p:sp>
        <p:nvSpPr>
          <p:cNvPr id="4" name="Text Placeholder 3">
            <a:extLst>
              <a:ext uri="{FF2B5EF4-FFF2-40B4-BE49-F238E27FC236}">
                <a16:creationId xmlns:a16="http://schemas.microsoft.com/office/drawing/2014/main" id="{C1DB1764-539B-4ABF-AD67-DA6086DB4693}"/>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40530309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5BD8B-0452-4901-98B2-83842E35AE2E}"/>
              </a:ext>
            </a:extLst>
          </p:cNvPr>
          <p:cNvSpPr>
            <a:spLocks noGrp="1"/>
          </p:cNvSpPr>
          <p:nvPr>
            <p:ph type="title"/>
          </p:nvPr>
        </p:nvSpPr>
        <p:spPr/>
        <p:txBody>
          <a:bodyPr/>
          <a:lstStyle/>
          <a:p>
            <a:r>
              <a:rPr lang="en-US"/>
              <a:t>Facebook Own Posts Table | Nexus International School Malaysia - 7 of 8</a:t>
            </a:r>
          </a:p>
        </p:txBody>
      </p:sp>
      <p:graphicFrame>
        <p:nvGraphicFramePr>
          <p:cNvPr id="5" name="Table Placeholder 4">
            <a:extLst>
              <a:ext uri="{FF2B5EF4-FFF2-40B4-BE49-F238E27FC236}">
                <a16:creationId xmlns:a16="http://schemas.microsoft.com/office/drawing/2014/main" id="{5162B3D2-FD7A-425B-B4E0-81B17CA3063C}"/>
              </a:ext>
            </a:extLst>
          </p:cNvPr>
          <p:cNvGraphicFramePr>
            <a:graphicFrameLocks noGrp="1"/>
          </p:cNvGraphicFramePr>
          <p:nvPr>
            <p:ph type="tbl" sz="quarter" idx="13"/>
            <p:extLst>
              <p:ext uri="{D42A27DB-BD31-4B8C-83A1-F6EECF244321}">
                <p14:modId xmlns:p14="http://schemas.microsoft.com/office/powerpoint/2010/main" val="3527396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46602463"/>
                    </a:ext>
                  </a:extLst>
                </a:gridCol>
                <a:gridCol w="658368">
                  <a:extLst>
                    <a:ext uri="{9D8B030D-6E8A-4147-A177-3AD203B41FA5}">
                      <a16:colId xmlns:a16="http://schemas.microsoft.com/office/drawing/2014/main" val="1234881748"/>
                    </a:ext>
                  </a:extLst>
                </a:gridCol>
                <a:gridCol w="658368">
                  <a:extLst>
                    <a:ext uri="{9D8B030D-6E8A-4147-A177-3AD203B41FA5}">
                      <a16:colId xmlns:a16="http://schemas.microsoft.com/office/drawing/2014/main" val="4047603329"/>
                    </a:ext>
                  </a:extLst>
                </a:gridCol>
                <a:gridCol w="658368">
                  <a:extLst>
                    <a:ext uri="{9D8B030D-6E8A-4147-A177-3AD203B41FA5}">
                      <a16:colId xmlns:a16="http://schemas.microsoft.com/office/drawing/2014/main" val="114822838"/>
                    </a:ext>
                  </a:extLst>
                </a:gridCol>
                <a:gridCol w="658368">
                  <a:extLst>
                    <a:ext uri="{9D8B030D-6E8A-4147-A177-3AD203B41FA5}">
                      <a16:colId xmlns:a16="http://schemas.microsoft.com/office/drawing/2014/main" val="1095736248"/>
                    </a:ext>
                  </a:extLst>
                </a:gridCol>
                <a:gridCol w="658368">
                  <a:extLst>
                    <a:ext uri="{9D8B030D-6E8A-4147-A177-3AD203B41FA5}">
                      <a16:colId xmlns:a16="http://schemas.microsoft.com/office/drawing/2014/main" val="2493063416"/>
                    </a:ext>
                  </a:extLst>
                </a:gridCol>
                <a:gridCol w="658368">
                  <a:extLst>
                    <a:ext uri="{9D8B030D-6E8A-4147-A177-3AD203B41FA5}">
                      <a16:colId xmlns:a16="http://schemas.microsoft.com/office/drawing/2014/main" val="1672345851"/>
                    </a:ext>
                  </a:extLst>
                </a:gridCol>
                <a:gridCol w="658368">
                  <a:extLst>
                    <a:ext uri="{9D8B030D-6E8A-4147-A177-3AD203B41FA5}">
                      <a16:colId xmlns:a16="http://schemas.microsoft.com/office/drawing/2014/main" val="3146043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21206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- 2019-08-02 17:00:01</a:t>
                      </a:r>
                      <a:r>
                        <a:rPr kumimoji="0" lang="en-US" sz="1000" b="0" i="0" u="none" strike="noStrike" kern="1200" cap="none" spc="0" normalizeH="0" baseline="0" noProof="0">
                          <a:ln>
                            <a:noFill/>
                          </a:ln>
                          <a:solidFill>
                            <a:prstClr val="black"/>
                          </a:solidFill>
                          <a:effectLst/>
                          <a:uLnTx/>
                          <a:uFillTx/>
                          <a:latin typeface="+mn-lt"/>
                          <a:ea typeface="+mn-ea"/>
                          <a:cs typeface="+mn-cs"/>
                        </a:rPr>
                        <a:t> 
 Nexus is internationally accredited for our effective approach towards learning. Our innovative methods have garnered recognitions such as ‘Mastering’ status for the International Primary Curriculum, Apple Distinguished School, and many more. Attend our Open Day on 16 August to get more information.
Click on the link below to RSVP! 
Link: http://bit.ly/nexusopendayaug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3887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- 2019-07-19 22:40:39</a:t>
                      </a:r>
                      <a:r>
                        <a:rPr kumimoji="0" lang="en-US" sz="1000" b="0" i="0" u="none" strike="noStrike" kern="1200" cap="none" spc="0" normalizeH="0" baseline="0" noProof="0">
                          <a:ln>
                            <a:noFill/>
                          </a:ln>
                          <a:solidFill>
                            <a:prstClr val="black"/>
                          </a:solidFill>
                          <a:effectLst/>
                          <a:uLnTx/>
                          <a:uFillTx/>
                          <a:latin typeface="+mn-lt"/>
                          <a:ea typeface="+mn-ea"/>
                          <a:cs typeface="+mn-cs"/>
                        </a:rPr>
                        <a:t> 
 Huge congratulations to our learner, Khoo Qi Xuan, for being one of only 213 candidates worldwide to achieve a perfect score in IBDP, placing him in the top 1% globally. Khoo is also the first Malaysian to receive the Karsh International Scholarship to study at Duke University, USA. We’re all very happy for you! 
For more info on IBDP results, check out  https://www.nexus.edu.my/learning/ib-diploma/ibdp-results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92908632"/>
                  </a:ext>
                </a:extLst>
              </a:tr>
            </a:tbl>
          </a:graphicData>
        </a:graphic>
      </p:graphicFrame>
      <p:sp>
        <p:nvSpPr>
          <p:cNvPr id="4" name="Text Placeholder 3">
            <a:extLst>
              <a:ext uri="{FF2B5EF4-FFF2-40B4-BE49-F238E27FC236}">
                <a16:creationId xmlns:a16="http://schemas.microsoft.com/office/drawing/2014/main" id="{AB13DD38-1CBB-4B60-82A0-3426285D731D}"/>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25303713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046FA-1FE8-4FFB-9A6E-94945F57E87F}"/>
              </a:ext>
            </a:extLst>
          </p:cNvPr>
          <p:cNvSpPr>
            <a:spLocks noGrp="1"/>
          </p:cNvSpPr>
          <p:nvPr>
            <p:ph type="title"/>
          </p:nvPr>
        </p:nvSpPr>
        <p:spPr/>
        <p:txBody>
          <a:bodyPr/>
          <a:lstStyle/>
          <a:p>
            <a:r>
              <a:rPr lang="en-US"/>
              <a:t>Facebook Own Posts Table | Nexus International School Malaysia - 8 of 8</a:t>
            </a:r>
          </a:p>
        </p:txBody>
      </p:sp>
      <p:graphicFrame>
        <p:nvGraphicFramePr>
          <p:cNvPr id="5" name="Table Placeholder 4">
            <a:extLst>
              <a:ext uri="{FF2B5EF4-FFF2-40B4-BE49-F238E27FC236}">
                <a16:creationId xmlns:a16="http://schemas.microsoft.com/office/drawing/2014/main" id="{0642A638-0CD1-4D56-A095-9B0FA5C98AD8}"/>
              </a:ext>
            </a:extLst>
          </p:cNvPr>
          <p:cNvGraphicFramePr>
            <a:graphicFrameLocks noGrp="1"/>
          </p:cNvGraphicFramePr>
          <p:nvPr>
            <p:ph type="tbl" sz="quarter" idx="13"/>
            <p:extLst>
              <p:ext uri="{D42A27DB-BD31-4B8C-83A1-F6EECF244321}">
                <p14:modId xmlns:p14="http://schemas.microsoft.com/office/powerpoint/2010/main" val="3192973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31435726"/>
                    </a:ext>
                  </a:extLst>
                </a:gridCol>
                <a:gridCol w="658368">
                  <a:extLst>
                    <a:ext uri="{9D8B030D-6E8A-4147-A177-3AD203B41FA5}">
                      <a16:colId xmlns:a16="http://schemas.microsoft.com/office/drawing/2014/main" val="2123464642"/>
                    </a:ext>
                  </a:extLst>
                </a:gridCol>
                <a:gridCol w="658368">
                  <a:extLst>
                    <a:ext uri="{9D8B030D-6E8A-4147-A177-3AD203B41FA5}">
                      <a16:colId xmlns:a16="http://schemas.microsoft.com/office/drawing/2014/main" val="3656801970"/>
                    </a:ext>
                  </a:extLst>
                </a:gridCol>
                <a:gridCol w="658368">
                  <a:extLst>
                    <a:ext uri="{9D8B030D-6E8A-4147-A177-3AD203B41FA5}">
                      <a16:colId xmlns:a16="http://schemas.microsoft.com/office/drawing/2014/main" val="2632142198"/>
                    </a:ext>
                  </a:extLst>
                </a:gridCol>
                <a:gridCol w="658368">
                  <a:extLst>
                    <a:ext uri="{9D8B030D-6E8A-4147-A177-3AD203B41FA5}">
                      <a16:colId xmlns:a16="http://schemas.microsoft.com/office/drawing/2014/main" val="2624555070"/>
                    </a:ext>
                  </a:extLst>
                </a:gridCol>
                <a:gridCol w="658368">
                  <a:extLst>
                    <a:ext uri="{9D8B030D-6E8A-4147-A177-3AD203B41FA5}">
                      <a16:colId xmlns:a16="http://schemas.microsoft.com/office/drawing/2014/main" val="2235482790"/>
                    </a:ext>
                  </a:extLst>
                </a:gridCol>
                <a:gridCol w="658368">
                  <a:extLst>
                    <a:ext uri="{9D8B030D-6E8A-4147-A177-3AD203B41FA5}">
                      <a16:colId xmlns:a16="http://schemas.microsoft.com/office/drawing/2014/main" val="3140029946"/>
                    </a:ext>
                  </a:extLst>
                </a:gridCol>
                <a:gridCol w="658368">
                  <a:extLst>
                    <a:ext uri="{9D8B030D-6E8A-4147-A177-3AD203B41FA5}">
                      <a16:colId xmlns:a16="http://schemas.microsoft.com/office/drawing/2014/main" val="2763136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90529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- 2019-07-19 16:15:00</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announce that Nexus has again significantly outperformed the world average for IBDP with a Diploma average of 34.6 points. 23% of our learners achieved a score of 40 points and above, including one learner who scored the maximum 45 points. Read more on our IBDP results with the link below: https://www.nexus.edu.my/learning/ib-diploma/ibdp-results.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7716749"/>
                  </a:ext>
                </a:extLst>
              </a:tr>
            </a:tbl>
          </a:graphicData>
        </a:graphic>
      </p:graphicFrame>
      <p:sp>
        <p:nvSpPr>
          <p:cNvPr id="4" name="Text Placeholder 3">
            <a:extLst>
              <a:ext uri="{FF2B5EF4-FFF2-40B4-BE49-F238E27FC236}">
                <a16:creationId xmlns:a16="http://schemas.microsoft.com/office/drawing/2014/main" id="{85F39755-7DC7-4E7F-AD0C-90F4E6D90E60}"/>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33069639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910</Words>
  <Application>Microsoft Office PowerPoint</Application>
  <PresentationFormat>On-screen Show (4:3)</PresentationFormat>
  <Paragraphs>379</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MASTER TEMPLATE</vt:lpstr>
      <vt:lpstr>Facebook Key Metrics Table | Nexus International School Malaysia</vt:lpstr>
      <vt:lpstr>Facebook Reach | Nexus International School Malaysia</vt:lpstr>
      <vt:lpstr>Facebook Engaged Users | Nexus International School Malaysia</vt:lpstr>
      <vt:lpstr>Facebook Average Reactions Per Post | Nexus International School Malaysia</vt:lpstr>
      <vt:lpstr>Facebook Interactions Distribution | Nexus International School Malaysia</vt:lpstr>
      <vt:lpstr>Facebook Interaction Rate By Weekday | Nexus International School Malaysia</vt:lpstr>
      <vt:lpstr>Facebook (FB) Custom Own Posts Table (new) | Nexus International School Malaysia - 1 of 3</vt:lpstr>
      <vt:lpstr>Facebook (FB) Custom Own Posts Table (new) | Nexus International School Malaysia - 2 of 3</vt:lpstr>
      <vt:lpstr>Facebook (FB) Custom Own Posts Table (new) | Nexus International School Malaysia - 3 of 3</vt:lpstr>
      <vt:lpstr>Facebook Fan Demographics | Nexus International School Malaysia</vt:lpstr>
      <vt:lpstr>Facebook Interaction Rate | Nexus International School Malaysia</vt:lpstr>
      <vt:lpstr>Facebook Fans Total | Nexus International School Malaysia</vt:lpstr>
      <vt:lpstr>Facebook Page Views | Nexus International School Malaysia</vt:lpstr>
      <vt:lpstr>Facebook Fans By City Table | Nexus International School Malaysia - 1 of 3</vt:lpstr>
      <vt:lpstr>Facebook Fans By City Table | Nexus International School Malaysia - 2 of 3</vt:lpstr>
      <vt:lpstr>Facebook Fans By City Table | Nexus International School Malaysia - 3 of 3</vt:lpstr>
      <vt:lpstr>Facebook Own Posts Table | Nexus International School Malaysia - 1 of 8</vt:lpstr>
      <vt:lpstr>Facebook Own Posts Table | Nexus International School Malaysia - 2 of 8</vt:lpstr>
      <vt:lpstr>Facebook Own Posts Table | Nexus International School Malaysia - 3 of 8</vt:lpstr>
      <vt:lpstr>Facebook Own Posts Table | Nexus International School Malaysia - 4 of 8</vt:lpstr>
      <vt:lpstr>Facebook Own Posts Table | Nexus International School Malaysia - 5 of 8</vt:lpstr>
      <vt:lpstr>Facebook Own Posts Table | Nexus International School Malaysia - 6 of 8</vt:lpstr>
      <vt:lpstr>Facebook Own Posts Table | Nexus International School Malaysia - 7 of 8</vt:lpstr>
      <vt:lpstr>Facebook Own Posts Table | Nexus International School Malaysia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2019-09-13T08:26:51Z</dcterms:created>
  <dcterms:modified xsi:type="dcterms:W3CDTF">2019-09-13T08:27:35Z</dcterms:modified>
</cp:coreProperties>
</file>