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Sheet1!$A$2:$A$10</c:f>
              <c:strCache>
                <c:ptCount val="9"/>
                <c:pt idx="0">
                  <c:v>Your Page</c:v>
                </c:pt>
                <c:pt idx="1">
                  <c:v>Page Suggestions</c:v>
                </c:pt>
                <c:pt idx="2">
                  <c:v>Search</c:v>
                </c:pt>
                <c:pt idx="3">
                  <c:v>Restored Likes from Reactivated Accounts</c:v>
                </c:pt>
                <c:pt idx="4">
                  <c:v>News Feed</c:v>
                </c:pt>
                <c:pt idx="5">
                  <c:v>Other</c:v>
                </c:pt>
                <c:pt idx="6">
                  <c:v>Suspicious Account Removals</c:v>
                </c:pt>
                <c:pt idx="7">
                  <c:v>Deactivated or Memorialized Account Removals</c:v>
                </c:pt>
                <c:pt idx="8">
                  <c:v>Unlikes from Page, Posts, or News Feed</c:v>
                </c:pt>
              </c:strCache>
            </c:strRef>
          </c:cat>
          <c:val>
            <c:numRef>
              <c:f>Sheet1!$B$2:$B$10</c:f>
              <c:numCache>
                <c:formatCode>General</c:formatCode>
                <c:ptCount val="9"/>
                <c:pt idx="0">
                  <c:v>116</c:v>
                </c:pt>
                <c:pt idx="1">
                  <c:v>29</c:v>
                </c:pt>
                <c:pt idx="2">
                  <c:v>14</c:v>
                </c:pt>
                <c:pt idx="3">
                  <c:v>9</c:v>
                </c:pt>
                <c:pt idx="4">
                  <c:v>4</c:v>
                </c:pt>
                <c:pt idx="5">
                  <c:v>-1</c:v>
                </c:pt>
                <c:pt idx="6">
                  <c:v>-6</c:v>
                </c:pt>
                <c:pt idx="7">
                  <c:v>-10</c:v>
                </c:pt>
                <c:pt idx="8">
                  <c:v>-13</c:v>
                </c:pt>
              </c:numCache>
            </c:numRef>
          </c:val>
          <c:extLst>
            <c:ext xmlns:c16="http://schemas.microsoft.com/office/drawing/2014/chart" uri="{C3380CC4-5D6E-409C-BE32-E72D297353CC}">
              <c16:uniqueId val="{00000000-CFA5-4A6D-901C-3B1E82C4EB28}"/>
            </c:ext>
          </c:extLst>
        </c:ser>
        <c:dLbls>
          <c:showLegendKey val="0"/>
          <c:showVal val="0"/>
          <c:showCatName val="0"/>
          <c:showSerName val="0"/>
          <c:showPercent val="0"/>
          <c:showBubbleSize val="0"/>
        </c:dLbls>
        <c:gapWidth val="219"/>
        <c:overlap val="-27"/>
        <c:axId val="301917720"/>
        <c:axId val="301919360"/>
      </c:barChart>
      <c:catAx>
        <c:axId val="301917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919360"/>
        <c:crosses val="autoZero"/>
        <c:auto val="1"/>
        <c:lblAlgn val="ctr"/>
        <c:lblOffset val="100"/>
        <c:noMultiLvlLbl val="0"/>
      </c:catAx>
      <c:valAx>
        <c:axId val="301919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917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Sheet1!$A$2:$A$51</c:f>
              <c:numCache>
                <c:formatCode>m/d/yyyy</c:formatCode>
                <c:ptCount val="50"/>
                <c:pt idx="0">
                  <c:v>43659</c:v>
                </c:pt>
                <c:pt idx="1">
                  <c:v>43660</c:v>
                </c:pt>
                <c:pt idx="2">
                  <c:v>43661</c:v>
                </c:pt>
                <c:pt idx="3">
                  <c:v>43662</c:v>
                </c:pt>
                <c:pt idx="4">
                  <c:v>43663</c:v>
                </c:pt>
                <c:pt idx="5">
                  <c:v>43664</c:v>
                </c:pt>
                <c:pt idx="6">
                  <c:v>43665</c:v>
                </c:pt>
                <c:pt idx="7">
                  <c:v>43666</c:v>
                </c:pt>
                <c:pt idx="8">
                  <c:v>43667</c:v>
                </c:pt>
                <c:pt idx="9">
                  <c:v>43668</c:v>
                </c:pt>
                <c:pt idx="10">
                  <c:v>43669</c:v>
                </c:pt>
                <c:pt idx="11">
                  <c:v>43670</c:v>
                </c:pt>
                <c:pt idx="12">
                  <c:v>43671</c:v>
                </c:pt>
                <c:pt idx="13">
                  <c:v>43672</c:v>
                </c:pt>
                <c:pt idx="14">
                  <c:v>43673</c:v>
                </c:pt>
                <c:pt idx="15">
                  <c:v>43674</c:v>
                </c:pt>
                <c:pt idx="16">
                  <c:v>43675</c:v>
                </c:pt>
                <c:pt idx="17">
                  <c:v>43676</c:v>
                </c:pt>
                <c:pt idx="18">
                  <c:v>43677</c:v>
                </c:pt>
                <c:pt idx="19">
                  <c:v>43678</c:v>
                </c:pt>
                <c:pt idx="20">
                  <c:v>43679</c:v>
                </c:pt>
                <c:pt idx="21">
                  <c:v>43680</c:v>
                </c:pt>
                <c:pt idx="22">
                  <c:v>43681</c:v>
                </c:pt>
                <c:pt idx="23">
                  <c:v>43682</c:v>
                </c:pt>
                <c:pt idx="24">
                  <c:v>43683</c:v>
                </c:pt>
                <c:pt idx="25">
                  <c:v>43684</c:v>
                </c:pt>
                <c:pt idx="26">
                  <c:v>43685</c:v>
                </c:pt>
                <c:pt idx="27">
                  <c:v>43686</c:v>
                </c:pt>
                <c:pt idx="28">
                  <c:v>43687</c:v>
                </c:pt>
                <c:pt idx="29">
                  <c:v>43688</c:v>
                </c:pt>
                <c:pt idx="30">
                  <c:v>43689</c:v>
                </c:pt>
                <c:pt idx="31">
                  <c:v>43690</c:v>
                </c:pt>
                <c:pt idx="32">
                  <c:v>43691</c:v>
                </c:pt>
                <c:pt idx="33">
                  <c:v>43692</c:v>
                </c:pt>
                <c:pt idx="34">
                  <c:v>43693</c:v>
                </c:pt>
                <c:pt idx="35">
                  <c:v>43694</c:v>
                </c:pt>
                <c:pt idx="36">
                  <c:v>43695</c:v>
                </c:pt>
                <c:pt idx="37">
                  <c:v>43696</c:v>
                </c:pt>
                <c:pt idx="38">
                  <c:v>43697</c:v>
                </c:pt>
                <c:pt idx="39">
                  <c:v>43698</c:v>
                </c:pt>
                <c:pt idx="40">
                  <c:v>43699</c:v>
                </c:pt>
                <c:pt idx="41">
                  <c:v>43700</c:v>
                </c:pt>
                <c:pt idx="42">
                  <c:v>43701</c:v>
                </c:pt>
                <c:pt idx="43">
                  <c:v>43702</c:v>
                </c:pt>
                <c:pt idx="44">
                  <c:v>43703</c:v>
                </c:pt>
                <c:pt idx="45">
                  <c:v>43704</c:v>
                </c:pt>
                <c:pt idx="46">
                  <c:v>43705</c:v>
                </c:pt>
                <c:pt idx="47">
                  <c:v>43706</c:v>
                </c:pt>
                <c:pt idx="48">
                  <c:v>43707</c:v>
                </c:pt>
                <c:pt idx="49">
                  <c:v>43708</c:v>
                </c:pt>
              </c:numCache>
            </c:numRef>
          </c:cat>
          <c:val>
            <c:numRef>
              <c:f>Sheet1!$B$2:$B$51</c:f>
              <c:numCache>
                <c:formatCode>General</c:formatCode>
                <c:ptCount val="50"/>
                <c:pt idx="0">
                  <c:v>0</c:v>
                </c:pt>
                <c:pt idx="1">
                  <c:v>0</c:v>
                </c:pt>
                <c:pt idx="2">
                  <c:v>0</c:v>
                </c:pt>
                <c:pt idx="3">
                  <c:v>0</c:v>
                </c:pt>
                <c:pt idx="4">
                  <c:v>0</c:v>
                </c:pt>
                <c:pt idx="5">
                  <c:v>0</c:v>
                </c:pt>
                <c:pt idx="6">
                  <c:v>232</c:v>
                </c:pt>
                <c:pt idx="7">
                  <c:v>0</c:v>
                </c:pt>
                <c:pt idx="8">
                  <c:v>0</c:v>
                </c:pt>
                <c:pt idx="9">
                  <c:v>0</c:v>
                </c:pt>
                <c:pt idx="10">
                  <c:v>0</c:v>
                </c:pt>
                <c:pt idx="11">
                  <c:v>0</c:v>
                </c:pt>
                <c:pt idx="12">
                  <c:v>0</c:v>
                </c:pt>
                <c:pt idx="13">
                  <c:v>0</c:v>
                </c:pt>
                <c:pt idx="14">
                  <c:v>0</c:v>
                </c:pt>
                <c:pt idx="15">
                  <c:v>0</c:v>
                </c:pt>
                <c:pt idx="16">
                  <c:v>0</c:v>
                </c:pt>
                <c:pt idx="17">
                  <c:v>0</c:v>
                </c:pt>
                <c:pt idx="18">
                  <c:v>0</c:v>
                </c:pt>
                <c:pt idx="19">
                  <c:v>0</c:v>
                </c:pt>
                <c:pt idx="20">
                  <c:v>12</c:v>
                </c:pt>
                <c:pt idx="21">
                  <c:v>0</c:v>
                </c:pt>
                <c:pt idx="22">
                  <c:v>0</c:v>
                </c:pt>
                <c:pt idx="23">
                  <c:v>25</c:v>
                </c:pt>
                <c:pt idx="24">
                  <c:v>29</c:v>
                </c:pt>
                <c:pt idx="25">
                  <c:v>9</c:v>
                </c:pt>
                <c:pt idx="26">
                  <c:v>0</c:v>
                </c:pt>
                <c:pt idx="27">
                  <c:v>0</c:v>
                </c:pt>
                <c:pt idx="28">
                  <c:v>0</c:v>
                </c:pt>
                <c:pt idx="29">
                  <c:v>0</c:v>
                </c:pt>
                <c:pt idx="30">
                  <c:v>0</c:v>
                </c:pt>
                <c:pt idx="31">
                  <c:v>0</c:v>
                </c:pt>
                <c:pt idx="32">
                  <c:v>0</c:v>
                </c:pt>
                <c:pt idx="33">
                  <c:v>38</c:v>
                </c:pt>
                <c:pt idx="34">
                  <c:v>14</c:v>
                </c:pt>
                <c:pt idx="35">
                  <c:v>0</c:v>
                </c:pt>
                <c:pt idx="36">
                  <c:v>0</c:v>
                </c:pt>
                <c:pt idx="37">
                  <c:v>0</c:v>
                </c:pt>
                <c:pt idx="38">
                  <c:v>0</c:v>
                </c:pt>
                <c:pt idx="39">
                  <c:v>0</c:v>
                </c:pt>
                <c:pt idx="40">
                  <c:v>38</c:v>
                </c:pt>
                <c:pt idx="41">
                  <c:v>32</c:v>
                </c:pt>
                <c:pt idx="42">
                  <c:v>0</c:v>
                </c:pt>
                <c:pt idx="43">
                  <c:v>0</c:v>
                </c:pt>
                <c:pt idx="44">
                  <c:v>0</c:v>
                </c:pt>
                <c:pt idx="45">
                  <c:v>0</c:v>
                </c:pt>
                <c:pt idx="46">
                  <c:v>0</c:v>
                </c:pt>
                <c:pt idx="47">
                  <c:v>0</c:v>
                </c:pt>
                <c:pt idx="48">
                  <c:v>59</c:v>
                </c:pt>
                <c:pt idx="49">
                  <c:v>0</c:v>
                </c:pt>
              </c:numCache>
            </c:numRef>
          </c:val>
          <c:smooth val="0"/>
          <c:extLst>
            <c:ext xmlns:c16="http://schemas.microsoft.com/office/drawing/2014/chart" uri="{C3380CC4-5D6E-409C-BE32-E72D297353CC}">
              <c16:uniqueId val="{00000000-79AB-470B-B1B5-2316760143B6}"/>
            </c:ext>
          </c:extLst>
        </c:ser>
        <c:dLbls>
          <c:showLegendKey val="0"/>
          <c:showVal val="0"/>
          <c:showCatName val="0"/>
          <c:showSerName val="0"/>
          <c:showPercent val="0"/>
          <c:showBubbleSize val="0"/>
        </c:dLbls>
        <c:smooth val="0"/>
        <c:axId val="301914440"/>
        <c:axId val="301915752"/>
      </c:lineChart>
      <c:dateAx>
        <c:axId val="301914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915752"/>
        <c:crosses val="autoZero"/>
        <c:auto val="1"/>
        <c:lblOffset val="100"/>
        <c:baseTimeUnit val="days"/>
      </c:dateAx>
      <c:valAx>
        <c:axId val="301915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914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61</c:v>
                </c:pt>
                <c:pt idx="1">
                  <c:v>1126</c:v>
                </c:pt>
                <c:pt idx="2">
                  <c:v>1872</c:v>
                </c:pt>
                <c:pt idx="3">
                  <c:v>1328</c:v>
                </c:pt>
                <c:pt idx="4">
                  <c:v>544</c:v>
                </c:pt>
                <c:pt idx="5">
                  <c:v>146</c:v>
                </c:pt>
                <c:pt idx="6">
                  <c:v>65</c:v>
                </c:pt>
              </c:numCache>
            </c:numRef>
          </c:val>
          <c:extLst>
            <c:ext xmlns:c16="http://schemas.microsoft.com/office/drawing/2014/chart" uri="{C3380CC4-5D6E-409C-BE32-E72D297353CC}">
              <c16:uniqueId val="{00000000-BBEE-4880-85EB-E30E74F2F0B5}"/>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74</c:v>
                </c:pt>
                <c:pt idx="1">
                  <c:v>871</c:v>
                </c:pt>
                <c:pt idx="2">
                  <c:v>2000</c:v>
                </c:pt>
                <c:pt idx="3">
                  <c:v>2460</c:v>
                </c:pt>
                <c:pt idx="4">
                  <c:v>799</c:v>
                </c:pt>
                <c:pt idx="5">
                  <c:v>161</c:v>
                </c:pt>
                <c:pt idx="6">
                  <c:v>84</c:v>
                </c:pt>
              </c:numCache>
            </c:numRef>
          </c:val>
          <c:extLst>
            <c:ext xmlns:c16="http://schemas.microsoft.com/office/drawing/2014/chart" uri="{C3380CC4-5D6E-409C-BE32-E72D297353CC}">
              <c16:uniqueId val="{00000001-BBEE-4880-85EB-E30E74F2F0B5}"/>
            </c:ext>
          </c:extLst>
        </c:ser>
        <c:dLbls>
          <c:showLegendKey val="0"/>
          <c:showVal val="0"/>
          <c:showCatName val="0"/>
          <c:showSerName val="0"/>
          <c:showPercent val="0"/>
          <c:showBubbleSize val="0"/>
        </c:dLbls>
        <c:gapWidth val="219"/>
        <c:overlap val="-27"/>
        <c:axId val="40522672"/>
        <c:axId val="40521688"/>
      </c:barChart>
      <c:catAx>
        <c:axId val="40522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21688"/>
        <c:crosses val="autoZero"/>
        <c:auto val="1"/>
        <c:lblAlgn val="ctr"/>
        <c:lblOffset val="100"/>
        <c:noMultiLvlLbl val="0"/>
      </c:catAx>
      <c:valAx>
        <c:axId val="40521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22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Nexus International School Malaysia</c:v>
                </c:pt>
              </c:strCache>
            </c:strRef>
          </c:tx>
          <c:spPr>
            <a:solidFill>
              <a:schemeClr val="accent1"/>
            </a:solidFill>
            <a:ln>
              <a:noFill/>
            </a:ln>
            <a:effectLst/>
          </c:spPr>
          <c:invertIfNegative val="0"/>
          <c:cat>
            <c:strRef>
              <c:f>Sheet1!$A$2:$A$4</c:f>
              <c:strCache>
                <c:ptCount val="3"/>
                <c:pt idx="0">
                  <c:v>Album</c:v>
                </c:pt>
                <c:pt idx="1">
                  <c:v>Link</c:v>
                </c:pt>
                <c:pt idx="2">
                  <c:v>Photo</c:v>
                </c:pt>
              </c:strCache>
            </c:strRef>
          </c:cat>
          <c:val>
            <c:numRef>
              <c:f>Sheet1!$B$2:$B$4</c:f>
              <c:numCache>
                <c:formatCode>General</c:formatCode>
                <c:ptCount val="3"/>
                <c:pt idx="0">
                  <c:v>0.28495377720389697</c:v>
                </c:pt>
                <c:pt idx="1">
                  <c:v>0.33502276436731998</c:v>
                </c:pt>
                <c:pt idx="2">
                  <c:v>0.79044104998501297</c:v>
                </c:pt>
              </c:numCache>
            </c:numRef>
          </c:val>
          <c:extLst>
            <c:ext xmlns:c16="http://schemas.microsoft.com/office/drawing/2014/chart" uri="{C3380CC4-5D6E-409C-BE32-E72D297353CC}">
              <c16:uniqueId val="{00000000-2560-4517-987B-1A8C836F31B9}"/>
            </c:ext>
          </c:extLst>
        </c:ser>
        <c:dLbls>
          <c:showLegendKey val="0"/>
          <c:showVal val="0"/>
          <c:showCatName val="0"/>
          <c:showSerName val="0"/>
          <c:showPercent val="0"/>
          <c:showBubbleSize val="0"/>
        </c:dLbls>
        <c:gapWidth val="219"/>
        <c:overlap val="-27"/>
        <c:axId val="179111352"/>
        <c:axId val="179110368"/>
      </c:barChart>
      <c:catAx>
        <c:axId val="17911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110368"/>
        <c:crosses val="autoZero"/>
        <c:auto val="1"/>
        <c:lblAlgn val="ctr"/>
        <c:lblOffset val="100"/>
        <c:noMultiLvlLbl val="0"/>
      </c:catAx>
      <c:valAx>
        <c:axId val="179110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111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Nexus International School Malaysia</c:v>
                </c:pt>
              </c:strCache>
            </c:strRef>
          </c:cat>
          <c:val>
            <c:numRef>
              <c:f>Sheet1!$B$2</c:f>
              <c:numCache>
                <c:formatCode>General</c:formatCode>
                <c:ptCount val="1"/>
                <c:pt idx="0">
                  <c:v>642</c:v>
                </c:pt>
              </c:numCache>
            </c:numRef>
          </c:val>
          <c:extLst>
            <c:ext xmlns:c16="http://schemas.microsoft.com/office/drawing/2014/chart" uri="{C3380CC4-5D6E-409C-BE32-E72D297353CC}">
              <c16:uniqueId val="{00000000-DA11-4CB6-8BA3-DF9ACCE7846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Nexus International School Malaysia</c:v>
                </c:pt>
              </c:strCache>
            </c:strRef>
          </c:cat>
          <c:val>
            <c:numRef>
              <c:f>Sheet1!$C$2</c:f>
              <c:numCache>
                <c:formatCode>General</c:formatCode>
                <c:ptCount val="1"/>
                <c:pt idx="0">
                  <c:v>39</c:v>
                </c:pt>
              </c:numCache>
            </c:numRef>
          </c:val>
          <c:extLst>
            <c:ext xmlns:c16="http://schemas.microsoft.com/office/drawing/2014/chart" uri="{C3380CC4-5D6E-409C-BE32-E72D297353CC}">
              <c16:uniqueId val="{00000001-DA11-4CB6-8BA3-DF9ACCE7846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Nexus International School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DA11-4CB6-8BA3-DF9ACCE7846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Nexus International School Malaysia</c:v>
                </c:pt>
              </c:strCache>
            </c:strRef>
          </c:cat>
          <c:val>
            <c:numRef>
              <c:f>Sheet1!$E$2</c:f>
              <c:numCache>
                <c:formatCode>General</c:formatCode>
                <c:ptCount val="1"/>
                <c:pt idx="0">
                  <c:v>11</c:v>
                </c:pt>
              </c:numCache>
            </c:numRef>
          </c:val>
          <c:extLst>
            <c:ext xmlns:c16="http://schemas.microsoft.com/office/drawing/2014/chart" uri="{C3380CC4-5D6E-409C-BE32-E72D297353CC}">
              <c16:uniqueId val="{00000003-DA11-4CB6-8BA3-DF9ACCE7846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Nexus International School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DA11-4CB6-8BA3-DF9ACCE7846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Nexus International School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DA11-4CB6-8BA3-DF9ACCE7846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Nexus International School Malaysia</c:v>
                </c:pt>
              </c:strCache>
            </c:strRef>
          </c:cat>
          <c:val>
            <c:numRef>
              <c:f>Sheet1!$H$2</c:f>
              <c:numCache>
                <c:formatCode>General</c:formatCode>
                <c:ptCount val="1"/>
                <c:pt idx="0">
                  <c:v>50</c:v>
                </c:pt>
              </c:numCache>
            </c:numRef>
          </c:val>
          <c:extLst>
            <c:ext xmlns:c16="http://schemas.microsoft.com/office/drawing/2014/chart" uri="{C3380CC4-5D6E-409C-BE32-E72D297353CC}">
              <c16:uniqueId val="{00000006-DA11-4CB6-8BA3-DF9ACCE7846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Nexus International School Malaysia</c:v>
                </c:pt>
              </c:strCache>
            </c:strRef>
          </c:cat>
          <c:val>
            <c:numRef>
              <c:f>Sheet1!$I$2</c:f>
              <c:numCache>
                <c:formatCode>General</c:formatCode>
                <c:ptCount val="1"/>
                <c:pt idx="0">
                  <c:v>44</c:v>
                </c:pt>
              </c:numCache>
            </c:numRef>
          </c:val>
          <c:extLst>
            <c:ext xmlns:c16="http://schemas.microsoft.com/office/drawing/2014/chart" uri="{C3380CC4-5D6E-409C-BE32-E72D297353CC}">
              <c16:uniqueId val="{00000007-DA11-4CB6-8BA3-DF9ACCE7846C}"/>
            </c:ext>
          </c:extLst>
        </c:ser>
        <c:dLbls>
          <c:showLegendKey val="0"/>
          <c:showVal val="0"/>
          <c:showCatName val="0"/>
          <c:showSerName val="0"/>
          <c:showPercent val="0"/>
          <c:showBubbleSize val="0"/>
        </c:dLbls>
        <c:gapWidth val="150"/>
        <c:overlap val="100"/>
        <c:axId val="431804664"/>
        <c:axId val="431794496"/>
      </c:barChart>
      <c:catAx>
        <c:axId val="431804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794496"/>
        <c:crosses val="autoZero"/>
        <c:auto val="1"/>
        <c:lblAlgn val="ctr"/>
        <c:lblOffset val="100"/>
        <c:noMultiLvlLbl val="0"/>
      </c:catAx>
      <c:valAx>
        <c:axId val="4317944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804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Sheet1!$A$2:$A$51</c:f>
              <c:numCache>
                <c:formatCode>m/d/yyyy</c:formatCode>
                <c:ptCount val="50"/>
                <c:pt idx="0">
                  <c:v>43659</c:v>
                </c:pt>
                <c:pt idx="1">
                  <c:v>43660</c:v>
                </c:pt>
                <c:pt idx="2">
                  <c:v>43661</c:v>
                </c:pt>
                <c:pt idx="3">
                  <c:v>43662</c:v>
                </c:pt>
                <c:pt idx="4">
                  <c:v>43663</c:v>
                </c:pt>
                <c:pt idx="5">
                  <c:v>43664</c:v>
                </c:pt>
                <c:pt idx="6">
                  <c:v>43665</c:v>
                </c:pt>
                <c:pt idx="7">
                  <c:v>43666</c:v>
                </c:pt>
                <c:pt idx="8">
                  <c:v>43667</c:v>
                </c:pt>
                <c:pt idx="9">
                  <c:v>43668</c:v>
                </c:pt>
                <c:pt idx="10">
                  <c:v>43669</c:v>
                </c:pt>
                <c:pt idx="11">
                  <c:v>43670</c:v>
                </c:pt>
                <c:pt idx="12">
                  <c:v>43671</c:v>
                </c:pt>
                <c:pt idx="13">
                  <c:v>43672</c:v>
                </c:pt>
                <c:pt idx="14">
                  <c:v>43673</c:v>
                </c:pt>
                <c:pt idx="15">
                  <c:v>43674</c:v>
                </c:pt>
                <c:pt idx="16">
                  <c:v>43675</c:v>
                </c:pt>
                <c:pt idx="17">
                  <c:v>43676</c:v>
                </c:pt>
                <c:pt idx="18">
                  <c:v>43677</c:v>
                </c:pt>
                <c:pt idx="19">
                  <c:v>43678</c:v>
                </c:pt>
                <c:pt idx="20">
                  <c:v>43679</c:v>
                </c:pt>
                <c:pt idx="21">
                  <c:v>43680</c:v>
                </c:pt>
                <c:pt idx="22">
                  <c:v>43681</c:v>
                </c:pt>
                <c:pt idx="23">
                  <c:v>43682</c:v>
                </c:pt>
                <c:pt idx="24">
                  <c:v>43683</c:v>
                </c:pt>
                <c:pt idx="25">
                  <c:v>43684</c:v>
                </c:pt>
                <c:pt idx="26">
                  <c:v>43685</c:v>
                </c:pt>
                <c:pt idx="27">
                  <c:v>43686</c:v>
                </c:pt>
                <c:pt idx="28">
                  <c:v>43687</c:v>
                </c:pt>
                <c:pt idx="29">
                  <c:v>43688</c:v>
                </c:pt>
                <c:pt idx="30">
                  <c:v>43689</c:v>
                </c:pt>
                <c:pt idx="31">
                  <c:v>43690</c:v>
                </c:pt>
                <c:pt idx="32">
                  <c:v>43691</c:v>
                </c:pt>
                <c:pt idx="33">
                  <c:v>43692</c:v>
                </c:pt>
                <c:pt idx="34">
                  <c:v>43693</c:v>
                </c:pt>
                <c:pt idx="35">
                  <c:v>43694</c:v>
                </c:pt>
                <c:pt idx="36">
                  <c:v>43695</c:v>
                </c:pt>
                <c:pt idx="37">
                  <c:v>43696</c:v>
                </c:pt>
                <c:pt idx="38">
                  <c:v>43697</c:v>
                </c:pt>
                <c:pt idx="39">
                  <c:v>43698</c:v>
                </c:pt>
                <c:pt idx="40">
                  <c:v>43699</c:v>
                </c:pt>
                <c:pt idx="41">
                  <c:v>43700</c:v>
                </c:pt>
                <c:pt idx="42">
                  <c:v>43701</c:v>
                </c:pt>
                <c:pt idx="43">
                  <c:v>43702</c:v>
                </c:pt>
                <c:pt idx="44">
                  <c:v>43703</c:v>
                </c:pt>
                <c:pt idx="45">
                  <c:v>43704</c:v>
                </c:pt>
                <c:pt idx="46">
                  <c:v>43705</c:v>
                </c:pt>
                <c:pt idx="47">
                  <c:v>43706</c:v>
                </c:pt>
                <c:pt idx="48">
                  <c:v>43707</c:v>
                </c:pt>
                <c:pt idx="49">
                  <c:v>43708</c:v>
                </c:pt>
              </c:numCache>
            </c:numRef>
          </c:cat>
          <c:val>
            <c:numRef>
              <c:f>Sheet1!$B$2:$B$51</c:f>
              <c:numCache>
                <c:formatCode>General</c:formatCode>
                <c:ptCount val="50"/>
                <c:pt idx="0">
                  <c:v>43029</c:v>
                </c:pt>
                <c:pt idx="1">
                  <c:v>8748</c:v>
                </c:pt>
                <c:pt idx="2">
                  <c:v>8477</c:v>
                </c:pt>
                <c:pt idx="3">
                  <c:v>11880</c:v>
                </c:pt>
                <c:pt idx="4">
                  <c:v>12887</c:v>
                </c:pt>
                <c:pt idx="5">
                  <c:v>12458</c:v>
                </c:pt>
                <c:pt idx="6">
                  <c:v>11041</c:v>
                </c:pt>
                <c:pt idx="7">
                  <c:v>13813</c:v>
                </c:pt>
                <c:pt idx="8">
                  <c:v>11777</c:v>
                </c:pt>
                <c:pt idx="9">
                  <c:v>24816</c:v>
                </c:pt>
                <c:pt idx="10">
                  <c:v>81803</c:v>
                </c:pt>
                <c:pt idx="11">
                  <c:v>89394</c:v>
                </c:pt>
                <c:pt idx="12">
                  <c:v>89565</c:v>
                </c:pt>
                <c:pt idx="13">
                  <c:v>80753</c:v>
                </c:pt>
                <c:pt idx="14">
                  <c:v>72689</c:v>
                </c:pt>
                <c:pt idx="15">
                  <c:v>82857</c:v>
                </c:pt>
                <c:pt idx="16">
                  <c:v>46747</c:v>
                </c:pt>
                <c:pt idx="17">
                  <c:v>17360</c:v>
                </c:pt>
                <c:pt idx="18">
                  <c:v>12921</c:v>
                </c:pt>
                <c:pt idx="19">
                  <c:v>15501</c:v>
                </c:pt>
                <c:pt idx="20">
                  <c:v>21567</c:v>
                </c:pt>
                <c:pt idx="21">
                  <c:v>57893</c:v>
                </c:pt>
                <c:pt idx="22">
                  <c:v>78120</c:v>
                </c:pt>
                <c:pt idx="23">
                  <c:v>33993</c:v>
                </c:pt>
                <c:pt idx="24">
                  <c:v>32616</c:v>
                </c:pt>
                <c:pt idx="25">
                  <c:v>64734</c:v>
                </c:pt>
                <c:pt idx="26">
                  <c:v>83362</c:v>
                </c:pt>
                <c:pt idx="27">
                  <c:v>74960</c:v>
                </c:pt>
                <c:pt idx="28">
                  <c:v>58897</c:v>
                </c:pt>
                <c:pt idx="29">
                  <c:v>71602</c:v>
                </c:pt>
                <c:pt idx="30">
                  <c:v>74375</c:v>
                </c:pt>
                <c:pt idx="31">
                  <c:v>76439</c:v>
                </c:pt>
                <c:pt idx="32">
                  <c:v>91484</c:v>
                </c:pt>
                <c:pt idx="33">
                  <c:v>71726</c:v>
                </c:pt>
                <c:pt idx="34">
                  <c:v>2917</c:v>
                </c:pt>
                <c:pt idx="35">
                  <c:v>12721</c:v>
                </c:pt>
                <c:pt idx="36">
                  <c:v>11158</c:v>
                </c:pt>
                <c:pt idx="37">
                  <c:v>12047</c:v>
                </c:pt>
                <c:pt idx="38">
                  <c:v>10939</c:v>
                </c:pt>
                <c:pt idx="39">
                  <c:v>10423</c:v>
                </c:pt>
                <c:pt idx="40">
                  <c:v>10399</c:v>
                </c:pt>
                <c:pt idx="41">
                  <c:v>12726</c:v>
                </c:pt>
                <c:pt idx="42">
                  <c:v>12445</c:v>
                </c:pt>
                <c:pt idx="43">
                  <c:v>10898</c:v>
                </c:pt>
                <c:pt idx="44">
                  <c:v>14031</c:v>
                </c:pt>
                <c:pt idx="45">
                  <c:v>10102</c:v>
                </c:pt>
                <c:pt idx="46">
                  <c:v>11406</c:v>
                </c:pt>
                <c:pt idx="47">
                  <c:v>15449</c:v>
                </c:pt>
                <c:pt idx="48">
                  <c:v>17969</c:v>
                </c:pt>
                <c:pt idx="49">
                  <c:v>16141</c:v>
                </c:pt>
              </c:numCache>
            </c:numRef>
          </c:val>
          <c:smooth val="0"/>
          <c:extLst>
            <c:ext xmlns:c16="http://schemas.microsoft.com/office/drawing/2014/chart" uri="{C3380CC4-5D6E-409C-BE32-E72D297353CC}">
              <c16:uniqueId val="{00000000-86EB-43D5-87A4-B4CE9A6158B8}"/>
            </c:ext>
          </c:extLst>
        </c:ser>
        <c:dLbls>
          <c:showLegendKey val="0"/>
          <c:showVal val="0"/>
          <c:showCatName val="0"/>
          <c:showSerName val="0"/>
          <c:showPercent val="0"/>
          <c:showBubbleSize val="0"/>
        </c:dLbls>
        <c:smooth val="0"/>
        <c:axId val="440645296"/>
        <c:axId val="440652840"/>
      </c:lineChart>
      <c:dateAx>
        <c:axId val="440645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652840"/>
        <c:crosses val="autoZero"/>
        <c:auto val="1"/>
        <c:lblOffset val="100"/>
        <c:baseTimeUnit val="days"/>
      </c:dateAx>
      <c:valAx>
        <c:axId val="440652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645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51D48-F4A9-4AAA-B7FF-9AAC39C54370}"/>
              </a:ext>
            </a:extLst>
          </p:cNvPr>
          <p:cNvSpPr>
            <a:spLocks noGrp="1"/>
          </p:cNvSpPr>
          <p:nvPr>
            <p:ph type="ctrTitle"/>
          </p:nvPr>
        </p:nvSpPr>
        <p:spPr/>
        <p:txBody>
          <a:bodyPr/>
          <a:lstStyle/>
          <a:p>
            <a:r>
              <a:rPr lang="en-US"/>
              <a:t>Facebook 2019</a:t>
            </a:r>
          </a:p>
        </p:txBody>
      </p:sp>
      <p:sp>
        <p:nvSpPr>
          <p:cNvPr id="3" name="Subtitle 2">
            <a:extLst>
              <a:ext uri="{FF2B5EF4-FFF2-40B4-BE49-F238E27FC236}">
                <a16:creationId xmlns:a16="http://schemas.microsoft.com/office/drawing/2014/main" id="{1FB0FB35-30B1-4873-93A4-F4D1ED2AF3E7}"/>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2822359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ED4C8-A615-4950-B01F-391025D636CA}"/>
              </a:ext>
            </a:extLst>
          </p:cNvPr>
          <p:cNvSpPr>
            <a:spLocks noGrp="1"/>
          </p:cNvSpPr>
          <p:nvPr>
            <p:ph type="title"/>
          </p:nvPr>
        </p:nvSpPr>
        <p:spPr/>
        <p:txBody>
          <a:bodyPr/>
          <a:lstStyle/>
          <a:p>
            <a:r>
              <a:rPr lang="en-US"/>
              <a:t>Facebook Key Metrics Table | Nexus International School Malaysia</a:t>
            </a:r>
          </a:p>
        </p:txBody>
      </p:sp>
      <p:graphicFrame>
        <p:nvGraphicFramePr>
          <p:cNvPr id="5" name="Table Placeholder 4">
            <a:extLst>
              <a:ext uri="{FF2B5EF4-FFF2-40B4-BE49-F238E27FC236}">
                <a16:creationId xmlns:a16="http://schemas.microsoft.com/office/drawing/2014/main" id="{20F586BD-2BF9-4E5A-85AF-077B57698E32}"/>
              </a:ext>
            </a:extLst>
          </p:cNvPr>
          <p:cNvGraphicFramePr>
            <a:graphicFrameLocks noGrp="1"/>
          </p:cNvGraphicFramePr>
          <p:nvPr>
            <p:ph type="tbl" sz="quarter" idx="13"/>
            <p:extLst>
              <p:ext uri="{D42A27DB-BD31-4B8C-83A1-F6EECF244321}">
                <p14:modId xmlns:p14="http://schemas.microsoft.com/office/powerpoint/2010/main" val="541174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80912406"/>
                    </a:ext>
                  </a:extLst>
                </a:gridCol>
                <a:gridCol w="411480">
                  <a:extLst>
                    <a:ext uri="{9D8B030D-6E8A-4147-A177-3AD203B41FA5}">
                      <a16:colId xmlns:a16="http://schemas.microsoft.com/office/drawing/2014/main" val="269559823"/>
                    </a:ext>
                  </a:extLst>
                </a:gridCol>
                <a:gridCol w="304495">
                  <a:extLst>
                    <a:ext uri="{9D8B030D-6E8A-4147-A177-3AD203B41FA5}">
                      <a16:colId xmlns:a16="http://schemas.microsoft.com/office/drawing/2014/main" val="1076723211"/>
                    </a:ext>
                  </a:extLst>
                </a:gridCol>
                <a:gridCol w="304495">
                  <a:extLst>
                    <a:ext uri="{9D8B030D-6E8A-4147-A177-3AD203B41FA5}">
                      <a16:colId xmlns:a16="http://schemas.microsoft.com/office/drawing/2014/main" val="1374080968"/>
                    </a:ext>
                  </a:extLst>
                </a:gridCol>
                <a:gridCol w="304495">
                  <a:extLst>
                    <a:ext uri="{9D8B030D-6E8A-4147-A177-3AD203B41FA5}">
                      <a16:colId xmlns:a16="http://schemas.microsoft.com/office/drawing/2014/main" val="4174157599"/>
                    </a:ext>
                  </a:extLst>
                </a:gridCol>
                <a:gridCol w="304495">
                  <a:extLst>
                    <a:ext uri="{9D8B030D-6E8A-4147-A177-3AD203B41FA5}">
                      <a16:colId xmlns:a16="http://schemas.microsoft.com/office/drawing/2014/main" val="1357276387"/>
                    </a:ext>
                  </a:extLst>
                </a:gridCol>
                <a:gridCol w="304495">
                  <a:extLst>
                    <a:ext uri="{9D8B030D-6E8A-4147-A177-3AD203B41FA5}">
                      <a16:colId xmlns:a16="http://schemas.microsoft.com/office/drawing/2014/main" val="3341139904"/>
                    </a:ext>
                  </a:extLst>
                </a:gridCol>
                <a:gridCol w="304495">
                  <a:extLst>
                    <a:ext uri="{9D8B030D-6E8A-4147-A177-3AD203B41FA5}">
                      <a16:colId xmlns:a16="http://schemas.microsoft.com/office/drawing/2014/main" val="1626936221"/>
                    </a:ext>
                  </a:extLst>
                </a:gridCol>
                <a:gridCol w="304495">
                  <a:extLst>
                    <a:ext uri="{9D8B030D-6E8A-4147-A177-3AD203B41FA5}">
                      <a16:colId xmlns:a16="http://schemas.microsoft.com/office/drawing/2014/main" val="72265790"/>
                    </a:ext>
                  </a:extLst>
                </a:gridCol>
                <a:gridCol w="304495">
                  <a:extLst>
                    <a:ext uri="{9D8B030D-6E8A-4147-A177-3AD203B41FA5}">
                      <a16:colId xmlns:a16="http://schemas.microsoft.com/office/drawing/2014/main" val="2293529320"/>
                    </a:ext>
                  </a:extLst>
                </a:gridCol>
                <a:gridCol w="304495">
                  <a:extLst>
                    <a:ext uri="{9D8B030D-6E8A-4147-A177-3AD203B41FA5}">
                      <a16:colId xmlns:a16="http://schemas.microsoft.com/office/drawing/2014/main" val="1834137752"/>
                    </a:ext>
                  </a:extLst>
                </a:gridCol>
                <a:gridCol w="304495">
                  <a:extLst>
                    <a:ext uri="{9D8B030D-6E8A-4147-A177-3AD203B41FA5}">
                      <a16:colId xmlns:a16="http://schemas.microsoft.com/office/drawing/2014/main" val="1253825648"/>
                    </a:ext>
                  </a:extLst>
                </a:gridCol>
                <a:gridCol w="304495">
                  <a:extLst>
                    <a:ext uri="{9D8B030D-6E8A-4147-A177-3AD203B41FA5}">
                      <a16:colId xmlns:a16="http://schemas.microsoft.com/office/drawing/2014/main" val="240495812"/>
                    </a:ext>
                  </a:extLst>
                </a:gridCol>
                <a:gridCol w="304495">
                  <a:extLst>
                    <a:ext uri="{9D8B030D-6E8A-4147-A177-3AD203B41FA5}">
                      <a16:colId xmlns:a16="http://schemas.microsoft.com/office/drawing/2014/main" val="1777072366"/>
                    </a:ext>
                  </a:extLst>
                </a:gridCol>
                <a:gridCol w="304495">
                  <a:extLst>
                    <a:ext uri="{9D8B030D-6E8A-4147-A177-3AD203B41FA5}">
                      <a16:colId xmlns:a16="http://schemas.microsoft.com/office/drawing/2014/main" val="3028192966"/>
                    </a:ext>
                  </a:extLst>
                </a:gridCol>
                <a:gridCol w="304495">
                  <a:extLst>
                    <a:ext uri="{9D8B030D-6E8A-4147-A177-3AD203B41FA5}">
                      <a16:colId xmlns:a16="http://schemas.microsoft.com/office/drawing/2014/main" val="1649365498"/>
                    </a:ext>
                  </a:extLst>
                </a:gridCol>
                <a:gridCol w="304495">
                  <a:extLst>
                    <a:ext uri="{9D8B030D-6E8A-4147-A177-3AD203B41FA5}">
                      <a16:colId xmlns:a16="http://schemas.microsoft.com/office/drawing/2014/main" val="598015397"/>
                    </a:ext>
                  </a:extLst>
                </a:gridCol>
                <a:gridCol w="304495">
                  <a:extLst>
                    <a:ext uri="{9D8B030D-6E8A-4147-A177-3AD203B41FA5}">
                      <a16:colId xmlns:a16="http://schemas.microsoft.com/office/drawing/2014/main" val="3113254245"/>
                    </a:ext>
                  </a:extLst>
                </a:gridCol>
                <a:gridCol w="304495">
                  <a:extLst>
                    <a:ext uri="{9D8B030D-6E8A-4147-A177-3AD203B41FA5}">
                      <a16:colId xmlns:a16="http://schemas.microsoft.com/office/drawing/2014/main" val="128318298"/>
                    </a:ext>
                  </a:extLst>
                </a:gridCol>
                <a:gridCol w="304495">
                  <a:extLst>
                    <a:ext uri="{9D8B030D-6E8A-4147-A177-3AD203B41FA5}">
                      <a16:colId xmlns:a16="http://schemas.microsoft.com/office/drawing/2014/main" val="684181878"/>
                    </a:ext>
                  </a:extLst>
                </a:gridCol>
                <a:gridCol w="304495">
                  <a:extLst>
                    <a:ext uri="{9D8B030D-6E8A-4147-A177-3AD203B41FA5}">
                      <a16:colId xmlns:a16="http://schemas.microsoft.com/office/drawing/2014/main" val="4225630454"/>
                    </a:ext>
                  </a:extLst>
                </a:gridCol>
                <a:gridCol w="304495">
                  <a:extLst>
                    <a:ext uri="{9D8B030D-6E8A-4147-A177-3AD203B41FA5}">
                      <a16:colId xmlns:a16="http://schemas.microsoft.com/office/drawing/2014/main" val="1448925243"/>
                    </a:ext>
                  </a:extLst>
                </a:gridCol>
                <a:gridCol w="304495">
                  <a:extLst>
                    <a:ext uri="{9D8B030D-6E8A-4147-A177-3AD203B41FA5}">
                      <a16:colId xmlns:a16="http://schemas.microsoft.com/office/drawing/2014/main" val="356154008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959623"/>
                  </a:ext>
                </a:extLst>
              </a:tr>
              <a:tr h="370840">
                <a:tc>
                  <a:txBody>
                    <a:bodyPr/>
                    <a:lstStyle/>
                    <a:p>
                      <a:r>
                        <a:rPr lang="en-US" sz="1000"/>
                        <a:t>Nexus International School Malaysia</a:t>
                      </a:r>
                    </a:p>
                  </a:txBody>
                  <a:tcPr/>
                </a:tc>
                <a:tc>
                  <a:txBody>
                    <a:bodyPr/>
                    <a:lstStyle/>
                    <a:p>
                      <a:r>
                        <a:rPr lang="en-US" sz="1000"/>
                        <a:t>11662</a:t>
                      </a:r>
                    </a:p>
                  </a:txBody>
                  <a:tcPr/>
                </a:tc>
                <a:tc>
                  <a:txBody>
                    <a:bodyPr/>
                    <a:lstStyle/>
                    <a:p>
                      <a:r>
                        <a:rPr lang="en-US" sz="1000"/>
                        <a:t>133</a:t>
                      </a:r>
                    </a:p>
                  </a:txBody>
                  <a:tcPr/>
                </a:tc>
                <a:tc>
                  <a:txBody>
                    <a:bodyPr/>
                    <a:lstStyle/>
                    <a:p>
                      <a:r>
                        <a:rPr lang="en-US" sz="1000"/>
                        <a:t>13</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692</a:t>
                      </a:r>
                    </a:p>
                  </a:txBody>
                  <a:tcPr/>
                </a:tc>
                <a:tc>
                  <a:txBody>
                    <a:bodyPr/>
                    <a:lstStyle/>
                    <a:p>
                      <a:r>
                        <a:rPr lang="en-US" sz="1000"/>
                        <a:t>0</a:t>
                      </a:r>
                    </a:p>
                  </a:txBody>
                  <a:tcPr/>
                </a:tc>
                <a:tc>
                  <a:txBody>
                    <a:bodyPr/>
                    <a:lstStyle/>
                    <a:p>
                      <a:r>
                        <a:rPr lang="en-US" sz="1000"/>
                        <a:t>642</a:t>
                      </a:r>
                    </a:p>
                  </a:txBody>
                  <a:tcPr/>
                </a:tc>
                <a:tc>
                  <a:txBody>
                    <a:bodyPr/>
                    <a:lstStyle/>
                    <a:p>
                      <a:r>
                        <a:rPr lang="en-US" sz="1000"/>
                        <a:t>39</a:t>
                      </a:r>
                    </a:p>
                  </a:txBody>
                  <a:tcPr/>
                </a:tc>
                <a:tc>
                  <a:txBody>
                    <a:bodyPr/>
                    <a:lstStyle/>
                    <a:p>
                      <a:r>
                        <a:rPr lang="en-US" sz="1000"/>
                        <a:t>0</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50</a:t>
                      </a:r>
                    </a:p>
                  </a:txBody>
                  <a:tcPr/>
                </a:tc>
                <a:tc>
                  <a:txBody>
                    <a:bodyPr/>
                    <a:lstStyle/>
                    <a:p>
                      <a:r>
                        <a:rPr lang="en-US" sz="1000"/>
                        <a:t>44</a:t>
                      </a:r>
                    </a:p>
                  </a:txBody>
                  <a:tcPr/>
                </a:tc>
                <a:tc>
                  <a:txBody>
                    <a:bodyPr/>
                    <a:lstStyle/>
                    <a:p>
                      <a:r>
                        <a:rPr lang="en-US" sz="1000"/>
                        <a:t>786</a:t>
                      </a:r>
                    </a:p>
                  </a:txBody>
                  <a:tcPr/>
                </a:tc>
                <a:tc>
                  <a:txBody>
                    <a:bodyPr/>
                    <a:lstStyle/>
                    <a:p>
                      <a:r>
                        <a:rPr lang="en-US" sz="1000"/>
                        <a:t>0</a:t>
                      </a:r>
                    </a:p>
                  </a:txBody>
                  <a:tcPr/>
                </a:tc>
                <a:tc>
                  <a:txBody>
                    <a:bodyPr/>
                    <a:lstStyle/>
                    <a:p>
                      <a:r>
                        <a:rPr lang="en-US" sz="1000"/>
                        <a:t>0</a:t>
                      </a:r>
                    </a:p>
                  </a:txBody>
                  <a:tcPr/>
                </a:tc>
                <a:tc>
                  <a:txBody>
                    <a:bodyPr/>
                    <a:lstStyle/>
                    <a:p>
                      <a:r>
                        <a:rPr lang="en-US" sz="1000"/>
                        <a:t>0.5214 %</a:t>
                      </a:r>
                    </a:p>
                  </a:txBody>
                  <a:tcPr/>
                </a:tc>
                <a:tc>
                  <a:txBody>
                    <a:bodyPr/>
                    <a:lstStyle/>
                    <a:p>
                      <a:r>
                        <a:rPr lang="en-US" sz="1000"/>
                        <a:t>0.0 %</a:t>
                      </a:r>
                    </a:p>
                  </a:txBody>
                  <a:tcPr/>
                </a:tc>
                <a:extLst>
                  <a:ext uri="{0D108BD9-81ED-4DB2-BD59-A6C34878D82A}">
                    <a16:rowId xmlns:a16="http://schemas.microsoft.com/office/drawing/2014/main" val="3196909487"/>
                  </a:ext>
                </a:extLst>
              </a:tr>
            </a:tbl>
          </a:graphicData>
        </a:graphic>
      </p:graphicFrame>
      <p:sp>
        <p:nvSpPr>
          <p:cNvPr id="4" name="Text Placeholder 3">
            <a:extLst>
              <a:ext uri="{FF2B5EF4-FFF2-40B4-BE49-F238E27FC236}">
                <a16:creationId xmlns:a16="http://schemas.microsoft.com/office/drawing/2014/main" id="{5A807666-9BE7-43C0-9342-301FA1BBE6F9}"/>
              </a:ext>
            </a:extLst>
          </p:cNvPr>
          <p:cNvSpPr>
            <a:spLocks noGrp="1"/>
          </p:cNvSpPr>
          <p:nvPr>
            <p:ph type="body" sz="quarter" idx="14"/>
          </p:nvPr>
        </p:nvSpPr>
        <p:spPr/>
        <p:txBody>
          <a:bodyPr/>
          <a:lstStyle/>
          <a:p>
            <a:r>
              <a:rPr lang="en-US"/>
              <a:t>07/13/2019 - 08/31/2019</a:t>
            </a:r>
          </a:p>
        </p:txBody>
      </p:sp>
    </p:spTree>
    <p:extLst>
      <p:ext uri="{BB962C8B-B14F-4D97-AF65-F5344CB8AC3E}">
        <p14:creationId xmlns:p14="http://schemas.microsoft.com/office/powerpoint/2010/main" val="2619568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FBDBD-C193-4899-A451-E3BA316A7868}"/>
              </a:ext>
            </a:extLst>
          </p:cNvPr>
          <p:cNvSpPr>
            <a:spLocks noGrp="1"/>
          </p:cNvSpPr>
          <p:nvPr>
            <p:ph type="title"/>
          </p:nvPr>
        </p:nvSpPr>
        <p:spPr/>
        <p:txBody>
          <a:bodyPr/>
          <a:lstStyle/>
          <a:p>
            <a:r>
              <a:rPr lang="en-US"/>
              <a:t>Facebook Fans Change by Like/Unlike Source | Nexus International School Malaysia</a:t>
            </a:r>
          </a:p>
        </p:txBody>
      </p:sp>
      <p:graphicFrame>
        <p:nvGraphicFramePr>
          <p:cNvPr id="6" name="Chart Placeholder 5">
            <a:extLst>
              <a:ext uri="{FF2B5EF4-FFF2-40B4-BE49-F238E27FC236}">
                <a16:creationId xmlns:a16="http://schemas.microsoft.com/office/drawing/2014/main" id="{AB733F6E-F42D-403A-A8A4-AE5D939C5AFE}"/>
              </a:ext>
            </a:extLst>
          </p:cNvPr>
          <p:cNvGraphicFramePr>
            <a:graphicFrameLocks noGrp="1"/>
          </p:cNvGraphicFramePr>
          <p:nvPr>
            <p:ph type="chart" sz="quarter" idx="13"/>
            <p:extLst>
              <p:ext uri="{D42A27DB-BD31-4B8C-83A1-F6EECF244321}">
                <p14:modId xmlns:p14="http://schemas.microsoft.com/office/powerpoint/2010/main" val="20331859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4E7C05-0E90-4505-A61B-95ADF4FAF9D1}"/>
              </a:ext>
            </a:extLst>
          </p:cNvPr>
          <p:cNvSpPr>
            <a:spLocks noGrp="1"/>
          </p:cNvSpPr>
          <p:nvPr>
            <p:ph type="body" sz="quarter" idx="14"/>
          </p:nvPr>
        </p:nvSpPr>
        <p:spPr/>
        <p:txBody>
          <a:bodyPr/>
          <a:lstStyle/>
          <a:p>
            <a:r>
              <a:rPr lang="en-US"/>
              <a:t>07/13/2019 - 08/31/2019</a:t>
            </a:r>
          </a:p>
        </p:txBody>
      </p:sp>
      <p:sp>
        <p:nvSpPr>
          <p:cNvPr id="5" name="Footer Placeholder 4">
            <a:extLst>
              <a:ext uri="{FF2B5EF4-FFF2-40B4-BE49-F238E27FC236}">
                <a16:creationId xmlns:a16="http://schemas.microsoft.com/office/drawing/2014/main" id="{4F96326D-5C6C-49E3-9ADA-63E58D3618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86910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A658D-506E-4B9F-B3AC-56B4B15725BB}"/>
              </a:ext>
            </a:extLst>
          </p:cNvPr>
          <p:cNvSpPr>
            <a:spLocks noGrp="1"/>
          </p:cNvSpPr>
          <p:nvPr>
            <p:ph type="title"/>
          </p:nvPr>
        </p:nvSpPr>
        <p:spPr/>
        <p:txBody>
          <a:bodyPr/>
          <a:lstStyle/>
          <a:p>
            <a:r>
              <a:rPr lang="en-US"/>
              <a:t>Facebook Average Interactions Per Post | Nexus International School Malaysia</a:t>
            </a:r>
          </a:p>
        </p:txBody>
      </p:sp>
      <p:graphicFrame>
        <p:nvGraphicFramePr>
          <p:cNvPr id="6" name="Chart Placeholder 5">
            <a:extLst>
              <a:ext uri="{FF2B5EF4-FFF2-40B4-BE49-F238E27FC236}">
                <a16:creationId xmlns:a16="http://schemas.microsoft.com/office/drawing/2014/main" id="{F40F5EA0-5347-4A39-979A-E5BD0B5CE2BE}"/>
              </a:ext>
            </a:extLst>
          </p:cNvPr>
          <p:cNvGraphicFramePr>
            <a:graphicFrameLocks noGrp="1"/>
          </p:cNvGraphicFramePr>
          <p:nvPr>
            <p:ph type="chart" sz="quarter" idx="13"/>
            <p:extLst>
              <p:ext uri="{D42A27DB-BD31-4B8C-83A1-F6EECF244321}">
                <p14:modId xmlns:p14="http://schemas.microsoft.com/office/powerpoint/2010/main" val="8305220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391D75-8616-4DF9-A16A-065E4DB40A4B}"/>
              </a:ext>
            </a:extLst>
          </p:cNvPr>
          <p:cNvSpPr>
            <a:spLocks noGrp="1"/>
          </p:cNvSpPr>
          <p:nvPr>
            <p:ph type="body" sz="quarter" idx="14"/>
          </p:nvPr>
        </p:nvSpPr>
        <p:spPr/>
        <p:txBody>
          <a:bodyPr/>
          <a:lstStyle/>
          <a:p>
            <a:r>
              <a:rPr lang="en-US"/>
              <a:t>07/13/2019 - 08/31/2019</a:t>
            </a:r>
          </a:p>
        </p:txBody>
      </p:sp>
      <p:sp>
        <p:nvSpPr>
          <p:cNvPr id="5" name="Footer Placeholder 4">
            <a:extLst>
              <a:ext uri="{FF2B5EF4-FFF2-40B4-BE49-F238E27FC236}">
                <a16:creationId xmlns:a16="http://schemas.microsoft.com/office/drawing/2014/main" id="{5A30F616-E067-43BF-BBE8-581EBF17E3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73212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CCC80-016A-411A-9FB3-EB49C6357950}"/>
              </a:ext>
            </a:extLst>
          </p:cNvPr>
          <p:cNvSpPr>
            <a:spLocks noGrp="1"/>
          </p:cNvSpPr>
          <p:nvPr>
            <p:ph type="title"/>
          </p:nvPr>
        </p:nvSpPr>
        <p:spPr/>
        <p:txBody>
          <a:bodyPr/>
          <a:lstStyle/>
          <a:p>
            <a:r>
              <a:rPr lang="en-US"/>
              <a:t>Facebook Fan Demographics | Nexus International School Malaysia</a:t>
            </a:r>
          </a:p>
        </p:txBody>
      </p:sp>
      <p:graphicFrame>
        <p:nvGraphicFramePr>
          <p:cNvPr id="6" name="Chart Placeholder 5">
            <a:extLst>
              <a:ext uri="{FF2B5EF4-FFF2-40B4-BE49-F238E27FC236}">
                <a16:creationId xmlns:a16="http://schemas.microsoft.com/office/drawing/2014/main" id="{E34A644A-824C-4B36-B43A-669ABB55A4EF}"/>
              </a:ext>
            </a:extLst>
          </p:cNvPr>
          <p:cNvGraphicFramePr>
            <a:graphicFrameLocks noGrp="1"/>
          </p:cNvGraphicFramePr>
          <p:nvPr>
            <p:ph type="chart" sz="quarter" idx="13"/>
            <p:extLst>
              <p:ext uri="{D42A27DB-BD31-4B8C-83A1-F6EECF244321}">
                <p14:modId xmlns:p14="http://schemas.microsoft.com/office/powerpoint/2010/main" val="9733102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54D5F8-AF63-4436-B37F-A0F33662627A}"/>
              </a:ext>
            </a:extLst>
          </p:cNvPr>
          <p:cNvSpPr>
            <a:spLocks noGrp="1"/>
          </p:cNvSpPr>
          <p:nvPr>
            <p:ph type="body" sz="quarter" idx="14"/>
          </p:nvPr>
        </p:nvSpPr>
        <p:spPr/>
        <p:txBody>
          <a:bodyPr/>
          <a:lstStyle/>
          <a:p>
            <a:r>
              <a:rPr lang="en-US"/>
              <a:t>07/13/2019 - 08/31/2019</a:t>
            </a:r>
          </a:p>
        </p:txBody>
      </p:sp>
      <p:sp>
        <p:nvSpPr>
          <p:cNvPr id="5" name="Footer Placeholder 4">
            <a:extLst>
              <a:ext uri="{FF2B5EF4-FFF2-40B4-BE49-F238E27FC236}">
                <a16:creationId xmlns:a16="http://schemas.microsoft.com/office/drawing/2014/main" id="{54A08E25-7C4E-4241-9689-C15C38FDED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6872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9E1A8-77D8-4332-830D-BD9AC63C4CFE}"/>
              </a:ext>
            </a:extLst>
          </p:cNvPr>
          <p:cNvSpPr>
            <a:spLocks noGrp="1"/>
          </p:cNvSpPr>
          <p:nvPr>
            <p:ph type="title"/>
          </p:nvPr>
        </p:nvSpPr>
        <p:spPr/>
        <p:txBody>
          <a:bodyPr/>
          <a:lstStyle/>
          <a:p>
            <a:r>
              <a:rPr lang="en-US"/>
              <a:t>Facebook Interaction Rate By Post Type | Nexus International School Malaysia</a:t>
            </a:r>
          </a:p>
        </p:txBody>
      </p:sp>
      <p:graphicFrame>
        <p:nvGraphicFramePr>
          <p:cNvPr id="6" name="Chart Placeholder 5">
            <a:extLst>
              <a:ext uri="{FF2B5EF4-FFF2-40B4-BE49-F238E27FC236}">
                <a16:creationId xmlns:a16="http://schemas.microsoft.com/office/drawing/2014/main" id="{51D60021-BB3B-42D6-93FC-2ED4B939F85F}"/>
              </a:ext>
            </a:extLst>
          </p:cNvPr>
          <p:cNvGraphicFramePr>
            <a:graphicFrameLocks noGrp="1"/>
          </p:cNvGraphicFramePr>
          <p:nvPr>
            <p:ph type="chart" sz="quarter" idx="13"/>
            <p:extLst>
              <p:ext uri="{D42A27DB-BD31-4B8C-83A1-F6EECF244321}">
                <p14:modId xmlns:p14="http://schemas.microsoft.com/office/powerpoint/2010/main" val="798540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1ECE12-19EC-49A0-B3F5-E21B6D681D05}"/>
              </a:ext>
            </a:extLst>
          </p:cNvPr>
          <p:cNvSpPr>
            <a:spLocks noGrp="1"/>
          </p:cNvSpPr>
          <p:nvPr>
            <p:ph type="body" sz="quarter" idx="14"/>
          </p:nvPr>
        </p:nvSpPr>
        <p:spPr/>
        <p:txBody>
          <a:bodyPr/>
          <a:lstStyle/>
          <a:p>
            <a:r>
              <a:rPr lang="en-US"/>
              <a:t>07/13/2019 - 08/31/2019</a:t>
            </a:r>
          </a:p>
        </p:txBody>
      </p:sp>
      <p:sp>
        <p:nvSpPr>
          <p:cNvPr id="5" name="Footer Placeholder 4">
            <a:extLst>
              <a:ext uri="{FF2B5EF4-FFF2-40B4-BE49-F238E27FC236}">
                <a16:creationId xmlns:a16="http://schemas.microsoft.com/office/drawing/2014/main" id="{CE6740A5-DF36-4EAD-B6F8-7D7F2CA60C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9293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8F0A8-7860-4B07-A7C4-3DDA698ABBEE}"/>
              </a:ext>
            </a:extLst>
          </p:cNvPr>
          <p:cNvSpPr>
            <a:spLocks noGrp="1"/>
          </p:cNvSpPr>
          <p:nvPr>
            <p:ph type="title"/>
          </p:nvPr>
        </p:nvSpPr>
        <p:spPr/>
        <p:txBody>
          <a:bodyPr/>
          <a:lstStyle/>
          <a:p>
            <a:r>
              <a:rPr lang="en-US"/>
              <a:t>Facebook Fans By City Table | Nexus International School Malaysia - 1 of 3</a:t>
            </a:r>
          </a:p>
        </p:txBody>
      </p:sp>
      <p:graphicFrame>
        <p:nvGraphicFramePr>
          <p:cNvPr id="5" name="Table Placeholder 4">
            <a:extLst>
              <a:ext uri="{FF2B5EF4-FFF2-40B4-BE49-F238E27FC236}">
                <a16:creationId xmlns:a16="http://schemas.microsoft.com/office/drawing/2014/main" id="{637C57B2-57DA-41A7-83CF-2F2F0ADD2C73}"/>
              </a:ext>
            </a:extLst>
          </p:cNvPr>
          <p:cNvGraphicFramePr>
            <a:graphicFrameLocks noGrp="1"/>
          </p:cNvGraphicFramePr>
          <p:nvPr>
            <p:ph type="tbl" sz="quarter" idx="13"/>
            <p:extLst>
              <p:ext uri="{D42A27DB-BD31-4B8C-83A1-F6EECF244321}">
                <p14:modId xmlns:p14="http://schemas.microsoft.com/office/powerpoint/2010/main" val="3956717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442134763"/>
                    </a:ext>
                  </a:extLst>
                </a:gridCol>
                <a:gridCol w="1645920">
                  <a:extLst>
                    <a:ext uri="{9D8B030D-6E8A-4147-A177-3AD203B41FA5}">
                      <a16:colId xmlns:a16="http://schemas.microsoft.com/office/drawing/2014/main" val="1812714693"/>
                    </a:ext>
                  </a:extLst>
                </a:gridCol>
                <a:gridCol w="1645920">
                  <a:extLst>
                    <a:ext uri="{9D8B030D-6E8A-4147-A177-3AD203B41FA5}">
                      <a16:colId xmlns:a16="http://schemas.microsoft.com/office/drawing/2014/main" val="1327263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535586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32.3 %</a:t>
                      </a:r>
                    </a:p>
                  </a:txBody>
                  <a:tcPr/>
                </a:tc>
                <a:extLst>
                  <a:ext uri="{0D108BD9-81ED-4DB2-BD59-A6C34878D82A}">
                    <a16:rowId xmlns:a16="http://schemas.microsoft.com/office/drawing/2014/main" val="3393670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extLst>
                  <a:ext uri="{0D108BD9-81ED-4DB2-BD59-A6C34878D82A}">
                    <a16:rowId xmlns:a16="http://schemas.microsoft.com/office/drawing/2014/main" val="1713414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3668070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Putrajaya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3685539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2622223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1414512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436400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684923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716631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Dhaka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143003014"/>
                  </a:ext>
                </a:extLst>
              </a:tr>
            </a:tbl>
          </a:graphicData>
        </a:graphic>
      </p:graphicFrame>
      <p:sp>
        <p:nvSpPr>
          <p:cNvPr id="4" name="Text Placeholder 3">
            <a:extLst>
              <a:ext uri="{FF2B5EF4-FFF2-40B4-BE49-F238E27FC236}">
                <a16:creationId xmlns:a16="http://schemas.microsoft.com/office/drawing/2014/main" id="{8FCF9D94-BBC0-4C7D-A169-168672666A2A}"/>
              </a:ext>
            </a:extLst>
          </p:cNvPr>
          <p:cNvSpPr>
            <a:spLocks noGrp="1"/>
          </p:cNvSpPr>
          <p:nvPr>
            <p:ph type="body" sz="quarter" idx="14"/>
          </p:nvPr>
        </p:nvSpPr>
        <p:spPr/>
        <p:txBody>
          <a:bodyPr/>
          <a:lstStyle/>
          <a:p>
            <a:r>
              <a:rPr lang="en-US"/>
              <a:t>07/13/2019 - 08/31/2019</a:t>
            </a:r>
          </a:p>
        </p:txBody>
      </p:sp>
    </p:spTree>
    <p:extLst>
      <p:ext uri="{BB962C8B-B14F-4D97-AF65-F5344CB8AC3E}">
        <p14:creationId xmlns:p14="http://schemas.microsoft.com/office/powerpoint/2010/main" val="881421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EF579-ED0C-4FAD-BCD2-FB72BE4CF555}"/>
              </a:ext>
            </a:extLst>
          </p:cNvPr>
          <p:cNvSpPr>
            <a:spLocks noGrp="1"/>
          </p:cNvSpPr>
          <p:nvPr>
            <p:ph type="title"/>
          </p:nvPr>
        </p:nvSpPr>
        <p:spPr/>
        <p:txBody>
          <a:bodyPr/>
          <a:lstStyle/>
          <a:p>
            <a:r>
              <a:rPr lang="en-US"/>
              <a:t>Facebook Fans By City Table | Nexus International School Malaysia - 2 of 3</a:t>
            </a:r>
          </a:p>
        </p:txBody>
      </p:sp>
      <p:graphicFrame>
        <p:nvGraphicFramePr>
          <p:cNvPr id="5" name="Table Placeholder 4">
            <a:extLst>
              <a:ext uri="{FF2B5EF4-FFF2-40B4-BE49-F238E27FC236}">
                <a16:creationId xmlns:a16="http://schemas.microsoft.com/office/drawing/2014/main" id="{2F021024-77AE-4537-93D1-ACF37F405402}"/>
              </a:ext>
            </a:extLst>
          </p:cNvPr>
          <p:cNvGraphicFramePr>
            <a:graphicFrameLocks noGrp="1"/>
          </p:cNvGraphicFramePr>
          <p:nvPr>
            <p:ph type="tbl" sz="quarter" idx="13"/>
            <p:extLst>
              <p:ext uri="{D42A27DB-BD31-4B8C-83A1-F6EECF244321}">
                <p14:modId xmlns:p14="http://schemas.microsoft.com/office/powerpoint/2010/main" val="3865493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2664343"/>
                    </a:ext>
                  </a:extLst>
                </a:gridCol>
                <a:gridCol w="1645920">
                  <a:extLst>
                    <a:ext uri="{9D8B030D-6E8A-4147-A177-3AD203B41FA5}">
                      <a16:colId xmlns:a16="http://schemas.microsoft.com/office/drawing/2014/main" val="3501408150"/>
                    </a:ext>
                  </a:extLst>
                </a:gridCol>
                <a:gridCol w="1645920">
                  <a:extLst>
                    <a:ext uri="{9D8B030D-6E8A-4147-A177-3AD203B41FA5}">
                      <a16:colId xmlns:a16="http://schemas.microsoft.com/office/drawing/2014/main" val="1214071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999180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476479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685623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063024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633618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072959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336194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Cyberjaya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094426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522988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761645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245457242"/>
                  </a:ext>
                </a:extLst>
              </a:tr>
            </a:tbl>
          </a:graphicData>
        </a:graphic>
      </p:graphicFrame>
      <p:sp>
        <p:nvSpPr>
          <p:cNvPr id="4" name="Text Placeholder 3">
            <a:extLst>
              <a:ext uri="{FF2B5EF4-FFF2-40B4-BE49-F238E27FC236}">
                <a16:creationId xmlns:a16="http://schemas.microsoft.com/office/drawing/2014/main" id="{2274C050-3F6E-416F-98E3-AE182D6AE0D7}"/>
              </a:ext>
            </a:extLst>
          </p:cNvPr>
          <p:cNvSpPr>
            <a:spLocks noGrp="1"/>
          </p:cNvSpPr>
          <p:nvPr>
            <p:ph type="body" sz="quarter" idx="14"/>
          </p:nvPr>
        </p:nvSpPr>
        <p:spPr/>
        <p:txBody>
          <a:bodyPr/>
          <a:lstStyle/>
          <a:p>
            <a:r>
              <a:rPr lang="en-US"/>
              <a:t>07/13/2019 - 08/31/2019</a:t>
            </a:r>
          </a:p>
        </p:txBody>
      </p:sp>
    </p:spTree>
    <p:extLst>
      <p:ext uri="{BB962C8B-B14F-4D97-AF65-F5344CB8AC3E}">
        <p14:creationId xmlns:p14="http://schemas.microsoft.com/office/powerpoint/2010/main" val="2664331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413FA-7F1F-44F7-85FF-28230FC1AA90}"/>
              </a:ext>
            </a:extLst>
          </p:cNvPr>
          <p:cNvSpPr>
            <a:spLocks noGrp="1"/>
          </p:cNvSpPr>
          <p:nvPr>
            <p:ph type="title"/>
          </p:nvPr>
        </p:nvSpPr>
        <p:spPr/>
        <p:txBody>
          <a:bodyPr/>
          <a:lstStyle/>
          <a:p>
            <a:r>
              <a:rPr lang="en-US"/>
              <a:t>Facebook Fans By City Table | Nexus International School Malaysia - 3 of 3</a:t>
            </a:r>
          </a:p>
        </p:txBody>
      </p:sp>
      <p:graphicFrame>
        <p:nvGraphicFramePr>
          <p:cNvPr id="5" name="Table Placeholder 4">
            <a:extLst>
              <a:ext uri="{FF2B5EF4-FFF2-40B4-BE49-F238E27FC236}">
                <a16:creationId xmlns:a16="http://schemas.microsoft.com/office/drawing/2014/main" id="{FE1A2F68-DDB2-46C5-A612-375C505C305D}"/>
              </a:ext>
            </a:extLst>
          </p:cNvPr>
          <p:cNvGraphicFramePr>
            <a:graphicFrameLocks noGrp="1"/>
          </p:cNvGraphicFramePr>
          <p:nvPr>
            <p:ph type="tbl" sz="quarter" idx="13"/>
            <p:extLst>
              <p:ext uri="{D42A27DB-BD31-4B8C-83A1-F6EECF244321}">
                <p14:modId xmlns:p14="http://schemas.microsoft.com/office/powerpoint/2010/main" val="4124972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599923122"/>
                    </a:ext>
                  </a:extLst>
                </a:gridCol>
                <a:gridCol w="1645920">
                  <a:extLst>
                    <a:ext uri="{9D8B030D-6E8A-4147-A177-3AD203B41FA5}">
                      <a16:colId xmlns:a16="http://schemas.microsoft.com/office/drawing/2014/main" val="1799064129"/>
                    </a:ext>
                  </a:extLst>
                </a:gridCol>
                <a:gridCol w="1645920">
                  <a:extLst>
                    <a:ext uri="{9D8B030D-6E8A-4147-A177-3AD203B41FA5}">
                      <a16:colId xmlns:a16="http://schemas.microsoft.com/office/drawing/2014/main" val="3253215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64336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680511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4042131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615408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Kathmandu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259720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801028232"/>
                  </a:ext>
                </a:extLst>
              </a:tr>
            </a:tbl>
          </a:graphicData>
        </a:graphic>
      </p:graphicFrame>
      <p:sp>
        <p:nvSpPr>
          <p:cNvPr id="4" name="Text Placeholder 3">
            <a:extLst>
              <a:ext uri="{FF2B5EF4-FFF2-40B4-BE49-F238E27FC236}">
                <a16:creationId xmlns:a16="http://schemas.microsoft.com/office/drawing/2014/main" id="{839FC17D-F8B8-4BAF-ADC1-43449DE306FE}"/>
              </a:ext>
            </a:extLst>
          </p:cNvPr>
          <p:cNvSpPr>
            <a:spLocks noGrp="1"/>
          </p:cNvSpPr>
          <p:nvPr>
            <p:ph type="body" sz="quarter" idx="14"/>
          </p:nvPr>
        </p:nvSpPr>
        <p:spPr/>
        <p:txBody>
          <a:bodyPr/>
          <a:lstStyle/>
          <a:p>
            <a:r>
              <a:rPr lang="en-US"/>
              <a:t>07/13/2019 - 08/31/2019</a:t>
            </a:r>
          </a:p>
        </p:txBody>
      </p:sp>
    </p:spTree>
    <p:extLst>
      <p:ext uri="{BB962C8B-B14F-4D97-AF65-F5344CB8AC3E}">
        <p14:creationId xmlns:p14="http://schemas.microsoft.com/office/powerpoint/2010/main" val="33034168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F0ED8-20F9-4348-BAAC-7BDFBA459CDE}"/>
              </a:ext>
            </a:extLst>
          </p:cNvPr>
          <p:cNvSpPr>
            <a:spLocks noGrp="1"/>
          </p:cNvSpPr>
          <p:nvPr>
            <p:ph type="title"/>
          </p:nvPr>
        </p:nvSpPr>
        <p:spPr/>
        <p:txBody>
          <a:bodyPr/>
          <a:lstStyle/>
          <a:p>
            <a:r>
              <a:rPr lang="en-US"/>
              <a:t>Facebook Own Posts Table | Nexus International School Malaysia - 1 of 14</a:t>
            </a:r>
          </a:p>
        </p:txBody>
      </p:sp>
      <p:graphicFrame>
        <p:nvGraphicFramePr>
          <p:cNvPr id="5" name="Table Placeholder 4">
            <a:extLst>
              <a:ext uri="{FF2B5EF4-FFF2-40B4-BE49-F238E27FC236}">
                <a16:creationId xmlns:a16="http://schemas.microsoft.com/office/drawing/2014/main" id="{6CF45839-DF04-48C3-89E0-190561065B1F}"/>
              </a:ext>
            </a:extLst>
          </p:cNvPr>
          <p:cNvGraphicFramePr>
            <a:graphicFrameLocks noGrp="1"/>
          </p:cNvGraphicFramePr>
          <p:nvPr>
            <p:ph type="tbl" sz="quarter" idx="13"/>
            <p:extLst>
              <p:ext uri="{D42A27DB-BD31-4B8C-83A1-F6EECF244321}">
                <p14:modId xmlns:p14="http://schemas.microsoft.com/office/powerpoint/2010/main" val="2762143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39083788"/>
                    </a:ext>
                  </a:extLst>
                </a:gridCol>
                <a:gridCol w="905256">
                  <a:extLst>
                    <a:ext uri="{9D8B030D-6E8A-4147-A177-3AD203B41FA5}">
                      <a16:colId xmlns:a16="http://schemas.microsoft.com/office/drawing/2014/main" val="3714514246"/>
                    </a:ext>
                  </a:extLst>
                </a:gridCol>
                <a:gridCol w="658368">
                  <a:extLst>
                    <a:ext uri="{9D8B030D-6E8A-4147-A177-3AD203B41FA5}">
                      <a16:colId xmlns:a16="http://schemas.microsoft.com/office/drawing/2014/main" val="1806913997"/>
                    </a:ext>
                  </a:extLst>
                </a:gridCol>
                <a:gridCol w="329184">
                  <a:extLst>
                    <a:ext uri="{9D8B030D-6E8A-4147-A177-3AD203B41FA5}">
                      <a16:colId xmlns:a16="http://schemas.microsoft.com/office/drawing/2014/main" val="1057793798"/>
                    </a:ext>
                  </a:extLst>
                </a:gridCol>
                <a:gridCol w="329184">
                  <a:extLst>
                    <a:ext uri="{9D8B030D-6E8A-4147-A177-3AD203B41FA5}">
                      <a16:colId xmlns:a16="http://schemas.microsoft.com/office/drawing/2014/main" val="2968688959"/>
                    </a:ext>
                  </a:extLst>
                </a:gridCol>
                <a:gridCol w="329184">
                  <a:extLst>
                    <a:ext uri="{9D8B030D-6E8A-4147-A177-3AD203B41FA5}">
                      <a16:colId xmlns:a16="http://schemas.microsoft.com/office/drawing/2014/main" val="3903710757"/>
                    </a:ext>
                  </a:extLst>
                </a:gridCol>
                <a:gridCol w="329184">
                  <a:extLst>
                    <a:ext uri="{9D8B030D-6E8A-4147-A177-3AD203B41FA5}">
                      <a16:colId xmlns:a16="http://schemas.microsoft.com/office/drawing/2014/main" val="1831399534"/>
                    </a:ext>
                  </a:extLst>
                </a:gridCol>
                <a:gridCol w="329184">
                  <a:extLst>
                    <a:ext uri="{9D8B030D-6E8A-4147-A177-3AD203B41FA5}">
                      <a16:colId xmlns:a16="http://schemas.microsoft.com/office/drawing/2014/main" val="4263725418"/>
                    </a:ext>
                  </a:extLst>
                </a:gridCol>
                <a:gridCol w="329184">
                  <a:extLst>
                    <a:ext uri="{9D8B030D-6E8A-4147-A177-3AD203B41FA5}">
                      <a16:colId xmlns:a16="http://schemas.microsoft.com/office/drawing/2014/main" val="2506593043"/>
                    </a:ext>
                  </a:extLst>
                </a:gridCol>
                <a:gridCol w="329184">
                  <a:extLst>
                    <a:ext uri="{9D8B030D-6E8A-4147-A177-3AD203B41FA5}">
                      <a16:colId xmlns:a16="http://schemas.microsoft.com/office/drawing/2014/main" val="415724123"/>
                    </a:ext>
                  </a:extLst>
                </a:gridCol>
                <a:gridCol w="329184">
                  <a:extLst>
                    <a:ext uri="{9D8B030D-6E8A-4147-A177-3AD203B41FA5}">
                      <a16:colId xmlns:a16="http://schemas.microsoft.com/office/drawing/2014/main" val="3532892288"/>
                    </a:ext>
                  </a:extLst>
                </a:gridCol>
                <a:gridCol w="329184">
                  <a:extLst>
                    <a:ext uri="{9D8B030D-6E8A-4147-A177-3AD203B41FA5}">
                      <a16:colId xmlns:a16="http://schemas.microsoft.com/office/drawing/2014/main" val="968122295"/>
                    </a:ext>
                  </a:extLst>
                </a:gridCol>
                <a:gridCol w="329184">
                  <a:extLst>
                    <a:ext uri="{9D8B030D-6E8A-4147-A177-3AD203B41FA5}">
                      <a16:colId xmlns:a16="http://schemas.microsoft.com/office/drawing/2014/main" val="4108020399"/>
                    </a:ext>
                  </a:extLst>
                </a:gridCol>
                <a:gridCol w="329184">
                  <a:extLst>
                    <a:ext uri="{9D8B030D-6E8A-4147-A177-3AD203B41FA5}">
                      <a16:colId xmlns:a16="http://schemas.microsoft.com/office/drawing/2014/main" val="220140091"/>
                    </a:ext>
                  </a:extLst>
                </a:gridCol>
                <a:gridCol w="329184">
                  <a:extLst>
                    <a:ext uri="{9D8B030D-6E8A-4147-A177-3AD203B41FA5}">
                      <a16:colId xmlns:a16="http://schemas.microsoft.com/office/drawing/2014/main" val="3470249435"/>
                    </a:ext>
                  </a:extLst>
                </a:gridCol>
                <a:gridCol w="329184">
                  <a:extLst>
                    <a:ext uri="{9D8B030D-6E8A-4147-A177-3AD203B41FA5}">
                      <a16:colId xmlns:a16="http://schemas.microsoft.com/office/drawing/2014/main" val="3711050145"/>
                    </a:ext>
                  </a:extLst>
                </a:gridCol>
                <a:gridCol w="329184">
                  <a:extLst>
                    <a:ext uri="{9D8B030D-6E8A-4147-A177-3AD203B41FA5}">
                      <a16:colId xmlns:a16="http://schemas.microsoft.com/office/drawing/2014/main" val="1449137393"/>
                    </a:ext>
                  </a:extLst>
                </a:gridCol>
                <a:gridCol w="329184">
                  <a:extLst>
                    <a:ext uri="{9D8B030D-6E8A-4147-A177-3AD203B41FA5}">
                      <a16:colId xmlns:a16="http://schemas.microsoft.com/office/drawing/2014/main" val="3869847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506406"/>
                  </a:ext>
                </a:extLst>
              </a:tr>
            </a:tbl>
          </a:graphicData>
        </a:graphic>
      </p:graphicFrame>
      <p:sp>
        <p:nvSpPr>
          <p:cNvPr id="4" name="Text Placeholder 3">
            <a:extLst>
              <a:ext uri="{FF2B5EF4-FFF2-40B4-BE49-F238E27FC236}">
                <a16:creationId xmlns:a16="http://schemas.microsoft.com/office/drawing/2014/main" id="{F9CB35E7-9225-435A-9094-C942A8607F4E}"/>
              </a:ext>
            </a:extLst>
          </p:cNvPr>
          <p:cNvSpPr>
            <a:spLocks noGrp="1"/>
          </p:cNvSpPr>
          <p:nvPr>
            <p:ph type="body" sz="quarter" idx="14"/>
          </p:nvPr>
        </p:nvSpPr>
        <p:spPr/>
        <p:txBody>
          <a:bodyPr/>
          <a:lstStyle/>
          <a:p>
            <a:r>
              <a:rPr lang="en-US"/>
              <a:t>07/13/2019 - 08/31/2019</a:t>
            </a:r>
          </a:p>
        </p:txBody>
      </p:sp>
    </p:spTree>
    <p:extLst>
      <p:ext uri="{BB962C8B-B14F-4D97-AF65-F5344CB8AC3E}">
        <p14:creationId xmlns:p14="http://schemas.microsoft.com/office/powerpoint/2010/main" val="32831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7862B-73F3-4D52-87A4-38069EE8F02A}"/>
              </a:ext>
            </a:extLst>
          </p:cNvPr>
          <p:cNvSpPr>
            <a:spLocks noGrp="1"/>
          </p:cNvSpPr>
          <p:nvPr>
            <p:ph type="title"/>
          </p:nvPr>
        </p:nvSpPr>
        <p:spPr/>
        <p:txBody>
          <a:bodyPr/>
          <a:lstStyle/>
          <a:p>
            <a:r>
              <a:rPr lang="en-US"/>
              <a:t>Facebook Own Posts Table | Nexus International School Malaysia - 2 of 14</a:t>
            </a:r>
          </a:p>
        </p:txBody>
      </p:sp>
      <p:graphicFrame>
        <p:nvGraphicFramePr>
          <p:cNvPr id="5" name="Table Placeholder 4">
            <a:extLst>
              <a:ext uri="{FF2B5EF4-FFF2-40B4-BE49-F238E27FC236}">
                <a16:creationId xmlns:a16="http://schemas.microsoft.com/office/drawing/2014/main" id="{78D825A3-3088-44FF-9FE9-4E3B8B94AEF6}"/>
              </a:ext>
            </a:extLst>
          </p:cNvPr>
          <p:cNvGraphicFramePr>
            <a:graphicFrameLocks noGrp="1"/>
          </p:cNvGraphicFramePr>
          <p:nvPr>
            <p:ph type="tbl" sz="quarter" idx="13"/>
            <p:extLst>
              <p:ext uri="{D42A27DB-BD31-4B8C-83A1-F6EECF244321}">
                <p14:modId xmlns:p14="http://schemas.microsoft.com/office/powerpoint/2010/main" val="1130156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17811547"/>
                    </a:ext>
                  </a:extLst>
                </a:gridCol>
                <a:gridCol w="905256">
                  <a:extLst>
                    <a:ext uri="{9D8B030D-6E8A-4147-A177-3AD203B41FA5}">
                      <a16:colId xmlns:a16="http://schemas.microsoft.com/office/drawing/2014/main" val="4149543096"/>
                    </a:ext>
                  </a:extLst>
                </a:gridCol>
                <a:gridCol w="658368">
                  <a:extLst>
                    <a:ext uri="{9D8B030D-6E8A-4147-A177-3AD203B41FA5}">
                      <a16:colId xmlns:a16="http://schemas.microsoft.com/office/drawing/2014/main" val="3588920229"/>
                    </a:ext>
                  </a:extLst>
                </a:gridCol>
                <a:gridCol w="329184">
                  <a:extLst>
                    <a:ext uri="{9D8B030D-6E8A-4147-A177-3AD203B41FA5}">
                      <a16:colId xmlns:a16="http://schemas.microsoft.com/office/drawing/2014/main" val="1959185971"/>
                    </a:ext>
                  </a:extLst>
                </a:gridCol>
                <a:gridCol w="329184">
                  <a:extLst>
                    <a:ext uri="{9D8B030D-6E8A-4147-A177-3AD203B41FA5}">
                      <a16:colId xmlns:a16="http://schemas.microsoft.com/office/drawing/2014/main" val="1209998150"/>
                    </a:ext>
                  </a:extLst>
                </a:gridCol>
                <a:gridCol w="329184">
                  <a:extLst>
                    <a:ext uri="{9D8B030D-6E8A-4147-A177-3AD203B41FA5}">
                      <a16:colId xmlns:a16="http://schemas.microsoft.com/office/drawing/2014/main" val="1426635135"/>
                    </a:ext>
                  </a:extLst>
                </a:gridCol>
                <a:gridCol w="329184">
                  <a:extLst>
                    <a:ext uri="{9D8B030D-6E8A-4147-A177-3AD203B41FA5}">
                      <a16:colId xmlns:a16="http://schemas.microsoft.com/office/drawing/2014/main" val="1337167313"/>
                    </a:ext>
                  </a:extLst>
                </a:gridCol>
                <a:gridCol w="329184">
                  <a:extLst>
                    <a:ext uri="{9D8B030D-6E8A-4147-A177-3AD203B41FA5}">
                      <a16:colId xmlns:a16="http://schemas.microsoft.com/office/drawing/2014/main" val="2672210531"/>
                    </a:ext>
                  </a:extLst>
                </a:gridCol>
                <a:gridCol w="329184">
                  <a:extLst>
                    <a:ext uri="{9D8B030D-6E8A-4147-A177-3AD203B41FA5}">
                      <a16:colId xmlns:a16="http://schemas.microsoft.com/office/drawing/2014/main" val="2849060007"/>
                    </a:ext>
                  </a:extLst>
                </a:gridCol>
                <a:gridCol w="329184">
                  <a:extLst>
                    <a:ext uri="{9D8B030D-6E8A-4147-A177-3AD203B41FA5}">
                      <a16:colId xmlns:a16="http://schemas.microsoft.com/office/drawing/2014/main" val="1939868406"/>
                    </a:ext>
                  </a:extLst>
                </a:gridCol>
                <a:gridCol w="329184">
                  <a:extLst>
                    <a:ext uri="{9D8B030D-6E8A-4147-A177-3AD203B41FA5}">
                      <a16:colId xmlns:a16="http://schemas.microsoft.com/office/drawing/2014/main" val="2222225457"/>
                    </a:ext>
                  </a:extLst>
                </a:gridCol>
                <a:gridCol w="329184">
                  <a:extLst>
                    <a:ext uri="{9D8B030D-6E8A-4147-A177-3AD203B41FA5}">
                      <a16:colId xmlns:a16="http://schemas.microsoft.com/office/drawing/2014/main" val="1913082794"/>
                    </a:ext>
                  </a:extLst>
                </a:gridCol>
                <a:gridCol w="329184">
                  <a:extLst>
                    <a:ext uri="{9D8B030D-6E8A-4147-A177-3AD203B41FA5}">
                      <a16:colId xmlns:a16="http://schemas.microsoft.com/office/drawing/2014/main" val="3435619487"/>
                    </a:ext>
                  </a:extLst>
                </a:gridCol>
                <a:gridCol w="329184">
                  <a:extLst>
                    <a:ext uri="{9D8B030D-6E8A-4147-A177-3AD203B41FA5}">
                      <a16:colId xmlns:a16="http://schemas.microsoft.com/office/drawing/2014/main" val="3241217460"/>
                    </a:ext>
                  </a:extLst>
                </a:gridCol>
                <a:gridCol w="329184">
                  <a:extLst>
                    <a:ext uri="{9D8B030D-6E8A-4147-A177-3AD203B41FA5}">
                      <a16:colId xmlns:a16="http://schemas.microsoft.com/office/drawing/2014/main" val="1902234556"/>
                    </a:ext>
                  </a:extLst>
                </a:gridCol>
                <a:gridCol w="329184">
                  <a:extLst>
                    <a:ext uri="{9D8B030D-6E8A-4147-A177-3AD203B41FA5}">
                      <a16:colId xmlns:a16="http://schemas.microsoft.com/office/drawing/2014/main" val="1269407436"/>
                    </a:ext>
                  </a:extLst>
                </a:gridCol>
                <a:gridCol w="329184">
                  <a:extLst>
                    <a:ext uri="{9D8B030D-6E8A-4147-A177-3AD203B41FA5}">
                      <a16:colId xmlns:a16="http://schemas.microsoft.com/office/drawing/2014/main" val="2444418635"/>
                    </a:ext>
                  </a:extLst>
                </a:gridCol>
                <a:gridCol w="329184">
                  <a:extLst>
                    <a:ext uri="{9D8B030D-6E8A-4147-A177-3AD203B41FA5}">
                      <a16:colId xmlns:a16="http://schemas.microsoft.com/office/drawing/2014/main" val="902529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09044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- 2019-08-30 17:30:00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Year 11 class of 2019 for their excellent IGCSE grades!
This year saw a 100% pass rate with close to half of all grades at A*/A or 9-7- more than double the average.  
Almost 80% of learners achieved an A* in at least 1 subject and 10 learners achieved 10A*/A grades each - a fantastic achievement.  
Well done to all learners and their teachers for the hard work which led to this success.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09/11/2019 16:35:49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16915695"/>
                  </a:ext>
                </a:extLst>
              </a:tr>
            </a:tbl>
          </a:graphicData>
        </a:graphic>
      </p:graphicFrame>
      <p:sp>
        <p:nvSpPr>
          <p:cNvPr id="4" name="Text Placeholder 3">
            <a:extLst>
              <a:ext uri="{FF2B5EF4-FFF2-40B4-BE49-F238E27FC236}">
                <a16:creationId xmlns:a16="http://schemas.microsoft.com/office/drawing/2014/main" id="{D5C60F54-F986-4C67-9F96-0340938A42D7}"/>
              </a:ext>
            </a:extLst>
          </p:cNvPr>
          <p:cNvSpPr>
            <a:spLocks noGrp="1"/>
          </p:cNvSpPr>
          <p:nvPr>
            <p:ph type="body" sz="quarter" idx="14"/>
          </p:nvPr>
        </p:nvSpPr>
        <p:spPr/>
        <p:txBody>
          <a:bodyPr/>
          <a:lstStyle/>
          <a:p>
            <a:r>
              <a:rPr lang="en-US"/>
              <a:t>07/13/2019 - 08/31/2019</a:t>
            </a:r>
          </a:p>
        </p:txBody>
      </p:sp>
    </p:spTree>
    <p:extLst>
      <p:ext uri="{BB962C8B-B14F-4D97-AF65-F5344CB8AC3E}">
        <p14:creationId xmlns:p14="http://schemas.microsoft.com/office/powerpoint/2010/main" val="1519796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3D447-3CCB-4138-83CD-CFB32FAFC5C7}"/>
              </a:ext>
            </a:extLst>
          </p:cNvPr>
          <p:cNvSpPr>
            <a:spLocks noGrp="1"/>
          </p:cNvSpPr>
          <p:nvPr>
            <p:ph type="title"/>
          </p:nvPr>
        </p:nvSpPr>
        <p:spPr/>
        <p:txBody>
          <a:bodyPr/>
          <a:lstStyle/>
          <a:p>
            <a:r>
              <a:rPr lang="en-US"/>
              <a:t>Facebook Own Posts Table | Nexus International School Malaysia - 3 of 14</a:t>
            </a:r>
          </a:p>
        </p:txBody>
      </p:sp>
      <p:graphicFrame>
        <p:nvGraphicFramePr>
          <p:cNvPr id="5" name="Table Placeholder 4">
            <a:extLst>
              <a:ext uri="{FF2B5EF4-FFF2-40B4-BE49-F238E27FC236}">
                <a16:creationId xmlns:a16="http://schemas.microsoft.com/office/drawing/2014/main" id="{69FEBC7A-211A-4875-9AEE-262139DA0D1A}"/>
              </a:ext>
            </a:extLst>
          </p:cNvPr>
          <p:cNvGraphicFramePr>
            <a:graphicFrameLocks noGrp="1"/>
          </p:cNvGraphicFramePr>
          <p:nvPr>
            <p:ph type="tbl" sz="quarter" idx="13"/>
            <p:extLst>
              <p:ext uri="{D42A27DB-BD31-4B8C-83A1-F6EECF244321}">
                <p14:modId xmlns:p14="http://schemas.microsoft.com/office/powerpoint/2010/main" val="232732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88977063"/>
                    </a:ext>
                  </a:extLst>
                </a:gridCol>
                <a:gridCol w="905256">
                  <a:extLst>
                    <a:ext uri="{9D8B030D-6E8A-4147-A177-3AD203B41FA5}">
                      <a16:colId xmlns:a16="http://schemas.microsoft.com/office/drawing/2014/main" val="995804994"/>
                    </a:ext>
                  </a:extLst>
                </a:gridCol>
                <a:gridCol w="658368">
                  <a:extLst>
                    <a:ext uri="{9D8B030D-6E8A-4147-A177-3AD203B41FA5}">
                      <a16:colId xmlns:a16="http://schemas.microsoft.com/office/drawing/2014/main" val="2293924595"/>
                    </a:ext>
                  </a:extLst>
                </a:gridCol>
                <a:gridCol w="329184">
                  <a:extLst>
                    <a:ext uri="{9D8B030D-6E8A-4147-A177-3AD203B41FA5}">
                      <a16:colId xmlns:a16="http://schemas.microsoft.com/office/drawing/2014/main" val="488089033"/>
                    </a:ext>
                  </a:extLst>
                </a:gridCol>
                <a:gridCol w="329184">
                  <a:extLst>
                    <a:ext uri="{9D8B030D-6E8A-4147-A177-3AD203B41FA5}">
                      <a16:colId xmlns:a16="http://schemas.microsoft.com/office/drawing/2014/main" val="2797435423"/>
                    </a:ext>
                  </a:extLst>
                </a:gridCol>
                <a:gridCol w="329184">
                  <a:extLst>
                    <a:ext uri="{9D8B030D-6E8A-4147-A177-3AD203B41FA5}">
                      <a16:colId xmlns:a16="http://schemas.microsoft.com/office/drawing/2014/main" val="107484781"/>
                    </a:ext>
                  </a:extLst>
                </a:gridCol>
                <a:gridCol w="329184">
                  <a:extLst>
                    <a:ext uri="{9D8B030D-6E8A-4147-A177-3AD203B41FA5}">
                      <a16:colId xmlns:a16="http://schemas.microsoft.com/office/drawing/2014/main" val="3759924387"/>
                    </a:ext>
                  </a:extLst>
                </a:gridCol>
                <a:gridCol w="329184">
                  <a:extLst>
                    <a:ext uri="{9D8B030D-6E8A-4147-A177-3AD203B41FA5}">
                      <a16:colId xmlns:a16="http://schemas.microsoft.com/office/drawing/2014/main" val="2214694124"/>
                    </a:ext>
                  </a:extLst>
                </a:gridCol>
                <a:gridCol w="329184">
                  <a:extLst>
                    <a:ext uri="{9D8B030D-6E8A-4147-A177-3AD203B41FA5}">
                      <a16:colId xmlns:a16="http://schemas.microsoft.com/office/drawing/2014/main" val="2359001197"/>
                    </a:ext>
                  </a:extLst>
                </a:gridCol>
                <a:gridCol w="329184">
                  <a:extLst>
                    <a:ext uri="{9D8B030D-6E8A-4147-A177-3AD203B41FA5}">
                      <a16:colId xmlns:a16="http://schemas.microsoft.com/office/drawing/2014/main" val="3769457724"/>
                    </a:ext>
                  </a:extLst>
                </a:gridCol>
                <a:gridCol w="329184">
                  <a:extLst>
                    <a:ext uri="{9D8B030D-6E8A-4147-A177-3AD203B41FA5}">
                      <a16:colId xmlns:a16="http://schemas.microsoft.com/office/drawing/2014/main" val="4182830596"/>
                    </a:ext>
                  </a:extLst>
                </a:gridCol>
                <a:gridCol w="329184">
                  <a:extLst>
                    <a:ext uri="{9D8B030D-6E8A-4147-A177-3AD203B41FA5}">
                      <a16:colId xmlns:a16="http://schemas.microsoft.com/office/drawing/2014/main" val="2962864192"/>
                    </a:ext>
                  </a:extLst>
                </a:gridCol>
                <a:gridCol w="329184">
                  <a:extLst>
                    <a:ext uri="{9D8B030D-6E8A-4147-A177-3AD203B41FA5}">
                      <a16:colId xmlns:a16="http://schemas.microsoft.com/office/drawing/2014/main" val="2135367969"/>
                    </a:ext>
                  </a:extLst>
                </a:gridCol>
                <a:gridCol w="329184">
                  <a:extLst>
                    <a:ext uri="{9D8B030D-6E8A-4147-A177-3AD203B41FA5}">
                      <a16:colId xmlns:a16="http://schemas.microsoft.com/office/drawing/2014/main" val="1729236466"/>
                    </a:ext>
                  </a:extLst>
                </a:gridCol>
                <a:gridCol w="329184">
                  <a:extLst>
                    <a:ext uri="{9D8B030D-6E8A-4147-A177-3AD203B41FA5}">
                      <a16:colId xmlns:a16="http://schemas.microsoft.com/office/drawing/2014/main" val="250001509"/>
                    </a:ext>
                  </a:extLst>
                </a:gridCol>
                <a:gridCol w="329184">
                  <a:extLst>
                    <a:ext uri="{9D8B030D-6E8A-4147-A177-3AD203B41FA5}">
                      <a16:colId xmlns:a16="http://schemas.microsoft.com/office/drawing/2014/main" val="2481702093"/>
                    </a:ext>
                  </a:extLst>
                </a:gridCol>
                <a:gridCol w="329184">
                  <a:extLst>
                    <a:ext uri="{9D8B030D-6E8A-4147-A177-3AD203B41FA5}">
                      <a16:colId xmlns:a16="http://schemas.microsoft.com/office/drawing/2014/main" val="1148883390"/>
                    </a:ext>
                  </a:extLst>
                </a:gridCol>
                <a:gridCol w="329184">
                  <a:extLst>
                    <a:ext uri="{9D8B030D-6E8A-4147-A177-3AD203B41FA5}">
                      <a16:colId xmlns:a16="http://schemas.microsoft.com/office/drawing/2014/main" val="238539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94130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- 2019-08-23 17:00:01</a:t>
                      </a:r>
                      <a:r>
                        <a:rPr kumimoji="0" lang="en-US" sz="1000" b="0" i="0" u="none" strike="noStrike" kern="1200" cap="none" spc="0" normalizeH="0" baseline="0" noProof="0">
                          <a:ln>
                            <a:noFill/>
                          </a:ln>
                          <a:solidFill>
                            <a:prstClr val="black"/>
                          </a:solidFill>
                          <a:effectLst/>
                          <a:uLnTx/>
                          <a:uFillTx/>
                          <a:latin typeface="+mn-lt"/>
                          <a:ea typeface="+mn-ea"/>
                          <a:cs typeface="+mn-cs"/>
                        </a:rPr>
                        <a:t> 
 Ten incoming first-year students from around the world have been awarded a Karsh International Scholarship to pursue their undergraduate studies at Duke University and we’re extremely proud to have our very own learner, Qi Xuan Khoo, to be part of it! 
The scholarships are given to intellectually and civically engaged international students who promote interdisciplinary inquiry, academic research and scholarship in the service of society. Congratulations once again! 
For more info, check out https://today.duke.edu/2019/08/karsh-international-scholarships-awarded-%E2%80%98intellectually-and-civically-engaged%E2%80%99-students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https://external.xx.fbcdn.net/safe_image.php?d=AQA3ETbVsUKeQEPt&amp;w=720&amp;h=720&amp;url=https%3A%2F%2Ftoday.duke.edu%2Fsites%2Fdefault%2Ffiles%2Fkarshshero.png&amp;cfs=1&amp;sx=45&amp;sy=0&amp;sw=760&amp;sh=760&amp;_nc_hash=AQBBnI1x5ITn5j0p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16:34:10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79081018"/>
                  </a:ext>
                </a:extLst>
              </a:tr>
            </a:tbl>
          </a:graphicData>
        </a:graphic>
      </p:graphicFrame>
      <p:sp>
        <p:nvSpPr>
          <p:cNvPr id="4" name="Text Placeholder 3">
            <a:extLst>
              <a:ext uri="{FF2B5EF4-FFF2-40B4-BE49-F238E27FC236}">
                <a16:creationId xmlns:a16="http://schemas.microsoft.com/office/drawing/2014/main" id="{4D2B07FD-EBC8-469E-8224-4A1169C43598}"/>
              </a:ext>
            </a:extLst>
          </p:cNvPr>
          <p:cNvSpPr>
            <a:spLocks noGrp="1"/>
          </p:cNvSpPr>
          <p:nvPr>
            <p:ph type="body" sz="quarter" idx="14"/>
          </p:nvPr>
        </p:nvSpPr>
        <p:spPr/>
        <p:txBody>
          <a:bodyPr/>
          <a:lstStyle/>
          <a:p>
            <a:r>
              <a:rPr lang="en-US"/>
              <a:t>07/13/2019 - 08/31/2019</a:t>
            </a:r>
          </a:p>
        </p:txBody>
      </p:sp>
    </p:spTree>
    <p:extLst>
      <p:ext uri="{BB962C8B-B14F-4D97-AF65-F5344CB8AC3E}">
        <p14:creationId xmlns:p14="http://schemas.microsoft.com/office/powerpoint/2010/main" val="25763325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30E86-87C3-40CA-AAAD-133B1C3BD783}"/>
              </a:ext>
            </a:extLst>
          </p:cNvPr>
          <p:cNvSpPr>
            <a:spLocks noGrp="1"/>
          </p:cNvSpPr>
          <p:nvPr>
            <p:ph type="title"/>
          </p:nvPr>
        </p:nvSpPr>
        <p:spPr/>
        <p:txBody>
          <a:bodyPr/>
          <a:lstStyle/>
          <a:p>
            <a:r>
              <a:rPr lang="en-US"/>
              <a:t>Facebook Own Posts Table | Nexus International School Malaysia - 4 of 14</a:t>
            </a:r>
          </a:p>
        </p:txBody>
      </p:sp>
      <p:graphicFrame>
        <p:nvGraphicFramePr>
          <p:cNvPr id="5" name="Table Placeholder 4">
            <a:extLst>
              <a:ext uri="{FF2B5EF4-FFF2-40B4-BE49-F238E27FC236}">
                <a16:creationId xmlns:a16="http://schemas.microsoft.com/office/drawing/2014/main" id="{28F0976E-CC9C-45E3-9E51-209D58CC9879}"/>
              </a:ext>
            </a:extLst>
          </p:cNvPr>
          <p:cNvGraphicFramePr>
            <a:graphicFrameLocks noGrp="1"/>
          </p:cNvGraphicFramePr>
          <p:nvPr>
            <p:ph type="tbl" sz="quarter" idx="13"/>
            <p:extLst>
              <p:ext uri="{D42A27DB-BD31-4B8C-83A1-F6EECF244321}">
                <p14:modId xmlns:p14="http://schemas.microsoft.com/office/powerpoint/2010/main" val="2195537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52758474"/>
                    </a:ext>
                  </a:extLst>
                </a:gridCol>
                <a:gridCol w="905256">
                  <a:extLst>
                    <a:ext uri="{9D8B030D-6E8A-4147-A177-3AD203B41FA5}">
                      <a16:colId xmlns:a16="http://schemas.microsoft.com/office/drawing/2014/main" val="4083213546"/>
                    </a:ext>
                  </a:extLst>
                </a:gridCol>
                <a:gridCol w="658368">
                  <a:extLst>
                    <a:ext uri="{9D8B030D-6E8A-4147-A177-3AD203B41FA5}">
                      <a16:colId xmlns:a16="http://schemas.microsoft.com/office/drawing/2014/main" val="3241942145"/>
                    </a:ext>
                  </a:extLst>
                </a:gridCol>
                <a:gridCol w="329184">
                  <a:extLst>
                    <a:ext uri="{9D8B030D-6E8A-4147-A177-3AD203B41FA5}">
                      <a16:colId xmlns:a16="http://schemas.microsoft.com/office/drawing/2014/main" val="3515144590"/>
                    </a:ext>
                  </a:extLst>
                </a:gridCol>
                <a:gridCol w="329184">
                  <a:extLst>
                    <a:ext uri="{9D8B030D-6E8A-4147-A177-3AD203B41FA5}">
                      <a16:colId xmlns:a16="http://schemas.microsoft.com/office/drawing/2014/main" val="1842034260"/>
                    </a:ext>
                  </a:extLst>
                </a:gridCol>
                <a:gridCol w="329184">
                  <a:extLst>
                    <a:ext uri="{9D8B030D-6E8A-4147-A177-3AD203B41FA5}">
                      <a16:colId xmlns:a16="http://schemas.microsoft.com/office/drawing/2014/main" val="1261788541"/>
                    </a:ext>
                  </a:extLst>
                </a:gridCol>
                <a:gridCol w="329184">
                  <a:extLst>
                    <a:ext uri="{9D8B030D-6E8A-4147-A177-3AD203B41FA5}">
                      <a16:colId xmlns:a16="http://schemas.microsoft.com/office/drawing/2014/main" val="3067819070"/>
                    </a:ext>
                  </a:extLst>
                </a:gridCol>
                <a:gridCol w="329184">
                  <a:extLst>
                    <a:ext uri="{9D8B030D-6E8A-4147-A177-3AD203B41FA5}">
                      <a16:colId xmlns:a16="http://schemas.microsoft.com/office/drawing/2014/main" val="926738389"/>
                    </a:ext>
                  </a:extLst>
                </a:gridCol>
                <a:gridCol w="329184">
                  <a:extLst>
                    <a:ext uri="{9D8B030D-6E8A-4147-A177-3AD203B41FA5}">
                      <a16:colId xmlns:a16="http://schemas.microsoft.com/office/drawing/2014/main" val="3315455773"/>
                    </a:ext>
                  </a:extLst>
                </a:gridCol>
                <a:gridCol w="329184">
                  <a:extLst>
                    <a:ext uri="{9D8B030D-6E8A-4147-A177-3AD203B41FA5}">
                      <a16:colId xmlns:a16="http://schemas.microsoft.com/office/drawing/2014/main" val="329133509"/>
                    </a:ext>
                  </a:extLst>
                </a:gridCol>
                <a:gridCol w="329184">
                  <a:extLst>
                    <a:ext uri="{9D8B030D-6E8A-4147-A177-3AD203B41FA5}">
                      <a16:colId xmlns:a16="http://schemas.microsoft.com/office/drawing/2014/main" val="4009116525"/>
                    </a:ext>
                  </a:extLst>
                </a:gridCol>
                <a:gridCol w="329184">
                  <a:extLst>
                    <a:ext uri="{9D8B030D-6E8A-4147-A177-3AD203B41FA5}">
                      <a16:colId xmlns:a16="http://schemas.microsoft.com/office/drawing/2014/main" val="2755893170"/>
                    </a:ext>
                  </a:extLst>
                </a:gridCol>
                <a:gridCol w="329184">
                  <a:extLst>
                    <a:ext uri="{9D8B030D-6E8A-4147-A177-3AD203B41FA5}">
                      <a16:colId xmlns:a16="http://schemas.microsoft.com/office/drawing/2014/main" val="3886088928"/>
                    </a:ext>
                  </a:extLst>
                </a:gridCol>
                <a:gridCol w="329184">
                  <a:extLst>
                    <a:ext uri="{9D8B030D-6E8A-4147-A177-3AD203B41FA5}">
                      <a16:colId xmlns:a16="http://schemas.microsoft.com/office/drawing/2014/main" val="3931752008"/>
                    </a:ext>
                  </a:extLst>
                </a:gridCol>
                <a:gridCol w="329184">
                  <a:extLst>
                    <a:ext uri="{9D8B030D-6E8A-4147-A177-3AD203B41FA5}">
                      <a16:colId xmlns:a16="http://schemas.microsoft.com/office/drawing/2014/main" val="2521331031"/>
                    </a:ext>
                  </a:extLst>
                </a:gridCol>
                <a:gridCol w="329184">
                  <a:extLst>
                    <a:ext uri="{9D8B030D-6E8A-4147-A177-3AD203B41FA5}">
                      <a16:colId xmlns:a16="http://schemas.microsoft.com/office/drawing/2014/main" val="2454093597"/>
                    </a:ext>
                  </a:extLst>
                </a:gridCol>
                <a:gridCol w="329184">
                  <a:extLst>
                    <a:ext uri="{9D8B030D-6E8A-4147-A177-3AD203B41FA5}">
                      <a16:colId xmlns:a16="http://schemas.microsoft.com/office/drawing/2014/main" val="3930802434"/>
                    </a:ext>
                  </a:extLst>
                </a:gridCol>
                <a:gridCol w="329184">
                  <a:extLst>
                    <a:ext uri="{9D8B030D-6E8A-4147-A177-3AD203B41FA5}">
                      <a16:colId xmlns:a16="http://schemas.microsoft.com/office/drawing/2014/main" val="1403329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0079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- 2019-08-23 16:45:00</a:t>
                      </a:r>
                      <a:r>
                        <a:rPr kumimoji="0" lang="en-US" sz="1000" b="0" i="0" u="none" strike="noStrike" kern="1200" cap="none" spc="0" normalizeH="0" baseline="0" noProof="0">
                          <a:ln>
                            <a:noFill/>
                          </a:ln>
                          <a:solidFill>
                            <a:prstClr val="black"/>
                          </a:solidFill>
                          <a:effectLst/>
                          <a:uLnTx/>
                          <a:uFillTx/>
                          <a:latin typeface="+mn-lt"/>
                          <a:ea typeface="+mn-ea"/>
                          <a:cs typeface="+mn-cs"/>
                        </a:rPr>
                        <a:t> 
 Our new cafeteria operator, Cezars Kitchen is delighted to serve our community!
For more information, about the cafeteria services, pre-order menu and how to top up credit, please go to www.nexus.edu.my/student-life/student-services/cafeteria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09/11/2019 16:35:49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7993556"/>
                  </a:ext>
                </a:extLst>
              </a:tr>
            </a:tbl>
          </a:graphicData>
        </a:graphic>
      </p:graphicFrame>
      <p:sp>
        <p:nvSpPr>
          <p:cNvPr id="4" name="Text Placeholder 3">
            <a:extLst>
              <a:ext uri="{FF2B5EF4-FFF2-40B4-BE49-F238E27FC236}">
                <a16:creationId xmlns:a16="http://schemas.microsoft.com/office/drawing/2014/main" id="{B3CB8B6F-971B-44A9-86F2-8C4CADEF62D2}"/>
              </a:ext>
            </a:extLst>
          </p:cNvPr>
          <p:cNvSpPr>
            <a:spLocks noGrp="1"/>
          </p:cNvSpPr>
          <p:nvPr>
            <p:ph type="body" sz="quarter" idx="14"/>
          </p:nvPr>
        </p:nvSpPr>
        <p:spPr/>
        <p:txBody>
          <a:bodyPr/>
          <a:lstStyle/>
          <a:p>
            <a:r>
              <a:rPr lang="en-US"/>
              <a:t>07/13/2019 - 08/31/2019</a:t>
            </a:r>
          </a:p>
        </p:txBody>
      </p:sp>
    </p:spTree>
    <p:extLst>
      <p:ext uri="{BB962C8B-B14F-4D97-AF65-F5344CB8AC3E}">
        <p14:creationId xmlns:p14="http://schemas.microsoft.com/office/powerpoint/2010/main" val="2512520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B4946-4451-480A-8355-CF5555A5496B}"/>
              </a:ext>
            </a:extLst>
          </p:cNvPr>
          <p:cNvSpPr>
            <a:spLocks noGrp="1"/>
          </p:cNvSpPr>
          <p:nvPr>
            <p:ph type="title"/>
          </p:nvPr>
        </p:nvSpPr>
        <p:spPr/>
        <p:txBody>
          <a:bodyPr/>
          <a:lstStyle/>
          <a:p>
            <a:r>
              <a:rPr lang="en-US"/>
              <a:t>Facebook Own Posts Table | Nexus International School Malaysia - 5 of 14</a:t>
            </a:r>
          </a:p>
        </p:txBody>
      </p:sp>
      <p:graphicFrame>
        <p:nvGraphicFramePr>
          <p:cNvPr id="5" name="Table Placeholder 4">
            <a:extLst>
              <a:ext uri="{FF2B5EF4-FFF2-40B4-BE49-F238E27FC236}">
                <a16:creationId xmlns:a16="http://schemas.microsoft.com/office/drawing/2014/main" id="{E9882064-CFCF-44AB-B324-5CAB5F56CFD0}"/>
              </a:ext>
            </a:extLst>
          </p:cNvPr>
          <p:cNvGraphicFramePr>
            <a:graphicFrameLocks noGrp="1"/>
          </p:cNvGraphicFramePr>
          <p:nvPr>
            <p:ph type="tbl" sz="quarter" idx="13"/>
            <p:extLst>
              <p:ext uri="{D42A27DB-BD31-4B8C-83A1-F6EECF244321}">
                <p14:modId xmlns:p14="http://schemas.microsoft.com/office/powerpoint/2010/main" val="2690088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23758545"/>
                    </a:ext>
                  </a:extLst>
                </a:gridCol>
                <a:gridCol w="905256">
                  <a:extLst>
                    <a:ext uri="{9D8B030D-6E8A-4147-A177-3AD203B41FA5}">
                      <a16:colId xmlns:a16="http://schemas.microsoft.com/office/drawing/2014/main" val="3415718959"/>
                    </a:ext>
                  </a:extLst>
                </a:gridCol>
                <a:gridCol w="658368">
                  <a:extLst>
                    <a:ext uri="{9D8B030D-6E8A-4147-A177-3AD203B41FA5}">
                      <a16:colId xmlns:a16="http://schemas.microsoft.com/office/drawing/2014/main" val="41886911"/>
                    </a:ext>
                  </a:extLst>
                </a:gridCol>
                <a:gridCol w="329184">
                  <a:extLst>
                    <a:ext uri="{9D8B030D-6E8A-4147-A177-3AD203B41FA5}">
                      <a16:colId xmlns:a16="http://schemas.microsoft.com/office/drawing/2014/main" val="4129578016"/>
                    </a:ext>
                  </a:extLst>
                </a:gridCol>
                <a:gridCol w="329184">
                  <a:extLst>
                    <a:ext uri="{9D8B030D-6E8A-4147-A177-3AD203B41FA5}">
                      <a16:colId xmlns:a16="http://schemas.microsoft.com/office/drawing/2014/main" val="1381810120"/>
                    </a:ext>
                  </a:extLst>
                </a:gridCol>
                <a:gridCol w="329184">
                  <a:extLst>
                    <a:ext uri="{9D8B030D-6E8A-4147-A177-3AD203B41FA5}">
                      <a16:colId xmlns:a16="http://schemas.microsoft.com/office/drawing/2014/main" val="2638164801"/>
                    </a:ext>
                  </a:extLst>
                </a:gridCol>
                <a:gridCol w="329184">
                  <a:extLst>
                    <a:ext uri="{9D8B030D-6E8A-4147-A177-3AD203B41FA5}">
                      <a16:colId xmlns:a16="http://schemas.microsoft.com/office/drawing/2014/main" val="207566569"/>
                    </a:ext>
                  </a:extLst>
                </a:gridCol>
                <a:gridCol w="329184">
                  <a:extLst>
                    <a:ext uri="{9D8B030D-6E8A-4147-A177-3AD203B41FA5}">
                      <a16:colId xmlns:a16="http://schemas.microsoft.com/office/drawing/2014/main" val="2260441768"/>
                    </a:ext>
                  </a:extLst>
                </a:gridCol>
                <a:gridCol w="329184">
                  <a:extLst>
                    <a:ext uri="{9D8B030D-6E8A-4147-A177-3AD203B41FA5}">
                      <a16:colId xmlns:a16="http://schemas.microsoft.com/office/drawing/2014/main" val="100254909"/>
                    </a:ext>
                  </a:extLst>
                </a:gridCol>
                <a:gridCol w="329184">
                  <a:extLst>
                    <a:ext uri="{9D8B030D-6E8A-4147-A177-3AD203B41FA5}">
                      <a16:colId xmlns:a16="http://schemas.microsoft.com/office/drawing/2014/main" val="225798873"/>
                    </a:ext>
                  </a:extLst>
                </a:gridCol>
                <a:gridCol w="329184">
                  <a:extLst>
                    <a:ext uri="{9D8B030D-6E8A-4147-A177-3AD203B41FA5}">
                      <a16:colId xmlns:a16="http://schemas.microsoft.com/office/drawing/2014/main" val="531137848"/>
                    </a:ext>
                  </a:extLst>
                </a:gridCol>
                <a:gridCol w="329184">
                  <a:extLst>
                    <a:ext uri="{9D8B030D-6E8A-4147-A177-3AD203B41FA5}">
                      <a16:colId xmlns:a16="http://schemas.microsoft.com/office/drawing/2014/main" val="434275037"/>
                    </a:ext>
                  </a:extLst>
                </a:gridCol>
                <a:gridCol w="329184">
                  <a:extLst>
                    <a:ext uri="{9D8B030D-6E8A-4147-A177-3AD203B41FA5}">
                      <a16:colId xmlns:a16="http://schemas.microsoft.com/office/drawing/2014/main" val="1908896880"/>
                    </a:ext>
                  </a:extLst>
                </a:gridCol>
                <a:gridCol w="329184">
                  <a:extLst>
                    <a:ext uri="{9D8B030D-6E8A-4147-A177-3AD203B41FA5}">
                      <a16:colId xmlns:a16="http://schemas.microsoft.com/office/drawing/2014/main" val="1219942790"/>
                    </a:ext>
                  </a:extLst>
                </a:gridCol>
                <a:gridCol w="329184">
                  <a:extLst>
                    <a:ext uri="{9D8B030D-6E8A-4147-A177-3AD203B41FA5}">
                      <a16:colId xmlns:a16="http://schemas.microsoft.com/office/drawing/2014/main" val="626628890"/>
                    </a:ext>
                  </a:extLst>
                </a:gridCol>
                <a:gridCol w="329184">
                  <a:extLst>
                    <a:ext uri="{9D8B030D-6E8A-4147-A177-3AD203B41FA5}">
                      <a16:colId xmlns:a16="http://schemas.microsoft.com/office/drawing/2014/main" val="346325391"/>
                    </a:ext>
                  </a:extLst>
                </a:gridCol>
                <a:gridCol w="329184">
                  <a:extLst>
                    <a:ext uri="{9D8B030D-6E8A-4147-A177-3AD203B41FA5}">
                      <a16:colId xmlns:a16="http://schemas.microsoft.com/office/drawing/2014/main" val="1893266592"/>
                    </a:ext>
                  </a:extLst>
                </a:gridCol>
                <a:gridCol w="329184">
                  <a:extLst>
                    <a:ext uri="{9D8B030D-6E8A-4147-A177-3AD203B41FA5}">
                      <a16:colId xmlns:a16="http://schemas.microsoft.com/office/drawing/2014/main" val="3258113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81240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- 2019-08-23 14:57:14</a:t>
                      </a:r>
                      <a:r>
                        <a:rPr kumimoji="0" lang="en-US" sz="1000" b="0" i="0" u="none" strike="noStrike" kern="1200" cap="none" spc="0" normalizeH="0" baseline="0" noProof="0">
                          <a:ln>
                            <a:noFill/>
                          </a:ln>
                          <a:solidFill>
                            <a:prstClr val="black"/>
                          </a:solidFill>
                          <a:effectLst/>
                          <a:uLnTx/>
                          <a:uFillTx/>
                          <a:latin typeface="+mn-lt"/>
                          <a:ea typeface="+mn-ea"/>
                          <a:cs typeface="+mn-cs"/>
                        </a:rPr>
                        <a:t> 
 Have you checked out some new additions and upgrades within our campus? 
 Over the break and following feedback from our annual surveys we have made improvements to our facilities. This includes painted classrooms and corridors, new playground equipment and upgrades in play areas, a fully renovated Reception and Admissions office, and a brand new computer lab!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16:34:10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28556110"/>
                  </a:ext>
                </a:extLst>
              </a:tr>
            </a:tbl>
          </a:graphicData>
        </a:graphic>
      </p:graphicFrame>
      <p:sp>
        <p:nvSpPr>
          <p:cNvPr id="4" name="Text Placeholder 3">
            <a:extLst>
              <a:ext uri="{FF2B5EF4-FFF2-40B4-BE49-F238E27FC236}">
                <a16:creationId xmlns:a16="http://schemas.microsoft.com/office/drawing/2014/main" id="{CD1448F7-32C1-4502-BAD3-EA7AC20FD0D4}"/>
              </a:ext>
            </a:extLst>
          </p:cNvPr>
          <p:cNvSpPr>
            <a:spLocks noGrp="1"/>
          </p:cNvSpPr>
          <p:nvPr>
            <p:ph type="body" sz="quarter" idx="14"/>
          </p:nvPr>
        </p:nvSpPr>
        <p:spPr/>
        <p:txBody>
          <a:bodyPr/>
          <a:lstStyle/>
          <a:p>
            <a:r>
              <a:rPr lang="en-US"/>
              <a:t>07/13/2019 - 08/31/2019</a:t>
            </a:r>
          </a:p>
        </p:txBody>
      </p:sp>
    </p:spTree>
    <p:extLst>
      <p:ext uri="{BB962C8B-B14F-4D97-AF65-F5344CB8AC3E}">
        <p14:creationId xmlns:p14="http://schemas.microsoft.com/office/powerpoint/2010/main" val="41681545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097FA-35BC-463D-92E4-E360653C5417}"/>
              </a:ext>
            </a:extLst>
          </p:cNvPr>
          <p:cNvSpPr>
            <a:spLocks noGrp="1"/>
          </p:cNvSpPr>
          <p:nvPr>
            <p:ph type="title"/>
          </p:nvPr>
        </p:nvSpPr>
        <p:spPr/>
        <p:txBody>
          <a:bodyPr/>
          <a:lstStyle/>
          <a:p>
            <a:r>
              <a:rPr lang="en-US"/>
              <a:t>Facebook Own Posts Table | Nexus International School Malaysia - 6 of 14</a:t>
            </a:r>
          </a:p>
        </p:txBody>
      </p:sp>
      <p:graphicFrame>
        <p:nvGraphicFramePr>
          <p:cNvPr id="5" name="Table Placeholder 4">
            <a:extLst>
              <a:ext uri="{FF2B5EF4-FFF2-40B4-BE49-F238E27FC236}">
                <a16:creationId xmlns:a16="http://schemas.microsoft.com/office/drawing/2014/main" id="{77C7B8F7-95C1-4B0E-9B1E-14CF807B76F5}"/>
              </a:ext>
            </a:extLst>
          </p:cNvPr>
          <p:cNvGraphicFramePr>
            <a:graphicFrameLocks noGrp="1"/>
          </p:cNvGraphicFramePr>
          <p:nvPr>
            <p:ph type="tbl" sz="quarter" idx="13"/>
            <p:extLst>
              <p:ext uri="{D42A27DB-BD31-4B8C-83A1-F6EECF244321}">
                <p14:modId xmlns:p14="http://schemas.microsoft.com/office/powerpoint/2010/main" val="3734221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38304932"/>
                    </a:ext>
                  </a:extLst>
                </a:gridCol>
                <a:gridCol w="905256">
                  <a:extLst>
                    <a:ext uri="{9D8B030D-6E8A-4147-A177-3AD203B41FA5}">
                      <a16:colId xmlns:a16="http://schemas.microsoft.com/office/drawing/2014/main" val="4252078060"/>
                    </a:ext>
                  </a:extLst>
                </a:gridCol>
                <a:gridCol w="658368">
                  <a:extLst>
                    <a:ext uri="{9D8B030D-6E8A-4147-A177-3AD203B41FA5}">
                      <a16:colId xmlns:a16="http://schemas.microsoft.com/office/drawing/2014/main" val="2623417725"/>
                    </a:ext>
                  </a:extLst>
                </a:gridCol>
                <a:gridCol w="329184">
                  <a:extLst>
                    <a:ext uri="{9D8B030D-6E8A-4147-A177-3AD203B41FA5}">
                      <a16:colId xmlns:a16="http://schemas.microsoft.com/office/drawing/2014/main" val="1335617746"/>
                    </a:ext>
                  </a:extLst>
                </a:gridCol>
                <a:gridCol w="329184">
                  <a:extLst>
                    <a:ext uri="{9D8B030D-6E8A-4147-A177-3AD203B41FA5}">
                      <a16:colId xmlns:a16="http://schemas.microsoft.com/office/drawing/2014/main" val="745030508"/>
                    </a:ext>
                  </a:extLst>
                </a:gridCol>
                <a:gridCol w="329184">
                  <a:extLst>
                    <a:ext uri="{9D8B030D-6E8A-4147-A177-3AD203B41FA5}">
                      <a16:colId xmlns:a16="http://schemas.microsoft.com/office/drawing/2014/main" val="2048254460"/>
                    </a:ext>
                  </a:extLst>
                </a:gridCol>
                <a:gridCol w="329184">
                  <a:extLst>
                    <a:ext uri="{9D8B030D-6E8A-4147-A177-3AD203B41FA5}">
                      <a16:colId xmlns:a16="http://schemas.microsoft.com/office/drawing/2014/main" val="4082990307"/>
                    </a:ext>
                  </a:extLst>
                </a:gridCol>
                <a:gridCol w="329184">
                  <a:extLst>
                    <a:ext uri="{9D8B030D-6E8A-4147-A177-3AD203B41FA5}">
                      <a16:colId xmlns:a16="http://schemas.microsoft.com/office/drawing/2014/main" val="2173685935"/>
                    </a:ext>
                  </a:extLst>
                </a:gridCol>
                <a:gridCol w="329184">
                  <a:extLst>
                    <a:ext uri="{9D8B030D-6E8A-4147-A177-3AD203B41FA5}">
                      <a16:colId xmlns:a16="http://schemas.microsoft.com/office/drawing/2014/main" val="3577893263"/>
                    </a:ext>
                  </a:extLst>
                </a:gridCol>
                <a:gridCol w="329184">
                  <a:extLst>
                    <a:ext uri="{9D8B030D-6E8A-4147-A177-3AD203B41FA5}">
                      <a16:colId xmlns:a16="http://schemas.microsoft.com/office/drawing/2014/main" val="3260403159"/>
                    </a:ext>
                  </a:extLst>
                </a:gridCol>
                <a:gridCol w="329184">
                  <a:extLst>
                    <a:ext uri="{9D8B030D-6E8A-4147-A177-3AD203B41FA5}">
                      <a16:colId xmlns:a16="http://schemas.microsoft.com/office/drawing/2014/main" val="2058343336"/>
                    </a:ext>
                  </a:extLst>
                </a:gridCol>
                <a:gridCol w="329184">
                  <a:extLst>
                    <a:ext uri="{9D8B030D-6E8A-4147-A177-3AD203B41FA5}">
                      <a16:colId xmlns:a16="http://schemas.microsoft.com/office/drawing/2014/main" val="355499502"/>
                    </a:ext>
                  </a:extLst>
                </a:gridCol>
                <a:gridCol w="329184">
                  <a:extLst>
                    <a:ext uri="{9D8B030D-6E8A-4147-A177-3AD203B41FA5}">
                      <a16:colId xmlns:a16="http://schemas.microsoft.com/office/drawing/2014/main" val="1364082821"/>
                    </a:ext>
                  </a:extLst>
                </a:gridCol>
                <a:gridCol w="329184">
                  <a:extLst>
                    <a:ext uri="{9D8B030D-6E8A-4147-A177-3AD203B41FA5}">
                      <a16:colId xmlns:a16="http://schemas.microsoft.com/office/drawing/2014/main" val="1837798011"/>
                    </a:ext>
                  </a:extLst>
                </a:gridCol>
                <a:gridCol w="329184">
                  <a:extLst>
                    <a:ext uri="{9D8B030D-6E8A-4147-A177-3AD203B41FA5}">
                      <a16:colId xmlns:a16="http://schemas.microsoft.com/office/drawing/2014/main" val="3525627079"/>
                    </a:ext>
                  </a:extLst>
                </a:gridCol>
                <a:gridCol w="329184">
                  <a:extLst>
                    <a:ext uri="{9D8B030D-6E8A-4147-A177-3AD203B41FA5}">
                      <a16:colId xmlns:a16="http://schemas.microsoft.com/office/drawing/2014/main" val="1444342786"/>
                    </a:ext>
                  </a:extLst>
                </a:gridCol>
                <a:gridCol w="329184">
                  <a:extLst>
                    <a:ext uri="{9D8B030D-6E8A-4147-A177-3AD203B41FA5}">
                      <a16:colId xmlns:a16="http://schemas.microsoft.com/office/drawing/2014/main" val="4157278205"/>
                    </a:ext>
                  </a:extLst>
                </a:gridCol>
                <a:gridCol w="329184">
                  <a:extLst>
                    <a:ext uri="{9D8B030D-6E8A-4147-A177-3AD203B41FA5}">
                      <a16:colId xmlns:a16="http://schemas.microsoft.com/office/drawing/2014/main" val="3500417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68969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- 2019-08-22 17:25:28</a:t>
                      </a:r>
                      <a:r>
                        <a:rPr kumimoji="0" lang="en-US" sz="1000" b="0" i="0" u="none" strike="noStrike" kern="1200" cap="none" spc="0" normalizeH="0" baseline="0" noProof="0">
                          <a:ln>
                            <a:noFill/>
                          </a:ln>
                          <a:solidFill>
                            <a:prstClr val="black"/>
                          </a:solidFill>
                          <a:effectLst/>
                          <a:uLnTx/>
                          <a:uFillTx/>
                          <a:latin typeface="+mn-lt"/>
                          <a:ea typeface="+mn-ea"/>
                          <a:cs typeface="+mn-cs"/>
                        </a:rPr>
                        <a:t> 
 So, how was your first week at school? 
We kickstarted the new academic year by helping new and returning learners to have a grasp on their new classes and get to know one another via team building activities. Apart from the activities and events we had throughout the week, we will be continuing our comprehensive parent involvement programme. Details of upcoming workshops and ways in which you can be involved will be sent 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09/11/2019 16:35:49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1415963"/>
                  </a:ext>
                </a:extLst>
              </a:tr>
            </a:tbl>
          </a:graphicData>
        </a:graphic>
      </p:graphicFrame>
      <p:sp>
        <p:nvSpPr>
          <p:cNvPr id="4" name="Text Placeholder 3">
            <a:extLst>
              <a:ext uri="{FF2B5EF4-FFF2-40B4-BE49-F238E27FC236}">
                <a16:creationId xmlns:a16="http://schemas.microsoft.com/office/drawing/2014/main" id="{52058354-11D5-4B0F-A6B0-F1C100335E7F}"/>
              </a:ext>
            </a:extLst>
          </p:cNvPr>
          <p:cNvSpPr>
            <a:spLocks noGrp="1"/>
          </p:cNvSpPr>
          <p:nvPr>
            <p:ph type="body" sz="quarter" idx="14"/>
          </p:nvPr>
        </p:nvSpPr>
        <p:spPr/>
        <p:txBody>
          <a:bodyPr/>
          <a:lstStyle/>
          <a:p>
            <a:r>
              <a:rPr lang="en-US"/>
              <a:t>07/13/2019 - 08/31/2019</a:t>
            </a:r>
          </a:p>
        </p:txBody>
      </p:sp>
    </p:spTree>
    <p:extLst>
      <p:ext uri="{BB962C8B-B14F-4D97-AF65-F5344CB8AC3E}">
        <p14:creationId xmlns:p14="http://schemas.microsoft.com/office/powerpoint/2010/main" val="37999927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C78B3-B59C-4AFF-BB3C-60F5F0763D47}"/>
              </a:ext>
            </a:extLst>
          </p:cNvPr>
          <p:cNvSpPr>
            <a:spLocks noGrp="1"/>
          </p:cNvSpPr>
          <p:nvPr>
            <p:ph type="title"/>
          </p:nvPr>
        </p:nvSpPr>
        <p:spPr/>
        <p:txBody>
          <a:bodyPr/>
          <a:lstStyle/>
          <a:p>
            <a:r>
              <a:rPr lang="en-US"/>
              <a:t>Facebook Own Posts Table | Nexus International School Malaysia - 7 of 14</a:t>
            </a:r>
          </a:p>
        </p:txBody>
      </p:sp>
      <p:graphicFrame>
        <p:nvGraphicFramePr>
          <p:cNvPr id="5" name="Table Placeholder 4">
            <a:extLst>
              <a:ext uri="{FF2B5EF4-FFF2-40B4-BE49-F238E27FC236}">
                <a16:creationId xmlns:a16="http://schemas.microsoft.com/office/drawing/2014/main" id="{87BE2064-2247-406E-9B94-B634BFCC8E97}"/>
              </a:ext>
            </a:extLst>
          </p:cNvPr>
          <p:cNvGraphicFramePr>
            <a:graphicFrameLocks noGrp="1"/>
          </p:cNvGraphicFramePr>
          <p:nvPr>
            <p:ph type="tbl" sz="quarter" idx="13"/>
            <p:extLst>
              <p:ext uri="{D42A27DB-BD31-4B8C-83A1-F6EECF244321}">
                <p14:modId xmlns:p14="http://schemas.microsoft.com/office/powerpoint/2010/main" val="135640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09898040"/>
                    </a:ext>
                  </a:extLst>
                </a:gridCol>
                <a:gridCol w="905256">
                  <a:extLst>
                    <a:ext uri="{9D8B030D-6E8A-4147-A177-3AD203B41FA5}">
                      <a16:colId xmlns:a16="http://schemas.microsoft.com/office/drawing/2014/main" val="2321513810"/>
                    </a:ext>
                  </a:extLst>
                </a:gridCol>
                <a:gridCol w="658368">
                  <a:extLst>
                    <a:ext uri="{9D8B030D-6E8A-4147-A177-3AD203B41FA5}">
                      <a16:colId xmlns:a16="http://schemas.microsoft.com/office/drawing/2014/main" val="3156122089"/>
                    </a:ext>
                  </a:extLst>
                </a:gridCol>
                <a:gridCol w="329184">
                  <a:extLst>
                    <a:ext uri="{9D8B030D-6E8A-4147-A177-3AD203B41FA5}">
                      <a16:colId xmlns:a16="http://schemas.microsoft.com/office/drawing/2014/main" val="985010517"/>
                    </a:ext>
                  </a:extLst>
                </a:gridCol>
                <a:gridCol w="329184">
                  <a:extLst>
                    <a:ext uri="{9D8B030D-6E8A-4147-A177-3AD203B41FA5}">
                      <a16:colId xmlns:a16="http://schemas.microsoft.com/office/drawing/2014/main" val="1268873816"/>
                    </a:ext>
                  </a:extLst>
                </a:gridCol>
                <a:gridCol w="329184">
                  <a:extLst>
                    <a:ext uri="{9D8B030D-6E8A-4147-A177-3AD203B41FA5}">
                      <a16:colId xmlns:a16="http://schemas.microsoft.com/office/drawing/2014/main" val="2222514848"/>
                    </a:ext>
                  </a:extLst>
                </a:gridCol>
                <a:gridCol w="329184">
                  <a:extLst>
                    <a:ext uri="{9D8B030D-6E8A-4147-A177-3AD203B41FA5}">
                      <a16:colId xmlns:a16="http://schemas.microsoft.com/office/drawing/2014/main" val="3755054612"/>
                    </a:ext>
                  </a:extLst>
                </a:gridCol>
                <a:gridCol w="329184">
                  <a:extLst>
                    <a:ext uri="{9D8B030D-6E8A-4147-A177-3AD203B41FA5}">
                      <a16:colId xmlns:a16="http://schemas.microsoft.com/office/drawing/2014/main" val="4261113807"/>
                    </a:ext>
                  </a:extLst>
                </a:gridCol>
                <a:gridCol w="329184">
                  <a:extLst>
                    <a:ext uri="{9D8B030D-6E8A-4147-A177-3AD203B41FA5}">
                      <a16:colId xmlns:a16="http://schemas.microsoft.com/office/drawing/2014/main" val="1046240837"/>
                    </a:ext>
                  </a:extLst>
                </a:gridCol>
                <a:gridCol w="329184">
                  <a:extLst>
                    <a:ext uri="{9D8B030D-6E8A-4147-A177-3AD203B41FA5}">
                      <a16:colId xmlns:a16="http://schemas.microsoft.com/office/drawing/2014/main" val="2269167281"/>
                    </a:ext>
                  </a:extLst>
                </a:gridCol>
                <a:gridCol w="329184">
                  <a:extLst>
                    <a:ext uri="{9D8B030D-6E8A-4147-A177-3AD203B41FA5}">
                      <a16:colId xmlns:a16="http://schemas.microsoft.com/office/drawing/2014/main" val="4102797143"/>
                    </a:ext>
                  </a:extLst>
                </a:gridCol>
                <a:gridCol w="329184">
                  <a:extLst>
                    <a:ext uri="{9D8B030D-6E8A-4147-A177-3AD203B41FA5}">
                      <a16:colId xmlns:a16="http://schemas.microsoft.com/office/drawing/2014/main" val="4003955786"/>
                    </a:ext>
                  </a:extLst>
                </a:gridCol>
                <a:gridCol w="329184">
                  <a:extLst>
                    <a:ext uri="{9D8B030D-6E8A-4147-A177-3AD203B41FA5}">
                      <a16:colId xmlns:a16="http://schemas.microsoft.com/office/drawing/2014/main" val="1023691393"/>
                    </a:ext>
                  </a:extLst>
                </a:gridCol>
                <a:gridCol w="329184">
                  <a:extLst>
                    <a:ext uri="{9D8B030D-6E8A-4147-A177-3AD203B41FA5}">
                      <a16:colId xmlns:a16="http://schemas.microsoft.com/office/drawing/2014/main" val="2387048834"/>
                    </a:ext>
                  </a:extLst>
                </a:gridCol>
                <a:gridCol w="329184">
                  <a:extLst>
                    <a:ext uri="{9D8B030D-6E8A-4147-A177-3AD203B41FA5}">
                      <a16:colId xmlns:a16="http://schemas.microsoft.com/office/drawing/2014/main" val="2590180218"/>
                    </a:ext>
                  </a:extLst>
                </a:gridCol>
                <a:gridCol w="329184">
                  <a:extLst>
                    <a:ext uri="{9D8B030D-6E8A-4147-A177-3AD203B41FA5}">
                      <a16:colId xmlns:a16="http://schemas.microsoft.com/office/drawing/2014/main" val="2567410524"/>
                    </a:ext>
                  </a:extLst>
                </a:gridCol>
                <a:gridCol w="329184">
                  <a:extLst>
                    <a:ext uri="{9D8B030D-6E8A-4147-A177-3AD203B41FA5}">
                      <a16:colId xmlns:a16="http://schemas.microsoft.com/office/drawing/2014/main" val="2001020034"/>
                    </a:ext>
                  </a:extLst>
                </a:gridCol>
                <a:gridCol w="329184">
                  <a:extLst>
                    <a:ext uri="{9D8B030D-6E8A-4147-A177-3AD203B41FA5}">
                      <a16:colId xmlns:a16="http://schemas.microsoft.com/office/drawing/2014/main" val="3217531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90348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- 2019-08-16 20:48:49</a:t>
                      </a:r>
                      <a:r>
                        <a:rPr kumimoji="0" lang="en-US" sz="1000" b="0" i="0" u="none" strike="noStrike" kern="1200" cap="none" spc="0" normalizeH="0" baseline="0" noProof="0">
                          <a:ln>
                            <a:noFill/>
                          </a:ln>
                          <a:solidFill>
                            <a:prstClr val="black"/>
                          </a:solidFill>
                          <a:effectLst/>
                          <a:uLnTx/>
                          <a:uFillTx/>
                          <a:latin typeface="+mn-lt"/>
                          <a:ea typeface="+mn-ea"/>
                          <a:cs typeface="+mn-cs"/>
                        </a:rPr>
                        <a:t> 
 So that's wrap for our Summer Camp 2019! What a blast it's been with some awesome learners immersing themselves in the English language with our activities while making new friends along the way. 
Have a great holiday break everyone! See you real 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16:34:10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67179212"/>
                  </a:ext>
                </a:extLst>
              </a:tr>
            </a:tbl>
          </a:graphicData>
        </a:graphic>
      </p:graphicFrame>
      <p:sp>
        <p:nvSpPr>
          <p:cNvPr id="4" name="Text Placeholder 3">
            <a:extLst>
              <a:ext uri="{FF2B5EF4-FFF2-40B4-BE49-F238E27FC236}">
                <a16:creationId xmlns:a16="http://schemas.microsoft.com/office/drawing/2014/main" id="{E11C4E4A-4920-4E64-BAFD-F1543BE04702}"/>
              </a:ext>
            </a:extLst>
          </p:cNvPr>
          <p:cNvSpPr>
            <a:spLocks noGrp="1"/>
          </p:cNvSpPr>
          <p:nvPr>
            <p:ph type="body" sz="quarter" idx="14"/>
          </p:nvPr>
        </p:nvSpPr>
        <p:spPr/>
        <p:txBody>
          <a:bodyPr/>
          <a:lstStyle/>
          <a:p>
            <a:r>
              <a:rPr lang="en-US"/>
              <a:t>07/13/2019 - 08/31/2019</a:t>
            </a:r>
          </a:p>
        </p:txBody>
      </p:sp>
    </p:spTree>
    <p:extLst>
      <p:ext uri="{BB962C8B-B14F-4D97-AF65-F5344CB8AC3E}">
        <p14:creationId xmlns:p14="http://schemas.microsoft.com/office/powerpoint/2010/main" val="31127546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1A9BC-7009-443F-AE85-968112C409F8}"/>
              </a:ext>
            </a:extLst>
          </p:cNvPr>
          <p:cNvSpPr>
            <a:spLocks noGrp="1"/>
          </p:cNvSpPr>
          <p:nvPr>
            <p:ph type="title"/>
          </p:nvPr>
        </p:nvSpPr>
        <p:spPr/>
        <p:txBody>
          <a:bodyPr/>
          <a:lstStyle/>
          <a:p>
            <a:r>
              <a:rPr lang="en-US"/>
              <a:t>Facebook Own Posts Table | Nexus International School Malaysia - 8 of 14</a:t>
            </a:r>
          </a:p>
        </p:txBody>
      </p:sp>
      <p:graphicFrame>
        <p:nvGraphicFramePr>
          <p:cNvPr id="5" name="Table Placeholder 4">
            <a:extLst>
              <a:ext uri="{FF2B5EF4-FFF2-40B4-BE49-F238E27FC236}">
                <a16:creationId xmlns:a16="http://schemas.microsoft.com/office/drawing/2014/main" id="{EF6568A7-31DC-442F-A7E5-1FB3DFD3DA4F}"/>
              </a:ext>
            </a:extLst>
          </p:cNvPr>
          <p:cNvGraphicFramePr>
            <a:graphicFrameLocks noGrp="1"/>
          </p:cNvGraphicFramePr>
          <p:nvPr>
            <p:ph type="tbl" sz="quarter" idx="13"/>
            <p:extLst>
              <p:ext uri="{D42A27DB-BD31-4B8C-83A1-F6EECF244321}">
                <p14:modId xmlns:p14="http://schemas.microsoft.com/office/powerpoint/2010/main" val="2249849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08780839"/>
                    </a:ext>
                  </a:extLst>
                </a:gridCol>
                <a:gridCol w="905256">
                  <a:extLst>
                    <a:ext uri="{9D8B030D-6E8A-4147-A177-3AD203B41FA5}">
                      <a16:colId xmlns:a16="http://schemas.microsoft.com/office/drawing/2014/main" val="609942466"/>
                    </a:ext>
                  </a:extLst>
                </a:gridCol>
                <a:gridCol w="658368">
                  <a:extLst>
                    <a:ext uri="{9D8B030D-6E8A-4147-A177-3AD203B41FA5}">
                      <a16:colId xmlns:a16="http://schemas.microsoft.com/office/drawing/2014/main" val="1601102876"/>
                    </a:ext>
                  </a:extLst>
                </a:gridCol>
                <a:gridCol w="329184">
                  <a:extLst>
                    <a:ext uri="{9D8B030D-6E8A-4147-A177-3AD203B41FA5}">
                      <a16:colId xmlns:a16="http://schemas.microsoft.com/office/drawing/2014/main" val="1132779581"/>
                    </a:ext>
                  </a:extLst>
                </a:gridCol>
                <a:gridCol w="329184">
                  <a:extLst>
                    <a:ext uri="{9D8B030D-6E8A-4147-A177-3AD203B41FA5}">
                      <a16:colId xmlns:a16="http://schemas.microsoft.com/office/drawing/2014/main" val="1787641758"/>
                    </a:ext>
                  </a:extLst>
                </a:gridCol>
                <a:gridCol w="329184">
                  <a:extLst>
                    <a:ext uri="{9D8B030D-6E8A-4147-A177-3AD203B41FA5}">
                      <a16:colId xmlns:a16="http://schemas.microsoft.com/office/drawing/2014/main" val="3864851755"/>
                    </a:ext>
                  </a:extLst>
                </a:gridCol>
                <a:gridCol w="329184">
                  <a:extLst>
                    <a:ext uri="{9D8B030D-6E8A-4147-A177-3AD203B41FA5}">
                      <a16:colId xmlns:a16="http://schemas.microsoft.com/office/drawing/2014/main" val="3941150772"/>
                    </a:ext>
                  </a:extLst>
                </a:gridCol>
                <a:gridCol w="329184">
                  <a:extLst>
                    <a:ext uri="{9D8B030D-6E8A-4147-A177-3AD203B41FA5}">
                      <a16:colId xmlns:a16="http://schemas.microsoft.com/office/drawing/2014/main" val="2625339208"/>
                    </a:ext>
                  </a:extLst>
                </a:gridCol>
                <a:gridCol w="329184">
                  <a:extLst>
                    <a:ext uri="{9D8B030D-6E8A-4147-A177-3AD203B41FA5}">
                      <a16:colId xmlns:a16="http://schemas.microsoft.com/office/drawing/2014/main" val="1801644752"/>
                    </a:ext>
                  </a:extLst>
                </a:gridCol>
                <a:gridCol w="329184">
                  <a:extLst>
                    <a:ext uri="{9D8B030D-6E8A-4147-A177-3AD203B41FA5}">
                      <a16:colId xmlns:a16="http://schemas.microsoft.com/office/drawing/2014/main" val="194800541"/>
                    </a:ext>
                  </a:extLst>
                </a:gridCol>
                <a:gridCol w="329184">
                  <a:extLst>
                    <a:ext uri="{9D8B030D-6E8A-4147-A177-3AD203B41FA5}">
                      <a16:colId xmlns:a16="http://schemas.microsoft.com/office/drawing/2014/main" val="2192386201"/>
                    </a:ext>
                  </a:extLst>
                </a:gridCol>
                <a:gridCol w="329184">
                  <a:extLst>
                    <a:ext uri="{9D8B030D-6E8A-4147-A177-3AD203B41FA5}">
                      <a16:colId xmlns:a16="http://schemas.microsoft.com/office/drawing/2014/main" val="3142972533"/>
                    </a:ext>
                  </a:extLst>
                </a:gridCol>
                <a:gridCol w="329184">
                  <a:extLst>
                    <a:ext uri="{9D8B030D-6E8A-4147-A177-3AD203B41FA5}">
                      <a16:colId xmlns:a16="http://schemas.microsoft.com/office/drawing/2014/main" val="1094691584"/>
                    </a:ext>
                  </a:extLst>
                </a:gridCol>
                <a:gridCol w="329184">
                  <a:extLst>
                    <a:ext uri="{9D8B030D-6E8A-4147-A177-3AD203B41FA5}">
                      <a16:colId xmlns:a16="http://schemas.microsoft.com/office/drawing/2014/main" val="16866169"/>
                    </a:ext>
                  </a:extLst>
                </a:gridCol>
                <a:gridCol w="329184">
                  <a:extLst>
                    <a:ext uri="{9D8B030D-6E8A-4147-A177-3AD203B41FA5}">
                      <a16:colId xmlns:a16="http://schemas.microsoft.com/office/drawing/2014/main" val="1713752460"/>
                    </a:ext>
                  </a:extLst>
                </a:gridCol>
                <a:gridCol w="329184">
                  <a:extLst>
                    <a:ext uri="{9D8B030D-6E8A-4147-A177-3AD203B41FA5}">
                      <a16:colId xmlns:a16="http://schemas.microsoft.com/office/drawing/2014/main" val="3301588388"/>
                    </a:ext>
                  </a:extLst>
                </a:gridCol>
                <a:gridCol w="329184">
                  <a:extLst>
                    <a:ext uri="{9D8B030D-6E8A-4147-A177-3AD203B41FA5}">
                      <a16:colId xmlns:a16="http://schemas.microsoft.com/office/drawing/2014/main" val="3775830988"/>
                    </a:ext>
                  </a:extLst>
                </a:gridCol>
                <a:gridCol w="329184">
                  <a:extLst>
                    <a:ext uri="{9D8B030D-6E8A-4147-A177-3AD203B41FA5}">
                      <a16:colId xmlns:a16="http://schemas.microsoft.com/office/drawing/2014/main" val="2666166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89760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- 2019-08-15 18:43:57</a:t>
                      </a:r>
                      <a:r>
                        <a:rPr kumimoji="0" lang="en-US" sz="1000" b="0" i="0" u="none" strike="noStrike" kern="1200" cap="none" spc="0" normalizeH="0" baseline="0" noProof="0">
                          <a:ln>
                            <a:noFill/>
                          </a:ln>
                          <a:solidFill>
                            <a:prstClr val="black"/>
                          </a:solidFill>
                          <a:effectLst/>
                          <a:uLnTx/>
                          <a:uFillTx/>
                          <a:latin typeface="+mn-lt"/>
                          <a:ea typeface="+mn-ea"/>
                          <a:cs typeface="+mn-cs"/>
                        </a:rPr>
                        <a:t> 
 Guess who just got featured in the newspaper today? Thank you very much </a:t>
                      </a:r>
                      <a:r>
                        <a:rPr kumimoji="0" lang="ja-JP" altLang="en-US" sz="1000" b="0" i="0" u="none" strike="noStrike" kern="1200" cap="none" spc="0" normalizeH="0" baseline="0" noProof="0">
                          <a:ln>
                            <a:noFill/>
                          </a:ln>
                          <a:solidFill>
                            <a:prstClr val="black"/>
                          </a:solidFill>
                          <a:effectLst/>
                          <a:uLnTx/>
                          <a:uFillTx/>
                          <a:latin typeface="+mn-lt"/>
                          <a:ea typeface="+mn-ea"/>
                          <a:cs typeface="+mn-cs"/>
                        </a:rPr>
                        <a:t>马来西亚星洲日报 </a:t>
                      </a:r>
                      <a:r>
                        <a:rPr kumimoji="0" lang="en-US" sz="1000" b="0" i="0" u="none" strike="noStrike" kern="1200" cap="none" spc="0" normalizeH="0" baseline="0" noProof="0">
                          <a:ln>
                            <a:noFill/>
                          </a:ln>
                          <a:solidFill>
                            <a:prstClr val="black"/>
                          </a:solidFill>
                          <a:effectLst/>
                          <a:uLnTx/>
                          <a:uFillTx/>
                          <a:latin typeface="+mn-lt"/>
                          <a:ea typeface="+mn-ea"/>
                          <a:cs typeface="+mn-cs"/>
                        </a:rPr>
                        <a:t>Malaysia Sin Chew Daily for the write-up!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https://scontent.xx.fbcdn.net/v/t1.0-9/68797296_2700103163342965_6101239277213974528_n.jpg?_nc_cat=106&amp;_nc_oc=AQmZf_qPIv-LNLjSARnaiZ3_3lrlQJZfEYkn3x3DeHoMwP7tEgsu4TjouKCP_Z4_MTI&amp;_nc_ht=scontent.xx&amp;oh=414fe35d410b3880afab916155d22256&amp;oe=5E0F6F13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09/12/2019 16:37:44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66575949"/>
                  </a:ext>
                </a:extLst>
              </a:tr>
            </a:tbl>
          </a:graphicData>
        </a:graphic>
      </p:graphicFrame>
      <p:sp>
        <p:nvSpPr>
          <p:cNvPr id="4" name="Text Placeholder 3">
            <a:extLst>
              <a:ext uri="{FF2B5EF4-FFF2-40B4-BE49-F238E27FC236}">
                <a16:creationId xmlns:a16="http://schemas.microsoft.com/office/drawing/2014/main" id="{A3FAC4AC-C689-4A43-A222-587FC3E2291F}"/>
              </a:ext>
            </a:extLst>
          </p:cNvPr>
          <p:cNvSpPr>
            <a:spLocks noGrp="1"/>
          </p:cNvSpPr>
          <p:nvPr>
            <p:ph type="body" sz="quarter" idx="14"/>
          </p:nvPr>
        </p:nvSpPr>
        <p:spPr/>
        <p:txBody>
          <a:bodyPr/>
          <a:lstStyle/>
          <a:p>
            <a:r>
              <a:rPr lang="en-US"/>
              <a:t>07/13/2019 - 08/31/2019</a:t>
            </a:r>
          </a:p>
        </p:txBody>
      </p:sp>
    </p:spTree>
    <p:extLst>
      <p:ext uri="{BB962C8B-B14F-4D97-AF65-F5344CB8AC3E}">
        <p14:creationId xmlns:p14="http://schemas.microsoft.com/office/powerpoint/2010/main" val="36555220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4CE61-6ECA-4D0C-AB92-03DC9D629332}"/>
              </a:ext>
            </a:extLst>
          </p:cNvPr>
          <p:cNvSpPr>
            <a:spLocks noGrp="1"/>
          </p:cNvSpPr>
          <p:nvPr>
            <p:ph type="title"/>
          </p:nvPr>
        </p:nvSpPr>
        <p:spPr/>
        <p:txBody>
          <a:bodyPr/>
          <a:lstStyle/>
          <a:p>
            <a:r>
              <a:rPr lang="en-US"/>
              <a:t>Facebook Own Posts Table | Nexus International School Malaysia - 9 of 14</a:t>
            </a:r>
          </a:p>
        </p:txBody>
      </p:sp>
      <p:graphicFrame>
        <p:nvGraphicFramePr>
          <p:cNvPr id="5" name="Table Placeholder 4">
            <a:extLst>
              <a:ext uri="{FF2B5EF4-FFF2-40B4-BE49-F238E27FC236}">
                <a16:creationId xmlns:a16="http://schemas.microsoft.com/office/drawing/2014/main" id="{876AAB2A-BA11-4175-A0DD-AFD84F4F13E6}"/>
              </a:ext>
            </a:extLst>
          </p:cNvPr>
          <p:cNvGraphicFramePr>
            <a:graphicFrameLocks noGrp="1"/>
          </p:cNvGraphicFramePr>
          <p:nvPr>
            <p:ph type="tbl" sz="quarter" idx="13"/>
            <p:extLst>
              <p:ext uri="{D42A27DB-BD31-4B8C-83A1-F6EECF244321}">
                <p14:modId xmlns:p14="http://schemas.microsoft.com/office/powerpoint/2010/main" val="3026581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89439771"/>
                    </a:ext>
                  </a:extLst>
                </a:gridCol>
                <a:gridCol w="905256">
                  <a:extLst>
                    <a:ext uri="{9D8B030D-6E8A-4147-A177-3AD203B41FA5}">
                      <a16:colId xmlns:a16="http://schemas.microsoft.com/office/drawing/2014/main" val="2321132818"/>
                    </a:ext>
                  </a:extLst>
                </a:gridCol>
                <a:gridCol w="658368">
                  <a:extLst>
                    <a:ext uri="{9D8B030D-6E8A-4147-A177-3AD203B41FA5}">
                      <a16:colId xmlns:a16="http://schemas.microsoft.com/office/drawing/2014/main" val="390899282"/>
                    </a:ext>
                  </a:extLst>
                </a:gridCol>
                <a:gridCol w="329184">
                  <a:extLst>
                    <a:ext uri="{9D8B030D-6E8A-4147-A177-3AD203B41FA5}">
                      <a16:colId xmlns:a16="http://schemas.microsoft.com/office/drawing/2014/main" val="1560950519"/>
                    </a:ext>
                  </a:extLst>
                </a:gridCol>
                <a:gridCol w="329184">
                  <a:extLst>
                    <a:ext uri="{9D8B030D-6E8A-4147-A177-3AD203B41FA5}">
                      <a16:colId xmlns:a16="http://schemas.microsoft.com/office/drawing/2014/main" val="3813199892"/>
                    </a:ext>
                  </a:extLst>
                </a:gridCol>
                <a:gridCol w="329184">
                  <a:extLst>
                    <a:ext uri="{9D8B030D-6E8A-4147-A177-3AD203B41FA5}">
                      <a16:colId xmlns:a16="http://schemas.microsoft.com/office/drawing/2014/main" val="1142715214"/>
                    </a:ext>
                  </a:extLst>
                </a:gridCol>
                <a:gridCol w="329184">
                  <a:extLst>
                    <a:ext uri="{9D8B030D-6E8A-4147-A177-3AD203B41FA5}">
                      <a16:colId xmlns:a16="http://schemas.microsoft.com/office/drawing/2014/main" val="706419287"/>
                    </a:ext>
                  </a:extLst>
                </a:gridCol>
                <a:gridCol w="329184">
                  <a:extLst>
                    <a:ext uri="{9D8B030D-6E8A-4147-A177-3AD203B41FA5}">
                      <a16:colId xmlns:a16="http://schemas.microsoft.com/office/drawing/2014/main" val="4102870442"/>
                    </a:ext>
                  </a:extLst>
                </a:gridCol>
                <a:gridCol w="329184">
                  <a:extLst>
                    <a:ext uri="{9D8B030D-6E8A-4147-A177-3AD203B41FA5}">
                      <a16:colId xmlns:a16="http://schemas.microsoft.com/office/drawing/2014/main" val="2505704881"/>
                    </a:ext>
                  </a:extLst>
                </a:gridCol>
                <a:gridCol w="329184">
                  <a:extLst>
                    <a:ext uri="{9D8B030D-6E8A-4147-A177-3AD203B41FA5}">
                      <a16:colId xmlns:a16="http://schemas.microsoft.com/office/drawing/2014/main" val="2860920666"/>
                    </a:ext>
                  </a:extLst>
                </a:gridCol>
                <a:gridCol w="329184">
                  <a:extLst>
                    <a:ext uri="{9D8B030D-6E8A-4147-A177-3AD203B41FA5}">
                      <a16:colId xmlns:a16="http://schemas.microsoft.com/office/drawing/2014/main" val="3850857051"/>
                    </a:ext>
                  </a:extLst>
                </a:gridCol>
                <a:gridCol w="329184">
                  <a:extLst>
                    <a:ext uri="{9D8B030D-6E8A-4147-A177-3AD203B41FA5}">
                      <a16:colId xmlns:a16="http://schemas.microsoft.com/office/drawing/2014/main" val="3630174553"/>
                    </a:ext>
                  </a:extLst>
                </a:gridCol>
                <a:gridCol w="329184">
                  <a:extLst>
                    <a:ext uri="{9D8B030D-6E8A-4147-A177-3AD203B41FA5}">
                      <a16:colId xmlns:a16="http://schemas.microsoft.com/office/drawing/2014/main" val="506901210"/>
                    </a:ext>
                  </a:extLst>
                </a:gridCol>
                <a:gridCol w="329184">
                  <a:extLst>
                    <a:ext uri="{9D8B030D-6E8A-4147-A177-3AD203B41FA5}">
                      <a16:colId xmlns:a16="http://schemas.microsoft.com/office/drawing/2014/main" val="3806619146"/>
                    </a:ext>
                  </a:extLst>
                </a:gridCol>
                <a:gridCol w="329184">
                  <a:extLst>
                    <a:ext uri="{9D8B030D-6E8A-4147-A177-3AD203B41FA5}">
                      <a16:colId xmlns:a16="http://schemas.microsoft.com/office/drawing/2014/main" val="4144319640"/>
                    </a:ext>
                  </a:extLst>
                </a:gridCol>
                <a:gridCol w="329184">
                  <a:extLst>
                    <a:ext uri="{9D8B030D-6E8A-4147-A177-3AD203B41FA5}">
                      <a16:colId xmlns:a16="http://schemas.microsoft.com/office/drawing/2014/main" val="160748636"/>
                    </a:ext>
                  </a:extLst>
                </a:gridCol>
                <a:gridCol w="329184">
                  <a:extLst>
                    <a:ext uri="{9D8B030D-6E8A-4147-A177-3AD203B41FA5}">
                      <a16:colId xmlns:a16="http://schemas.microsoft.com/office/drawing/2014/main" val="4029464609"/>
                    </a:ext>
                  </a:extLst>
                </a:gridCol>
                <a:gridCol w="329184">
                  <a:extLst>
                    <a:ext uri="{9D8B030D-6E8A-4147-A177-3AD203B41FA5}">
                      <a16:colId xmlns:a16="http://schemas.microsoft.com/office/drawing/2014/main" val="800048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46704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- 2019-08-07 17:36:13</a:t>
                      </a:r>
                      <a:r>
                        <a:rPr kumimoji="0" lang="en-US" sz="1000" b="0" i="0" u="none" strike="noStrike" kern="1200" cap="none" spc="0" normalizeH="0" baseline="0" noProof="0">
                          <a:ln>
                            <a:noFill/>
                          </a:ln>
                          <a:solidFill>
                            <a:prstClr val="black"/>
                          </a:solidFill>
                          <a:effectLst/>
                          <a:uLnTx/>
                          <a:uFillTx/>
                          <a:latin typeface="+mn-lt"/>
                          <a:ea typeface="+mn-ea"/>
                          <a:cs typeface="+mn-cs"/>
                        </a:rPr>
                        <a:t> 
 Have you heard?   International Baccalaureate (IB) recently announced the initiative in eliminating one of its exam registration fees in hopes to increase education equity and develop critical thinkers. We’re happy to guide you through about the International Baccalaureate Diploma Programme (IBDP) offered here at Nexus! Be sure to sign up for our Open Day to find out more about it! 
Open Day Sign Up link: http://bit.ly/nexusopendayaug 
Article link: http://bit.ly/33cCkOI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https://scontent.xx.fbcdn.net/v/t1.0-9/p720x720/67910549_2685166328169982_1580749446138822656_o.jpg?_nc_cat=108&amp;_nc_oc=AQlJwSL6nlHBEgKjavgAsI-lLfkWDiFGeliaQrtrysD3Je9vWFBKv9s17lT1V2Hjy_4&amp;_nc_ht=scontent.xx&amp;oh=c6de37e1a2e4d94e5c7801a91867028a&amp;oe=5DF5AA94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16:34:10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29496259"/>
                  </a:ext>
                </a:extLst>
              </a:tr>
            </a:tbl>
          </a:graphicData>
        </a:graphic>
      </p:graphicFrame>
      <p:sp>
        <p:nvSpPr>
          <p:cNvPr id="4" name="Text Placeholder 3">
            <a:extLst>
              <a:ext uri="{FF2B5EF4-FFF2-40B4-BE49-F238E27FC236}">
                <a16:creationId xmlns:a16="http://schemas.microsoft.com/office/drawing/2014/main" id="{EAA3BC7E-33CE-400E-AD13-0AB142E09805}"/>
              </a:ext>
            </a:extLst>
          </p:cNvPr>
          <p:cNvSpPr>
            <a:spLocks noGrp="1"/>
          </p:cNvSpPr>
          <p:nvPr>
            <p:ph type="body" sz="quarter" idx="14"/>
          </p:nvPr>
        </p:nvSpPr>
        <p:spPr/>
        <p:txBody>
          <a:bodyPr/>
          <a:lstStyle/>
          <a:p>
            <a:r>
              <a:rPr lang="en-US"/>
              <a:t>07/13/2019 - 08/31/2019</a:t>
            </a:r>
          </a:p>
        </p:txBody>
      </p:sp>
    </p:spTree>
    <p:extLst>
      <p:ext uri="{BB962C8B-B14F-4D97-AF65-F5344CB8AC3E}">
        <p14:creationId xmlns:p14="http://schemas.microsoft.com/office/powerpoint/2010/main" val="38672616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767A4-1FC6-4E8E-985D-127E69025D4E}"/>
              </a:ext>
            </a:extLst>
          </p:cNvPr>
          <p:cNvSpPr>
            <a:spLocks noGrp="1"/>
          </p:cNvSpPr>
          <p:nvPr>
            <p:ph type="title"/>
          </p:nvPr>
        </p:nvSpPr>
        <p:spPr/>
        <p:txBody>
          <a:bodyPr/>
          <a:lstStyle/>
          <a:p>
            <a:r>
              <a:rPr lang="en-US"/>
              <a:t>Facebook Own Posts Table | Nexus International School Malaysia - 10 of 14</a:t>
            </a:r>
          </a:p>
        </p:txBody>
      </p:sp>
      <p:graphicFrame>
        <p:nvGraphicFramePr>
          <p:cNvPr id="5" name="Table Placeholder 4">
            <a:extLst>
              <a:ext uri="{FF2B5EF4-FFF2-40B4-BE49-F238E27FC236}">
                <a16:creationId xmlns:a16="http://schemas.microsoft.com/office/drawing/2014/main" id="{A464B63E-A0B9-4B52-8AB8-87C6A5702870}"/>
              </a:ext>
            </a:extLst>
          </p:cNvPr>
          <p:cNvGraphicFramePr>
            <a:graphicFrameLocks noGrp="1"/>
          </p:cNvGraphicFramePr>
          <p:nvPr>
            <p:ph type="tbl" sz="quarter" idx="13"/>
            <p:extLst>
              <p:ext uri="{D42A27DB-BD31-4B8C-83A1-F6EECF244321}">
                <p14:modId xmlns:p14="http://schemas.microsoft.com/office/powerpoint/2010/main" val="635331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53844105"/>
                    </a:ext>
                  </a:extLst>
                </a:gridCol>
                <a:gridCol w="905256">
                  <a:extLst>
                    <a:ext uri="{9D8B030D-6E8A-4147-A177-3AD203B41FA5}">
                      <a16:colId xmlns:a16="http://schemas.microsoft.com/office/drawing/2014/main" val="4270856952"/>
                    </a:ext>
                  </a:extLst>
                </a:gridCol>
                <a:gridCol w="658368">
                  <a:extLst>
                    <a:ext uri="{9D8B030D-6E8A-4147-A177-3AD203B41FA5}">
                      <a16:colId xmlns:a16="http://schemas.microsoft.com/office/drawing/2014/main" val="570126504"/>
                    </a:ext>
                  </a:extLst>
                </a:gridCol>
                <a:gridCol w="329184">
                  <a:extLst>
                    <a:ext uri="{9D8B030D-6E8A-4147-A177-3AD203B41FA5}">
                      <a16:colId xmlns:a16="http://schemas.microsoft.com/office/drawing/2014/main" val="1496039057"/>
                    </a:ext>
                  </a:extLst>
                </a:gridCol>
                <a:gridCol w="329184">
                  <a:extLst>
                    <a:ext uri="{9D8B030D-6E8A-4147-A177-3AD203B41FA5}">
                      <a16:colId xmlns:a16="http://schemas.microsoft.com/office/drawing/2014/main" val="1451571847"/>
                    </a:ext>
                  </a:extLst>
                </a:gridCol>
                <a:gridCol w="329184">
                  <a:extLst>
                    <a:ext uri="{9D8B030D-6E8A-4147-A177-3AD203B41FA5}">
                      <a16:colId xmlns:a16="http://schemas.microsoft.com/office/drawing/2014/main" val="1426333042"/>
                    </a:ext>
                  </a:extLst>
                </a:gridCol>
                <a:gridCol w="329184">
                  <a:extLst>
                    <a:ext uri="{9D8B030D-6E8A-4147-A177-3AD203B41FA5}">
                      <a16:colId xmlns:a16="http://schemas.microsoft.com/office/drawing/2014/main" val="2542554761"/>
                    </a:ext>
                  </a:extLst>
                </a:gridCol>
                <a:gridCol w="329184">
                  <a:extLst>
                    <a:ext uri="{9D8B030D-6E8A-4147-A177-3AD203B41FA5}">
                      <a16:colId xmlns:a16="http://schemas.microsoft.com/office/drawing/2014/main" val="3768525588"/>
                    </a:ext>
                  </a:extLst>
                </a:gridCol>
                <a:gridCol w="329184">
                  <a:extLst>
                    <a:ext uri="{9D8B030D-6E8A-4147-A177-3AD203B41FA5}">
                      <a16:colId xmlns:a16="http://schemas.microsoft.com/office/drawing/2014/main" val="110505001"/>
                    </a:ext>
                  </a:extLst>
                </a:gridCol>
                <a:gridCol w="329184">
                  <a:extLst>
                    <a:ext uri="{9D8B030D-6E8A-4147-A177-3AD203B41FA5}">
                      <a16:colId xmlns:a16="http://schemas.microsoft.com/office/drawing/2014/main" val="1355313780"/>
                    </a:ext>
                  </a:extLst>
                </a:gridCol>
                <a:gridCol w="329184">
                  <a:extLst>
                    <a:ext uri="{9D8B030D-6E8A-4147-A177-3AD203B41FA5}">
                      <a16:colId xmlns:a16="http://schemas.microsoft.com/office/drawing/2014/main" val="3134388092"/>
                    </a:ext>
                  </a:extLst>
                </a:gridCol>
                <a:gridCol w="329184">
                  <a:extLst>
                    <a:ext uri="{9D8B030D-6E8A-4147-A177-3AD203B41FA5}">
                      <a16:colId xmlns:a16="http://schemas.microsoft.com/office/drawing/2014/main" val="4089298642"/>
                    </a:ext>
                  </a:extLst>
                </a:gridCol>
                <a:gridCol w="329184">
                  <a:extLst>
                    <a:ext uri="{9D8B030D-6E8A-4147-A177-3AD203B41FA5}">
                      <a16:colId xmlns:a16="http://schemas.microsoft.com/office/drawing/2014/main" val="2871150457"/>
                    </a:ext>
                  </a:extLst>
                </a:gridCol>
                <a:gridCol w="329184">
                  <a:extLst>
                    <a:ext uri="{9D8B030D-6E8A-4147-A177-3AD203B41FA5}">
                      <a16:colId xmlns:a16="http://schemas.microsoft.com/office/drawing/2014/main" val="1136550693"/>
                    </a:ext>
                  </a:extLst>
                </a:gridCol>
                <a:gridCol w="329184">
                  <a:extLst>
                    <a:ext uri="{9D8B030D-6E8A-4147-A177-3AD203B41FA5}">
                      <a16:colId xmlns:a16="http://schemas.microsoft.com/office/drawing/2014/main" val="2804789951"/>
                    </a:ext>
                  </a:extLst>
                </a:gridCol>
                <a:gridCol w="329184">
                  <a:extLst>
                    <a:ext uri="{9D8B030D-6E8A-4147-A177-3AD203B41FA5}">
                      <a16:colId xmlns:a16="http://schemas.microsoft.com/office/drawing/2014/main" val="2098700858"/>
                    </a:ext>
                  </a:extLst>
                </a:gridCol>
                <a:gridCol w="329184">
                  <a:extLst>
                    <a:ext uri="{9D8B030D-6E8A-4147-A177-3AD203B41FA5}">
                      <a16:colId xmlns:a16="http://schemas.microsoft.com/office/drawing/2014/main" val="2481126097"/>
                    </a:ext>
                  </a:extLst>
                </a:gridCol>
                <a:gridCol w="329184">
                  <a:extLst>
                    <a:ext uri="{9D8B030D-6E8A-4147-A177-3AD203B41FA5}">
                      <a16:colId xmlns:a16="http://schemas.microsoft.com/office/drawing/2014/main" val="1546197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90575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- 2019-08-06 19:49:26</a:t>
                      </a:r>
                      <a:r>
                        <a:rPr kumimoji="0" lang="en-US" sz="1000" b="0" i="0" u="none" strike="noStrike" kern="1200" cap="none" spc="0" normalizeH="0" baseline="0" noProof="0">
                          <a:ln>
                            <a:noFill/>
                          </a:ln>
                          <a:solidFill>
                            <a:prstClr val="black"/>
                          </a:solidFill>
                          <a:effectLst/>
                          <a:uLnTx/>
                          <a:uFillTx/>
                          <a:latin typeface="+mn-lt"/>
                          <a:ea typeface="+mn-ea"/>
                          <a:cs typeface="+mn-cs"/>
                        </a:rPr>
                        <a:t> 
 Just yesterday, we had the chance to welcome learners and parents from China, Korea, Hong Kong, Japan and Taiwan to kickstart our Summer Camp! 
Our exciting 11-day, 10-night programme is tailor-made for 9 - 16 year-olds of all ability levels to develop their proficiency in the English language. The three programmes, Beginners, Developing and Mastering are complemented by a series of ICT, sports, arts, cultural and social activities.
It’s the end of day 2 and we can’t wait for more to come!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16:34:10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6657872"/>
                  </a:ext>
                </a:extLst>
              </a:tr>
            </a:tbl>
          </a:graphicData>
        </a:graphic>
      </p:graphicFrame>
      <p:sp>
        <p:nvSpPr>
          <p:cNvPr id="4" name="Text Placeholder 3">
            <a:extLst>
              <a:ext uri="{FF2B5EF4-FFF2-40B4-BE49-F238E27FC236}">
                <a16:creationId xmlns:a16="http://schemas.microsoft.com/office/drawing/2014/main" id="{7848FA8C-9519-4EF4-B2C6-346F8C3A37D1}"/>
              </a:ext>
            </a:extLst>
          </p:cNvPr>
          <p:cNvSpPr>
            <a:spLocks noGrp="1"/>
          </p:cNvSpPr>
          <p:nvPr>
            <p:ph type="body" sz="quarter" idx="14"/>
          </p:nvPr>
        </p:nvSpPr>
        <p:spPr/>
        <p:txBody>
          <a:bodyPr/>
          <a:lstStyle/>
          <a:p>
            <a:r>
              <a:rPr lang="en-US"/>
              <a:t>07/13/2019 - 08/31/2019</a:t>
            </a:r>
          </a:p>
        </p:txBody>
      </p:sp>
    </p:spTree>
    <p:extLst>
      <p:ext uri="{BB962C8B-B14F-4D97-AF65-F5344CB8AC3E}">
        <p14:creationId xmlns:p14="http://schemas.microsoft.com/office/powerpoint/2010/main" val="15683024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7C764-2BE5-4104-8D95-24110E88C2CE}"/>
              </a:ext>
            </a:extLst>
          </p:cNvPr>
          <p:cNvSpPr>
            <a:spLocks noGrp="1"/>
          </p:cNvSpPr>
          <p:nvPr>
            <p:ph type="title"/>
          </p:nvPr>
        </p:nvSpPr>
        <p:spPr/>
        <p:txBody>
          <a:bodyPr/>
          <a:lstStyle/>
          <a:p>
            <a:r>
              <a:rPr lang="en-US"/>
              <a:t>Facebook Own Posts Table | Nexus International School Malaysia - 11 of 14</a:t>
            </a:r>
          </a:p>
        </p:txBody>
      </p:sp>
      <p:graphicFrame>
        <p:nvGraphicFramePr>
          <p:cNvPr id="5" name="Table Placeholder 4">
            <a:extLst>
              <a:ext uri="{FF2B5EF4-FFF2-40B4-BE49-F238E27FC236}">
                <a16:creationId xmlns:a16="http://schemas.microsoft.com/office/drawing/2014/main" id="{110C0F10-9D96-4274-8689-92F245304DA5}"/>
              </a:ext>
            </a:extLst>
          </p:cNvPr>
          <p:cNvGraphicFramePr>
            <a:graphicFrameLocks noGrp="1"/>
          </p:cNvGraphicFramePr>
          <p:nvPr>
            <p:ph type="tbl" sz="quarter" idx="13"/>
            <p:extLst>
              <p:ext uri="{D42A27DB-BD31-4B8C-83A1-F6EECF244321}">
                <p14:modId xmlns:p14="http://schemas.microsoft.com/office/powerpoint/2010/main" val="1130749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93961799"/>
                    </a:ext>
                  </a:extLst>
                </a:gridCol>
                <a:gridCol w="905256">
                  <a:extLst>
                    <a:ext uri="{9D8B030D-6E8A-4147-A177-3AD203B41FA5}">
                      <a16:colId xmlns:a16="http://schemas.microsoft.com/office/drawing/2014/main" val="3804961384"/>
                    </a:ext>
                  </a:extLst>
                </a:gridCol>
                <a:gridCol w="658368">
                  <a:extLst>
                    <a:ext uri="{9D8B030D-6E8A-4147-A177-3AD203B41FA5}">
                      <a16:colId xmlns:a16="http://schemas.microsoft.com/office/drawing/2014/main" val="4211650143"/>
                    </a:ext>
                  </a:extLst>
                </a:gridCol>
                <a:gridCol w="329184">
                  <a:extLst>
                    <a:ext uri="{9D8B030D-6E8A-4147-A177-3AD203B41FA5}">
                      <a16:colId xmlns:a16="http://schemas.microsoft.com/office/drawing/2014/main" val="762748860"/>
                    </a:ext>
                  </a:extLst>
                </a:gridCol>
                <a:gridCol w="329184">
                  <a:extLst>
                    <a:ext uri="{9D8B030D-6E8A-4147-A177-3AD203B41FA5}">
                      <a16:colId xmlns:a16="http://schemas.microsoft.com/office/drawing/2014/main" val="3834236816"/>
                    </a:ext>
                  </a:extLst>
                </a:gridCol>
                <a:gridCol w="329184">
                  <a:extLst>
                    <a:ext uri="{9D8B030D-6E8A-4147-A177-3AD203B41FA5}">
                      <a16:colId xmlns:a16="http://schemas.microsoft.com/office/drawing/2014/main" val="883361499"/>
                    </a:ext>
                  </a:extLst>
                </a:gridCol>
                <a:gridCol w="329184">
                  <a:extLst>
                    <a:ext uri="{9D8B030D-6E8A-4147-A177-3AD203B41FA5}">
                      <a16:colId xmlns:a16="http://schemas.microsoft.com/office/drawing/2014/main" val="2265939403"/>
                    </a:ext>
                  </a:extLst>
                </a:gridCol>
                <a:gridCol w="329184">
                  <a:extLst>
                    <a:ext uri="{9D8B030D-6E8A-4147-A177-3AD203B41FA5}">
                      <a16:colId xmlns:a16="http://schemas.microsoft.com/office/drawing/2014/main" val="3157814399"/>
                    </a:ext>
                  </a:extLst>
                </a:gridCol>
                <a:gridCol w="329184">
                  <a:extLst>
                    <a:ext uri="{9D8B030D-6E8A-4147-A177-3AD203B41FA5}">
                      <a16:colId xmlns:a16="http://schemas.microsoft.com/office/drawing/2014/main" val="4123496808"/>
                    </a:ext>
                  </a:extLst>
                </a:gridCol>
                <a:gridCol w="329184">
                  <a:extLst>
                    <a:ext uri="{9D8B030D-6E8A-4147-A177-3AD203B41FA5}">
                      <a16:colId xmlns:a16="http://schemas.microsoft.com/office/drawing/2014/main" val="1634110913"/>
                    </a:ext>
                  </a:extLst>
                </a:gridCol>
                <a:gridCol w="329184">
                  <a:extLst>
                    <a:ext uri="{9D8B030D-6E8A-4147-A177-3AD203B41FA5}">
                      <a16:colId xmlns:a16="http://schemas.microsoft.com/office/drawing/2014/main" val="767347729"/>
                    </a:ext>
                  </a:extLst>
                </a:gridCol>
                <a:gridCol w="329184">
                  <a:extLst>
                    <a:ext uri="{9D8B030D-6E8A-4147-A177-3AD203B41FA5}">
                      <a16:colId xmlns:a16="http://schemas.microsoft.com/office/drawing/2014/main" val="603145941"/>
                    </a:ext>
                  </a:extLst>
                </a:gridCol>
                <a:gridCol w="329184">
                  <a:extLst>
                    <a:ext uri="{9D8B030D-6E8A-4147-A177-3AD203B41FA5}">
                      <a16:colId xmlns:a16="http://schemas.microsoft.com/office/drawing/2014/main" val="2791826992"/>
                    </a:ext>
                  </a:extLst>
                </a:gridCol>
                <a:gridCol w="329184">
                  <a:extLst>
                    <a:ext uri="{9D8B030D-6E8A-4147-A177-3AD203B41FA5}">
                      <a16:colId xmlns:a16="http://schemas.microsoft.com/office/drawing/2014/main" val="1449262486"/>
                    </a:ext>
                  </a:extLst>
                </a:gridCol>
                <a:gridCol w="329184">
                  <a:extLst>
                    <a:ext uri="{9D8B030D-6E8A-4147-A177-3AD203B41FA5}">
                      <a16:colId xmlns:a16="http://schemas.microsoft.com/office/drawing/2014/main" val="647780978"/>
                    </a:ext>
                  </a:extLst>
                </a:gridCol>
                <a:gridCol w="329184">
                  <a:extLst>
                    <a:ext uri="{9D8B030D-6E8A-4147-A177-3AD203B41FA5}">
                      <a16:colId xmlns:a16="http://schemas.microsoft.com/office/drawing/2014/main" val="3897122290"/>
                    </a:ext>
                  </a:extLst>
                </a:gridCol>
                <a:gridCol w="329184">
                  <a:extLst>
                    <a:ext uri="{9D8B030D-6E8A-4147-A177-3AD203B41FA5}">
                      <a16:colId xmlns:a16="http://schemas.microsoft.com/office/drawing/2014/main" val="1256617364"/>
                    </a:ext>
                  </a:extLst>
                </a:gridCol>
                <a:gridCol w="329184">
                  <a:extLst>
                    <a:ext uri="{9D8B030D-6E8A-4147-A177-3AD203B41FA5}">
                      <a16:colId xmlns:a16="http://schemas.microsoft.com/office/drawing/2014/main" val="330409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84117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- 2019-08-05 10:00:00</a:t>
                      </a:r>
                      <a:r>
                        <a:rPr kumimoji="0" lang="en-US" sz="1000" b="0" i="0" u="none" strike="noStrike" kern="1200" cap="none" spc="0" normalizeH="0" baseline="0" noProof="0">
                          <a:ln>
                            <a:noFill/>
                          </a:ln>
                          <a:solidFill>
                            <a:prstClr val="black"/>
                          </a:solidFill>
                          <a:effectLst/>
                          <a:uLnTx/>
                          <a:uFillTx/>
                          <a:latin typeface="+mn-lt"/>
                          <a:ea typeface="+mn-ea"/>
                          <a:cs typeface="+mn-cs"/>
                        </a:rPr>
                        <a:t> 
 Nexus International School provides exceptional learning for your child from the early years up to pre-university, including boarding for ages 10 to 18. Attend our Open Day on 16 August to learn more!
Open Day Programme:
10.00 am - Registration and morning tea
10.30 am - Talks by Senior Leadership Team
11.00 am - School tour &amp; Meet Nexus IB Alumni
12.00 pm - Boarding briefing and tour by Director of Boarding house
Click on the link below to RSVP! 
Link: http://bit.ly/nexusopendayaug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https://scontent.xx.fbcdn.net/v/t1.0-9/s720x720/67514457_2675562675797014_4841221289907585024_o.png?_nc_cat=109&amp;_nc_oc=AQl20dhIhiGoQqsgJ8rfe5U33LxVTpBZu1esSXLZ4sXVK1wuurvcWu0h00AyTdfn06E&amp;_nc_ht=scontent.xx&amp;oh=11a8ba45d39353b9b339222cce6a846e&amp;oe=5DC9DDB5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16:34:10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0271890"/>
                  </a:ext>
                </a:extLst>
              </a:tr>
            </a:tbl>
          </a:graphicData>
        </a:graphic>
      </p:graphicFrame>
      <p:sp>
        <p:nvSpPr>
          <p:cNvPr id="4" name="Text Placeholder 3">
            <a:extLst>
              <a:ext uri="{FF2B5EF4-FFF2-40B4-BE49-F238E27FC236}">
                <a16:creationId xmlns:a16="http://schemas.microsoft.com/office/drawing/2014/main" id="{CDB1E1F7-6FAE-4096-9393-3E8D18AD97E7}"/>
              </a:ext>
            </a:extLst>
          </p:cNvPr>
          <p:cNvSpPr>
            <a:spLocks noGrp="1"/>
          </p:cNvSpPr>
          <p:nvPr>
            <p:ph type="body" sz="quarter" idx="14"/>
          </p:nvPr>
        </p:nvSpPr>
        <p:spPr/>
        <p:txBody>
          <a:bodyPr/>
          <a:lstStyle/>
          <a:p>
            <a:r>
              <a:rPr lang="en-US"/>
              <a:t>07/13/2019 - 08/31/2019</a:t>
            </a:r>
          </a:p>
        </p:txBody>
      </p:sp>
    </p:spTree>
    <p:extLst>
      <p:ext uri="{BB962C8B-B14F-4D97-AF65-F5344CB8AC3E}">
        <p14:creationId xmlns:p14="http://schemas.microsoft.com/office/powerpoint/2010/main" val="36533663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AD5B5-AC68-48E3-9E1F-1777BF48A069}"/>
              </a:ext>
            </a:extLst>
          </p:cNvPr>
          <p:cNvSpPr>
            <a:spLocks noGrp="1"/>
          </p:cNvSpPr>
          <p:nvPr>
            <p:ph type="title"/>
          </p:nvPr>
        </p:nvSpPr>
        <p:spPr/>
        <p:txBody>
          <a:bodyPr/>
          <a:lstStyle/>
          <a:p>
            <a:r>
              <a:rPr lang="en-US"/>
              <a:t>Facebook Own Posts Table | Nexus International School Malaysia - 12 of 14</a:t>
            </a:r>
          </a:p>
        </p:txBody>
      </p:sp>
      <p:graphicFrame>
        <p:nvGraphicFramePr>
          <p:cNvPr id="5" name="Table Placeholder 4">
            <a:extLst>
              <a:ext uri="{FF2B5EF4-FFF2-40B4-BE49-F238E27FC236}">
                <a16:creationId xmlns:a16="http://schemas.microsoft.com/office/drawing/2014/main" id="{3468E9F0-5CDF-4E78-9399-0CAF9B5D46D7}"/>
              </a:ext>
            </a:extLst>
          </p:cNvPr>
          <p:cNvGraphicFramePr>
            <a:graphicFrameLocks noGrp="1"/>
          </p:cNvGraphicFramePr>
          <p:nvPr>
            <p:ph type="tbl" sz="quarter" idx="13"/>
            <p:extLst>
              <p:ext uri="{D42A27DB-BD31-4B8C-83A1-F6EECF244321}">
                <p14:modId xmlns:p14="http://schemas.microsoft.com/office/powerpoint/2010/main" val="3326923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17462011"/>
                    </a:ext>
                  </a:extLst>
                </a:gridCol>
                <a:gridCol w="905256">
                  <a:extLst>
                    <a:ext uri="{9D8B030D-6E8A-4147-A177-3AD203B41FA5}">
                      <a16:colId xmlns:a16="http://schemas.microsoft.com/office/drawing/2014/main" val="2948941805"/>
                    </a:ext>
                  </a:extLst>
                </a:gridCol>
                <a:gridCol w="658368">
                  <a:extLst>
                    <a:ext uri="{9D8B030D-6E8A-4147-A177-3AD203B41FA5}">
                      <a16:colId xmlns:a16="http://schemas.microsoft.com/office/drawing/2014/main" val="1477487315"/>
                    </a:ext>
                  </a:extLst>
                </a:gridCol>
                <a:gridCol w="329184">
                  <a:extLst>
                    <a:ext uri="{9D8B030D-6E8A-4147-A177-3AD203B41FA5}">
                      <a16:colId xmlns:a16="http://schemas.microsoft.com/office/drawing/2014/main" val="3565419908"/>
                    </a:ext>
                  </a:extLst>
                </a:gridCol>
                <a:gridCol w="329184">
                  <a:extLst>
                    <a:ext uri="{9D8B030D-6E8A-4147-A177-3AD203B41FA5}">
                      <a16:colId xmlns:a16="http://schemas.microsoft.com/office/drawing/2014/main" val="2061066711"/>
                    </a:ext>
                  </a:extLst>
                </a:gridCol>
                <a:gridCol w="329184">
                  <a:extLst>
                    <a:ext uri="{9D8B030D-6E8A-4147-A177-3AD203B41FA5}">
                      <a16:colId xmlns:a16="http://schemas.microsoft.com/office/drawing/2014/main" val="1142774664"/>
                    </a:ext>
                  </a:extLst>
                </a:gridCol>
                <a:gridCol w="329184">
                  <a:extLst>
                    <a:ext uri="{9D8B030D-6E8A-4147-A177-3AD203B41FA5}">
                      <a16:colId xmlns:a16="http://schemas.microsoft.com/office/drawing/2014/main" val="619624139"/>
                    </a:ext>
                  </a:extLst>
                </a:gridCol>
                <a:gridCol w="329184">
                  <a:extLst>
                    <a:ext uri="{9D8B030D-6E8A-4147-A177-3AD203B41FA5}">
                      <a16:colId xmlns:a16="http://schemas.microsoft.com/office/drawing/2014/main" val="3302690719"/>
                    </a:ext>
                  </a:extLst>
                </a:gridCol>
                <a:gridCol w="329184">
                  <a:extLst>
                    <a:ext uri="{9D8B030D-6E8A-4147-A177-3AD203B41FA5}">
                      <a16:colId xmlns:a16="http://schemas.microsoft.com/office/drawing/2014/main" val="1526635002"/>
                    </a:ext>
                  </a:extLst>
                </a:gridCol>
                <a:gridCol w="329184">
                  <a:extLst>
                    <a:ext uri="{9D8B030D-6E8A-4147-A177-3AD203B41FA5}">
                      <a16:colId xmlns:a16="http://schemas.microsoft.com/office/drawing/2014/main" val="3578354067"/>
                    </a:ext>
                  </a:extLst>
                </a:gridCol>
                <a:gridCol w="329184">
                  <a:extLst>
                    <a:ext uri="{9D8B030D-6E8A-4147-A177-3AD203B41FA5}">
                      <a16:colId xmlns:a16="http://schemas.microsoft.com/office/drawing/2014/main" val="967863174"/>
                    </a:ext>
                  </a:extLst>
                </a:gridCol>
                <a:gridCol w="329184">
                  <a:extLst>
                    <a:ext uri="{9D8B030D-6E8A-4147-A177-3AD203B41FA5}">
                      <a16:colId xmlns:a16="http://schemas.microsoft.com/office/drawing/2014/main" val="3830718071"/>
                    </a:ext>
                  </a:extLst>
                </a:gridCol>
                <a:gridCol w="329184">
                  <a:extLst>
                    <a:ext uri="{9D8B030D-6E8A-4147-A177-3AD203B41FA5}">
                      <a16:colId xmlns:a16="http://schemas.microsoft.com/office/drawing/2014/main" val="4152264219"/>
                    </a:ext>
                  </a:extLst>
                </a:gridCol>
                <a:gridCol w="329184">
                  <a:extLst>
                    <a:ext uri="{9D8B030D-6E8A-4147-A177-3AD203B41FA5}">
                      <a16:colId xmlns:a16="http://schemas.microsoft.com/office/drawing/2014/main" val="4060870296"/>
                    </a:ext>
                  </a:extLst>
                </a:gridCol>
                <a:gridCol w="329184">
                  <a:extLst>
                    <a:ext uri="{9D8B030D-6E8A-4147-A177-3AD203B41FA5}">
                      <a16:colId xmlns:a16="http://schemas.microsoft.com/office/drawing/2014/main" val="4116079197"/>
                    </a:ext>
                  </a:extLst>
                </a:gridCol>
                <a:gridCol w="329184">
                  <a:extLst>
                    <a:ext uri="{9D8B030D-6E8A-4147-A177-3AD203B41FA5}">
                      <a16:colId xmlns:a16="http://schemas.microsoft.com/office/drawing/2014/main" val="269828768"/>
                    </a:ext>
                  </a:extLst>
                </a:gridCol>
                <a:gridCol w="329184">
                  <a:extLst>
                    <a:ext uri="{9D8B030D-6E8A-4147-A177-3AD203B41FA5}">
                      <a16:colId xmlns:a16="http://schemas.microsoft.com/office/drawing/2014/main" val="1388579032"/>
                    </a:ext>
                  </a:extLst>
                </a:gridCol>
                <a:gridCol w="329184">
                  <a:extLst>
                    <a:ext uri="{9D8B030D-6E8A-4147-A177-3AD203B41FA5}">
                      <a16:colId xmlns:a16="http://schemas.microsoft.com/office/drawing/2014/main" val="1523802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15055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- 2019-08-02 17:00:01</a:t>
                      </a:r>
                      <a:r>
                        <a:rPr kumimoji="0" lang="en-US" sz="1000" b="0" i="0" u="none" strike="noStrike" kern="1200" cap="none" spc="0" normalizeH="0" baseline="0" noProof="0">
                          <a:ln>
                            <a:noFill/>
                          </a:ln>
                          <a:solidFill>
                            <a:prstClr val="black"/>
                          </a:solidFill>
                          <a:effectLst/>
                          <a:uLnTx/>
                          <a:uFillTx/>
                          <a:latin typeface="+mn-lt"/>
                          <a:ea typeface="+mn-ea"/>
                          <a:cs typeface="+mn-cs"/>
                        </a:rPr>
                        <a:t> 
 Nexus is internationally accredited for our effective approach towards learning. Our innovative methods have garnered recognitions such as ‘Mastering’ status for the International Primary Curriculum, Apple Distinguished School, and many more. Attend our Open Day on 16 August to get more information.
Click on the link below to RSVP! 
Link: http://bit.ly/nexusopendayaug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https://scontent.xx.fbcdn.net/v/t1.0-9/s720x720/67493606_2675490142470934_3488956583428227072_o.jpg?_nc_cat=111&amp;_nc_oc=AQnPmgE2XYL49ki1HSwHcidj_W27FQcfRNCp1a1idt5ZlQXAJsO3LuJNu28_txhn8FI&amp;_nc_ht=scontent.xx&amp;oh=eb01f5b1837e8857a76fc3f94c39fc81&amp;oe=5E09FC7F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16:34:10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08964669"/>
                  </a:ext>
                </a:extLst>
              </a:tr>
            </a:tbl>
          </a:graphicData>
        </a:graphic>
      </p:graphicFrame>
      <p:sp>
        <p:nvSpPr>
          <p:cNvPr id="4" name="Text Placeholder 3">
            <a:extLst>
              <a:ext uri="{FF2B5EF4-FFF2-40B4-BE49-F238E27FC236}">
                <a16:creationId xmlns:a16="http://schemas.microsoft.com/office/drawing/2014/main" id="{F9A8ACB7-9C9A-4F12-BD24-8826BDE22D24}"/>
              </a:ext>
            </a:extLst>
          </p:cNvPr>
          <p:cNvSpPr>
            <a:spLocks noGrp="1"/>
          </p:cNvSpPr>
          <p:nvPr>
            <p:ph type="body" sz="quarter" idx="14"/>
          </p:nvPr>
        </p:nvSpPr>
        <p:spPr/>
        <p:txBody>
          <a:bodyPr/>
          <a:lstStyle/>
          <a:p>
            <a:r>
              <a:rPr lang="en-US"/>
              <a:t>07/13/2019 - 08/31/2019</a:t>
            </a:r>
          </a:p>
        </p:txBody>
      </p:sp>
    </p:spTree>
    <p:extLst>
      <p:ext uri="{BB962C8B-B14F-4D97-AF65-F5344CB8AC3E}">
        <p14:creationId xmlns:p14="http://schemas.microsoft.com/office/powerpoint/2010/main" val="10204469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EA0F0-C4B9-468A-915D-6C6889454DC1}"/>
              </a:ext>
            </a:extLst>
          </p:cNvPr>
          <p:cNvSpPr>
            <a:spLocks noGrp="1"/>
          </p:cNvSpPr>
          <p:nvPr>
            <p:ph type="title"/>
          </p:nvPr>
        </p:nvSpPr>
        <p:spPr/>
        <p:txBody>
          <a:bodyPr/>
          <a:lstStyle/>
          <a:p>
            <a:r>
              <a:rPr lang="en-US"/>
              <a:t>Facebook Own Posts Table | Nexus International School Malaysia - 13 of 14</a:t>
            </a:r>
          </a:p>
        </p:txBody>
      </p:sp>
      <p:graphicFrame>
        <p:nvGraphicFramePr>
          <p:cNvPr id="5" name="Table Placeholder 4">
            <a:extLst>
              <a:ext uri="{FF2B5EF4-FFF2-40B4-BE49-F238E27FC236}">
                <a16:creationId xmlns:a16="http://schemas.microsoft.com/office/drawing/2014/main" id="{8DD69FD3-AF97-4F2F-A682-B438CC577DD9}"/>
              </a:ext>
            </a:extLst>
          </p:cNvPr>
          <p:cNvGraphicFramePr>
            <a:graphicFrameLocks noGrp="1"/>
          </p:cNvGraphicFramePr>
          <p:nvPr>
            <p:ph type="tbl" sz="quarter" idx="13"/>
            <p:extLst>
              <p:ext uri="{D42A27DB-BD31-4B8C-83A1-F6EECF244321}">
                <p14:modId xmlns:p14="http://schemas.microsoft.com/office/powerpoint/2010/main" val="2628220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04722139"/>
                    </a:ext>
                  </a:extLst>
                </a:gridCol>
                <a:gridCol w="905256">
                  <a:extLst>
                    <a:ext uri="{9D8B030D-6E8A-4147-A177-3AD203B41FA5}">
                      <a16:colId xmlns:a16="http://schemas.microsoft.com/office/drawing/2014/main" val="3043003452"/>
                    </a:ext>
                  </a:extLst>
                </a:gridCol>
                <a:gridCol w="658368">
                  <a:extLst>
                    <a:ext uri="{9D8B030D-6E8A-4147-A177-3AD203B41FA5}">
                      <a16:colId xmlns:a16="http://schemas.microsoft.com/office/drawing/2014/main" val="1164233989"/>
                    </a:ext>
                  </a:extLst>
                </a:gridCol>
                <a:gridCol w="329184">
                  <a:extLst>
                    <a:ext uri="{9D8B030D-6E8A-4147-A177-3AD203B41FA5}">
                      <a16:colId xmlns:a16="http://schemas.microsoft.com/office/drawing/2014/main" val="2832466549"/>
                    </a:ext>
                  </a:extLst>
                </a:gridCol>
                <a:gridCol w="329184">
                  <a:extLst>
                    <a:ext uri="{9D8B030D-6E8A-4147-A177-3AD203B41FA5}">
                      <a16:colId xmlns:a16="http://schemas.microsoft.com/office/drawing/2014/main" val="2974952827"/>
                    </a:ext>
                  </a:extLst>
                </a:gridCol>
                <a:gridCol w="329184">
                  <a:extLst>
                    <a:ext uri="{9D8B030D-6E8A-4147-A177-3AD203B41FA5}">
                      <a16:colId xmlns:a16="http://schemas.microsoft.com/office/drawing/2014/main" val="2896648632"/>
                    </a:ext>
                  </a:extLst>
                </a:gridCol>
                <a:gridCol w="329184">
                  <a:extLst>
                    <a:ext uri="{9D8B030D-6E8A-4147-A177-3AD203B41FA5}">
                      <a16:colId xmlns:a16="http://schemas.microsoft.com/office/drawing/2014/main" val="1594192350"/>
                    </a:ext>
                  </a:extLst>
                </a:gridCol>
                <a:gridCol w="329184">
                  <a:extLst>
                    <a:ext uri="{9D8B030D-6E8A-4147-A177-3AD203B41FA5}">
                      <a16:colId xmlns:a16="http://schemas.microsoft.com/office/drawing/2014/main" val="3504412300"/>
                    </a:ext>
                  </a:extLst>
                </a:gridCol>
                <a:gridCol w="329184">
                  <a:extLst>
                    <a:ext uri="{9D8B030D-6E8A-4147-A177-3AD203B41FA5}">
                      <a16:colId xmlns:a16="http://schemas.microsoft.com/office/drawing/2014/main" val="2290719679"/>
                    </a:ext>
                  </a:extLst>
                </a:gridCol>
                <a:gridCol w="329184">
                  <a:extLst>
                    <a:ext uri="{9D8B030D-6E8A-4147-A177-3AD203B41FA5}">
                      <a16:colId xmlns:a16="http://schemas.microsoft.com/office/drawing/2014/main" val="3148259863"/>
                    </a:ext>
                  </a:extLst>
                </a:gridCol>
                <a:gridCol w="329184">
                  <a:extLst>
                    <a:ext uri="{9D8B030D-6E8A-4147-A177-3AD203B41FA5}">
                      <a16:colId xmlns:a16="http://schemas.microsoft.com/office/drawing/2014/main" val="2634151960"/>
                    </a:ext>
                  </a:extLst>
                </a:gridCol>
                <a:gridCol w="329184">
                  <a:extLst>
                    <a:ext uri="{9D8B030D-6E8A-4147-A177-3AD203B41FA5}">
                      <a16:colId xmlns:a16="http://schemas.microsoft.com/office/drawing/2014/main" val="345703576"/>
                    </a:ext>
                  </a:extLst>
                </a:gridCol>
                <a:gridCol w="329184">
                  <a:extLst>
                    <a:ext uri="{9D8B030D-6E8A-4147-A177-3AD203B41FA5}">
                      <a16:colId xmlns:a16="http://schemas.microsoft.com/office/drawing/2014/main" val="3637002825"/>
                    </a:ext>
                  </a:extLst>
                </a:gridCol>
                <a:gridCol w="329184">
                  <a:extLst>
                    <a:ext uri="{9D8B030D-6E8A-4147-A177-3AD203B41FA5}">
                      <a16:colId xmlns:a16="http://schemas.microsoft.com/office/drawing/2014/main" val="184252448"/>
                    </a:ext>
                  </a:extLst>
                </a:gridCol>
                <a:gridCol w="329184">
                  <a:extLst>
                    <a:ext uri="{9D8B030D-6E8A-4147-A177-3AD203B41FA5}">
                      <a16:colId xmlns:a16="http://schemas.microsoft.com/office/drawing/2014/main" val="1753988913"/>
                    </a:ext>
                  </a:extLst>
                </a:gridCol>
                <a:gridCol w="329184">
                  <a:extLst>
                    <a:ext uri="{9D8B030D-6E8A-4147-A177-3AD203B41FA5}">
                      <a16:colId xmlns:a16="http://schemas.microsoft.com/office/drawing/2014/main" val="3908687936"/>
                    </a:ext>
                  </a:extLst>
                </a:gridCol>
                <a:gridCol w="329184">
                  <a:extLst>
                    <a:ext uri="{9D8B030D-6E8A-4147-A177-3AD203B41FA5}">
                      <a16:colId xmlns:a16="http://schemas.microsoft.com/office/drawing/2014/main" val="1745163405"/>
                    </a:ext>
                  </a:extLst>
                </a:gridCol>
                <a:gridCol w="329184">
                  <a:extLst>
                    <a:ext uri="{9D8B030D-6E8A-4147-A177-3AD203B41FA5}">
                      <a16:colId xmlns:a16="http://schemas.microsoft.com/office/drawing/2014/main" val="1108220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87476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- 2019-07-19 22:40:39</a:t>
                      </a:r>
                      <a:r>
                        <a:rPr kumimoji="0" lang="en-US" sz="1000" b="0" i="0" u="none" strike="noStrike" kern="1200" cap="none" spc="0" normalizeH="0" baseline="0" noProof="0">
                          <a:ln>
                            <a:noFill/>
                          </a:ln>
                          <a:solidFill>
                            <a:prstClr val="black"/>
                          </a:solidFill>
                          <a:effectLst/>
                          <a:uLnTx/>
                          <a:uFillTx/>
                          <a:latin typeface="+mn-lt"/>
                          <a:ea typeface="+mn-ea"/>
                          <a:cs typeface="+mn-cs"/>
                        </a:rPr>
                        <a:t> 
 Huge congratulations to our learner, Khoo Qi Xuan, for being one of only 213 candidates worldwide to achieve a perfect score in IBDP, placing him in the top 1% globally. Khoo is also the first Malaysian to receive the Karsh International Scholarship to study at Duke University, USA. We’re all very happy for you! 
For more info on IBDP results, check out  https://www.nexus.edu.my/learning/ib-diploma/ibdp-results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https://scontent.xx.fbcdn.net/v/t1.0-9/p720x720/67142655_2649844631702152_8234443898416529408_o.jpg?_nc_cat=109&amp;_nc_oc=AQn3EUAtVNaJ4qtwaHvIEQeDTjQ-FFEquvc1POA3sZWfjEW67WDkiL363ecNTzst9oY&amp;_nc_ht=scontent.xx&amp;oh=d1f1594b334c5b3673a1a1be8e0e75a3&amp;oe=5E0FC3B6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09/09/2019 16:38:26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16677480"/>
                  </a:ext>
                </a:extLst>
              </a:tr>
            </a:tbl>
          </a:graphicData>
        </a:graphic>
      </p:graphicFrame>
      <p:sp>
        <p:nvSpPr>
          <p:cNvPr id="4" name="Text Placeholder 3">
            <a:extLst>
              <a:ext uri="{FF2B5EF4-FFF2-40B4-BE49-F238E27FC236}">
                <a16:creationId xmlns:a16="http://schemas.microsoft.com/office/drawing/2014/main" id="{1A70E362-E5CF-4C12-9694-00FFA049A479}"/>
              </a:ext>
            </a:extLst>
          </p:cNvPr>
          <p:cNvSpPr>
            <a:spLocks noGrp="1"/>
          </p:cNvSpPr>
          <p:nvPr>
            <p:ph type="body" sz="quarter" idx="14"/>
          </p:nvPr>
        </p:nvSpPr>
        <p:spPr/>
        <p:txBody>
          <a:bodyPr/>
          <a:lstStyle/>
          <a:p>
            <a:r>
              <a:rPr lang="en-US"/>
              <a:t>07/13/2019 - 08/31/2019</a:t>
            </a:r>
          </a:p>
        </p:txBody>
      </p:sp>
    </p:spTree>
    <p:extLst>
      <p:ext uri="{BB962C8B-B14F-4D97-AF65-F5344CB8AC3E}">
        <p14:creationId xmlns:p14="http://schemas.microsoft.com/office/powerpoint/2010/main" val="18084198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DC935-55B7-4041-B7AD-780C593BB054}"/>
              </a:ext>
            </a:extLst>
          </p:cNvPr>
          <p:cNvSpPr>
            <a:spLocks noGrp="1"/>
          </p:cNvSpPr>
          <p:nvPr>
            <p:ph type="title"/>
          </p:nvPr>
        </p:nvSpPr>
        <p:spPr/>
        <p:txBody>
          <a:bodyPr/>
          <a:lstStyle/>
          <a:p>
            <a:r>
              <a:rPr lang="en-US"/>
              <a:t>Facebook Own Posts Table | Nexus International School Malaysia - 14 of 14</a:t>
            </a:r>
          </a:p>
        </p:txBody>
      </p:sp>
      <p:graphicFrame>
        <p:nvGraphicFramePr>
          <p:cNvPr id="5" name="Table Placeholder 4">
            <a:extLst>
              <a:ext uri="{FF2B5EF4-FFF2-40B4-BE49-F238E27FC236}">
                <a16:creationId xmlns:a16="http://schemas.microsoft.com/office/drawing/2014/main" id="{1905FFF1-4487-4B8F-8415-44123D96317D}"/>
              </a:ext>
            </a:extLst>
          </p:cNvPr>
          <p:cNvGraphicFramePr>
            <a:graphicFrameLocks noGrp="1"/>
          </p:cNvGraphicFramePr>
          <p:nvPr>
            <p:ph type="tbl" sz="quarter" idx="13"/>
            <p:extLst>
              <p:ext uri="{D42A27DB-BD31-4B8C-83A1-F6EECF244321}">
                <p14:modId xmlns:p14="http://schemas.microsoft.com/office/powerpoint/2010/main" val="3089087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9809527"/>
                    </a:ext>
                  </a:extLst>
                </a:gridCol>
                <a:gridCol w="905256">
                  <a:extLst>
                    <a:ext uri="{9D8B030D-6E8A-4147-A177-3AD203B41FA5}">
                      <a16:colId xmlns:a16="http://schemas.microsoft.com/office/drawing/2014/main" val="512029822"/>
                    </a:ext>
                  </a:extLst>
                </a:gridCol>
                <a:gridCol w="658368">
                  <a:extLst>
                    <a:ext uri="{9D8B030D-6E8A-4147-A177-3AD203B41FA5}">
                      <a16:colId xmlns:a16="http://schemas.microsoft.com/office/drawing/2014/main" val="3350655413"/>
                    </a:ext>
                  </a:extLst>
                </a:gridCol>
                <a:gridCol w="329184">
                  <a:extLst>
                    <a:ext uri="{9D8B030D-6E8A-4147-A177-3AD203B41FA5}">
                      <a16:colId xmlns:a16="http://schemas.microsoft.com/office/drawing/2014/main" val="197566900"/>
                    </a:ext>
                  </a:extLst>
                </a:gridCol>
                <a:gridCol w="329184">
                  <a:extLst>
                    <a:ext uri="{9D8B030D-6E8A-4147-A177-3AD203B41FA5}">
                      <a16:colId xmlns:a16="http://schemas.microsoft.com/office/drawing/2014/main" val="3214309133"/>
                    </a:ext>
                  </a:extLst>
                </a:gridCol>
                <a:gridCol w="329184">
                  <a:extLst>
                    <a:ext uri="{9D8B030D-6E8A-4147-A177-3AD203B41FA5}">
                      <a16:colId xmlns:a16="http://schemas.microsoft.com/office/drawing/2014/main" val="2274295912"/>
                    </a:ext>
                  </a:extLst>
                </a:gridCol>
                <a:gridCol w="329184">
                  <a:extLst>
                    <a:ext uri="{9D8B030D-6E8A-4147-A177-3AD203B41FA5}">
                      <a16:colId xmlns:a16="http://schemas.microsoft.com/office/drawing/2014/main" val="2500304222"/>
                    </a:ext>
                  </a:extLst>
                </a:gridCol>
                <a:gridCol w="329184">
                  <a:extLst>
                    <a:ext uri="{9D8B030D-6E8A-4147-A177-3AD203B41FA5}">
                      <a16:colId xmlns:a16="http://schemas.microsoft.com/office/drawing/2014/main" val="711758860"/>
                    </a:ext>
                  </a:extLst>
                </a:gridCol>
                <a:gridCol w="329184">
                  <a:extLst>
                    <a:ext uri="{9D8B030D-6E8A-4147-A177-3AD203B41FA5}">
                      <a16:colId xmlns:a16="http://schemas.microsoft.com/office/drawing/2014/main" val="681863860"/>
                    </a:ext>
                  </a:extLst>
                </a:gridCol>
                <a:gridCol w="329184">
                  <a:extLst>
                    <a:ext uri="{9D8B030D-6E8A-4147-A177-3AD203B41FA5}">
                      <a16:colId xmlns:a16="http://schemas.microsoft.com/office/drawing/2014/main" val="1479418860"/>
                    </a:ext>
                  </a:extLst>
                </a:gridCol>
                <a:gridCol w="329184">
                  <a:extLst>
                    <a:ext uri="{9D8B030D-6E8A-4147-A177-3AD203B41FA5}">
                      <a16:colId xmlns:a16="http://schemas.microsoft.com/office/drawing/2014/main" val="3981636239"/>
                    </a:ext>
                  </a:extLst>
                </a:gridCol>
                <a:gridCol w="329184">
                  <a:extLst>
                    <a:ext uri="{9D8B030D-6E8A-4147-A177-3AD203B41FA5}">
                      <a16:colId xmlns:a16="http://schemas.microsoft.com/office/drawing/2014/main" val="2061501619"/>
                    </a:ext>
                  </a:extLst>
                </a:gridCol>
                <a:gridCol w="329184">
                  <a:extLst>
                    <a:ext uri="{9D8B030D-6E8A-4147-A177-3AD203B41FA5}">
                      <a16:colId xmlns:a16="http://schemas.microsoft.com/office/drawing/2014/main" val="997086640"/>
                    </a:ext>
                  </a:extLst>
                </a:gridCol>
                <a:gridCol w="329184">
                  <a:extLst>
                    <a:ext uri="{9D8B030D-6E8A-4147-A177-3AD203B41FA5}">
                      <a16:colId xmlns:a16="http://schemas.microsoft.com/office/drawing/2014/main" val="2265731903"/>
                    </a:ext>
                  </a:extLst>
                </a:gridCol>
                <a:gridCol w="329184">
                  <a:extLst>
                    <a:ext uri="{9D8B030D-6E8A-4147-A177-3AD203B41FA5}">
                      <a16:colId xmlns:a16="http://schemas.microsoft.com/office/drawing/2014/main" val="1509787228"/>
                    </a:ext>
                  </a:extLst>
                </a:gridCol>
                <a:gridCol w="329184">
                  <a:extLst>
                    <a:ext uri="{9D8B030D-6E8A-4147-A177-3AD203B41FA5}">
                      <a16:colId xmlns:a16="http://schemas.microsoft.com/office/drawing/2014/main" val="1628004669"/>
                    </a:ext>
                  </a:extLst>
                </a:gridCol>
                <a:gridCol w="329184">
                  <a:extLst>
                    <a:ext uri="{9D8B030D-6E8A-4147-A177-3AD203B41FA5}">
                      <a16:colId xmlns:a16="http://schemas.microsoft.com/office/drawing/2014/main" val="3549247811"/>
                    </a:ext>
                  </a:extLst>
                </a:gridCol>
                <a:gridCol w="329184">
                  <a:extLst>
                    <a:ext uri="{9D8B030D-6E8A-4147-A177-3AD203B41FA5}">
                      <a16:colId xmlns:a16="http://schemas.microsoft.com/office/drawing/2014/main" val="4034594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1786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- 2019-07-19 16:15:00</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announce that Nexus has again significantly outperformed the world average for IBDP with a Diploma average of 34.6 points. 23% of our learners achieved a score of 40 points and above, including one learner who scored the maximum 45 points. Read more on our IBDP results with the link below: https://www.nexus.edu.my/learning/ib-diploma/ibdp-results.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https://scontent.xx.fbcdn.net/v/t1.0-9/p720x720/67229620_2649269415093007_7219898341641945088_o.jpg?_nc_cat=107&amp;_nc_oc=AQmiYBcFEr1Ik3XyCeFBha1BM7lVQKn6KqQorKxsnL8PqzIElRkF1MoqI6KzqV8uJv0&amp;_nc_ht=scontent.xx&amp;oh=fc883a53af5c1cb72ae4b871482e972c&amp;oe=5DF568B6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16:34:10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91876979"/>
                  </a:ext>
                </a:extLst>
              </a:tr>
            </a:tbl>
          </a:graphicData>
        </a:graphic>
      </p:graphicFrame>
      <p:sp>
        <p:nvSpPr>
          <p:cNvPr id="4" name="Text Placeholder 3">
            <a:extLst>
              <a:ext uri="{FF2B5EF4-FFF2-40B4-BE49-F238E27FC236}">
                <a16:creationId xmlns:a16="http://schemas.microsoft.com/office/drawing/2014/main" id="{F50FBA8A-17D3-48EE-B010-925CAB1CBA0E}"/>
              </a:ext>
            </a:extLst>
          </p:cNvPr>
          <p:cNvSpPr>
            <a:spLocks noGrp="1"/>
          </p:cNvSpPr>
          <p:nvPr>
            <p:ph type="body" sz="quarter" idx="14"/>
          </p:nvPr>
        </p:nvSpPr>
        <p:spPr/>
        <p:txBody>
          <a:bodyPr/>
          <a:lstStyle/>
          <a:p>
            <a:r>
              <a:rPr lang="en-US"/>
              <a:t>07/13/2019 - 08/31/2019</a:t>
            </a:r>
          </a:p>
        </p:txBody>
      </p:sp>
    </p:spTree>
    <p:extLst>
      <p:ext uri="{BB962C8B-B14F-4D97-AF65-F5344CB8AC3E}">
        <p14:creationId xmlns:p14="http://schemas.microsoft.com/office/powerpoint/2010/main" val="36210086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DC635-0591-4299-ACEE-EAE3C74378A6}"/>
              </a:ext>
            </a:extLst>
          </p:cNvPr>
          <p:cNvSpPr>
            <a:spLocks noGrp="1"/>
          </p:cNvSpPr>
          <p:nvPr>
            <p:ph type="title"/>
          </p:nvPr>
        </p:nvSpPr>
        <p:spPr/>
        <p:txBody>
          <a:bodyPr/>
          <a:lstStyle/>
          <a:p>
            <a:r>
              <a:rPr lang="en-US"/>
              <a:t>Facebook Interactions Distribution | Nexus International School Malaysia</a:t>
            </a:r>
          </a:p>
        </p:txBody>
      </p:sp>
      <p:graphicFrame>
        <p:nvGraphicFramePr>
          <p:cNvPr id="6" name="Chart Placeholder 5">
            <a:extLst>
              <a:ext uri="{FF2B5EF4-FFF2-40B4-BE49-F238E27FC236}">
                <a16:creationId xmlns:a16="http://schemas.microsoft.com/office/drawing/2014/main" id="{249198F5-AB88-47AE-B272-FD9A037D5CEE}"/>
              </a:ext>
            </a:extLst>
          </p:cNvPr>
          <p:cNvGraphicFramePr>
            <a:graphicFrameLocks noGrp="1"/>
          </p:cNvGraphicFramePr>
          <p:nvPr>
            <p:ph type="chart" sz="quarter" idx="13"/>
            <p:extLst>
              <p:ext uri="{D42A27DB-BD31-4B8C-83A1-F6EECF244321}">
                <p14:modId xmlns:p14="http://schemas.microsoft.com/office/powerpoint/2010/main" val="34705052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B1E633-382B-4DB2-8FF8-AFB64A136E6D}"/>
              </a:ext>
            </a:extLst>
          </p:cNvPr>
          <p:cNvSpPr>
            <a:spLocks noGrp="1"/>
          </p:cNvSpPr>
          <p:nvPr>
            <p:ph type="body" sz="quarter" idx="14"/>
          </p:nvPr>
        </p:nvSpPr>
        <p:spPr/>
        <p:txBody>
          <a:bodyPr/>
          <a:lstStyle/>
          <a:p>
            <a:r>
              <a:rPr lang="en-US"/>
              <a:t>07/13/2019 - 08/31/2019</a:t>
            </a:r>
          </a:p>
        </p:txBody>
      </p:sp>
      <p:sp>
        <p:nvSpPr>
          <p:cNvPr id="5" name="Footer Placeholder 4">
            <a:extLst>
              <a:ext uri="{FF2B5EF4-FFF2-40B4-BE49-F238E27FC236}">
                <a16:creationId xmlns:a16="http://schemas.microsoft.com/office/drawing/2014/main" id="{3D63DCF6-9EAB-4DF0-B04D-623C1548FA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90452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384C9-F49D-480D-BECF-5764B4E9197C}"/>
              </a:ext>
            </a:extLst>
          </p:cNvPr>
          <p:cNvSpPr>
            <a:spLocks noGrp="1"/>
          </p:cNvSpPr>
          <p:nvPr>
            <p:ph type="title"/>
          </p:nvPr>
        </p:nvSpPr>
        <p:spPr/>
        <p:txBody>
          <a:bodyPr/>
          <a:lstStyle/>
          <a:p>
            <a:r>
              <a:rPr lang="en-US"/>
              <a:t>Facebook Reach | Nexus International School Malaysia</a:t>
            </a:r>
          </a:p>
        </p:txBody>
      </p:sp>
      <p:graphicFrame>
        <p:nvGraphicFramePr>
          <p:cNvPr id="6" name="Chart Placeholder 5">
            <a:extLst>
              <a:ext uri="{FF2B5EF4-FFF2-40B4-BE49-F238E27FC236}">
                <a16:creationId xmlns:a16="http://schemas.microsoft.com/office/drawing/2014/main" id="{31759E8D-7E9E-4B4F-83CE-8E22983542AB}"/>
              </a:ext>
            </a:extLst>
          </p:cNvPr>
          <p:cNvGraphicFramePr>
            <a:graphicFrameLocks noGrp="1"/>
          </p:cNvGraphicFramePr>
          <p:nvPr>
            <p:ph type="chart" sz="quarter" idx="13"/>
            <p:extLst>
              <p:ext uri="{D42A27DB-BD31-4B8C-83A1-F6EECF244321}">
                <p14:modId xmlns:p14="http://schemas.microsoft.com/office/powerpoint/2010/main" val="27480953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CD33F4-42D8-4A6D-A143-49C0005079A5}"/>
              </a:ext>
            </a:extLst>
          </p:cNvPr>
          <p:cNvSpPr>
            <a:spLocks noGrp="1"/>
          </p:cNvSpPr>
          <p:nvPr>
            <p:ph type="body" sz="quarter" idx="14"/>
          </p:nvPr>
        </p:nvSpPr>
        <p:spPr/>
        <p:txBody>
          <a:bodyPr/>
          <a:lstStyle/>
          <a:p>
            <a:r>
              <a:rPr lang="en-US"/>
              <a:t>07/13/2019 - 08/31/2019</a:t>
            </a:r>
          </a:p>
        </p:txBody>
      </p:sp>
      <p:sp>
        <p:nvSpPr>
          <p:cNvPr id="5" name="Footer Placeholder 4">
            <a:extLst>
              <a:ext uri="{FF2B5EF4-FFF2-40B4-BE49-F238E27FC236}">
                <a16:creationId xmlns:a16="http://schemas.microsoft.com/office/drawing/2014/main" id="{99E74AE5-B92A-44B6-A359-B01C10981D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438456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1623</Words>
  <Application>Microsoft Office PowerPoint</Application>
  <PresentationFormat>On-screen Show (4:3)</PresentationFormat>
  <Paragraphs>671</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Facebook 2019</vt:lpstr>
      <vt:lpstr>Facebook Key Metrics Table | Nexus International School Malaysia</vt:lpstr>
      <vt:lpstr>Facebook Fans Change by Like/Unlike Source | Nexus International School Malaysia</vt:lpstr>
      <vt:lpstr>Facebook Average Interactions Per Post | Nexus International School Malaysia</vt:lpstr>
      <vt:lpstr>Facebook Fan Demographics | Nexus International School Malaysia</vt:lpstr>
      <vt:lpstr>Facebook Interaction Rate By Post Type | Nexus International School Malaysia</vt:lpstr>
      <vt:lpstr>Facebook Fans By City Table | Nexus International School Malaysia - 1 of 3</vt:lpstr>
      <vt:lpstr>Facebook Fans By City Table | Nexus International School Malaysia - 2 of 3</vt:lpstr>
      <vt:lpstr>Facebook Fans By City Table | Nexus International School Malaysia - 3 of 3</vt:lpstr>
      <vt:lpstr>Facebook Own Posts Table | Nexus International School Malaysia - 1 of 14</vt:lpstr>
      <vt:lpstr>Facebook Own Posts Table | Nexus International School Malaysia - 2 of 14</vt:lpstr>
      <vt:lpstr>Facebook Own Posts Table | Nexus International School Malaysia - 3 of 14</vt:lpstr>
      <vt:lpstr>Facebook Own Posts Table | Nexus International School Malaysia - 4 of 14</vt:lpstr>
      <vt:lpstr>Facebook Own Posts Table | Nexus International School Malaysia - 5 of 14</vt:lpstr>
      <vt:lpstr>Facebook Own Posts Table | Nexus International School Malaysia - 6 of 14</vt:lpstr>
      <vt:lpstr>Facebook Own Posts Table | Nexus International School Malaysia - 7 of 14</vt:lpstr>
      <vt:lpstr>Facebook Own Posts Table | Nexus International School Malaysia - 8 of 14</vt:lpstr>
      <vt:lpstr>Facebook Own Posts Table | Nexus International School Malaysia - 9 of 14</vt:lpstr>
      <vt:lpstr>Facebook Own Posts Table | Nexus International School Malaysia - 10 of 14</vt:lpstr>
      <vt:lpstr>Facebook Own Posts Table | Nexus International School Malaysia - 11 of 14</vt:lpstr>
      <vt:lpstr>Facebook Own Posts Table | Nexus International School Malaysia - 12 of 14</vt:lpstr>
      <vt:lpstr>Facebook Own Posts Table | Nexus International School Malaysia - 13 of 14</vt:lpstr>
      <vt:lpstr>Facebook Own Posts Table | Nexus International School Malaysia - 14 of 14</vt:lpstr>
      <vt:lpstr>Facebook Interactions Distribution | Nexus International School Malaysia</vt:lpstr>
      <vt:lpstr>Facebook Reach | Nexus International School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2019</dc:title>
  <dc:creator>Frederik Peiniger</dc:creator>
  <cp:lastModifiedBy>Frederik Peiniger</cp:lastModifiedBy>
  <cp:revision>1</cp:revision>
  <dcterms:created xsi:type="dcterms:W3CDTF">2019-09-13T08:17:12Z</dcterms:created>
  <dcterms:modified xsi:type="dcterms:W3CDTF">2019-09-13T08:18:19Z</dcterms:modified>
</cp:coreProperties>
</file>