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32384</c:v>
                </c:pt>
                <c:pt idx="1">
                  <c:v>28643</c:v>
                </c:pt>
                <c:pt idx="2">
                  <c:v>13529</c:v>
                </c:pt>
                <c:pt idx="3">
                  <c:v>7328</c:v>
                </c:pt>
                <c:pt idx="4">
                  <c:v>9014</c:v>
                </c:pt>
                <c:pt idx="5">
                  <c:v>5542</c:v>
                </c:pt>
                <c:pt idx="6">
                  <c:v>375</c:v>
                </c:pt>
                <c:pt idx="7">
                  <c:v>727</c:v>
                </c:pt>
                <c:pt idx="8">
                  <c:v>852</c:v>
                </c:pt>
                <c:pt idx="9">
                  <c:v>27697</c:v>
                </c:pt>
                <c:pt idx="10">
                  <c:v>48573</c:v>
                </c:pt>
                <c:pt idx="11">
                  <c:v>50004</c:v>
                </c:pt>
                <c:pt idx="12">
                  <c:v>46676</c:v>
                </c:pt>
                <c:pt idx="13">
                  <c:v>46602</c:v>
                </c:pt>
                <c:pt idx="14">
                  <c:v>39438</c:v>
                </c:pt>
                <c:pt idx="15">
                  <c:v>39126</c:v>
                </c:pt>
                <c:pt idx="16">
                  <c:v>41378</c:v>
                </c:pt>
                <c:pt idx="17">
                  <c:v>126829</c:v>
                </c:pt>
                <c:pt idx="18">
                  <c:v>138114</c:v>
                </c:pt>
                <c:pt idx="19">
                  <c:v>117034</c:v>
                </c:pt>
                <c:pt idx="20">
                  <c:v>120615</c:v>
                </c:pt>
                <c:pt idx="21">
                  <c:v>112914</c:v>
                </c:pt>
                <c:pt idx="22">
                  <c:v>77834</c:v>
                </c:pt>
                <c:pt idx="23">
                  <c:v>202864</c:v>
                </c:pt>
                <c:pt idx="24">
                  <c:v>140075</c:v>
                </c:pt>
                <c:pt idx="25">
                  <c:v>97078</c:v>
                </c:pt>
                <c:pt idx="26">
                  <c:v>134211</c:v>
                </c:pt>
                <c:pt idx="27">
                  <c:v>145245</c:v>
                </c:pt>
                <c:pt idx="28">
                  <c:v>131152</c:v>
                </c:pt>
                <c:pt idx="29">
                  <c:v>104598</c:v>
                </c:pt>
                <c:pt idx="30">
                  <c:v>23109</c:v>
                </c:pt>
              </c:numCache>
            </c:numRef>
          </c:val>
          <c:smooth val="0"/>
          <c:extLst>
            <c:ext xmlns:c16="http://schemas.microsoft.com/office/drawing/2014/chart" uri="{C3380CC4-5D6E-409C-BE32-E72D297353CC}">
              <c16:uniqueId val="{00000000-EF8F-47E1-8A52-006931972230}"/>
            </c:ext>
          </c:extLst>
        </c:ser>
        <c:dLbls>
          <c:showLegendKey val="0"/>
          <c:showVal val="0"/>
          <c:showCatName val="0"/>
          <c:showSerName val="0"/>
          <c:showPercent val="0"/>
          <c:showBubbleSize val="0"/>
        </c:dLbls>
        <c:smooth val="0"/>
        <c:axId val="309477520"/>
        <c:axId val="309477848"/>
      </c:lineChart>
      <c:dateAx>
        <c:axId val="30947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7848"/>
        <c:crosses val="autoZero"/>
        <c:auto val="1"/>
        <c:lblOffset val="100"/>
        <c:baseTimeUnit val="days"/>
      </c:dateAx>
      <c:valAx>
        <c:axId val="30947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870</c:v>
                </c:pt>
                <c:pt idx="1">
                  <c:v>860</c:v>
                </c:pt>
                <c:pt idx="2">
                  <c:v>671</c:v>
                </c:pt>
                <c:pt idx="3">
                  <c:v>430</c:v>
                </c:pt>
                <c:pt idx="4">
                  <c:v>406</c:v>
                </c:pt>
                <c:pt idx="5">
                  <c:v>232</c:v>
                </c:pt>
                <c:pt idx="6">
                  <c:v>28</c:v>
                </c:pt>
                <c:pt idx="7">
                  <c:v>33</c:v>
                </c:pt>
                <c:pt idx="8">
                  <c:v>53</c:v>
                </c:pt>
                <c:pt idx="9">
                  <c:v>498</c:v>
                </c:pt>
                <c:pt idx="10">
                  <c:v>751</c:v>
                </c:pt>
                <c:pt idx="11">
                  <c:v>872</c:v>
                </c:pt>
                <c:pt idx="12">
                  <c:v>837</c:v>
                </c:pt>
                <c:pt idx="13">
                  <c:v>642</c:v>
                </c:pt>
                <c:pt idx="14">
                  <c:v>322</c:v>
                </c:pt>
                <c:pt idx="15">
                  <c:v>301</c:v>
                </c:pt>
                <c:pt idx="16">
                  <c:v>337</c:v>
                </c:pt>
                <c:pt idx="17">
                  <c:v>2294</c:v>
                </c:pt>
                <c:pt idx="18">
                  <c:v>2514</c:v>
                </c:pt>
                <c:pt idx="19">
                  <c:v>1895</c:v>
                </c:pt>
                <c:pt idx="20">
                  <c:v>1820</c:v>
                </c:pt>
                <c:pt idx="21">
                  <c:v>1251</c:v>
                </c:pt>
                <c:pt idx="22">
                  <c:v>583</c:v>
                </c:pt>
                <c:pt idx="23">
                  <c:v>2605</c:v>
                </c:pt>
                <c:pt idx="24">
                  <c:v>2612</c:v>
                </c:pt>
                <c:pt idx="25">
                  <c:v>1799</c:v>
                </c:pt>
                <c:pt idx="26">
                  <c:v>2060</c:v>
                </c:pt>
                <c:pt idx="27">
                  <c:v>2521</c:v>
                </c:pt>
                <c:pt idx="28">
                  <c:v>863</c:v>
                </c:pt>
                <c:pt idx="29">
                  <c:v>599</c:v>
                </c:pt>
                <c:pt idx="30">
                  <c:v>161</c:v>
                </c:pt>
              </c:numCache>
            </c:numRef>
          </c:val>
          <c:smooth val="0"/>
          <c:extLst>
            <c:ext xmlns:c16="http://schemas.microsoft.com/office/drawing/2014/chart" uri="{C3380CC4-5D6E-409C-BE32-E72D297353CC}">
              <c16:uniqueId val="{00000000-4BDD-475D-BAF4-A35A01528F1C}"/>
            </c:ext>
          </c:extLst>
        </c:ser>
        <c:dLbls>
          <c:showLegendKey val="0"/>
          <c:showVal val="0"/>
          <c:showCatName val="0"/>
          <c:showSerName val="0"/>
          <c:showPercent val="0"/>
          <c:showBubbleSize val="0"/>
        </c:dLbls>
        <c:smooth val="0"/>
        <c:axId val="310285272"/>
        <c:axId val="310280352"/>
      </c:lineChart>
      <c:dateAx>
        <c:axId val="31028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80352"/>
        <c:crosses val="autoZero"/>
        <c:auto val="1"/>
        <c:lblOffset val="100"/>
        <c:baseTimeUnit val="days"/>
      </c:dateAx>
      <c:valAx>
        <c:axId val="31028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8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22</c:v>
                </c:pt>
                <c:pt idx="1">
                  <c:v>14</c:v>
                </c:pt>
                <c:pt idx="2">
                  <c:v>1315</c:v>
                </c:pt>
                <c:pt idx="3">
                  <c:v>0</c:v>
                </c:pt>
                <c:pt idx="4">
                  <c:v>923</c:v>
                </c:pt>
                <c:pt idx="5">
                  <c:v>0</c:v>
                </c:pt>
                <c:pt idx="6">
                  <c:v>54</c:v>
                </c:pt>
                <c:pt idx="7">
                  <c:v>754</c:v>
                </c:pt>
                <c:pt idx="8">
                  <c:v>894</c:v>
                </c:pt>
                <c:pt idx="9">
                  <c:v>0</c:v>
                </c:pt>
                <c:pt idx="10">
                  <c:v>0</c:v>
                </c:pt>
                <c:pt idx="11">
                  <c:v>0</c:v>
                </c:pt>
                <c:pt idx="12">
                  <c:v>20</c:v>
                </c:pt>
                <c:pt idx="13">
                  <c:v>0</c:v>
                </c:pt>
                <c:pt idx="14">
                  <c:v>2263</c:v>
                </c:pt>
                <c:pt idx="15">
                  <c:v>0</c:v>
                </c:pt>
                <c:pt idx="16">
                  <c:v>1346</c:v>
                </c:pt>
                <c:pt idx="17">
                  <c:v>0</c:v>
                </c:pt>
                <c:pt idx="18">
                  <c:v>53</c:v>
                </c:pt>
                <c:pt idx="19">
                  <c:v>1057</c:v>
                </c:pt>
                <c:pt idx="20">
                  <c:v>846</c:v>
                </c:pt>
                <c:pt idx="21">
                  <c:v>966</c:v>
                </c:pt>
                <c:pt idx="22">
                  <c:v>2530</c:v>
                </c:pt>
                <c:pt idx="23">
                  <c:v>0</c:v>
                </c:pt>
                <c:pt idx="24">
                  <c:v>0</c:v>
                </c:pt>
                <c:pt idx="25">
                  <c:v>0</c:v>
                </c:pt>
                <c:pt idx="26">
                  <c:v>929</c:v>
                </c:pt>
                <c:pt idx="27">
                  <c:v>7</c:v>
                </c:pt>
                <c:pt idx="28">
                  <c:v>310</c:v>
                </c:pt>
                <c:pt idx="29">
                  <c:v>0</c:v>
                </c:pt>
                <c:pt idx="30">
                  <c:v>17</c:v>
                </c:pt>
              </c:numCache>
            </c:numRef>
          </c:val>
          <c:smooth val="0"/>
          <c:extLst>
            <c:ext xmlns:c16="http://schemas.microsoft.com/office/drawing/2014/chart" uri="{C3380CC4-5D6E-409C-BE32-E72D297353CC}">
              <c16:uniqueId val="{00000000-5C54-4153-A4E2-BC45E9E88762}"/>
            </c:ext>
          </c:extLst>
        </c:ser>
        <c:dLbls>
          <c:showLegendKey val="0"/>
          <c:showVal val="0"/>
          <c:showCatName val="0"/>
          <c:showSerName val="0"/>
          <c:showPercent val="0"/>
          <c:showBubbleSize val="0"/>
        </c:dLbls>
        <c:smooth val="0"/>
        <c:axId val="310279040"/>
        <c:axId val="310282648"/>
      </c:lineChart>
      <c:dateAx>
        <c:axId val="31027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82648"/>
        <c:crosses val="autoZero"/>
        <c:auto val="1"/>
        <c:lblOffset val="100"/>
        <c:baseTimeUnit val="days"/>
      </c:dateAx>
      <c:valAx>
        <c:axId val="31028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7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14072</c:v>
                </c:pt>
              </c:numCache>
            </c:numRef>
          </c:val>
          <c:extLst>
            <c:ext xmlns:c16="http://schemas.microsoft.com/office/drawing/2014/chart" uri="{C3380CC4-5D6E-409C-BE32-E72D297353CC}">
              <c16:uniqueId val="{00000000-3EA5-4408-8757-D8DC8736946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223</c:v>
                </c:pt>
              </c:numCache>
            </c:numRef>
          </c:val>
          <c:extLst>
            <c:ext xmlns:c16="http://schemas.microsoft.com/office/drawing/2014/chart" uri="{C3380CC4-5D6E-409C-BE32-E72D297353CC}">
              <c16:uniqueId val="{00000001-3EA5-4408-8757-D8DC8736946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7</c:v>
                </c:pt>
              </c:numCache>
            </c:numRef>
          </c:val>
          <c:extLst>
            <c:ext xmlns:c16="http://schemas.microsoft.com/office/drawing/2014/chart" uri="{C3380CC4-5D6E-409C-BE32-E72D297353CC}">
              <c16:uniqueId val="{00000002-3EA5-4408-8757-D8DC8736946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58</c:v>
                </c:pt>
              </c:numCache>
            </c:numRef>
          </c:val>
          <c:extLst>
            <c:ext xmlns:c16="http://schemas.microsoft.com/office/drawing/2014/chart" uri="{C3380CC4-5D6E-409C-BE32-E72D297353CC}">
              <c16:uniqueId val="{00000003-3EA5-4408-8757-D8DC8736946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3EA5-4408-8757-D8DC8736946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3</c:v>
                </c:pt>
              </c:numCache>
            </c:numRef>
          </c:val>
          <c:extLst>
            <c:ext xmlns:c16="http://schemas.microsoft.com/office/drawing/2014/chart" uri="{C3380CC4-5D6E-409C-BE32-E72D297353CC}">
              <c16:uniqueId val="{00000005-3EA5-4408-8757-D8DC8736946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120</c:v>
                </c:pt>
              </c:numCache>
            </c:numRef>
          </c:val>
          <c:extLst>
            <c:ext xmlns:c16="http://schemas.microsoft.com/office/drawing/2014/chart" uri="{C3380CC4-5D6E-409C-BE32-E72D297353CC}">
              <c16:uniqueId val="{00000006-3EA5-4408-8757-D8DC8736946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141</c:v>
                </c:pt>
              </c:numCache>
            </c:numRef>
          </c:val>
          <c:extLst>
            <c:ext xmlns:c16="http://schemas.microsoft.com/office/drawing/2014/chart" uri="{C3380CC4-5D6E-409C-BE32-E72D297353CC}">
              <c16:uniqueId val="{00000007-3EA5-4408-8757-D8DC87369466}"/>
            </c:ext>
          </c:extLst>
        </c:ser>
        <c:dLbls>
          <c:showLegendKey val="0"/>
          <c:showVal val="0"/>
          <c:showCatName val="0"/>
          <c:showSerName val="0"/>
          <c:showPercent val="0"/>
          <c:showBubbleSize val="0"/>
        </c:dLbls>
        <c:gapWidth val="150"/>
        <c:overlap val="100"/>
        <c:axId val="309473256"/>
        <c:axId val="309476536"/>
      </c:barChart>
      <c:catAx>
        <c:axId val="30947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6536"/>
        <c:crosses val="autoZero"/>
        <c:auto val="1"/>
        <c:lblAlgn val="ctr"/>
        <c:lblOffset val="100"/>
        <c:noMultiLvlLbl val="0"/>
      </c:catAx>
      <c:valAx>
        <c:axId val="309476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0.18567936253195699</c:v>
                </c:pt>
                <c:pt idx="1">
                  <c:v>0.25416612238042802</c:v>
                </c:pt>
                <c:pt idx="2">
                  <c:v>0.113335945907279</c:v>
                </c:pt>
                <c:pt idx="3">
                  <c:v>0.23593142259983099</c:v>
                </c:pt>
                <c:pt idx="4">
                  <c:v>0.438290381373592</c:v>
                </c:pt>
                <c:pt idx="5">
                  <c:v>0.33938579630631799</c:v>
                </c:pt>
              </c:numCache>
            </c:numRef>
          </c:val>
          <c:extLst>
            <c:ext xmlns:c16="http://schemas.microsoft.com/office/drawing/2014/chart" uri="{C3380CC4-5D6E-409C-BE32-E72D297353CC}">
              <c16:uniqueId val="{00000000-91B6-4EF8-9AFB-E1CE59B39549}"/>
            </c:ext>
          </c:extLst>
        </c:ser>
        <c:dLbls>
          <c:showLegendKey val="0"/>
          <c:showVal val="0"/>
          <c:showCatName val="0"/>
          <c:showSerName val="0"/>
          <c:showPercent val="0"/>
          <c:showBubbleSize val="0"/>
        </c:dLbls>
        <c:gapWidth val="219"/>
        <c:overlap val="-27"/>
        <c:axId val="47309024"/>
        <c:axId val="47308040"/>
      </c:barChart>
      <c:catAx>
        <c:axId val="4730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08040"/>
        <c:crosses val="autoZero"/>
        <c:auto val="1"/>
        <c:lblAlgn val="ctr"/>
        <c:lblOffset val="100"/>
        <c:noMultiLvlLbl val="0"/>
      </c:catAx>
      <c:valAx>
        <c:axId val="4730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0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773</c:v>
                </c:pt>
                <c:pt idx="1">
                  <c:v>35618</c:v>
                </c:pt>
                <c:pt idx="2">
                  <c:v>47720</c:v>
                </c:pt>
                <c:pt idx="3">
                  <c:v>19217</c:v>
                </c:pt>
                <c:pt idx="4">
                  <c:v>5123</c:v>
                </c:pt>
                <c:pt idx="5">
                  <c:v>239</c:v>
                </c:pt>
                <c:pt idx="6">
                  <c:v>358</c:v>
                </c:pt>
              </c:numCache>
            </c:numRef>
          </c:val>
          <c:extLst>
            <c:ext xmlns:c16="http://schemas.microsoft.com/office/drawing/2014/chart" uri="{C3380CC4-5D6E-409C-BE32-E72D297353CC}">
              <c16:uniqueId val="{00000000-F32E-4C0A-8F28-7AE0C470B2D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1642</c:v>
                </c:pt>
                <c:pt idx="1">
                  <c:v>51959</c:v>
                </c:pt>
                <c:pt idx="2">
                  <c:v>64977</c:v>
                </c:pt>
                <c:pt idx="3">
                  <c:v>30417</c:v>
                </c:pt>
                <c:pt idx="4">
                  <c:v>8587</c:v>
                </c:pt>
                <c:pt idx="5">
                  <c:v>290</c:v>
                </c:pt>
                <c:pt idx="6">
                  <c:v>428</c:v>
                </c:pt>
              </c:numCache>
            </c:numRef>
          </c:val>
          <c:extLst>
            <c:ext xmlns:c16="http://schemas.microsoft.com/office/drawing/2014/chart" uri="{C3380CC4-5D6E-409C-BE32-E72D297353CC}">
              <c16:uniqueId val="{00000001-F32E-4C0A-8F28-7AE0C470B2DC}"/>
            </c:ext>
          </c:extLst>
        </c:ser>
        <c:dLbls>
          <c:showLegendKey val="0"/>
          <c:showVal val="0"/>
          <c:showCatName val="0"/>
          <c:showSerName val="0"/>
          <c:showPercent val="0"/>
          <c:showBubbleSize val="0"/>
        </c:dLbls>
        <c:gapWidth val="219"/>
        <c:overlap val="-27"/>
        <c:axId val="304265312"/>
        <c:axId val="304259080"/>
      </c:barChart>
      <c:catAx>
        <c:axId val="30426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59080"/>
        <c:crosses val="autoZero"/>
        <c:auto val="1"/>
        <c:lblAlgn val="ctr"/>
        <c:lblOffset val="100"/>
        <c:noMultiLvlLbl val="0"/>
      </c:catAx>
      <c:valAx>
        <c:axId val="30425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6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8.7056555669558205E-3</c:v>
                </c:pt>
                <c:pt idx="1">
                  <c:v>6.7158916652053403E-3</c:v>
                </c:pt>
                <c:pt idx="2">
                  <c:v>0.49474473634135202</c:v>
                </c:pt>
                <c:pt idx="3">
                  <c:v>0</c:v>
                </c:pt>
                <c:pt idx="4">
                  <c:v>0.34963077944902399</c:v>
                </c:pt>
                <c:pt idx="5">
                  <c:v>0</c:v>
                </c:pt>
                <c:pt idx="6">
                  <c:v>2.0523919695499701E-2</c:v>
                </c:pt>
                <c:pt idx="7">
                  <c:v>0.28548078322492498</c:v>
                </c:pt>
                <c:pt idx="8">
                  <c:v>0.34333354480689399</c:v>
                </c:pt>
                <c:pt idx="9">
                  <c:v>0</c:v>
                </c:pt>
                <c:pt idx="10">
                  <c:v>0</c:v>
                </c:pt>
                <c:pt idx="11">
                  <c:v>0</c:v>
                </c:pt>
                <c:pt idx="12">
                  <c:v>1.08229551145927E-2</c:v>
                </c:pt>
                <c:pt idx="13">
                  <c:v>0</c:v>
                </c:pt>
                <c:pt idx="14">
                  <c:v>0.85619058638231504</c:v>
                </c:pt>
                <c:pt idx="15">
                  <c:v>0</c:v>
                </c:pt>
                <c:pt idx="16">
                  <c:v>0.51693378022289704</c:v>
                </c:pt>
                <c:pt idx="17">
                  <c:v>0</c:v>
                </c:pt>
                <c:pt idx="18">
                  <c:v>2.16474452282313E-2</c:v>
                </c:pt>
                <c:pt idx="19">
                  <c:v>0.40346509709661899</c:v>
                </c:pt>
                <c:pt idx="20">
                  <c:v>0.316871444993506</c:v>
                </c:pt>
                <c:pt idx="21">
                  <c:v>0.36726284673494403</c:v>
                </c:pt>
                <c:pt idx="22">
                  <c:v>0.96486185865613605</c:v>
                </c:pt>
                <c:pt idx="23">
                  <c:v>0</c:v>
                </c:pt>
                <c:pt idx="24">
                  <c:v>0</c:v>
                </c:pt>
                <c:pt idx="25">
                  <c:v>0</c:v>
                </c:pt>
                <c:pt idx="26">
                  <c:v>0.34828767890339801</c:v>
                </c:pt>
                <c:pt idx="27">
                  <c:v>2.6131981438826898E-3</c:v>
                </c:pt>
                <c:pt idx="28">
                  <c:v>0.11647919241093301</c:v>
                </c:pt>
                <c:pt idx="29">
                  <c:v>0</c:v>
                </c:pt>
                <c:pt idx="30">
                  <c:v>6.34685961119885E-3</c:v>
                </c:pt>
              </c:numCache>
            </c:numRef>
          </c:val>
          <c:smooth val="0"/>
          <c:extLst>
            <c:ext xmlns:c16="http://schemas.microsoft.com/office/drawing/2014/chart" uri="{C3380CC4-5D6E-409C-BE32-E72D297353CC}">
              <c16:uniqueId val="{00000000-2E38-423E-BB13-45C4AA5D92F6}"/>
            </c:ext>
          </c:extLst>
        </c:ser>
        <c:dLbls>
          <c:showLegendKey val="0"/>
          <c:showVal val="0"/>
          <c:showCatName val="0"/>
          <c:showSerName val="0"/>
          <c:showPercent val="0"/>
          <c:showBubbleSize val="0"/>
        </c:dLbls>
        <c:smooth val="0"/>
        <c:axId val="304266624"/>
        <c:axId val="304260392"/>
      </c:lineChart>
      <c:dateAx>
        <c:axId val="30426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60392"/>
        <c:crosses val="autoZero"/>
        <c:auto val="1"/>
        <c:lblOffset val="100"/>
        <c:baseTimeUnit val="days"/>
      </c:dateAx>
      <c:valAx>
        <c:axId val="30426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6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268023</c:v>
                </c:pt>
                <c:pt idx="1">
                  <c:v>268020</c:v>
                </c:pt>
                <c:pt idx="2">
                  <c:v>268015</c:v>
                </c:pt>
                <c:pt idx="3">
                  <c:v>268001</c:v>
                </c:pt>
                <c:pt idx="4">
                  <c:v>267994</c:v>
                </c:pt>
                <c:pt idx="5">
                  <c:v>267985</c:v>
                </c:pt>
                <c:pt idx="6">
                  <c:v>267975</c:v>
                </c:pt>
                <c:pt idx="7">
                  <c:v>267964</c:v>
                </c:pt>
                <c:pt idx="8">
                  <c:v>267958</c:v>
                </c:pt>
                <c:pt idx="9">
                  <c:v>267954</c:v>
                </c:pt>
                <c:pt idx="10">
                  <c:v>267945</c:v>
                </c:pt>
                <c:pt idx="11">
                  <c:v>267953</c:v>
                </c:pt>
                <c:pt idx="12">
                  <c:v>267946</c:v>
                </c:pt>
                <c:pt idx="13">
                  <c:v>267930</c:v>
                </c:pt>
                <c:pt idx="14">
                  <c:v>267932</c:v>
                </c:pt>
                <c:pt idx="15">
                  <c:v>267926</c:v>
                </c:pt>
                <c:pt idx="16">
                  <c:v>267926</c:v>
                </c:pt>
                <c:pt idx="17">
                  <c:v>267934</c:v>
                </c:pt>
                <c:pt idx="18">
                  <c:v>267927</c:v>
                </c:pt>
                <c:pt idx="19">
                  <c:v>267931</c:v>
                </c:pt>
                <c:pt idx="20">
                  <c:v>267933</c:v>
                </c:pt>
                <c:pt idx="21">
                  <c:v>267923</c:v>
                </c:pt>
                <c:pt idx="22">
                  <c:v>267905</c:v>
                </c:pt>
                <c:pt idx="23">
                  <c:v>267901</c:v>
                </c:pt>
                <c:pt idx="24">
                  <c:v>267900</c:v>
                </c:pt>
                <c:pt idx="25">
                  <c:v>267890</c:v>
                </c:pt>
                <c:pt idx="26">
                  <c:v>267874</c:v>
                </c:pt>
                <c:pt idx="27">
                  <c:v>267868</c:v>
                </c:pt>
                <c:pt idx="28">
                  <c:v>267851</c:v>
                </c:pt>
                <c:pt idx="29">
                  <c:v>267850</c:v>
                </c:pt>
                <c:pt idx="30">
                  <c:v>267848</c:v>
                </c:pt>
              </c:numCache>
            </c:numRef>
          </c:val>
          <c:smooth val="0"/>
          <c:extLst>
            <c:ext xmlns:c16="http://schemas.microsoft.com/office/drawing/2014/chart" uri="{C3380CC4-5D6E-409C-BE32-E72D297353CC}">
              <c16:uniqueId val="{00000000-937B-408B-B481-BD8B764F57E9}"/>
            </c:ext>
          </c:extLst>
        </c:ser>
        <c:dLbls>
          <c:showLegendKey val="0"/>
          <c:showVal val="0"/>
          <c:showCatName val="0"/>
          <c:showSerName val="0"/>
          <c:showPercent val="0"/>
          <c:showBubbleSize val="0"/>
        </c:dLbls>
        <c:smooth val="0"/>
        <c:axId val="304269576"/>
        <c:axId val="304270232"/>
      </c:lineChart>
      <c:dateAx>
        <c:axId val="30426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70232"/>
        <c:crosses val="autoZero"/>
        <c:auto val="1"/>
        <c:lblOffset val="100"/>
        <c:baseTimeUnit val="days"/>
      </c:dateAx>
      <c:valAx>
        <c:axId val="30427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6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106</c:v>
                </c:pt>
                <c:pt idx="1">
                  <c:v>108</c:v>
                </c:pt>
                <c:pt idx="2">
                  <c:v>97</c:v>
                </c:pt>
                <c:pt idx="3">
                  <c:v>87</c:v>
                </c:pt>
                <c:pt idx="4">
                  <c:v>128</c:v>
                </c:pt>
                <c:pt idx="5">
                  <c:v>102</c:v>
                </c:pt>
                <c:pt idx="6">
                  <c:v>92</c:v>
                </c:pt>
                <c:pt idx="7">
                  <c:v>90</c:v>
                </c:pt>
                <c:pt idx="8">
                  <c:v>93</c:v>
                </c:pt>
                <c:pt idx="9">
                  <c:v>100</c:v>
                </c:pt>
                <c:pt idx="10">
                  <c:v>118</c:v>
                </c:pt>
                <c:pt idx="11">
                  <c:v>106</c:v>
                </c:pt>
                <c:pt idx="12">
                  <c:v>117</c:v>
                </c:pt>
                <c:pt idx="13">
                  <c:v>127</c:v>
                </c:pt>
                <c:pt idx="14">
                  <c:v>106</c:v>
                </c:pt>
                <c:pt idx="15">
                  <c:v>127</c:v>
                </c:pt>
                <c:pt idx="16">
                  <c:v>119</c:v>
                </c:pt>
                <c:pt idx="17">
                  <c:v>119</c:v>
                </c:pt>
                <c:pt idx="18">
                  <c:v>107</c:v>
                </c:pt>
                <c:pt idx="19">
                  <c:v>113</c:v>
                </c:pt>
                <c:pt idx="20">
                  <c:v>92</c:v>
                </c:pt>
                <c:pt idx="21">
                  <c:v>89</c:v>
                </c:pt>
                <c:pt idx="22">
                  <c:v>138</c:v>
                </c:pt>
                <c:pt idx="23">
                  <c:v>99</c:v>
                </c:pt>
                <c:pt idx="24">
                  <c:v>94</c:v>
                </c:pt>
                <c:pt idx="25">
                  <c:v>77</c:v>
                </c:pt>
                <c:pt idx="26">
                  <c:v>88</c:v>
                </c:pt>
                <c:pt idx="27">
                  <c:v>74</c:v>
                </c:pt>
                <c:pt idx="28">
                  <c:v>98</c:v>
                </c:pt>
                <c:pt idx="29">
                  <c:v>78</c:v>
                </c:pt>
                <c:pt idx="30">
                  <c:v>74</c:v>
                </c:pt>
              </c:numCache>
            </c:numRef>
          </c:val>
          <c:smooth val="0"/>
          <c:extLst>
            <c:ext xmlns:c16="http://schemas.microsoft.com/office/drawing/2014/chart" uri="{C3380CC4-5D6E-409C-BE32-E72D297353CC}">
              <c16:uniqueId val="{00000000-AD1B-4228-8ACB-80DD6EB97FEE}"/>
            </c:ext>
          </c:extLst>
        </c:ser>
        <c:dLbls>
          <c:showLegendKey val="0"/>
          <c:showVal val="0"/>
          <c:showCatName val="0"/>
          <c:showSerName val="0"/>
          <c:showPercent val="0"/>
          <c:showBubbleSize val="0"/>
        </c:dLbls>
        <c:smooth val="0"/>
        <c:axId val="262182960"/>
        <c:axId val="262183288"/>
      </c:lineChart>
      <c:dateAx>
        <c:axId val="26218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183288"/>
        <c:crosses val="autoZero"/>
        <c:auto val="1"/>
        <c:lblOffset val="100"/>
        <c:baseTimeUnit val="days"/>
      </c:dateAx>
      <c:valAx>
        <c:axId val="26218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18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C729-BCEE-4EA3-8017-300C2338581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0E73413-69F7-4E67-9918-DB629BF50EA9}"/>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04044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FB4FD-C2CE-42C4-AC9D-B6855764B016}"/>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BB0555B4-7ED8-40FF-8A11-66B9A27CE8D0}"/>
              </a:ext>
            </a:extLst>
          </p:cNvPr>
          <p:cNvGraphicFramePr>
            <a:graphicFrameLocks noGrp="1"/>
          </p:cNvGraphicFramePr>
          <p:nvPr>
            <p:ph type="tbl" sz="quarter" idx="13"/>
            <p:extLst>
              <p:ext uri="{D42A27DB-BD31-4B8C-83A1-F6EECF244321}">
                <p14:modId xmlns:p14="http://schemas.microsoft.com/office/powerpoint/2010/main" val="375811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60096309"/>
                    </a:ext>
                  </a:extLst>
                </a:gridCol>
                <a:gridCol w="740664">
                  <a:extLst>
                    <a:ext uri="{9D8B030D-6E8A-4147-A177-3AD203B41FA5}">
                      <a16:colId xmlns:a16="http://schemas.microsoft.com/office/drawing/2014/main" val="3592514543"/>
                    </a:ext>
                  </a:extLst>
                </a:gridCol>
                <a:gridCol w="740664">
                  <a:extLst>
                    <a:ext uri="{9D8B030D-6E8A-4147-A177-3AD203B41FA5}">
                      <a16:colId xmlns:a16="http://schemas.microsoft.com/office/drawing/2014/main" val="4065835749"/>
                    </a:ext>
                  </a:extLst>
                </a:gridCol>
                <a:gridCol w="740664">
                  <a:extLst>
                    <a:ext uri="{9D8B030D-6E8A-4147-A177-3AD203B41FA5}">
                      <a16:colId xmlns:a16="http://schemas.microsoft.com/office/drawing/2014/main" val="3384050848"/>
                    </a:ext>
                  </a:extLst>
                </a:gridCol>
                <a:gridCol w="740664">
                  <a:extLst>
                    <a:ext uri="{9D8B030D-6E8A-4147-A177-3AD203B41FA5}">
                      <a16:colId xmlns:a16="http://schemas.microsoft.com/office/drawing/2014/main" val="3661819719"/>
                    </a:ext>
                  </a:extLst>
                </a:gridCol>
                <a:gridCol w="740664">
                  <a:extLst>
                    <a:ext uri="{9D8B030D-6E8A-4147-A177-3AD203B41FA5}">
                      <a16:colId xmlns:a16="http://schemas.microsoft.com/office/drawing/2014/main" val="3814091651"/>
                    </a:ext>
                  </a:extLst>
                </a:gridCol>
                <a:gridCol w="740664">
                  <a:extLst>
                    <a:ext uri="{9D8B030D-6E8A-4147-A177-3AD203B41FA5}">
                      <a16:colId xmlns:a16="http://schemas.microsoft.com/office/drawing/2014/main" val="3623274456"/>
                    </a:ext>
                  </a:extLst>
                </a:gridCol>
                <a:gridCol w="740664">
                  <a:extLst>
                    <a:ext uri="{9D8B030D-6E8A-4147-A177-3AD203B41FA5}">
                      <a16:colId xmlns:a16="http://schemas.microsoft.com/office/drawing/2014/main" val="2558931171"/>
                    </a:ext>
                  </a:extLst>
                </a:gridCol>
                <a:gridCol w="740664">
                  <a:extLst>
                    <a:ext uri="{9D8B030D-6E8A-4147-A177-3AD203B41FA5}">
                      <a16:colId xmlns:a16="http://schemas.microsoft.com/office/drawing/2014/main" val="2717072356"/>
                    </a:ext>
                  </a:extLst>
                </a:gridCol>
                <a:gridCol w="740664">
                  <a:extLst>
                    <a:ext uri="{9D8B030D-6E8A-4147-A177-3AD203B41FA5}">
                      <a16:colId xmlns:a16="http://schemas.microsoft.com/office/drawing/2014/main" val="42839877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77965309"/>
                  </a:ext>
                </a:extLst>
              </a:tr>
              <a:tr h="370840">
                <a:tc>
                  <a:txBody>
                    <a:bodyPr/>
                    <a:lstStyle/>
                    <a:p>
                      <a:r>
                        <a:rPr lang="en-US" sz="1000"/>
                        <a:t>Chili's Malaysia</a:t>
                      </a:r>
                    </a:p>
                  </a:txBody>
                  <a:tcPr/>
                </a:tc>
                <a:tc>
                  <a:txBody>
                    <a:bodyPr/>
                    <a:lstStyle/>
                    <a:p>
                      <a:r>
                        <a:rPr lang="en-US" sz="1000"/>
                        <a:t>267848</a:t>
                      </a:r>
                    </a:p>
                  </a:txBody>
                  <a:tcPr/>
                </a:tc>
                <a:tc>
                  <a:txBody>
                    <a:bodyPr/>
                    <a:lstStyle/>
                    <a:p>
                      <a:r>
                        <a:rPr lang="en-US" sz="1000"/>
                        <a:t>-179</a:t>
                      </a:r>
                    </a:p>
                  </a:txBody>
                  <a:tcPr/>
                </a:tc>
                <a:tc>
                  <a:txBody>
                    <a:bodyPr/>
                    <a:lstStyle/>
                    <a:p>
                      <a:r>
                        <a:rPr lang="en-US" sz="1000"/>
                        <a:t>21</a:t>
                      </a:r>
                    </a:p>
                  </a:txBody>
                  <a:tcPr/>
                </a:tc>
                <a:tc>
                  <a:txBody>
                    <a:bodyPr/>
                    <a:lstStyle/>
                    <a:p>
                      <a:r>
                        <a:rPr lang="en-US" sz="1000"/>
                        <a:t>14364</a:t>
                      </a:r>
                    </a:p>
                  </a:txBody>
                  <a:tcPr/>
                </a:tc>
                <a:tc>
                  <a:txBody>
                    <a:bodyPr/>
                    <a:lstStyle/>
                    <a:p>
                      <a:r>
                        <a:rPr lang="en-US" sz="1000"/>
                        <a:t>120</a:t>
                      </a:r>
                    </a:p>
                  </a:txBody>
                  <a:tcPr/>
                </a:tc>
                <a:tc>
                  <a:txBody>
                    <a:bodyPr/>
                    <a:lstStyle/>
                    <a:p>
                      <a:r>
                        <a:rPr lang="en-US" sz="1000"/>
                        <a:t>141</a:t>
                      </a:r>
                    </a:p>
                  </a:txBody>
                  <a:tcPr/>
                </a:tc>
                <a:tc>
                  <a:txBody>
                    <a:bodyPr/>
                    <a:lstStyle/>
                    <a:p>
                      <a:r>
                        <a:rPr lang="en-US" sz="1000"/>
                        <a:t>0</a:t>
                      </a:r>
                    </a:p>
                  </a:txBody>
                  <a:tcPr/>
                </a:tc>
                <a:tc>
                  <a:txBody>
                    <a:bodyPr/>
                    <a:lstStyle/>
                    <a:p>
                      <a:r>
                        <a:rPr lang="en-US" sz="1000"/>
                        <a:t>0.2599 %</a:t>
                      </a:r>
                    </a:p>
                  </a:txBody>
                  <a:tcPr/>
                </a:tc>
                <a:tc>
                  <a:txBody>
                    <a:bodyPr/>
                    <a:lstStyle/>
                    <a:p>
                      <a:r>
                        <a:rPr lang="en-US" sz="1000"/>
                        <a:t>0.0 %</a:t>
                      </a:r>
                    </a:p>
                  </a:txBody>
                  <a:tcPr/>
                </a:tc>
                <a:extLst>
                  <a:ext uri="{0D108BD9-81ED-4DB2-BD59-A6C34878D82A}">
                    <a16:rowId xmlns:a16="http://schemas.microsoft.com/office/drawing/2014/main" val="1389478051"/>
                  </a:ext>
                </a:extLst>
              </a:tr>
            </a:tbl>
          </a:graphicData>
        </a:graphic>
      </p:graphicFrame>
      <p:sp>
        <p:nvSpPr>
          <p:cNvPr id="4" name="Text Placeholder 3">
            <a:extLst>
              <a:ext uri="{FF2B5EF4-FFF2-40B4-BE49-F238E27FC236}">
                <a16:creationId xmlns:a16="http://schemas.microsoft.com/office/drawing/2014/main" id="{BD783D87-0A81-4030-AA3D-84890A69106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34748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4B7F-D139-4FBF-BA45-98FB5A05083E}"/>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966863DC-1676-4C83-90AB-661948554CB7}"/>
              </a:ext>
            </a:extLst>
          </p:cNvPr>
          <p:cNvGraphicFramePr>
            <a:graphicFrameLocks noGrp="1"/>
          </p:cNvGraphicFramePr>
          <p:nvPr>
            <p:ph type="chart" sz="quarter" idx="13"/>
            <p:extLst>
              <p:ext uri="{D42A27DB-BD31-4B8C-83A1-F6EECF244321}">
                <p14:modId xmlns:p14="http://schemas.microsoft.com/office/powerpoint/2010/main" val="1213357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258D29-8D9E-4EC4-B4C9-53AAE18F3DE7}"/>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05B8107-FDDF-4D7F-9B5D-468F2BB7A5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68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CD6B9-A413-4FB3-911A-37E766B74F0D}"/>
              </a:ext>
            </a:extLst>
          </p:cNvPr>
          <p:cNvSpPr>
            <a:spLocks noGrp="1"/>
          </p:cNvSpPr>
          <p:nvPr>
            <p:ph type="title"/>
          </p:nvPr>
        </p:nvSpPr>
        <p:spPr/>
        <p:txBody>
          <a:bodyPr/>
          <a:lstStyle/>
          <a:p>
            <a:r>
              <a:rPr lang="en-US"/>
              <a:t>Facebook Engaged Users | Chili's Malaysia</a:t>
            </a:r>
          </a:p>
        </p:txBody>
      </p:sp>
      <p:graphicFrame>
        <p:nvGraphicFramePr>
          <p:cNvPr id="6" name="Chart Placeholder 5">
            <a:extLst>
              <a:ext uri="{FF2B5EF4-FFF2-40B4-BE49-F238E27FC236}">
                <a16:creationId xmlns:a16="http://schemas.microsoft.com/office/drawing/2014/main" id="{D156C662-10BF-4B59-8CFC-C86902029CCF}"/>
              </a:ext>
            </a:extLst>
          </p:cNvPr>
          <p:cNvGraphicFramePr>
            <a:graphicFrameLocks noGrp="1"/>
          </p:cNvGraphicFramePr>
          <p:nvPr>
            <p:ph type="chart" sz="quarter" idx="13"/>
            <p:extLst>
              <p:ext uri="{D42A27DB-BD31-4B8C-83A1-F6EECF244321}">
                <p14:modId xmlns:p14="http://schemas.microsoft.com/office/powerpoint/2010/main" val="3928385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57F2CB-104E-4B36-9540-1D49BDBB2FD7}"/>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272A3D3-61B0-4824-B9C9-56AC61B63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510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B17C-DDC4-4EB1-BB35-2539A2C65390}"/>
              </a:ext>
            </a:extLst>
          </p:cNvPr>
          <p:cNvSpPr>
            <a:spLocks noGrp="1"/>
          </p:cNvSpPr>
          <p:nvPr>
            <p:ph type="title"/>
          </p:nvPr>
        </p:nvSpPr>
        <p:spPr/>
        <p:txBody>
          <a:bodyPr/>
          <a:lstStyle/>
          <a:p>
            <a:r>
              <a:rPr lang="en-US"/>
              <a:t>Facebook Average Reactions Per Post | Chili's Malaysia</a:t>
            </a:r>
          </a:p>
        </p:txBody>
      </p:sp>
      <p:graphicFrame>
        <p:nvGraphicFramePr>
          <p:cNvPr id="6" name="Chart Placeholder 5">
            <a:extLst>
              <a:ext uri="{FF2B5EF4-FFF2-40B4-BE49-F238E27FC236}">
                <a16:creationId xmlns:a16="http://schemas.microsoft.com/office/drawing/2014/main" id="{62756652-E853-4158-BBB8-91C3A37A8B6A}"/>
              </a:ext>
            </a:extLst>
          </p:cNvPr>
          <p:cNvGraphicFramePr>
            <a:graphicFrameLocks noGrp="1"/>
          </p:cNvGraphicFramePr>
          <p:nvPr>
            <p:ph type="chart" sz="quarter" idx="13"/>
            <p:extLst>
              <p:ext uri="{D42A27DB-BD31-4B8C-83A1-F6EECF244321}">
                <p14:modId xmlns:p14="http://schemas.microsoft.com/office/powerpoint/2010/main" val="1947716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40F627-7489-43B1-8BB7-B3AA0CC2A4A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9953A54-0ECB-4587-88DD-A4785104D2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762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3E3BB-0AB8-4D6F-970E-68F9200A7282}"/>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5E7E7B63-9D75-4213-AFB0-F57D1602C7C5}"/>
              </a:ext>
            </a:extLst>
          </p:cNvPr>
          <p:cNvGraphicFramePr>
            <a:graphicFrameLocks noGrp="1"/>
          </p:cNvGraphicFramePr>
          <p:nvPr>
            <p:ph type="chart" sz="quarter" idx="13"/>
            <p:extLst>
              <p:ext uri="{D42A27DB-BD31-4B8C-83A1-F6EECF244321}">
                <p14:modId xmlns:p14="http://schemas.microsoft.com/office/powerpoint/2010/main" val="288407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9235F-C03F-4371-80C9-2F4F921D2ADF}"/>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89407337-6267-4507-B473-745B0F8CD2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792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D4F6-DE69-4B68-9461-066F2C7329C4}"/>
              </a:ext>
            </a:extLst>
          </p:cNvPr>
          <p:cNvSpPr>
            <a:spLocks noGrp="1"/>
          </p:cNvSpPr>
          <p:nvPr>
            <p:ph type="title"/>
          </p:nvPr>
        </p:nvSpPr>
        <p:spPr/>
        <p:txBody>
          <a:bodyPr/>
          <a:lstStyle/>
          <a:p>
            <a:r>
              <a:rPr lang="en-US"/>
              <a:t>Facebook Interaction Rate By Weekday | Chili's Malaysia</a:t>
            </a:r>
          </a:p>
        </p:txBody>
      </p:sp>
      <p:graphicFrame>
        <p:nvGraphicFramePr>
          <p:cNvPr id="6" name="Chart Placeholder 5">
            <a:extLst>
              <a:ext uri="{FF2B5EF4-FFF2-40B4-BE49-F238E27FC236}">
                <a16:creationId xmlns:a16="http://schemas.microsoft.com/office/drawing/2014/main" id="{69591F01-934B-4D9B-879E-FDA2197CC008}"/>
              </a:ext>
            </a:extLst>
          </p:cNvPr>
          <p:cNvGraphicFramePr>
            <a:graphicFrameLocks noGrp="1"/>
          </p:cNvGraphicFramePr>
          <p:nvPr>
            <p:ph type="chart" sz="quarter" idx="13"/>
            <p:extLst>
              <p:ext uri="{D42A27DB-BD31-4B8C-83A1-F6EECF244321}">
                <p14:modId xmlns:p14="http://schemas.microsoft.com/office/powerpoint/2010/main" val="3981505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9A481-58BE-4CB0-A765-85EEAB9A639A}"/>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02F6A6CE-6D2E-4EB2-B3F4-5A9162006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527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FC655-5CDC-4312-BCCE-C6F4227FED69}"/>
              </a:ext>
            </a:extLst>
          </p:cNvPr>
          <p:cNvSpPr>
            <a:spLocks noGrp="1"/>
          </p:cNvSpPr>
          <p:nvPr>
            <p:ph type="title"/>
          </p:nvPr>
        </p:nvSpPr>
        <p:spPr/>
        <p:txBody>
          <a:bodyPr/>
          <a:lstStyle/>
          <a:p>
            <a:r>
              <a:rPr lang="en-US"/>
              <a:t>Facebook (FB) Custom Own Posts Table (new) | Chili's Malaysia</a:t>
            </a:r>
          </a:p>
        </p:txBody>
      </p:sp>
      <p:graphicFrame>
        <p:nvGraphicFramePr>
          <p:cNvPr id="5" name="Table Placeholder 4">
            <a:extLst>
              <a:ext uri="{FF2B5EF4-FFF2-40B4-BE49-F238E27FC236}">
                <a16:creationId xmlns:a16="http://schemas.microsoft.com/office/drawing/2014/main" id="{422E4B3A-773A-4EE4-A79A-73D15E26BA9F}"/>
              </a:ext>
            </a:extLst>
          </p:cNvPr>
          <p:cNvGraphicFramePr>
            <a:graphicFrameLocks noGrp="1"/>
          </p:cNvGraphicFramePr>
          <p:nvPr>
            <p:ph type="tbl" sz="quarter" idx="13"/>
            <p:extLst>
              <p:ext uri="{D42A27DB-BD31-4B8C-83A1-F6EECF244321}">
                <p14:modId xmlns:p14="http://schemas.microsoft.com/office/powerpoint/2010/main" val="20538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36965559"/>
                    </a:ext>
                  </a:extLst>
                </a:gridCol>
                <a:gridCol w="822960">
                  <a:extLst>
                    <a:ext uri="{9D8B030D-6E8A-4147-A177-3AD203B41FA5}">
                      <a16:colId xmlns:a16="http://schemas.microsoft.com/office/drawing/2014/main" val="2812286011"/>
                    </a:ext>
                  </a:extLst>
                </a:gridCol>
                <a:gridCol w="822960">
                  <a:extLst>
                    <a:ext uri="{9D8B030D-6E8A-4147-A177-3AD203B41FA5}">
                      <a16:colId xmlns:a16="http://schemas.microsoft.com/office/drawing/2014/main" val="2900061217"/>
                    </a:ext>
                  </a:extLst>
                </a:gridCol>
                <a:gridCol w="822960">
                  <a:extLst>
                    <a:ext uri="{9D8B030D-6E8A-4147-A177-3AD203B41FA5}">
                      <a16:colId xmlns:a16="http://schemas.microsoft.com/office/drawing/2014/main" val="1830129369"/>
                    </a:ext>
                  </a:extLst>
                </a:gridCol>
                <a:gridCol w="822960">
                  <a:extLst>
                    <a:ext uri="{9D8B030D-6E8A-4147-A177-3AD203B41FA5}">
                      <a16:colId xmlns:a16="http://schemas.microsoft.com/office/drawing/2014/main" val="3472215453"/>
                    </a:ext>
                  </a:extLst>
                </a:gridCol>
                <a:gridCol w="822960">
                  <a:extLst>
                    <a:ext uri="{9D8B030D-6E8A-4147-A177-3AD203B41FA5}">
                      <a16:colId xmlns:a16="http://schemas.microsoft.com/office/drawing/2014/main" val="35738939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72304604"/>
                  </a:ext>
                </a:extLst>
              </a:tr>
              <a:tr h="370840">
                <a:tc>
                  <a:txBody>
                    <a:bodyPr/>
                    <a:lstStyle/>
                    <a:p>
                      <a:r>
                        <a:rPr lang="en-US" sz="1000" b="1"/>
                        <a:t>Chili's Malaysia - 2019-08-23 10:00:00</a:t>
                      </a:r>
                      <a:r>
                        <a:rPr lang="en-US" sz="1000"/>
                        <a:t> 
 “Page 143/365: Happy Iftar with them” - @_officialnzshkri_
 Hope to create more memories like these in your next chapter!</a:t>
                      </a:r>
                    </a:p>
                  </a:txBody>
                  <a:tcPr/>
                </a:tc>
                <a:tc>
                  <a:txBody>
                    <a:bodyPr/>
                    <a:lstStyle/>
                    <a:p>
                      <a:r>
                        <a:rPr lang="en-US" sz="1000"/>
                        <a:t>2489</a:t>
                      </a:r>
                    </a:p>
                  </a:txBody>
                  <a:tcPr/>
                </a:tc>
                <a:tc>
                  <a:txBody>
                    <a:bodyPr/>
                    <a:lstStyle/>
                    <a:p>
                      <a:r>
                        <a:rPr lang="en-US" sz="1000"/>
                        <a:t>38</a:t>
                      </a:r>
                    </a:p>
                  </a:txBody>
                  <a:tcPr/>
                </a:tc>
                <a:tc>
                  <a:txBody>
                    <a:bodyPr/>
                    <a:lstStyle/>
                    <a:p>
                      <a:r>
                        <a:rPr lang="en-US" sz="1000"/>
                        <a:t>17</a:t>
                      </a:r>
                    </a:p>
                  </a:txBody>
                  <a:tcPr/>
                </a:tc>
                <a:tc>
                  <a:txBody>
                    <a:bodyPr/>
                    <a:lstStyle/>
                    <a:p>
                      <a:r>
                        <a:rPr lang="en-US" sz="1000"/>
                        <a:t>0.9649 %</a:t>
                      </a:r>
                    </a:p>
                  </a:txBody>
                  <a:tcPr/>
                </a:tc>
                <a:tc>
                  <a:txBody>
                    <a:bodyPr/>
                    <a:lstStyle/>
                    <a:p>
                      <a:r>
                        <a:rPr lang="en-US" sz="1000"/>
                        <a:t>Photo</a:t>
                      </a:r>
                    </a:p>
                  </a:txBody>
                  <a:tcPr/>
                </a:tc>
                <a:extLst>
                  <a:ext uri="{0D108BD9-81ED-4DB2-BD59-A6C34878D82A}">
                    <a16:rowId xmlns:a16="http://schemas.microsoft.com/office/drawing/2014/main" val="2204586832"/>
                  </a:ext>
                </a:extLst>
              </a:tr>
              <a:tr h="370840">
                <a:tc>
                  <a:txBody>
                    <a:bodyPr/>
                    <a:lstStyle/>
                    <a:p>
                      <a:r>
                        <a:rPr lang="en-US" sz="1000" b="1"/>
                        <a:t>Chili's Malaysia - 2019-08-15 10:00:00</a:t>
                      </a:r>
                      <a:r>
                        <a:rPr lang="en-US" sz="1000"/>
                        <a:t> 
 What.. A.. Hearty.. Meal!!</a:t>
                      </a:r>
                    </a:p>
                  </a:txBody>
                  <a:tcPr/>
                </a:tc>
                <a:tc>
                  <a:txBody>
                    <a:bodyPr/>
                    <a:lstStyle/>
                    <a:p>
                      <a:r>
                        <a:rPr lang="en-US" sz="1000"/>
                        <a:t>2214</a:t>
                      </a:r>
                    </a:p>
                  </a:txBody>
                  <a:tcPr/>
                </a:tc>
                <a:tc>
                  <a:txBody>
                    <a:bodyPr/>
                    <a:lstStyle/>
                    <a:p>
                      <a:r>
                        <a:rPr lang="en-US" sz="1000"/>
                        <a:t>17</a:t>
                      </a:r>
                    </a:p>
                  </a:txBody>
                  <a:tcPr/>
                </a:tc>
                <a:tc>
                  <a:txBody>
                    <a:bodyPr/>
                    <a:lstStyle/>
                    <a:p>
                      <a:r>
                        <a:rPr lang="en-US" sz="1000"/>
                        <a:t>14</a:t>
                      </a:r>
                    </a:p>
                  </a:txBody>
                  <a:tcPr/>
                </a:tc>
                <a:tc>
                  <a:txBody>
                    <a:bodyPr/>
                    <a:lstStyle/>
                    <a:p>
                      <a:r>
                        <a:rPr lang="en-US" sz="1000"/>
                        <a:t>0.8562 %</a:t>
                      </a:r>
                    </a:p>
                  </a:txBody>
                  <a:tcPr/>
                </a:tc>
                <a:tc>
                  <a:txBody>
                    <a:bodyPr/>
                    <a:lstStyle/>
                    <a:p>
                      <a:r>
                        <a:rPr lang="en-US" sz="1000"/>
                        <a:t>Photo</a:t>
                      </a:r>
                    </a:p>
                  </a:txBody>
                  <a:tcPr/>
                </a:tc>
                <a:extLst>
                  <a:ext uri="{0D108BD9-81ED-4DB2-BD59-A6C34878D82A}">
                    <a16:rowId xmlns:a16="http://schemas.microsoft.com/office/drawing/2014/main" val="105426447"/>
                  </a:ext>
                </a:extLst>
              </a:tr>
              <a:tr h="370840">
                <a:tc>
                  <a:txBody>
                    <a:bodyPr/>
                    <a:lstStyle/>
                    <a:p>
                      <a:r>
                        <a:rPr lang="en-US" sz="1000" b="1"/>
                        <a:t>Chili's Malaysia - 2019-08-17 13:38:27</a:t>
                      </a:r>
                      <a:r>
                        <a:rPr lang="en-US" sz="1000"/>
                        <a:t> 
 I’m already drooling! 🤤
Check out our newly added dessert on our core menu now! http://chilis.com.my/category/food_menu/</a:t>
                      </a:r>
                    </a:p>
                  </a:txBody>
                  <a:tcPr/>
                </a:tc>
                <a:tc>
                  <a:txBody>
                    <a:bodyPr/>
                    <a:lstStyle/>
                    <a:p>
                      <a:r>
                        <a:rPr lang="en-US" sz="1000"/>
                        <a:t>1300</a:t>
                      </a:r>
                    </a:p>
                  </a:txBody>
                  <a:tcPr/>
                </a:tc>
                <a:tc>
                  <a:txBody>
                    <a:bodyPr/>
                    <a:lstStyle/>
                    <a:p>
                      <a:r>
                        <a:rPr lang="en-US" sz="1000"/>
                        <a:t>10</a:t>
                      </a:r>
                    </a:p>
                  </a:txBody>
                  <a:tcPr/>
                </a:tc>
                <a:tc>
                  <a:txBody>
                    <a:bodyPr/>
                    <a:lstStyle/>
                    <a:p>
                      <a:r>
                        <a:rPr lang="en-US" sz="1000"/>
                        <a:t>29</a:t>
                      </a:r>
                    </a:p>
                  </a:txBody>
                  <a:tcPr/>
                </a:tc>
                <a:tc>
                  <a:txBody>
                    <a:bodyPr/>
                    <a:lstStyle/>
                    <a:p>
                      <a:r>
                        <a:rPr lang="en-US" sz="1000"/>
                        <a:t>0.5169 %</a:t>
                      </a:r>
                    </a:p>
                  </a:txBody>
                  <a:tcPr/>
                </a:tc>
                <a:tc>
                  <a:txBody>
                    <a:bodyPr/>
                    <a:lstStyle/>
                    <a:p>
                      <a:r>
                        <a:rPr lang="en-US" sz="1000"/>
                        <a:t>Photo</a:t>
                      </a:r>
                    </a:p>
                  </a:txBody>
                  <a:tcPr/>
                </a:tc>
                <a:extLst>
                  <a:ext uri="{0D108BD9-81ED-4DB2-BD59-A6C34878D82A}">
                    <a16:rowId xmlns:a16="http://schemas.microsoft.com/office/drawing/2014/main" val="862559444"/>
                  </a:ext>
                </a:extLst>
              </a:tr>
              <a:tr h="370840">
                <a:tc>
                  <a:txBody>
                    <a:bodyPr/>
                    <a:lstStyle/>
                    <a:p>
                      <a:r>
                        <a:rPr lang="en-US" sz="1000" b="1"/>
                        <a:t>Chili's Malaysia - 2019-08-03 10:00:00</a:t>
                      </a:r>
                      <a:r>
                        <a:rPr lang="en-US" sz="1000"/>
                        <a:t> 
 Thank you for the mouthwatering picture @mikemmery!</a:t>
                      </a:r>
                    </a:p>
                  </a:txBody>
                  <a:tcPr/>
                </a:tc>
                <a:tc>
                  <a:txBody>
                    <a:bodyPr/>
                    <a:lstStyle/>
                    <a:p>
                      <a:r>
                        <a:rPr lang="en-US" sz="1000"/>
                        <a:t>1289</a:t>
                      </a:r>
                    </a:p>
                  </a:txBody>
                  <a:tcPr/>
                </a:tc>
                <a:tc>
                  <a:txBody>
                    <a:bodyPr/>
                    <a:lstStyle/>
                    <a:p>
                      <a:r>
                        <a:rPr lang="en-US" sz="1000"/>
                        <a:t>3</a:t>
                      </a:r>
                    </a:p>
                  </a:txBody>
                  <a:tcPr/>
                </a:tc>
                <a:tc>
                  <a:txBody>
                    <a:bodyPr/>
                    <a:lstStyle/>
                    <a:p>
                      <a:r>
                        <a:rPr lang="en-US" sz="1000"/>
                        <a:t>8</a:t>
                      </a:r>
                    </a:p>
                  </a:txBody>
                  <a:tcPr/>
                </a:tc>
                <a:tc>
                  <a:txBody>
                    <a:bodyPr/>
                    <a:lstStyle/>
                    <a:p>
                      <a:r>
                        <a:rPr lang="en-US" sz="1000"/>
                        <a:t>0.4947 %</a:t>
                      </a:r>
                    </a:p>
                  </a:txBody>
                  <a:tcPr/>
                </a:tc>
                <a:tc>
                  <a:txBody>
                    <a:bodyPr/>
                    <a:lstStyle/>
                    <a:p>
                      <a:r>
                        <a:rPr lang="en-US" sz="1000"/>
                        <a:t>Photo</a:t>
                      </a:r>
                    </a:p>
                  </a:txBody>
                  <a:tcPr/>
                </a:tc>
                <a:extLst>
                  <a:ext uri="{0D108BD9-81ED-4DB2-BD59-A6C34878D82A}">
                    <a16:rowId xmlns:a16="http://schemas.microsoft.com/office/drawing/2014/main" val="2104578682"/>
                  </a:ext>
                </a:extLst>
              </a:tr>
              <a:tr h="370840">
                <a:tc>
                  <a:txBody>
                    <a:bodyPr/>
                    <a:lstStyle/>
                    <a:p>
                      <a:r>
                        <a:rPr lang="en-US" sz="1000" b="1"/>
                        <a:t>Chili's Malaysia - 2019-08-20 18:46:13</a:t>
                      </a:r>
                      <a:r>
                        <a:rPr lang="en-US" sz="1000"/>
                        <a:t> 
 Trust us, it’s im-pasta-ble to resist yourself from this dish. 
Give it a try today at an outlet nearest to you! 
Menu:http://chilis.com.my/category/food_menu/
Outlets: http://chilis.com.my/outlets/</a:t>
                      </a:r>
                    </a:p>
                  </a:txBody>
                  <a:tcPr/>
                </a:tc>
                <a:tc>
                  <a:txBody>
                    <a:bodyPr/>
                    <a:lstStyle/>
                    <a:p>
                      <a:r>
                        <a:rPr lang="en-US" sz="1000"/>
                        <a:t>1035</a:t>
                      </a:r>
                    </a:p>
                  </a:txBody>
                  <a:tcPr/>
                </a:tc>
                <a:tc>
                  <a:txBody>
                    <a:bodyPr/>
                    <a:lstStyle/>
                    <a:p>
                      <a:r>
                        <a:rPr lang="en-US" sz="1000"/>
                        <a:t>11</a:t>
                      </a:r>
                    </a:p>
                  </a:txBody>
                  <a:tcPr/>
                </a:tc>
                <a:tc>
                  <a:txBody>
                    <a:bodyPr/>
                    <a:lstStyle/>
                    <a:p>
                      <a:r>
                        <a:rPr lang="en-US" sz="1000"/>
                        <a:t>13</a:t>
                      </a:r>
                    </a:p>
                  </a:txBody>
                  <a:tcPr/>
                </a:tc>
                <a:tc>
                  <a:txBody>
                    <a:bodyPr/>
                    <a:lstStyle/>
                    <a:p>
                      <a:r>
                        <a:rPr lang="en-US" sz="1000"/>
                        <a:t>0.4035 %</a:t>
                      </a:r>
                    </a:p>
                  </a:txBody>
                  <a:tcPr/>
                </a:tc>
                <a:tc>
                  <a:txBody>
                    <a:bodyPr/>
                    <a:lstStyle/>
                    <a:p>
                      <a:r>
                        <a:rPr lang="en-US" sz="1000"/>
                        <a:t>Photo</a:t>
                      </a:r>
                    </a:p>
                  </a:txBody>
                  <a:tcPr/>
                </a:tc>
                <a:extLst>
                  <a:ext uri="{0D108BD9-81ED-4DB2-BD59-A6C34878D82A}">
                    <a16:rowId xmlns:a16="http://schemas.microsoft.com/office/drawing/2014/main" val="3480791137"/>
                  </a:ext>
                </a:extLst>
              </a:tr>
            </a:tbl>
          </a:graphicData>
        </a:graphic>
      </p:graphicFrame>
      <p:sp>
        <p:nvSpPr>
          <p:cNvPr id="4" name="Text Placeholder 3">
            <a:extLst>
              <a:ext uri="{FF2B5EF4-FFF2-40B4-BE49-F238E27FC236}">
                <a16:creationId xmlns:a16="http://schemas.microsoft.com/office/drawing/2014/main" id="{7FB367C9-1A7A-4C75-BBCA-E57DA21D659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56148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B315A-AC68-4178-97C8-09C26D4AC420}"/>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0034C8B0-5A75-4B41-AD85-63CF1B02D240}"/>
              </a:ext>
            </a:extLst>
          </p:cNvPr>
          <p:cNvGraphicFramePr>
            <a:graphicFrameLocks noGrp="1"/>
          </p:cNvGraphicFramePr>
          <p:nvPr>
            <p:ph type="chart" sz="quarter" idx="13"/>
            <p:extLst>
              <p:ext uri="{D42A27DB-BD31-4B8C-83A1-F6EECF244321}">
                <p14:modId xmlns:p14="http://schemas.microsoft.com/office/powerpoint/2010/main" val="3627875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7B4F3-8980-4C84-BF67-F57A19C967F7}"/>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EA1DA7FA-C3EC-4405-A000-5F32686EB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907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4872-7E8B-4E3A-A081-33278900CE3D}"/>
              </a:ext>
            </a:extLst>
          </p:cNvPr>
          <p:cNvSpPr>
            <a:spLocks noGrp="1"/>
          </p:cNvSpPr>
          <p:nvPr>
            <p:ph type="title"/>
          </p:nvPr>
        </p:nvSpPr>
        <p:spPr/>
        <p:txBody>
          <a:bodyPr/>
          <a:lstStyle/>
          <a:p>
            <a:r>
              <a:rPr lang="en-US"/>
              <a:t>Facebook Interaction Rate | Chili's Malaysia</a:t>
            </a:r>
          </a:p>
        </p:txBody>
      </p:sp>
      <p:graphicFrame>
        <p:nvGraphicFramePr>
          <p:cNvPr id="6" name="Chart Placeholder 5">
            <a:extLst>
              <a:ext uri="{FF2B5EF4-FFF2-40B4-BE49-F238E27FC236}">
                <a16:creationId xmlns:a16="http://schemas.microsoft.com/office/drawing/2014/main" id="{F3FC15D5-99D8-4172-BC25-DE5AAC6613E4}"/>
              </a:ext>
            </a:extLst>
          </p:cNvPr>
          <p:cNvGraphicFramePr>
            <a:graphicFrameLocks noGrp="1"/>
          </p:cNvGraphicFramePr>
          <p:nvPr>
            <p:ph type="chart" sz="quarter" idx="13"/>
            <p:extLst>
              <p:ext uri="{D42A27DB-BD31-4B8C-83A1-F6EECF244321}">
                <p14:modId xmlns:p14="http://schemas.microsoft.com/office/powerpoint/2010/main" val="1817816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AE4D0-3E5E-442C-B402-A52BC3CF97C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56C7784-8615-4EE3-A7F2-21C4EBEAC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918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59810-F901-4DDE-9979-ECD32DB8FA5E}"/>
              </a:ext>
            </a:extLst>
          </p:cNvPr>
          <p:cNvSpPr>
            <a:spLocks noGrp="1"/>
          </p:cNvSpPr>
          <p:nvPr>
            <p:ph type="title"/>
          </p:nvPr>
        </p:nvSpPr>
        <p:spPr/>
        <p:txBody>
          <a:bodyPr/>
          <a:lstStyle/>
          <a:p>
            <a:r>
              <a:rPr lang="en-US"/>
              <a:t>Facebook Fans Total | Chili's Malaysia</a:t>
            </a:r>
          </a:p>
        </p:txBody>
      </p:sp>
      <p:graphicFrame>
        <p:nvGraphicFramePr>
          <p:cNvPr id="6" name="Chart Placeholder 5">
            <a:extLst>
              <a:ext uri="{FF2B5EF4-FFF2-40B4-BE49-F238E27FC236}">
                <a16:creationId xmlns:a16="http://schemas.microsoft.com/office/drawing/2014/main" id="{BD00A801-3287-48B3-B1C5-4D1EAA7B7696}"/>
              </a:ext>
            </a:extLst>
          </p:cNvPr>
          <p:cNvGraphicFramePr>
            <a:graphicFrameLocks noGrp="1"/>
          </p:cNvGraphicFramePr>
          <p:nvPr>
            <p:ph type="chart" sz="quarter" idx="13"/>
            <p:extLst>
              <p:ext uri="{D42A27DB-BD31-4B8C-83A1-F6EECF244321}">
                <p14:modId xmlns:p14="http://schemas.microsoft.com/office/powerpoint/2010/main" val="2412079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4BDF7-550F-407A-8EC1-F14727766805}"/>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C75DEAC-2D78-4466-AED2-FB7A0E294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498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6DAA-A340-4FDF-8CFA-5CA98255C29A}"/>
              </a:ext>
            </a:extLst>
          </p:cNvPr>
          <p:cNvSpPr>
            <a:spLocks noGrp="1"/>
          </p:cNvSpPr>
          <p:nvPr>
            <p:ph type="title"/>
          </p:nvPr>
        </p:nvSpPr>
        <p:spPr/>
        <p:txBody>
          <a:bodyPr/>
          <a:lstStyle/>
          <a:p>
            <a:r>
              <a:rPr lang="en-US"/>
              <a:t>Facebook Page Views | Chili's Malaysia</a:t>
            </a:r>
          </a:p>
        </p:txBody>
      </p:sp>
      <p:graphicFrame>
        <p:nvGraphicFramePr>
          <p:cNvPr id="6" name="Chart Placeholder 5">
            <a:extLst>
              <a:ext uri="{FF2B5EF4-FFF2-40B4-BE49-F238E27FC236}">
                <a16:creationId xmlns:a16="http://schemas.microsoft.com/office/drawing/2014/main" id="{B5A7A6A1-DC73-4DC2-9A2B-6443802D0568}"/>
              </a:ext>
            </a:extLst>
          </p:cNvPr>
          <p:cNvGraphicFramePr>
            <a:graphicFrameLocks noGrp="1"/>
          </p:cNvGraphicFramePr>
          <p:nvPr>
            <p:ph type="chart" sz="quarter" idx="13"/>
            <p:extLst>
              <p:ext uri="{D42A27DB-BD31-4B8C-83A1-F6EECF244321}">
                <p14:modId xmlns:p14="http://schemas.microsoft.com/office/powerpoint/2010/main" val="90727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DE1F4-738C-4CBA-AC7C-115AAB48DA6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CBA46E43-6E80-4C6C-95CD-B234DD68C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42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A3ED-FFF7-494F-9211-C6B1ED146B1D}"/>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4E7E4141-1298-4116-8087-157C182D1326}"/>
              </a:ext>
            </a:extLst>
          </p:cNvPr>
          <p:cNvGraphicFramePr>
            <a:graphicFrameLocks noGrp="1"/>
          </p:cNvGraphicFramePr>
          <p:nvPr>
            <p:ph type="tbl" sz="quarter" idx="13"/>
            <p:extLst>
              <p:ext uri="{D42A27DB-BD31-4B8C-83A1-F6EECF244321}">
                <p14:modId xmlns:p14="http://schemas.microsoft.com/office/powerpoint/2010/main" val="148694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80725961"/>
                    </a:ext>
                  </a:extLst>
                </a:gridCol>
                <a:gridCol w="1645920">
                  <a:extLst>
                    <a:ext uri="{9D8B030D-6E8A-4147-A177-3AD203B41FA5}">
                      <a16:colId xmlns:a16="http://schemas.microsoft.com/office/drawing/2014/main" val="1496572805"/>
                    </a:ext>
                  </a:extLst>
                </a:gridCol>
                <a:gridCol w="1645920">
                  <a:extLst>
                    <a:ext uri="{9D8B030D-6E8A-4147-A177-3AD203B41FA5}">
                      <a16:colId xmlns:a16="http://schemas.microsoft.com/office/drawing/2014/main" val="96311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9238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extLst>
                  <a:ext uri="{0D108BD9-81ED-4DB2-BD59-A6C34878D82A}">
                    <a16:rowId xmlns:a16="http://schemas.microsoft.com/office/drawing/2014/main" val="249729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245780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00793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71257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814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2414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39005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7921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73882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67957918"/>
                  </a:ext>
                </a:extLst>
              </a:tr>
            </a:tbl>
          </a:graphicData>
        </a:graphic>
      </p:graphicFrame>
      <p:sp>
        <p:nvSpPr>
          <p:cNvPr id="4" name="Text Placeholder 3">
            <a:extLst>
              <a:ext uri="{FF2B5EF4-FFF2-40B4-BE49-F238E27FC236}">
                <a16:creationId xmlns:a16="http://schemas.microsoft.com/office/drawing/2014/main" id="{531E9D61-3E79-4728-9FF9-209FA8675C0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78181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52BF1-0BBF-4095-88B7-707F4FB76D11}"/>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8726C5E4-E836-4729-B6D0-0D7E54D00441}"/>
              </a:ext>
            </a:extLst>
          </p:cNvPr>
          <p:cNvGraphicFramePr>
            <a:graphicFrameLocks noGrp="1"/>
          </p:cNvGraphicFramePr>
          <p:nvPr>
            <p:ph type="tbl" sz="quarter" idx="13"/>
            <p:extLst>
              <p:ext uri="{D42A27DB-BD31-4B8C-83A1-F6EECF244321}">
                <p14:modId xmlns:p14="http://schemas.microsoft.com/office/powerpoint/2010/main" val="152995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4597002"/>
                    </a:ext>
                  </a:extLst>
                </a:gridCol>
                <a:gridCol w="1645920">
                  <a:extLst>
                    <a:ext uri="{9D8B030D-6E8A-4147-A177-3AD203B41FA5}">
                      <a16:colId xmlns:a16="http://schemas.microsoft.com/office/drawing/2014/main" val="1553152521"/>
                    </a:ext>
                  </a:extLst>
                </a:gridCol>
                <a:gridCol w="1645920">
                  <a:extLst>
                    <a:ext uri="{9D8B030D-6E8A-4147-A177-3AD203B41FA5}">
                      <a16:colId xmlns:a16="http://schemas.microsoft.com/office/drawing/2014/main" val="1582994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5500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71754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92241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51659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50344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4450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4499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824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9299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88941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64506821"/>
                  </a:ext>
                </a:extLst>
              </a:tr>
            </a:tbl>
          </a:graphicData>
        </a:graphic>
      </p:graphicFrame>
      <p:sp>
        <p:nvSpPr>
          <p:cNvPr id="4" name="Text Placeholder 3">
            <a:extLst>
              <a:ext uri="{FF2B5EF4-FFF2-40B4-BE49-F238E27FC236}">
                <a16:creationId xmlns:a16="http://schemas.microsoft.com/office/drawing/2014/main" id="{4ECC1AC7-D9DC-47A3-B402-635410ABBD0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63114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13D28-4DD0-4BAA-9CE5-818FF946D41F}"/>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C396DAAF-D2DA-4B70-89B3-84A7F1D92111}"/>
              </a:ext>
            </a:extLst>
          </p:cNvPr>
          <p:cNvGraphicFramePr>
            <a:graphicFrameLocks noGrp="1"/>
          </p:cNvGraphicFramePr>
          <p:nvPr>
            <p:ph type="tbl" sz="quarter" idx="13"/>
            <p:extLst>
              <p:ext uri="{D42A27DB-BD31-4B8C-83A1-F6EECF244321}">
                <p14:modId xmlns:p14="http://schemas.microsoft.com/office/powerpoint/2010/main" val="2459248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81831006"/>
                    </a:ext>
                  </a:extLst>
                </a:gridCol>
                <a:gridCol w="1645920">
                  <a:extLst>
                    <a:ext uri="{9D8B030D-6E8A-4147-A177-3AD203B41FA5}">
                      <a16:colId xmlns:a16="http://schemas.microsoft.com/office/drawing/2014/main" val="1186849898"/>
                    </a:ext>
                  </a:extLst>
                </a:gridCol>
                <a:gridCol w="1645920">
                  <a:extLst>
                    <a:ext uri="{9D8B030D-6E8A-4147-A177-3AD203B41FA5}">
                      <a16:colId xmlns:a16="http://schemas.microsoft.com/office/drawing/2014/main" val="1005292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2605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6806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30191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69824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40339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278876086"/>
                  </a:ext>
                </a:extLst>
              </a:tr>
            </a:tbl>
          </a:graphicData>
        </a:graphic>
      </p:graphicFrame>
      <p:sp>
        <p:nvSpPr>
          <p:cNvPr id="4" name="Text Placeholder 3">
            <a:extLst>
              <a:ext uri="{FF2B5EF4-FFF2-40B4-BE49-F238E27FC236}">
                <a16:creationId xmlns:a16="http://schemas.microsoft.com/office/drawing/2014/main" id="{5A28157F-0D1A-4068-B724-B15C177F3A7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515011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C395-6398-42F4-AB70-A5D08B694F4E}"/>
              </a:ext>
            </a:extLst>
          </p:cNvPr>
          <p:cNvSpPr>
            <a:spLocks noGrp="1"/>
          </p:cNvSpPr>
          <p:nvPr>
            <p:ph type="title"/>
          </p:nvPr>
        </p:nvSpPr>
        <p:spPr/>
        <p:txBody>
          <a:bodyPr/>
          <a:lstStyle/>
          <a:p>
            <a:r>
              <a:rPr lang="en-US"/>
              <a:t>Facebook Own Posts Table | Chili's Malaysia - 1 of 6</a:t>
            </a:r>
          </a:p>
        </p:txBody>
      </p:sp>
      <p:graphicFrame>
        <p:nvGraphicFramePr>
          <p:cNvPr id="5" name="Table Placeholder 4">
            <a:extLst>
              <a:ext uri="{FF2B5EF4-FFF2-40B4-BE49-F238E27FC236}">
                <a16:creationId xmlns:a16="http://schemas.microsoft.com/office/drawing/2014/main" id="{D68FBA85-4194-4584-BA12-4CDCE35F8490}"/>
              </a:ext>
            </a:extLst>
          </p:cNvPr>
          <p:cNvGraphicFramePr>
            <a:graphicFrameLocks noGrp="1"/>
          </p:cNvGraphicFramePr>
          <p:nvPr>
            <p:ph type="tbl" sz="quarter" idx="13"/>
            <p:extLst>
              <p:ext uri="{D42A27DB-BD31-4B8C-83A1-F6EECF244321}">
                <p14:modId xmlns:p14="http://schemas.microsoft.com/office/powerpoint/2010/main" val="181051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256010"/>
                    </a:ext>
                  </a:extLst>
                </a:gridCol>
                <a:gridCol w="658368">
                  <a:extLst>
                    <a:ext uri="{9D8B030D-6E8A-4147-A177-3AD203B41FA5}">
                      <a16:colId xmlns:a16="http://schemas.microsoft.com/office/drawing/2014/main" val="3897258432"/>
                    </a:ext>
                  </a:extLst>
                </a:gridCol>
                <a:gridCol w="658368">
                  <a:extLst>
                    <a:ext uri="{9D8B030D-6E8A-4147-A177-3AD203B41FA5}">
                      <a16:colId xmlns:a16="http://schemas.microsoft.com/office/drawing/2014/main" val="939799524"/>
                    </a:ext>
                  </a:extLst>
                </a:gridCol>
                <a:gridCol w="658368">
                  <a:extLst>
                    <a:ext uri="{9D8B030D-6E8A-4147-A177-3AD203B41FA5}">
                      <a16:colId xmlns:a16="http://schemas.microsoft.com/office/drawing/2014/main" val="2560608363"/>
                    </a:ext>
                  </a:extLst>
                </a:gridCol>
                <a:gridCol w="658368">
                  <a:extLst>
                    <a:ext uri="{9D8B030D-6E8A-4147-A177-3AD203B41FA5}">
                      <a16:colId xmlns:a16="http://schemas.microsoft.com/office/drawing/2014/main" val="3182762868"/>
                    </a:ext>
                  </a:extLst>
                </a:gridCol>
                <a:gridCol w="658368">
                  <a:extLst>
                    <a:ext uri="{9D8B030D-6E8A-4147-A177-3AD203B41FA5}">
                      <a16:colId xmlns:a16="http://schemas.microsoft.com/office/drawing/2014/main" val="3507209293"/>
                    </a:ext>
                  </a:extLst>
                </a:gridCol>
                <a:gridCol w="658368">
                  <a:extLst>
                    <a:ext uri="{9D8B030D-6E8A-4147-A177-3AD203B41FA5}">
                      <a16:colId xmlns:a16="http://schemas.microsoft.com/office/drawing/2014/main" val="1808567905"/>
                    </a:ext>
                  </a:extLst>
                </a:gridCol>
                <a:gridCol w="658368">
                  <a:extLst>
                    <a:ext uri="{9D8B030D-6E8A-4147-A177-3AD203B41FA5}">
                      <a16:colId xmlns:a16="http://schemas.microsoft.com/office/drawing/2014/main" val="651015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125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- 2019-08-31 09:00:03</a:t>
                      </a:r>
                      <a:r>
                        <a:rPr kumimoji="0" lang="en-US" sz="1000" b="0" i="0" u="none" strike="noStrike" kern="1200" cap="none" spc="0" normalizeH="0" baseline="0" noProof="0">
                          <a:ln>
                            <a:noFill/>
                          </a:ln>
                          <a:solidFill>
                            <a:prstClr val="black"/>
                          </a:solidFill>
                          <a:effectLst/>
                          <a:uLnTx/>
                          <a:uFillTx/>
                          <a:latin typeface="+mn-lt"/>
                          <a:ea typeface="+mn-ea"/>
                          <a:cs typeface="+mn-cs"/>
                        </a:rPr>
                        <a:t> 
 Happy Independence Day Malaysia! Thank you everyone for bringing the nation to where it is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87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- 2019-08-29 10:00:01</a:t>
                      </a:r>
                      <a:r>
                        <a:rPr kumimoji="0" lang="en-US" sz="1000" b="0" i="0" u="none" strike="noStrike" kern="1200" cap="none" spc="0" normalizeH="0" baseline="0" noProof="0">
                          <a:ln>
                            <a:noFill/>
                          </a:ln>
                          <a:solidFill>
                            <a:prstClr val="black"/>
                          </a:solidFill>
                          <a:effectLst/>
                          <a:uLnTx/>
                          <a:uFillTx/>
                          <a:latin typeface="+mn-lt"/>
                          <a:ea typeface="+mn-ea"/>
                          <a:cs typeface="+mn-cs"/>
                        </a:rPr>
                        <a:t> 
 It will never be a mis-steak when it comes to our Classic Ribeye.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Click here for more info on our menu!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859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- 2019-08-28 18:17:33</a:t>
                      </a:r>
                      <a:r>
                        <a:rPr kumimoji="0" lang="en-US" sz="1000" b="0" i="0" u="none" strike="noStrike" kern="1200" cap="none" spc="0" normalizeH="0" baseline="0" noProof="0">
                          <a:ln>
                            <a:noFill/>
                          </a:ln>
                          <a:solidFill>
                            <a:prstClr val="black"/>
                          </a:solidFill>
                          <a:effectLst/>
                          <a:uLnTx/>
                          <a:uFillTx/>
                          <a:latin typeface="+mn-lt"/>
                          <a:ea typeface="+mn-ea"/>
                          <a:cs typeface="+mn-cs"/>
                        </a:rPr>
                        <a:t> 
 You're Invited to the Hottest Exhibit in Town...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109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- 2019-08-27 10:00:00</a:t>
                      </a:r>
                      <a:r>
                        <a:rPr kumimoji="0" lang="en-US" sz="1000" b="0" i="0" u="none" strike="noStrike" kern="1200" cap="none" spc="0" normalizeH="0" baseline="0" noProof="0">
                          <a:ln>
                            <a:noFill/>
                          </a:ln>
                          <a:solidFill>
                            <a:prstClr val="black"/>
                          </a:solidFill>
                          <a:effectLst/>
                          <a:uLnTx/>
                          <a:uFillTx/>
                          <a:latin typeface="+mn-lt"/>
                          <a:ea typeface="+mn-ea"/>
                          <a:cs typeface="+mn-cs"/>
                        </a:rPr>
                        <a:t> 
 Eyes on the prize! 
Thank you @cici_iz for the 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974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- 2019-08-23 10:00:00</a:t>
                      </a:r>
                      <a:r>
                        <a:rPr kumimoji="0" lang="en-US" sz="1000" b="0" i="0" u="none" strike="noStrike" kern="1200" cap="none" spc="0" normalizeH="0" baseline="0" noProof="0">
                          <a:ln>
                            <a:noFill/>
                          </a:ln>
                          <a:solidFill>
                            <a:prstClr val="black"/>
                          </a:solidFill>
                          <a:effectLst/>
                          <a:uLnTx/>
                          <a:uFillTx/>
                          <a:latin typeface="+mn-lt"/>
                          <a:ea typeface="+mn-ea"/>
                          <a:cs typeface="+mn-cs"/>
                        </a:rPr>
                        <a:t> 
 “Page 143/365: Happy Iftar with them” - @_officialnzshkri_
 Hope to create more memories like these in your next chapter!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1841493"/>
                  </a:ext>
                </a:extLst>
              </a:tr>
            </a:tbl>
          </a:graphicData>
        </a:graphic>
      </p:graphicFrame>
      <p:sp>
        <p:nvSpPr>
          <p:cNvPr id="4" name="Text Placeholder 3">
            <a:extLst>
              <a:ext uri="{FF2B5EF4-FFF2-40B4-BE49-F238E27FC236}">
                <a16:creationId xmlns:a16="http://schemas.microsoft.com/office/drawing/2014/main" id="{C7C6C643-2B2D-472F-AC2B-2C49908AF38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3175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7DE2-46B9-4BF7-A6B9-CB1DF19D4E82}"/>
              </a:ext>
            </a:extLst>
          </p:cNvPr>
          <p:cNvSpPr>
            <a:spLocks noGrp="1"/>
          </p:cNvSpPr>
          <p:nvPr>
            <p:ph type="title"/>
          </p:nvPr>
        </p:nvSpPr>
        <p:spPr/>
        <p:txBody>
          <a:bodyPr/>
          <a:lstStyle/>
          <a:p>
            <a:r>
              <a:rPr lang="en-US"/>
              <a:t>Facebook Own Posts Table | Chili's Malaysia - 2 of 6</a:t>
            </a:r>
          </a:p>
        </p:txBody>
      </p:sp>
      <p:graphicFrame>
        <p:nvGraphicFramePr>
          <p:cNvPr id="5" name="Table Placeholder 4">
            <a:extLst>
              <a:ext uri="{FF2B5EF4-FFF2-40B4-BE49-F238E27FC236}">
                <a16:creationId xmlns:a16="http://schemas.microsoft.com/office/drawing/2014/main" id="{240EE5AE-4CF1-4775-A2E7-82196D49A4F2}"/>
              </a:ext>
            </a:extLst>
          </p:cNvPr>
          <p:cNvGraphicFramePr>
            <a:graphicFrameLocks noGrp="1"/>
          </p:cNvGraphicFramePr>
          <p:nvPr>
            <p:ph type="tbl" sz="quarter" idx="13"/>
            <p:extLst>
              <p:ext uri="{D42A27DB-BD31-4B8C-83A1-F6EECF244321}">
                <p14:modId xmlns:p14="http://schemas.microsoft.com/office/powerpoint/2010/main" val="335918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5390195"/>
                    </a:ext>
                  </a:extLst>
                </a:gridCol>
                <a:gridCol w="658368">
                  <a:extLst>
                    <a:ext uri="{9D8B030D-6E8A-4147-A177-3AD203B41FA5}">
                      <a16:colId xmlns:a16="http://schemas.microsoft.com/office/drawing/2014/main" val="2093223636"/>
                    </a:ext>
                  </a:extLst>
                </a:gridCol>
                <a:gridCol w="658368">
                  <a:extLst>
                    <a:ext uri="{9D8B030D-6E8A-4147-A177-3AD203B41FA5}">
                      <a16:colId xmlns:a16="http://schemas.microsoft.com/office/drawing/2014/main" val="815797985"/>
                    </a:ext>
                  </a:extLst>
                </a:gridCol>
                <a:gridCol w="658368">
                  <a:extLst>
                    <a:ext uri="{9D8B030D-6E8A-4147-A177-3AD203B41FA5}">
                      <a16:colId xmlns:a16="http://schemas.microsoft.com/office/drawing/2014/main" val="868804811"/>
                    </a:ext>
                  </a:extLst>
                </a:gridCol>
                <a:gridCol w="658368">
                  <a:extLst>
                    <a:ext uri="{9D8B030D-6E8A-4147-A177-3AD203B41FA5}">
                      <a16:colId xmlns:a16="http://schemas.microsoft.com/office/drawing/2014/main" val="4054013125"/>
                    </a:ext>
                  </a:extLst>
                </a:gridCol>
                <a:gridCol w="658368">
                  <a:extLst>
                    <a:ext uri="{9D8B030D-6E8A-4147-A177-3AD203B41FA5}">
                      <a16:colId xmlns:a16="http://schemas.microsoft.com/office/drawing/2014/main" val="706878220"/>
                    </a:ext>
                  </a:extLst>
                </a:gridCol>
                <a:gridCol w="658368">
                  <a:extLst>
                    <a:ext uri="{9D8B030D-6E8A-4147-A177-3AD203B41FA5}">
                      <a16:colId xmlns:a16="http://schemas.microsoft.com/office/drawing/2014/main" val="1106486528"/>
                    </a:ext>
                  </a:extLst>
                </a:gridCol>
                <a:gridCol w="658368">
                  <a:extLst>
                    <a:ext uri="{9D8B030D-6E8A-4147-A177-3AD203B41FA5}">
                      <a16:colId xmlns:a16="http://schemas.microsoft.com/office/drawing/2014/main" val="533165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95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- 2019-08-22 18:39:44</a:t>
                      </a:r>
                      <a:r>
                        <a:rPr kumimoji="0" lang="en-US" sz="1000" b="0" i="0" u="none" strike="noStrike" kern="1200" cap="none" spc="0" normalizeH="0" baseline="0" noProof="0">
                          <a:ln>
                            <a:noFill/>
                          </a:ln>
                          <a:solidFill>
                            <a:prstClr val="black"/>
                          </a:solidFill>
                          <a:effectLst/>
                          <a:uLnTx/>
                          <a:uFillTx/>
                          <a:latin typeface="+mn-lt"/>
                          <a:ea typeface="+mn-ea"/>
                          <a:cs typeface="+mn-cs"/>
                        </a:rPr>
                        <a:t> 
 Craving for some crispy Honey-Chipotle Chicken Crispers over lunch at work?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Order online now!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639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- 2019-08-21 18:40:52</a:t>
                      </a:r>
                      <a:r>
                        <a:rPr kumimoji="0" lang="en-US" sz="1000" b="0" i="0" u="none" strike="noStrike" kern="1200" cap="none" spc="0" normalizeH="0" baseline="0" noProof="0">
                          <a:ln>
                            <a:noFill/>
                          </a:ln>
                          <a:solidFill>
                            <a:prstClr val="black"/>
                          </a:solidFill>
                          <a:effectLst/>
                          <a:uLnTx/>
                          <a:uFillTx/>
                          <a:latin typeface="+mn-lt"/>
                          <a:ea typeface="+mn-ea"/>
                          <a:cs typeface="+mn-cs"/>
                        </a:rPr>
                        <a:t> 
 “…. My favourite place to hang out here (One Utama) is Chili’s and I come here on a weekly basis. Sanjev their manager really gives us attentive efficient service. It was also here at Chili’s that I first asked my current wife to be my girlfriend back then and gave her a diamond and a gold pendant. I have had many a Valentine’s , anniversaries, and birthdays here….” - Repost from #1utamastories
Absolutely made our day! Proud to be part of special moments like these &lt;3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3097094"/>
                  </a:ext>
                </a:extLst>
              </a:tr>
            </a:tbl>
          </a:graphicData>
        </a:graphic>
      </p:graphicFrame>
      <p:sp>
        <p:nvSpPr>
          <p:cNvPr id="4" name="Text Placeholder 3">
            <a:extLst>
              <a:ext uri="{FF2B5EF4-FFF2-40B4-BE49-F238E27FC236}">
                <a16:creationId xmlns:a16="http://schemas.microsoft.com/office/drawing/2014/main" id="{DF67B2D6-B305-427F-AC62-A13764FA823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12664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1884-2923-4FA4-8B5F-776BBFB0B058}"/>
              </a:ext>
            </a:extLst>
          </p:cNvPr>
          <p:cNvSpPr>
            <a:spLocks noGrp="1"/>
          </p:cNvSpPr>
          <p:nvPr>
            <p:ph type="title"/>
          </p:nvPr>
        </p:nvSpPr>
        <p:spPr/>
        <p:txBody>
          <a:bodyPr/>
          <a:lstStyle/>
          <a:p>
            <a:r>
              <a:rPr lang="en-US"/>
              <a:t>Facebook Own Posts Table | Chili's Malaysia - 3 of 6</a:t>
            </a:r>
          </a:p>
        </p:txBody>
      </p:sp>
      <p:graphicFrame>
        <p:nvGraphicFramePr>
          <p:cNvPr id="5" name="Table Placeholder 4">
            <a:extLst>
              <a:ext uri="{FF2B5EF4-FFF2-40B4-BE49-F238E27FC236}">
                <a16:creationId xmlns:a16="http://schemas.microsoft.com/office/drawing/2014/main" id="{B9DB53EC-FF6D-4524-B0B9-39C4D9963099}"/>
              </a:ext>
            </a:extLst>
          </p:cNvPr>
          <p:cNvGraphicFramePr>
            <a:graphicFrameLocks noGrp="1"/>
          </p:cNvGraphicFramePr>
          <p:nvPr>
            <p:ph type="tbl" sz="quarter" idx="13"/>
            <p:extLst>
              <p:ext uri="{D42A27DB-BD31-4B8C-83A1-F6EECF244321}">
                <p14:modId xmlns:p14="http://schemas.microsoft.com/office/powerpoint/2010/main" val="267990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3857755"/>
                    </a:ext>
                  </a:extLst>
                </a:gridCol>
                <a:gridCol w="658368">
                  <a:extLst>
                    <a:ext uri="{9D8B030D-6E8A-4147-A177-3AD203B41FA5}">
                      <a16:colId xmlns:a16="http://schemas.microsoft.com/office/drawing/2014/main" val="336668062"/>
                    </a:ext>
                  </a:extLst>
                </a:gridCol>
                <a:gridCol w="658368">
                  <a:extLst>
                    <a:ext uri="{9D8B030D-6E8A-4147-A177-3AD203B41FA5}">
                      <a16:colId xmlns:a16="http://schemas.microsoft.com/office/drawing/2014/main" val="499624729"/>
                    </a:ext>
                  </a:extLst>
                </a:gridCol>
                <a:gridCol w="658368">
                  <a:extLst>
                    <a:ext uri="{9D8B030D-6E8A-4147-A177-3AD203B41FA5}">
                      <a16:colId xmlns:a16="http://schemas.microsoft.com/office/drawing/2014/main" val="778806780"/>
                    </a:ext>
                  </a:extLst>
                </a:gridCol>
                <a:gridCol w="658368">
                  <a:extLst>
                    <a:ext uri="{9D8B030D-6E8A-4147-A177-3AD203B41FA5}">
                      <a16:colId xmlns:a16="http://schemas.microsoft.com/office/drawing/2014/main" val="316176068"/>
                    </a:ext>
                  </a:extLst>
                </a:gridCol>
                <a:gridCol w="658368">
                  <a:extLst>
                    <a:ext uri="{9D8B030D-6E8A-4147-A177-3AD203B41FA5}">
                      <a16:colId xmlns:a16="http://schemas.microsoft.com/office/drawing/2014/main" val="3049741705"/>
                    </a:ext>
                  </a:extLst>
                </a:gridCol>
                <a:gridCol w="658368">
                  <a:extLst>
                    <a:ext uri="{9D8B030D-6E8A-4147-A177-3AD203B41FA5}">
                      <a16:colId xmlns:a16="http://schemas.microsoft.com/office/drawing/2014/main" val="4012276910"/>
                    </a:ext>
                  </a:extLst>
                </a:gridCol>
                <a:gridCol w="658368">
                  <a:extLst>
                    <a:ext uri="{9D8B030D-6E8A-4147-A177-3AD203B41FA5}">
                      <a16:colId xmlns:a16="http://schemas.microsoft.com/office/drawing/2014/main" val="1703455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653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- 2019-08-20 18:46:13</a:t>
                      </a:r>
                      <a:r>
                        <a:rPr kumimoji="0" lang="en-US" sz="1000" b="0" i="0" u="none" strike="noStrike" kern="1200" cap="none" spc="0" normalizeH="0" baseline="0" noProof="0">
                          <a:ln>
                            <a:noFill/>
                          </a:ln>
                          <a:solidFill>
                            <a:prstClr val="black"/>
                          </a:solidFill>
                          <a:effectLst/>
                          <a:uLnTx/>
                          <a:uFillTx/>
                          <a:latin typeface="+mn-lt"/>
                          <a:ea typeface="+mn-ea"/>
                          <a:cs typeface="+mn-cs"/>
                        </a:rPr>
                        <a:t> 
 Trust us, it’s im-pasta-ble to resist yourself from this dish. 
Give it a try today at an outlet nearest to you! 
Menu:http://chilis.com.my/category/food_menu/
Outlets: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560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- 2019-08-19 10:00:01</a:t>
                      </a:r>
                      <a:r>
                        <a:rPr kumimoji="0" lang="en-US" sz="1000" b="0" i="0" u="none" strike="noStrike" kern="1200" cap="none" spc="0" normalizeH="0" baseline="0" noProof="0">
                          <a:ln>
                            <a:noFill/>
                          </a:ln>
                          <a:solidFill>
                            <a:prstClr val="black"/>
                          </a:solidFill>
                          <a:effectLst/>
                          <a:uLnTx/>
                          <a:uFillTx/>
                          <a:latin typeface="+mn-lt"/>
                          <a:ea typeface="+mn-ea"/>
                          <a:cs typeface="+mn-cs"/>
                        </a:rPr>
                        <a:t> 
 Share your stories with your loved ones as you savor the 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926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- 2019-08-17 13:38:27</a:t>
                      </a:r>
                      <a:r>
                        <a:rPr kumimoji="0" lang="en-US" sz="1000" b="0" i="0" u="none" strike="noStrike" kern="1200" cap="none" spc="0" normalizeH="0" baseline="0" noProof="0">
                          <a:ln>
                            <a:noFill/>
                          </a:ln>
                          <a:solidFill>
                            <a:prstClr val="black"/>
                          </a:solidFill>
                          <a:effectLst/>
                          <a:uLnTx/>
                          <a:uFillTx/>
                          <a:latin typeface="+mn-lt"/>
                          <a:ea typeface="+mn-ea"/>
                          <a:cs typeface="+mn-cs"/>
                        </a:rPr>
                        <a:t> 
 I’m already drooling! 🤤
Check out our newly added dessert on our core menu now!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307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- 2019-08-15 10:00:00</a:t>
                      </a:r>
                      <a:r>
                        <a:rPr kumimoji="0" lang="en-US" sz="1000" b="0" i="0" u="none" strike="noStrike" kern="1200" cap="none" spc="0" normalizeH="0" baseline="0" noProof="0">
                          <a:ln>
                            <a:noFill/>
                          </a:ln>
                          <a:solidFill>
                            <a:prstClr val="black"/>
                          </a:solidFill>
                          <a:effectLst/>
                          <a:uLnTx/>
                          <a:uFillTx/>
                          <a:latin typeface="+mn-lt"/>
                          <a:ea typeface="+mn-ea"/>
                          <a:cs typeface="+mn-cs"/>
                        </a:rPr>
                        <a:t> 
 What.. A.. Hearty.. Meal!!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064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- 2019-08-13 10:00:00</a:t>
                      </a:r>
                      <a:r>
                        <a:rPr kumimoji="0" lang="en-US" sz="1000" b="0" i="0" u="none" strike="noStrike" kern="1200" cap="none" spc="0" normalizeH="0" baseline="0" noProof="0">
                          <a:ln>
                            <a:noFill/>
                          </a:ln>
                          <a:solidFill>
                            <a:prstClr val="black"/>
                          </a:solidFill>
                          <a:effectLst/>
                          <a:uLnTx/>
                          <a:uFillTx/>
                          <a:latin typeface="+mn-lt"/>
                          <a:ea typeface="+mn-ea"/>
                          <a:cs typeface="+mn-cs"/>
                        </a:rPr>
                        <a:t> 
 Here’s what a successful dinner looks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2191399"/>
                  </a:ext>
                </a:extLst>
              </a:tr>
            </a:tbl>
          </a:graphicData>
        </a:graphic>
      </p:graphicFrame>
      <p:sp>
        <p:nvSpPr>
          <p:cNvPr id="4" name="Text Placeholder 3">
            <a:extLst>
              <a:ext uri="{FF2B5EF4-FFF2-40B4-BE49-F238E27FC236}">
                <a16:creationId xmlns:a16="http://schemas.microsoft.com/office/drawing/2014/main" id="{A06D8EB2-BB63-4F80-946C-95F33A1DDE3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70674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F05C-0563-4383-9E2E-E2699D739973}"/>
              </a:ext>
            </a:extLst>
          </p:cNvPr>
          <p:cNvSpPr>
            <a:spLocks noGrp="1"/>
          </p:cNvSpPr>
          <p:nvPr>
            <p:ph type="title"/>
          </p:nvPr>
        </p:nvSpPr>
        <p:spPr/>
        <p:txBody>
          <a:bodyPr/>
          <a:lstStyle/>
          <a:p>
            <a:r>
              <a:rPr lang="en-US"/>
              <a:t>Facebook Own Posts Table | Chili's Malaysia - 4 of 6</a:t>
            </a:r>
          </a:p>
        </p:txBody>
      </p:sp>
      <p:graphicFrame>
        <p:nvGraphicFramePr>
          <p:cNvPr id="5" name="Table Placeholder 4">
            <a:extLst>
              <a:ext uri="{FF2B5EF4-FFF2-40B4-BE49-F238E27FC236}">
                <a16:creationId xmlns:a16="http://schemas.microsoft.com/office/drawing/2014/main" id="{840E8B01-387F-4FB1-A2EA-E29FC26768F5}"/>
              </a:ext>
            </a:extLst>
          </p:cNvPr>
          <p:cNvGraphicFramePr>
            <a:graphicFrameLocks noGrp="1"/>
          </p:cNvGraphicFramePr>
          <p:nvPr>
            <p:ph type="tbl" sz="quarter" idx="13"/>
            <p:extLst>
              <p:ext uri="{D42A27DB-BD31-4B8C-83A1-F6EECF244321}">
                <p14:modId xmlns:p14="http://schemas.microsoft.com/office/powerpoint/2010/main" val="78350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7785422"/>
                    </a:ext>
                  </a:extLst>
                </a:gridCol>
                <a:gridCol w="658368">
                  <a:extLst>
                    <a:ext uri="{9D8B030D-6E8A-4147-A177-3AD203B41FA5}">
                      <a16:colId xmlns:a16="http://schemas.microsoft.com/office/drawing/2014/main" val="897962784"/>
                    </a:ext>
                  </a:extLst>
                </a:gridCol>
                <a:gridCol w="658368">
                  <a:extLst>
                    <a:ext uri="{9D8B030D-6E8A-4147-A177-3AD203B41FA5}">
                      <a16:colId xmlns:a16="http://schemas.microsoft.com/office/drawing/2014/main" val="1101028159"/>
                    </a:ext>
                  </a:extLst>
                </a:gridCol>
                <a:gridCol w="658368">
                  <a:extLst>
                    <a:ext uri="{9D8B030D-6E8A-4147-A177-3AD203B41FA5}">
                      <a16:colId xmlns:a16="http://schemas.microsoft.com/office/drawing/2014/main" val="1139427011"/>
                    </a:ext>
                  </a:extLst>
                </a:gridCol>
                <a:gridCol w="658368">
                  <a:extLst>
                    <a:ext uri="{9D8B030D-6E8A-4147-A177-3AD203B41FA5}">
                      <a16:colId xmlns:a16="http://schemas.microsoft.com/office/drawing/2014/main" val="458757268"/>
                    </a:ext>
                  </a:extLst>
                </a:gridCol>
                <a:gridCol w="658368">
                  <a:extLst>
                    <a:ext uri="{9D8B030D-6E8A-4147-A177-3AD203B41FA5}">
                      <a16:colId xmlns:a16="http://schemas.microsoft.com/office/drawing/2014/main" val="4161687273"/>
                    </a:ext>
                  </a:extLst>
                </a:gridCol>
                <a:gridCol w="658368">
                  <a:extLst>
                    <a:ext uri="{9D8B030D-6E8A-4147-A177-3AD203B41FA5}">
                      <a16:colId xmlns:a16="http://schemas.microsoft.com/office/drawing/2014/main" val="1891998865"/>
                    </a:ext>
                  </a:extLst>
                </a:gridCol>
                <a:gridCol w="658368">
                  <a:extLst>
                    <a:ext uri="{9D8B030D-6E8A-4147-A177-3AD203B41FA5}">
                      <a16:colId xmlns:a16="http://schemas.microsoft.com/office/drawing/2014/main" val="405957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638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- 2019-08-09 12:41:39</a:t>
                      </a:r>
                      <a:r>
                        <a:rPr kumimoji="0" lang="en-US" sz="1000" b="0" i="0" u="none" strike="noStrike" kern="1200" cap="none" spc="0" normalizeH="0" baseline="0" noProof="0">
                          <a:ln>
                            <a:noFill/>
                          </a:ln>
                          <a:solidFill>
                            <a:prstClr val="black"/>
                          </a:solidFill>
                          <a:effectLst/>
                          <a:uLnTx/>
                          <a:uFillTx/>
                          <a:latin typeface="+mn-lt"/>
                          <a:ea typeface="+mn-ea"/>
                          <a:cs typeface="+mn-cs"/>
                        </a:rPr>
                        <a:t> 
 Cracking your head on what to have for lunch later with a buddy? Fret not! Come over to an outlet near you and enjoy our buy one FREE one on smoothies &amp; cocktails for only RM 10.95! For more info on our NEW lunch combo menu, check out: http://chilis.com.my/new-lunch-combos/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445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- 2019-08-08 10:11:51</a:t>
                      </a:r>
                      <a:r>
                        <a:rPr kumimoji="0" lang="en-US" sz="1000" b="0" i="0" u="none" strike="noStrike" kern="1200" cap="none" spc="0" normalizeH="0" baseline="0" noProof="0">
                          <a:ln>
                            <a:noFill/>
                          </a:ln>
                          <a:solidFill>
                            <a:prstClr val="black"/>
                          </a:solidFill>
                          <a:effectLst/>
                          <a:uLnTx/>
                          <a:uFillTx/>
                          <a:latin typeface="+mn-lt"/>
                          <a:ea typeface="+mn-ea"/>
                          <a:cs typeface="+mn-cs"/>
                        </a:rPr>
                        <a:t> 
 Lunch combos that are so good, you’ll come back for more. Enjoy Salad/Soup + Mains from only RM21.20*.
Find out more: http://chilis.com.my/new-lunch-combos/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332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- 2019-08-07 10:00:00</a:t>
                      </a:r>
                      <a:r>
                        <a:rPr kumimoji="0" lang="en-US" sz="1000" b="0" i="0" u="none" strike="noStrike" kern="1200" cap="none" spc="0" normalizeH="0" baseline="0" noProof="0">
                          <a:ln>
                            <a:noFill/>
                          </a:ln>
                          <a:solidFill>
                            <a:prstClr val="black"/>
                          </a:solidFill>
                          <a:effectLst/>
                          <a:uLnTx/>
                          <a:uFillTx/>
                          <a:latin typeface="+mn-lt"/>
                          <a:ea typeface="+mn-ea"/>
                          <a:cs typeface="+mn-cs"/>
                        </a:rPr>
                        <a:t> 
 Finish the week strong with Chili’s. Your team deserves it. 
#savorthemoment.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4027874"/>
                  </a:ext>
                </a:extLst>
              </a:tr>
            </a:tbl>
          </a:graphicData>
        </a:graphic>
      </p:graphicFrame>
      <p:sp>
        <p:nvSpPr>
          <p:cNvPr id="4" name="Text Placeholder 3">
            <a:extLst>
              <a:ext uri="{FF2B5EF4-FFF2-40B4-BE49-F238E27FC236}">
                <a16:creationId xmlns:a16="http://schemas.microsoft.com/office/drawing/2014/main" id="{3754E50E-075B-4C62-A189-780A1F88F6A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51703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C5D6-0714-41CC-8F37-CCDE5549D3B7}"/>
              </a:ext>
            </a:extLst>
          </p:cNvPr>
          <p:cNvSpPr>
            <a:spLocks noGrp="1"/>
          </p:cNvSpPr>
          <p:nvPr>
            <p:ph type="title"/>
          </p:nvPr>
        </p:nvSpPr>
        <p:spPr/>
        <p:txBody>
          <a:bodyPr/>
          <a:lstStyle/>
          <a:p>
            <a:r>
              <a:rPr lang="en-US"/>
              <a:t>Facebook Own Posts Table | Chili's Malaysia - 5 of 6</a:t>
            </a:r>
          </a:p>
        </p:txBody>
      </p:sp>
      <p:graphicFrame>
        <p:nvGraphicFramePr>
          <p:cNvPr id="5" name="Table Placeholder 4">
            <a:extLst>
              <a:ext uri="{FF2B5EF4-FFF2-40B4-BE49-F238E27FC236}">
                <a16:creationId xmlns:a16="http://schemas.microsoft.com/office/drawing/2014/main" id="{0340C4CF-573D-4BB8-9F4C-A5C262B911A3}"/>
              </a:ext>
            </a:extLst>
          </p:cNvPr>
          <p:cNvGraphicFramePr>
            <a:graphicFrameLocks noGrp="1"/>
          </p:cNvGraphicFramePr>
          <p:nvPr>
            <p:ph type="tbl" sz="quarter" idx="13"/>
            <p:extLst>
              <p:ext uri="{D42A27DB-BD31-4B8C-83A1-F6EECF244321}">
                <p14:modId xmlns:p14="http://schemas.microsoft.com/office/powerpoint/2010/main" val="387665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242608"/>
                    </a:ext>
                  </a:extLst>
                </a:gridCol>
                <a:gridCol w="658368">
                  <a:extLst>
                    <a:ext uri="{9D8B030D-6E8A-4147-A177-3AD203B41FA5}">
                      <a16:colId xmlns:a16="http://schemas.microsoft.com/office/drawing/2014/main" val="3998747277"/>
                    </a:ext>
                  </a:extLst>
                </a:gridCol>
                <a:gridCol w="658368">
                  <a:extLst>
                    <a:ext uri="{9D8B030D-6E8A-4147-A177-3AD203B41FA5}">
                      <a16:colId xmlns:a16="http://schemas.microsoft.com/office/drawing/2014/main" val="933474625"/>
                    </a:ext>
                  </a:extLst>
                </a:gridCol>
                <a:gridCol w="658368">
                  <a:extLst>
                    <a:ext uri="{9D8B030D-6E8A-4147-A177-3AD203B41FA5}">
                      <a16:colId xmlns:a16="http://schemas.microsoft.com/office/drawing/2014/main" val="271843465"/>
                    </a:ext>
                  </a:extLst>
                </a:gridCol>
                <a:gridCol w="658368">
                  <a:extLst>
                    <a:ext uri="{9D8B030D-6E8A-4147-A177-3AD203B41FA5}">
                      <a16:colId xmlns:a16="http://schemas.microsoft.com/office/drawing/2014/main" val="2752902835"/>
                    </a:ext>
                  </a:extLst>
                </a:gridCol>
                <a:gridCol w="658368">
                  <a:extLst>
                    <a:ext uri="{9D8B030D-6E8A-4147-A177-3AD203B41FA5}">
                      <a16:colId xmlns:a16="http://schemas.microsoft.com/office/drawing/2014/main" val="3308330741"/>
                    </a:ext>
                  </a:extLst>
                </a:gridCol>
                <a:gridCol w="658368">
                  <a:extLst>
                    <a:ext uri="{9D8B030D-6E8A-4147-A177-3AD203B41FA5}">
                      <a16:colId xmlns:a16="http://schemas.microsoft.com/office/drawing/2014/main" val="2598165457"/>
                    </a:ext>
                  </a:extLst>
                </a:gridCol>
                <a:gridCol w="658368">
                  <a:extLst>
                    <a:ext uri="{9D8B030D-6E8A-4147-A177-3AD203B41FA5}">
                      <a16:colId xmlns:a16="http://schemas.microsoft.com/office/drawing/2014/main" val="278479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535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- 2019-08-05 10:00:00</a:t>
                      </a:r>
                      <a:r>
                        <a:rPr kumimoji="0" lang="en-US" sz="1000" b="0" i="0" u="none" strike="noStrike" kern="1200" cap="none" spc="0" normalizeH="0" baseline="0" noProof="0">
                          <a:ln>
                            <a:noFill/>
                          </a:ln>
                          <a:solidFill>
                            <a:prstClr val="black"/>
                          </a:solidFill>
                          <a:effectLst/>
                          <a:uLnTx/>
                          <a:uFillTx/>
                          <a:latin typeface="+mn-lt"/>
                          <a:ea typeface="+mn-ea"/>
                          <a:cs typeface="+mn-cs"/>
                        </a:rPr>
                        <a:t> 
 Mmm, can you imagine these delicious burgers, tacos, and fajitas appearing in your inbox every day? 
Subscribe to Chili’s email list now, and we’ll keep you in the loop about our exclusive promotions and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595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- 2019-08-03 10:00:00</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the mouthwatering picture @mikemmery!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436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- 2019-08-02 17:54:54</a:t>
                      </a:r>
                      <a:r>
                        <a:rPr kumimoji="0" lang="en-US" sz="1000" b="0" i="0" u="none" strike="noStrike" kern="1200" cap="none" spc="0" normalizeH="0" baseline="0" noProof="0">
                          <a:ln>
                            <a:noFill/>
                          </a:ln>
                          <a:solidFill>
                            <a:prstClr val="black"/>
                          </a:solidFill>
                          <a:effectLst/>
                          <a:uLnTx/>
                          <a:uFillTx/>
                          <a:latin typeface="+mn-lt"/>
                          <a:ea typeface="+mn-ea"/>
                          <a:cs typeface="+mn-cs"/>
                        </a:rPr>
                        <a:t> 
 Lunch is now longer and with better value. Introducing Chili’s Lunch Combos made available to you from 11AM to 5PM!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Get your favorite lunch sets from only RM21.20* including a salad/soup + main course.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out more: http://chilis.com.my/new-lunch-combos/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5489301"/>
                  </a:ext>
                </a:extLst>
              </a:tr>
            </a:tbl>
          </a:graphicData>
        </a:graphic>
      </p:graphicFrame>
      <p:sp>
        <p:nvSpPr>
          <p:cNvPr id="4" name="Text Placeholder 3">
            <a:extLst>
              <a:ext uri="{FF2B5EF4-FFF2-40B4-BE49-F238E27FC236}">
                <a16:creationId xmlns:a16="http://schemas.microsoft.com/office/drawing/2014/main" id="{CE1EB0FD-8CBA-462C-A09D-96EF82EFD66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88694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CE4D7-316B-4B8A-A087-1CC9257D2560}"/>
              </a:ext>
            </a:extLst>
          </p:cNvPr>
          <p:cNvSpPr>
            <a:spLocks noGrp="1"/>
          </p:cNvSpPr>
          <p:nvPr>
            <p:ph type="title"/>
          </p:nvPr>
        </p:nvSpPr>
        <p:spPr/>
        <p:txBody>
          <a:bodyPr/>
          <a:lstStyle/>
          <a:p>
            <a:r>
              <a:rPr lang="en-US"/>
              <a:t>Facebook Own Posts Table | Chili's Malaysia - 6 of 6</a:t>
            </a:r>
          </a:p>
        </p:txBody>
      </p:sp>
      <p:graphicFrame>
        <p:nvGraphicFramePr>
          <p:cNvPr id="5" name="Table Placeholder 4">
            <a:extLst>
              <a:ext uri="{FF2B5EF4-FFF2-40B4-BE49-F238E27FC236}">
                <a16:creationId xmlns:a16="http://schemas.microsoft.com/office/drawing/2014/main" id="{335140EE-174B-451F-AEF0-5AEB58EA9356}"/>
              </a:ext>
            </a:extLst>
          </p:cNvPr>
          <p:cNvGraphicFramePr>
            <a:graphicFrameLocks noGrp="1"/>
          </p:cNvGraphicFramePr>
          <p:nvPr>
            <p:ph type="tbl" sz="quarter" idx="13"/>
            <p:extLst>
              <p:ext uri="{D42A27DB-BD31-4B8C-83A1-F6EECF244321}">
                <p14:modId xmlns:p14="http://schemas.microsoft.com/office/powerpoint/2010/main" val="174112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9964052"/>
                    </a:ext>
                  </a:extLst>
                </a:gridCol>
                <a:gridCol w="658368">
                  <a:extLst>
                    <a:ext uri="{9D8B030D-6E8A-4147-A177-3AD203B41FA5}">
                      <a16:colId xmlns:a16="http://schemas.microsoft.com/office/drawing/2014/main" val="525499162"/>
                    </a:ext>
                  </a:extLst>
                </a:gridCol>
                <a:gridCol w="658368">
                  <a:extLst>
                    <a:ext uri="{9D8B030D-6E8A-4147-A177-3AD203B41FA5}">
                      <a16:colId xmlns:a16="http://schemas.microsoft.com/office/drawing/2014/main" val="2463753740"/>
                    </a:ext>
                  </a:extLst>
                </a:gridCol>
                <a:gridCol w="658368">
                  <a:extLst>
                    <a:ext uri="{9D8B030D-6E8A-4147-A177-3AD203B41FA5}">
                      <a16:colId xmlns:a16="http://schemas.microsoft.com/office/drawing/2014/main" val="4289558697"/>
                    </a:ext>
                  </a:extLst>
                </a:gridCol>
                <a:gridCol w="658368">
                  <a:extLst>
                    <a:ext uri="{9D8B030D-6E8A-4147-A177-3AD203B41FA5}">
                      <a16:colId xmlns:a16="http://schemas.microsoft.com/office/drawing/2014/main" val="2656527878"/>
                    </a:ext>
                  </a:extLst>
                </a:gridCol>
                <a:gridCol w="658368">
                  <a:extLst>
                    <a:ext uri="{9D8B030D-6E8A-4147-A177-3AD203B41FA5}">
                      <a16:colId xmlns:a16="http://schemas.microsoft.com/office/drawing/2014/main" val="3931647110"/>
                    </a:ext>
                  </a:extLst>
                </a:gridCol>
                <a:gridCol w="658368">
                  <a:extLst>
                    <a:ext uri="{9D8B030D-6E8A-4147-A177-3AD203B41FA5}">
                      <a16:colId xmlns:a16="http://schemas.microsoft.com/office/drawing/2014/main" val="1172808588"/>
                    </a:ext>
                  </a:extLst>
                </a:gridCol>
                <a:gridCol w="658368">
                  <a:extLst>
                    <a:ext uri="{9D8B030D-6E8A-4147-A177-3AD203B41FA5}">
                      <a16:colId xmlns:a16="http://schemas.microsoft.com/office/drawing/2014/main" val="275240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942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- 2019-08-01 20:28:43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Sinesh A/L Sourendaran! You are our lucky Guest Experience Measurement (GEM) winner for May 2019! We are extremely grateful for your continued support and we look forward to your next visit! :) 
Here at Chili's, your feedback is always valued so thank you for helping us to keep getting better. Get those feedback submitted and you may just be our next lucky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382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- 2019-08-01 11:05:37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250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- 2019-08-01 11:04:48</a:t>
                      </a:r>
                      <a:r>
                        <a:rPr kumimoji="0" lang="en-US" sz="1000" b="0" i="0" u="none" strike="noStrike" kern="1200" cap="none" spc="0" normalizeH="0" baseline="0" noProof="0">
                          <a:ln>
                            <a:noFill/>
                          </a:ln>
                          <a:solidFill>
                            <a:prstClr val="black"/>
                          </a:solidFill>
                          <a:effectLst/>
                          <a:uLnTx/>
                          <a:uFillTx/>
                          <a:latin typeface="+mn-lt"/>
                          <a:ea typeface="+mn-ea"/>
                          <a:cs typeface="+mn-cs"/>
                        </a:rPr>
                        <a:t> 
 Chili’s has been around for 44 years but our menu sure hasn't! 
Our chefs have handcrafted a new core menu that is sure to impress - so without further ado, here are some newly added flavors we have in store for you. Be sure to drop by today to try them all! 
Link: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7268173"/>
                  </a:ext>
                </a:extLst>
              </a:tr>
            </a:tbl>
          </a:graphicData>
        </a:graphic>
      </p:graphicFrame>
      <p:sp>
        <p:nvSpPr>
          <p:cNvPr id="4" name="Text Placeholder 3">
            <a:extLst>
              <a:ext uri="{FF2B5EF4-FFF2-40B4-BE49-F238E27FC236}">
                <a16:creationId xmlns:a16="http://schemas.microsoft.com/office/drawing/2014/main" id="{4E456B02-ED6D-45CE-BA64-3881DB4BE0A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689966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833</Words>
  <Application>Microsoft Office PowerPoint</Application>
  <PresentationFormat>On-screen Show (4:3)</PresentationFormat>
  <Paragraphs>407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MASTER TEMPLATE</vt:lpstr>
      <vt:lpstr>Facebook Key Metrics Table | Chili's Malaysia</vt:lpstr>
      <vt:lpstr>Facebook Reach | Chili's Malaysia</vt:lpstr>
      <vt:lpstr>Facebook Engaged Users | Chili's Malaysia</vt:lpstr>
      <vt:lpstr>Facebook Average Reactions Per Post | Chili's Malaysia</vt:lpstr>
      <vt:lpstr>Facebook Interactions Distribution | Chili's Malaysia</vt:lpstr>
      <vt:lpstr>Facebook Interaction Rate By Weekday | Chili's Malaysia</vt:lpstr>
      <vt:lpstr>Facebook (FB) Custom Own Posts Table (new) | Chili's Malaysia</vt:lpstr>
      <vt:lpstr>Facebook Fan Demographics | Chili's Malaysia</vt:lpstr>
      <vt:lpstr>Facebook Interaction Rate | Chili's Malaysia</vt:lpstr>
      <vt:lpstr>Facebook Fans Total | Chili's Malaysia</vt:lpstr>
      <vt:lpstr>Facebook Page Views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6</vt:lpstr>
      <vt:lpstr>Facebook Own Posts Table | Chili's Malaysia - 2 of 6</vt:lpstr>
      <vt:lpstr>Facebook Own Posts Table | Chili's Malaysia - 3 of 6</vt:lpstr>
      <vt:lpstr>Facebook Own Posts Table | Chili's Malaysia - 4 of 6</vt:lpstr>
      <vt:lpstr>Facebook Own Posts Table | Chili's Malaysia - 5 of 6</vt:lpstr>
      <vt:lpstr>Facebook Own Posts Table | Chili's Malaysia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2019-09-12T13:59:13Z</dcterms:created>
  <dcterms:modified xsi:type="dcterms:W3CDTF">2019-09-12T14:00:04Z</dcterms:modified>
</cp:coreProperties>
</file>