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3583</c:v>
                </c:pt>
                <c:pt idx="1">
                  <c:v>3182</c:v>
                </c:pt>
                <c:pt idx="2">
                  <c:v>3678</c:v>
                </c:pt>
                <c:pt idx="3">
                  <c:v>3996</c:v>
                </c:pt>
                <c:pt idx="4">
                  <c:v>2199</c:v>
                </c:pt>
                <c:pt idx="5">
                  <c:v>8741</c:v>
                </c:pt>
                <c:pt idx="6">
                  <c:v>12135</c:v>
                </c:pt>
                <c:pt idx="7">
                  <c:v>6802</c:v>
                </c:pt>
                <c:pt idx="8">
                  <c:v>7730</c:v>
                </c:pt>
                <c:pt idx="9">
                  <c:v>67839</c:v>
                </c:pt>
                <c:pt idx="10">
                  <c:v>106126</c:v>
                </c:pt>
                <c:pt idx="11">
                  <c:v>111326</c:v>
                </c:pt>
                <c:pt idx="12">
                  <c:v>109016</c:v>
                </c:pt>
                <c:pt idx="13">
                  <c:v>102529</c:v>
                </c:pt>
                <c:pt idx="14">
                  <c:v>112368</c:v>
                </c:pt>
                <c:pt idx="15">
                  <c:v>97186</c:v>
                </c:pt>
                <c:pt idx="16">
                  <c:v>98570</c:v>
                </c:pt>
                <c:pt idx="17">
                  <c:v>94823</c:v>
                </c:pt>
                <c:pt idx="18">
                  <c:v>94867</c:v>
                </c:pt>
                <c:pt idx="19">
                  <c:v>89700</c:v>
                </c:pt>
                <c:pt idx="20">
                  <c:v>95501</c:v>
                </c:pt>
                <c:pt idx="21">
                  <c:v>86968</c:v>
                </c:pt>
                <c:pt idx="22">
                  <c:v>91176</c:v>
                </c:pt>
                <c:pt idx="23">
                  <c:v>92980</c:v>
                </c:pt>
                <c:pt idx="24">
                  <c:v>94001</c:v>
                </c:pt>
                <c:pt idx="25">
                  <c:v>102811</c:v>
                </c:pt>
                <c:pt idx="26">
                  <c:v>87268</c:v>
                </c:pt>
                <c:pt idx="27">
                  <c:v>83036</c:v>
                </c:pt>
                <c:pt idx="28">
                  <c:v>74708</c:v>
                </c:pt>
                <c:pt idx="29">
                  <c:v>85402</c:v>
                </c:pt>
                <c:pt idx="30">
                  <c:v>90226</c:v>
                </c:pt>
              </c:numCache>
            </c:numRef>
          </c:val>
          <c:smooth val="0"/>
          <c:extLst>
            <c:ext xmlns:c16="http://schemas.microsoft.com/office/drawing/2014/chart" uri="{C3380CC4-5D6E-409C-BE32-E72D297353CC}">
              <c16:uniqueId val="{00000000-B4AC-4149-B0DC-0F1A17DDD253}"/>
            </c:ext>
          </c:extLst>
        </c:ser>
        <c:dLbls>
          <c:showLegendKey val="0"/>
          <c:showVal val="0"/>
          <c:showCatName val="0"/>
          <c:showSerName val="0"/>
          <c:showPercent val="0"/>
          <c:showBubbleSize val="0"/>
        </c:dLbls>
        <c:smooth val="0"/>
        <c:axId val="299605288"/>
        <c:axId val="299605616"/>
      </c:lineChart>
      <c:dateAx>
        <c:axId val="299605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05616"/>
        <c:crosses val="autoZero"/>
        <c:auto val="1"/>
        <c:lblOffset val="100"/>
        <c:baseTimeUnit val="days"/>
      </c:dateAx>
      <c:valAx>
        <c:axId val="29960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0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57</c:v>
                </c:pt>
                <c:pt idx="1">
                  <c:v>54</c:v>
                </c:pt>
                <c:pt idx="2">
                  <c:v>64</c:v>
                </c:pt>
                <c:pt idx="3">
                  <c:v>65</c:v>
                </c:pt>
                <c:pt idx="4">
                  <c:v>56</c:v>
                </c:pt>
                <c:pt idx="5">
                  <c:v>190</c:v>
                </c:pt>
                <c:pt idx="6">
                  <c:v>162</c:v>
                </c:pt>
                <c:pt idx="7">
                  <c:v>151</c:v>
                </c:pt>
                <c:pt idx="8">
                  <c:v>167</c:v>
                </c:pt>
                <c:pt idx="9">
                  <c:v>1345</c:v>
                </c:pt>
                <c:pt idx="10">
                  <c:v>1744</c:v>
                </c:pt>
                <c:pt idx="11">
                  <c:v>1753</c:v>
                </c:pt>
                <c:pt idx="12">
                  <c:v>1333</c:v>
                </c:pt>
                <c:pt idx="13">
                  <c:v>1442</c:v>
                </c:pt>
                <c:pt idx="14">
                  <c:v>1466</c:v>
                </c:pt>
                <c:pt idx="15">
                  <c:v>1448</c:v>
                </c:pt>
                <c:pt idx="16">
                  <c:v>1531</c:v>
                </c:pt>
                <c:pt idx="17">
                  <c:v>1314</c:v>
                </c:pt>
                <c:pt idx="18">
                  <c:v>1211</c:v>
                </c:pt>
                <c:pt idx="19">
                  <c:v>1166</c:v>
                </c:pt>
                <c:pt idx="20">
                  <c:v>1152</c:v>
                </c:pt>
                <c:pt idx="21">
                  <c:v>1159</c:v>
                </c:pt>
                <c:pt idx="22">
                  <c:v>1370</c:v>
                </c:pt>
                <c:pt idx="23">
                  <c:v>1238</c:v>
                </c:pt>
                <c:pt idx="24">
                  <c:v>1216</c:v>
                </c:pt>
                <c:pt idx="25">
                  <c:v>1360</c:v>
                </c:pt>
                <c:pt idx="26">
                  <c:v>1312</c:v>
                </c:pt>
                <c:pt idx="27">
                  <c:v>1119</c:v>
                </c:pt>
                <c:pt idx="28">
                  <c:v>1058</c:v>
                </c:pt>
                <c:pt idx="29">
                  <c:v>1236</c:v>
                </c:pt>
                <c:pt idx="30">
                  <c:v>1258</c:v>
                </c:pt>
              </c:numCache>
            </c:numRef>
          </c:val>
          <c:smooth val="0"/>
          <c:extLst>
            <c:ext xmlns:c16="http://schemas.microsoft.com/office/drawing/2014/chart" uri="{C3380CC4-5D6E-409C-BE32-E72D297353CC}">
              <c16:uniqueId val="{00000000-CDF8-4D0E-B7C8-E0FFEAAF060B}"/>
            </c:ext>
          </c:extLst>
        </c:ser>
        <c:dLbls>
          <c:showLegendKey val="0"/>
          <c:showVal val="0"/>
          <c:showCatName val="0"/>
          <c:showSerName val="0"/>
          <c:showPercent val="0"/>
          <c:showBubbleSize val="0"/>
        </c:dLbls>
        <c:smooth val="0"/>
        <c:axId val="299606272"/>
        <c:axId val="296729496"/>
      </c:lineChart>
      <c:dateAx>
        <c:axId val="299606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29496"/>
        <c:crosses val="autoZero"/>
        <c:auto val="1"/>
        <c:lblOffset val="100"/>
        <c:baseTimeUnit val="days"/>
      </c:dateAx>
      <c:valAx>
        <c:axId val="29672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0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0</c:v>
                </c:pt>
                <c:pt idx="1">
                  <c:v>0</c:v>
                </c:pt>
                <c:pt idx="2">
                  <c:v>143</c:v>
                </c:pt>
                <c:pt idx="3">
                  <c:v>0</c:v>
                </c:pt>
                <c:pt idx="4">
                  <c:v>108</c:v>
                </c:pt>
                <c:pt idx="5">
                  <c:v>0</c:v>
                </c:pt>
                <c:pt idx="6">
                  <c:v>195</c:v>
                </c:pt>
                <c:pt idx="7">
                  <c:v>0</c:v>
                </c:pt>
                <c:pt idx="8">
                  <c:v>10</c:v>
                </c:pt>
                <c:pt idx="9">
                  <c:v>195</c:v>
                </c:pt>
                <c:pt idx="10">
                  <c:v>357</c:v>
                </c:pt>
                <c:pt idx="11">
                  <c:v>0</c:v>
                </c:pt>
                <c:pt idx="12">
                  <c:v>195</c:v>
                </c:pt>
                <c:pt idx="13">
                  <c:v>171</c:v>
                </c:pt>
                <c:pt idx="14">
                  <c:v>0</c:v>
                </c:pt>
                <c:pt idx="15">
                  <c:v>200</c:v>
                </c:pt>
                <c:pt idx="16">
                  <c:v>0</c:v>
                </c:pt>
                <c:pt idx="17">
                  <c:v>0</c:v>
                </c:pt>
                <c:pt idx="18">
                  <c:v>178</c:v>
                </c:pt>
                <c:pt idx="19">
                  <c:v>0</c:v>
                </c:pt>
                <c:pt idx="20">
                  <c:v>125</c:v>
                </c:pt>
                <c:pt idx="21">
                  <c:v>0</c:v>
                </c:pt>
                <c:pt idx="22">
                  <c:v>0</c:v>
                </c:pt>
                <c:pt idx="23">
                  <c:v>0</c:v>
                </c:pt>
                <c:pt idx="24">
                  <c:v>123</c:v>
                </c:pt>
                <c:pt idx="25">
                  <c:v>0</c:v>
                </c:pt>
                <c:pt idx="26">
                  <c:v>0</c:v>
                </c:pt>
                <c:pt idx="27">
                  <c:v>0</c:v>
                </c:pt>
                <c:pt idx="28">
                  <c:v>139</c:v>
                </c:pt>
                <c:pt idx="29">
                  <c:v>8</c:v>
                </c:pt>
                <c:pt idx="30">
                  <c:v>19</c:v>
                </c:pt>
              </c:numCache>
            </c:numRef>
          </c:val>
          <c:smooth val="0"/>
          <c:extLst>
            <c:ext xmlns:c16="http://schemas.microsoft.com/office/drawing/2014/chart" uri="{C3380CC4-5D6E-409C-BE32-E72D297353CC}">
              <c16:uniqueId val="{00000000-ADE4-40FB-AC90-43FE74D2280B}"/>
            </c:ext>
          </c:extLst>
        </c:ser>
        <c:dLbls>
          <c:showLegendKey val="0"/>
          <c:showVal val="0"/>
          <c:showCatName val="0"/>
          <c:showSerName val="0"/>
          <c:showPercent val="0"/>
          <c:showBubbleSize val="0"/>
        </c:dLbls>
        <c:smooth val="0"/>
        <c:axId val="296729168"/>
        <c:axId val="299607256"/>
      </c:lineChart>
      <c:dateAx>
        <c:axId val="296729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07256"/>
        <c:crosses val="autoZero"/>
        <c:auto val="1"/>
        <c:lblOffset val="100"/>
        <c:baseTimeUnit val="days"/>
      </c:dateAx>
      <c:valAx>
        <c:axId val="29960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2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2094</c:v>
                </c:pt>
              </c:numCache>
            </c:numRef>
          </c:val>
          <c:extLst>
            <c:ext xmlns:c16="http://schemas.microsoft.com/office/drawing/2014/chart" uri="{C3380CC4-5D6E-409C-BE32-E72D297353CC}">
              <c16:uniqueId val="{00000000-993D-4DEF-AC95-3B0898763F5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52</c:v>
                </c:pt>
              </c:numCache>
            </c:numRef>
          </c:val>
          <c:extLst>
            <c:ext xmlns:c16="http://schemas.microsoft.com/office/drawing/2014/chart" uri="{C3380CC4-5D6E-409C-BE32-E72D297353CC}">
              <c16:uniqueId val="{00000001-993D-4DEF-AC95-3B0898763F5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15</c:v>
                </c:pt>
              </c:numCache>
            </c:numRef>
          </c:val>
          <c:extLst>
            <c:ext xmlns:c16="http://schemas.microsoft.com/office/drawing/2014/chart" uri="{C3380CC4-5D6E-409C-BE32-E72D297353CC}">
              <c16:uniqueId val="{00000002-993D-4DEF-AC95-3B0898763F5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2</c:v>
                </c:pt>
              </c:numCache>
            </c:numRef>
          </c:val>
          <c:extLst>
            <c:ext xmlns:c16="http://schemas.microsoft.com/office/drawing/2014/chart" uri="{C3380CC4-5D6E-409C-BE32-E72D297353CC}">
              <c16:uniqueId val="{00000003-993D-4DEF-AC95-3B0898763F5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3</c:v>
                </c:pt>
              </c:numCache>
            </c:numRef>
          </c:val>
          <c:extLst>
            <c:ext xmlns:c16="http://schemas.microsoft.com/office/drawing/2014/chart" uri="{C3380CC4-5D6E-409C-BE32-E72D297353CC}">
              <c16:uniqueId val="{00000004-993D-4DEF-AC95-3B0898763F5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993D-4DEF-AC95-3B0898763F5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16</c:v>
                </c:pt>
              </c:numCache>
            </c:numRef>
          </c:val>
          <c:extLst>
            <c:ext xmlns:c16="http://schemas.microsoft.com/office/drawing/2014/chart" uri="{C3380CC4-5D6E-409C-BE32-E72D297353CC}">
              <c16:uniqueId val="{00000006-993D-4DEF-AC95-3B0898763F5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35</c:v>
                </c:pt>
              </c:numCache>
            </c:numRef>
          </c:val>
          <c:extLst>
            <c:ext xmlns:c16="http://schemas.microsoft.com/office/drawing/2014/chart" uri="{C3380CC4-5D6E-409C-BE32-E72D297353CC}">
              <c16:uniqueId val="{00000007-993D-4DEF-AC95-3B0898763F59}"/>
            </c:ext>
          </c:extLst>
        </c:ser>
        <c:dLbls>
          <c:showLegendKey val="0"/>
          <c:showVal val="0"/>
          <c:showCatName val="0"/>
          <c:showSerName val="0"/>
          <c:showPercent val="0"/>
          <c:showBubbleSize val="0"/>
        </c:dLbls>
        <c:gapWidth val="150"/>
        <c:overlap val="100"/>
        <c:axId val="13776048"/>
        <c:axId val="13776376"/>
      </c:barChart>
      <c:catAx>
        <c:axId val="1377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776376"/>
        <c:crosses val="autoZero"/>
        <c:auto val="1"/>
        <c:lblAlgn val="ctr"/>
        <c:lblOffset val="100"/>
        <c:noMultiLvlLbl val="0"/>
      </c:catAx>
      <c:valAx>
        <c:axId val="13776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77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0.13099364135032601</c:v>
                </c:pt>
                <c:pt idx="1">
                  <c:v>0.17829690072683299</c:v>
                </c:pt>
                <c:pt idx="2">
                  <c:v>0.152825914908714</c:v>
                </c:pt>
                <c:pt idx="3">
                  <c:v>0.12644525102566201</c:v>
                </c:pt>
                <c:pt idx="4">
                  <c:v>6.8529080891605795E-2</c:v>
                </c:pt>
                <c:pt idx="5">
                  <c:v>0.109767819835227</c:v>
                </c:pt>
                <c:pt idx="6">
                  <c:v>0.228329194298138</c:v>
                </c:pt>
              </c:numCache>
            </c:numRef>
          </c:val>
          <c:extLst>
            <c:ext xmlns:c16="http://schemas.microsoft.com/office/drawing/2014/chart" uri="{C3380CC4-5D6E-409C-BE32-E72D297353CC}">
              <c16:uniqueId val="{00000000-915A-477C-B5F8-7FC591001EA3}"/>
            </c:ext>
          </c:extLst>
        </c:ser>
        <c:dLbls>
          <c:showLegendKey val="0"/>
          <c:showVal val="0"/>
          <c:showCatName val="0"/>
          <c:showSerName val="0"/>
          <c:showPercent val="0"/>
          <c:showBubbleSize val="0"/>
        </c:dLbls>
        <c:gapWidth val="219"/>
        <c:overlap val="-27"/>
        <c:axId val="13773752"/>
        <c:axId val="13774080"/>
      </c:barChart>
      <c:catAx>
        <c:axId val="13773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774080"/>
        <c:crosses val="autoZero"/>
        <c:auto val="1"/>
        <c:lblAlgn val="ctr"/>
        <c:lblOffset val="100"/>
        <c:noMultiLvlLbl val="0"/>
      </c:catAx>
      <c:valAx>
        <c:axId val="1377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77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12288</c:v>
                </c:pt>
                <c:pt idx="1">
                  <c:v>15933</c:v>
                </c:pt>
                <c:pt idx="2">
                  <c:v>7083</c:v>
                </c:pt>
                <c:pt idx="3">
                  <c:v>6503</c:v>
                </c:pt>
                <c:pt idx="4">
                  <c:v>2769</c:v>
                </c:pt>
                <c:pt idx="5">
                  <c:v>1117</c:v>
                </c:pt>
                <c:pt idx="6">
                  <c:v>121</c:v>
                </c:pt>
              </c:numCache>
            </c:numRef>
          </c:val>
          <c:extLst>
            <c:ext xmlns:c16="http://schemas.microsoft.com/office/drawing/2014/chart" uri="{C3380CC4-5D6E-409C-BE32-E72D297353CC}">
              <c16:uniqueId val="{00000000-E963-4871-9E91-EB841874455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22840</c:v>
                </c:pt>
                <c:pt idx="1">
                  <c:v>24632</c:v>
                </c:pt>
                <c:pt idx="2">
                  <c:v>5344</c:v>
                </c:pt>
                <c:pt idx="3">
                  <c:v>7540</c:v>
                </c:pt>
                <c:pt idx="4">
                  <c:v>3119</c:v>
                </c:pt>
                <c:pt idx="5">
                  <c:v>861</c:v>
                </c:pt>
                <c:pt idx="6">
                  <c:v>124</c:v>
                </c:pt>
              </c:numCache>
            </c:numRef>
          </c:val>
          <c:extLst>
            <c:ext xmlns:c16="http://schemas.microsoft.com/office/drawing/2014/chart" uri="{C3380CC4-5D6E-409C-BE32-E72D297353CC}">
              <c16:uniqueId val="{00000001-E963-4871-9E91-EB8418744559}"/>
            </c:ext>
          </c:extLst>
        </c:ser>
        <c:dLbls>
          <c:showLegendKey val="0"/>
          <c:showVal val="0"/>
          <c:showCatName val="0"/>
          <c:showSerName val="0"/>
          <c:showPercent val="0"/>
          <c:showBubbleSize val="0"/>
        </c:dLbls>
        <c:gapWidth val="219"/>
        <c:overlap val="-27"/>
        <c:axId val="297535120"/>
        <c:axId val="304278608"/>
      </c:barChart>
      <c:catAx>
        <c:axId val="29753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78608"/>
        <c:crosses val="autoZero"/>
        <c:auto val="1"/>
        <c:lblAlgn val="ctr"/>
        <c:lblOffset val="100"/>
        <c:noMultiLvlLbl val="0"/>
      </c:catAx>
      <c:valAx>
        <c:axId val="30427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3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0</c:v>
                </c:pt>
                <c:pt idx="1">
                  <c:v>0</c:v>
                </c:pt>
                <c:pt idx="2">
                  <c:v>0.13240920837556699</c:v>
                </c:pt>
                <c:pt idx="3">
                  <c:v>0</c:v>
                </c:pt>
                <c:pt idx="4">
                  <c:v>0.100399773644147</c:v>
                </c:pt>
                <c:pt idx="5">
                  <c:v>0</c:v>
                </c:pt>
                <c:pt idx="6">
                  <c:v>0.186105916161109</c:v>
                </c:pt>
                <c:pt idx="7">
                  <c:v>0</c:v>
                </c:pt>
                <c:pt idx="8">
                  <c:v>9.1171000328215592E-3</c:v>
                </c:pt>
                <c:pt idx="9">
                  <c:v>0.17955284960398099</c:v>
                </c:pt>
                <c:pt idx="10">
                  <c:v>0.32982852561182302</c:v>
                </c:pt>
                <c:pt idx="11">
                  <c:v>0</c:v>
                </c:pt>
                <c:pt idx="12">
                  <c:v>0.178470616087851</c:v>
                </c:pt>
                <c:pt idx="13">
                  <c:v>0.15748031496063</c:v>
                </c:pt>
                <c:pt idx="14">
                  <c:v>0</c:v>
                </c:pt>
                <c:pt idx="15">
                  <c:v>0.18556082119759501</c:v>
                </c:pt>
                <c:pt idx="16">
                  <c:v>0</c:v>
                </c:pt>
                <c:pt idx="17">
                  <c:v>0</c:v>
                </c:pt>
                <c:pt idx="18">
                  <c:v>0.16175789024091</c:v>
                </c:pt>
                <c:pt idx="19">
                  <c:v>0</c:v>
                </c:pt>
                <c:pt idx="20">
                  <c:v>0.11535701634073001</c:v>
                </c:pt>
                <c:pt idx="21">
                  <c:v>0</c:v>
                </c:pt>
                <c:pt idx="22">
                  <c:v>0</c:v>
                </c:pt>
                <c:pt idx="23">
                  <c:v>0</c:v>
                </c:pt>
                <c:pt idx="24">
                  <c:v>0.12704404798635199</c:v>
                </c:pt>
                <c:pt idx="25">
                  <c:v>0</c:v>
                </c:pt>
                <c:pt idx="26">
                  <c:v>0</c:v>
                </c:pt>
                <c:pt idx="27">
                  <c:v>0</c:v>
                </c:pt>
                <c:pt idx="28">
                  <c:v>0.12600966376270301</c:v>
                </c:pt>
                <c:pt idx="29">
                  <c:v>1.08759686409571E-2</c:v>
                </c:pt>
                <c:pt idx="30">
                  <c:v>1.81208661774033E-2</c:v>
                </c:pt>
              </c:numCache>
            </c:numRef>
          </c:val>
          <c:smooth val="0"/>
          <c:extLst>
            <c:ext xmlns:c16="http://schemas.microsoft.com/office/drawing/2014/chart" uri="{C3380CC4-5D6E-409C-BE32-E72D297353CC}">
              <c16:uniqueId val="{00000000-6119-45C3-9DF9-BF68E2E41ADF}"/>
            </c:ext>
          </c:extLst>
        </c:ser>
        <c:dLbls>
          <c:showLegendKey val="0"/>
          <c:showVal val="0"/>
          <c:showCatName val="0"/>
          <c:showSerName val="0"/>
          <c:showPercent val="0"/>
          <c:showBubbleSize val="0"/>
        </c:dLbls>
        <c:smooth val="0"/>
        <c:axId val="304285168"/>
        <c:axId val="304279920"/>
      </c:lineChart>
      <c:dateAx>
        <c:axId val="304285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79920"/>
        <c:crosses val="autoZero"/>
        <c:auto val="1"/>
        <c:lblOffset val="100"/>
        <c:baseTimeUnit val="days"/>
      </c:dateAx>
      <c:valAx>
        <c:axId val="30427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8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109467</c:v>
                </c:pt>
                <c:pt idx="1">
                  <c:v>109492</c:v>
                </c:pt>
                <c:pt idx="2">
                  <c:v>109527</c:v>
                </c:pt>
                <c:pt idx="3">
                  <c:v>109548</c:v>
                </c:pt>
                <c:pt idx="4">
                  <c:v>109577</c:v>
                </c:pt>
                <c:pt idx="5">
                  <c:v>109604</c:v>
                </c:pt>
                <c:pt idx="6">
                  <c:v>109627</c:v>
                </c:pt>
                <c:pt idx="7">
                  <c:v>109670</c:v>
                </c:pt>
                <c:pt idx="8">
                  <c:v>109699</c:v>
                </c:pt>
                <c:pt idx="9">
                  <c:v>109735</c:v>
                </c:pt>
                <c:pt idx="10">
                  <c:v>109773</c:v>
                </c:pt>
                <c:pt idx="11">
                  <c:v>109807</c:v>
                </c:pt>
                <c:pt idx="12">
                  <c:v>109838</c:v>
                </c:pt>
                <c:pt idx="13">
                  <c:v>109873</c:v>
                </c:pt>
                <c:pt idx="14">
                  <c:v>109923</c:v>
                </c:pt>
                <c:pt idx="15">
                  <c:v>109952</c:v>
                </c:pt>
                <c:pt idx="16">
                  <c:v>109983</c:v>
                </c:pt>
                <c:pt idx="17">
                  <c:v>110027</c:v>
                </c:pt>
                <c:pt idx="18">
                  <c:v>110055</c:v>
                </c:pt>
                <c:pt idx="19">
                  <c:v>110076</c:v>
                </c:pt>
                <c:pt idx="20">
                  <c:v>110110</c:v>
                </c:pt>
                <c:pt idx="21">
                  <c:v>110140</c:v>
                </c:pt>
                <c:pt idx="22">
                  <c:v>110156</c:v>
                </c:pt>
                <c:pt idx="23">
                  <c:v>110185</c:v>
                </c:pt>
                <c:pt idx="24">
                  <c:v>110211</c:v>
                </c:pt>
                <c:pt idx="25">
                  <c:v>110240</c:v>
                </c:pt>
                <c:pt idx="26">
                  <c:v>110278</c:v>
                </c:pt>
                <c:pt idx="27">
                  <c:v>110298</c:v>
                </c:pt>
                <c:pt idx="28">
                  <c:v>110321</c:v>
                </c:pt>
                <c:pt idx="29">
                  <c:v>110349</c:v>
                </c:pt>
                <c:pt idx="30">
                  <c:v>110391</c:v>
                </c:pt>
              </c:numCache>
            </c:numRef>
          </c:val>
          <c:smooth val="0"/>
          <c:extLst>
            <c:ext xmlns:c16="http://schemas.microsoft.com/office/drawing/2014/chart" uri="{C3380CC4-5D6E-409C-BE32-E72D297353CC}">
              <c16:uniqueId val="{00000000-8487-4F7B-A7BC-DD587EA7948E}"/>
            </c:ext>
          </c:extLst>
        </c:ser>
        <c:dLbls>
          <c:showLegendKey val="0"/>
          <c:showVal val="0"/>
          <c:showCatName val="0"/>
          <c:showSerName val="0"/>
          <c:showPercent val="0"/>
          <c:showBubbleSize val="0"/>
        </c:dLbls>
        <c:smooth val="0"/>
        <c:axId val="304283200"/>
        <c:axId val="304287136"/>
      </c:lineChart>
      <c:dateAx>
        <c:axId val="304283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87136"/>
        <c:crosses val="autoZero"/>
        <c:auto val="1"/>
        <c:lblOffset val="100"/>
        <c:baseTimeUnit val="days"/>
      </c:dateAx>
      <c:valAx>
        <c:axId val="30428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8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39</c:v>
                </c:pt>
                <c:pt idx="1">
                  <c:v>36</c:v>
                </c:pt>
                <c:pt idx="2">
                  <c:v>30</c:v>
                </c:pt>
                <c:pt idx="3">
                  <c:v>25</c:v>
                </c:pt>
                <c:pt idx="4">
                  <c:v>38</c:v>
                </c:pt>
                <c:pt idx="5">
                  <c:v>44</c:v>
                </c:pt>
                <c:pt idx="6">
                  <c:v>18</c:v>
                </c:pt>
                <c:pt idx="7">
                  <c:v>32</c:v>
                </c:pt>
                <c:pt idx="8">
                  <c:v>71</c:v>
                </c:pt>
                <c:pt idx="9">
                  <c:v>68</c:v>
                </c:pt>
                <c:pt idx="10">
                  <c:v>47</c:v>
                </c:pt>
                <c:pt idx="11">
                  <c:v>60</c:v>
                </c:pt>
                <c:pt idx="12">
                  <c:v>41</c:v>
                </c:pt>
                <c:pt idx="13">
                  <c:v>48</c:v>
                </c:pt>
                <c:pt idx="14">
                  <c:v>53</c:v>
                </c:pt>
                <c:pt idx="15">
                  <c:v>69</c:v>
                </c:pt>
                <c:pt idx="16">
                  <c:v>57</c:v>
                </c:pt>
                <c:pt idx="17">
                  <c:v>53</c:v>
                </c:pt>
                <c:pt idx="18">
                  <c:v>45</c:v>
                </c:pt>
                <c:pt idx="19">
                  <c:v>33</c:v>
                </c:pt>
                <c:pt idx="20">
                  <c:v>27</c:v>
                </c:pt>
                <c:pt idx="21">
                  <c:v>48</c:v>
                </c:pt>
                <c:pt idx="22">
                  <c:v>47</c:v>
                </c:pt>
                <c:pt idx="23">
                  <c:v>42</c:v>
                </c:pt>
                <c:pt idx="24">
                  <c:v>53</c:v>
                </c:pt>
                <c:pt idx="25">
                  <c:v>37</c:v>
                </c:pt>
                <c:pt idx="26">
                  <c:v>54</c:v>
                </c:pt>
                <c:pt idx="27">
                  <c:v>47</c:v>
                </c:pt>
                <c:pt idx="28">
                  <c:v>64</c:v>
                </c:pt>
                <c:pt idx="29">
                  <c:v>48</c:v>
                </c:pt>
                <c:pt idx="30">
                  <c:v>48</c:v>
                </c:pt>
              </c:numCache>
            </c:numRef>
          </c:val>
          <c:smooth val="0"/>
          <c:extLst>
            <c:ext xmlns:c16="http://schemas.microsoft.com/office/drawing/2014/chart" uri="{C3380CC4-5D6E-409C-BE32-E72D297353CC}">
              <c16:uniqueId val="{00000000-E0D9-411D-A6F5-FE249AC1ACB0}"/>
            </c:ext>
          </c:extLst>
        </c:ser>
        <c:dLbls>
          <c:showLegendKey val="0"/>
          <c:showVal val="0"/>
          <c:showCatName val="0"/>
          <c:showSerName val="0"/>
          <c:showPercent val="0"/>
          <c:showBubbleSize val="0"/>
        </c:dLbls>
        <c:smooth val="0"/>
        <c:axId val="304289760"/>
        <c:axId val="304291400"/>
      </c:lineChart>
      <c:dateAx>
        <c:axId val="304289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91400"/>
        <c:crosses val="autoZero"/>
        <c:auto val="1"/>
        <c:lblOffset val="100"/>
        <c:baseTimeUnit val="days"/>
      </c:dateAx>
      <c:valAx>
        <c:axId val="30429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8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A5B73-13F3-41B8-B929-83490A1E71AE}"/>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B275A19E-14B3-43FA-9CFB-E5D343D8E111}"/>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204019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ABEF-FE61-495D-A778-7212630A06CB}"/>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EF3B57C3-E498-40BB-B7D9-5B426839BCF5}"/>
              </a:ext>
            </a:extLst>
          </p:cNvPr>
          <p:cNvGraphicFramePr>
            <a:graphicFrameLocks noGrp="1"/>
          </p:cNvGraphicFramePr>
          <p:nvPr>
            <p:ph type="tbl" sz="quarter" idx="13"/>
            <p:extLst>
              <p:ext uri="{D42A27DB-BD31-4B8C-83A1-F6EECF244321}">
                <p14:modId xmlns:p14="http://schemas.microsoft.com/office/powerpoint/2010/main" val="1775595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25480751"/>
                    </a:ext>
                  </a:extLst>
                </a:gridCol>
                <a:gridCol w="740664">
                  <a:extLst>
                    <a:ext uri="{9D8B030D-6E8A-4147-A177-3AD203B41FA5}">
                      <a16:colId xmlns:a16="http://schemas.microsoft.com/office/drawing/2014/main" val="614167871"/>
                    </a:ext>
                  </a:extLst>
                </a:gridCol>
                <a:gridCol w="740664">
                  <a:extLst>
                    <a:ext uri="{9D8B030D-6E8A-4147-A177-3AD203B41FA5}">
                      <a16:colId xmlns:a16="http://schemas.microsoft.com/office/drawing/2014/main" val="2779146413"/>
                    </a:ext>
                  </a:extLst>
                </a:gridCol>
                <a:gridCol w="740664">
                  <a:extLst>
                    <a:ext uri="{9D8B030D-6E8A-4147-A177-3AD203B41FA5}">
                      <a16:colId xmlns:a16="http://schemas.microsoft.com/office/drawing/2014/main" val="621756180"/>
                    </a:ext>
                  </a:extLst>
                </a:gridCol>
                <a:gridCol w="740664">
                  <a:extLst>
                    <a:ext uri="{9D8B030D-6E8A-4147-A177-3AD203B41FA5}">
                      <a16:colId xmlns:a16="http://schemas.microsoft.com/office/drawing/2014/main" val="765041970"/>
                    </a:ext>
                  </a:extLst>
                </a:gridCol>
                <a:gridCol w="740664">
                  <a:extLst>
                    <a:ext uri="{9D8B030D-6E8A-4147-A177-3AD203B41FA5}">
                      <a16:colId xmlns:a16="http://schemas.microsoft.com/office/drawing/2014/main" val="1332786006"/>
                    </a:ext>
                  </a:extLst>
                </a:gridCol>
                <a:gridCol w="740664">
                  <a:extLst>
                    <a:ext uri="{9D8B030D-6E8A-4147-A177-3AD203B41FA5}">
                      <a16:colId xmlns:a16="http://schemas.microsoft.com/office/drawing/2014/main" val="2771301608"/>
                    </a:ext>
                  </a:extLst>
                </a:gridCol>
                <a:gridCol w="740664">
                  <a:extLst>
                    <a:ext uri="{9D8B030D-6E8A-4147-A177-3AD203B41FA5}">
                      <a16:colId xmlns:a16="http://schemas.microsoft.com/office/drawing/2014/main" val="672277604"/>
                    </a:ext>
                  </a:extLst>
                </a:gridCol>
                <a:gridCol w="740664">
                  <a:extLst>
                    <a:ext uri="{9D8B030D-6E8A-4147-A177-3AD203B41FA5}">
                      <a16:colId xmlns:a16="http://schemas.microsoft.com/office/drawing/2014/main" val="821773848"/>
                    </a:ext>
                  </a:extLst>
                </a:gridCol>
                <a:gridCol w="740664">
                  <a:extLst>
                    <a:ext uri="{9D8B030D-6E8A-4147-A177-3AD203B41FA5}">
                      <a16:colId xmlns:a16="http://schemas.microsoft.com/office/drawing/2014/main" val="23658932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42670349"/>
                  </a:ext>
                </a:extLst>
              </a:tr>
              <a:tr h="370840">
                <a:tc>
                  <a:txBody>
                    <a:bodyPr/>
                    <a:lstStyle/>
                    <a:p>
                      <a:r>
                        <a:rPr lang="en-US" sz="1000"/>
                        <a:t>Oxford Fajar</a:t>
                      </a:r>
                    </a:p>
                  </a:txBody>
                  <a:tcPr/>
                </a:tc>
                <a:tc>
                  <a:txBody>
                    <a:bodyPr/>
                    <a:lstStyle/>
                    <a:p>
                      <a:r>
                        <a:rPr lang="en-US" sz="1000"/>
                        <a:t>110391</a:t>
                      </a:r>
                    </a:p>
                  </a:txBody>
                  <a:tcPr/>
                </a:tc>
                <a:tc>
                  <a:txBody>
                    <a:bodyPr/>
                    <a:lstStyle/>
                    <a:p>
                      <a:r>
                        <a:rPr lang="en-US" sz="1000"/>
                        <a:t>955</a:t>
                      </a:r>
                    </a:p>
                  </a:txBody>
                  <a:tcPr/>
                </a:tc>
                <a:tc>
                  <a:txBody>
                    <a:bodyPr/>
                    <a:lstStyle/>
                    <a:p>
                      <a:r>
                        <a:rPr lang="en-US" sz="1000"/>
                        <a:t>15</a:t>
                      </a:r>
                    </a:p>
                  </a:txBody>
                  <a:tcPr/>
                </a:tc>
                <a:tc>
                  <a:txBody>
                    <a:bodyPr/>
                    <a:lstStyle/>
                    <a:p>
                      <a:r>
                        <a:rPr lang="en-US" sz="1000"/>
                        <a:t>2166</a:t>
                      </a:r>
                    </a:p>
                  </a:txBody>
                  <a:tcPr/>
                </a:tc>
                <a:tc>
                  <a:txBody>
                    <a:bodyPr/>
                    <a:lstStyle/>
                    <a:p>
                      <a:r>
                        <a:rPr lang="en-US" sz="1000"/>
                        <a:t>16</a:t>
                      </a:r>
                    </a:p>
                  </a:txBody>
                  <a:tcPr/>
                </a:tc>
                <a:tc>
                  <a:txBody>
                    <a:bodyPr/>
                    <a:lstStyle/>
                    <a:p>
                      <a:r>
                        <a:rPr lang="en-US" sz="1000"/>
                        <a:t>35</a:t>
                      </a:r>
                    </a:p>
                  </a:txBody>
                  <a:tcPr/>
                </a:tc>
                <a:tc>
                  <a:txBody>
                    <a:bodyPr/>
                    <a:lstStyle/>
                    <a:p>
                      <a:r>
                        <a:rPr lang="en-US" sz="1000"/>
                        <a:t>3</a:t>
                      </a:r>
                    </a:p>
                  </a:txBody>
                  <a:tcPr/>
                </a:tc>
                <a:tc>
                  <a:txBody>
                    <a:bodyPr/>
                    <a:lstStyle/>
                    <a:p>
                      <a:r>
                        <a:rPr lang="en-US" sz="1000"/>
                        <a:t>0.1345 %</a:t>
                      </a:r>
                    </a:p>
                  </a:txBody>
                  <a:tcPr/>
                </a:tc>
                <a:tc>
                  <a:txBody>
                    <a:bodyPr/>
                    <a:lstStyle/>
                    <a:p>
                      <a:r>
                        <a:rPr lang="en-US" sz="1000"/>
                        <a:t>0.0 %</a:t>
                      </a:r>
                    </a:p>
                  </a:txBody>
                  <a:tcPr/>
                </a:tc>
                <a:extLst>
                  <a:ext uri="{0D108BD9-81ED-4DB2-BD59-A6C34878D82A}">
                    <a16:rowId xmlns:a16="http://schemas.microsoft.com/office/drawing/2014/main" val="2932679190"/>
                  </a:ext>
                </a:extLst>
              </a:tr>
            </a:tbl>
          </a:graphicData>
        </a:graphic>
      </p:graphicFrame>
      <p:sp>
        <p:nvSpPr>
          <p:cNvPr id="4" name="Text Placeholder 3">
            <a:extLst>
              <a:ext uri="{FF2B5EF4-FFF2-40B4-BE49-F238E27FC236}">
                <a16:creationId xmlns:a16="http://schemas.microsoft.com/office/drawing/2014/main" id="{74376324-F288-4F83-8FE7-9F0092892671}"/>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316319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A1B0-3339-4741-9E87-7D0279815200}"/>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FB21BB43-F95C-4E8A-97E3-7DCF7D27E3DB}"/>
              </a:ext>
            </a:extLst>
          </p:cNvPr>
          <p:cNvGraphicFramePr>
            <a:graphicFrameLocks noGrp="1"/>
          </p:cNvGraphicFramePr>
          <p:nvPr>
            <p:ph type="chart" sz="quarter" idx="13"/>
            <p:extLst>
              <p:ext uri="{D42A27DB-BD31-4B8C-83A1-F6EECF244321}">
                <p14:modId xmlns:p14="http://schemas.microsoft.com/office/powerpoint/2010/main" val="2350766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1FD4A5-B5BA-4096-8FC5-235437D3697B}"/>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3E4EA513-C751-4773-8FC5-9816CBC9C7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1648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DF1D3-2B8A-4D0A-8AD7-F931417FC1EF}"/>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1DA8D287-F9E7-442A-8A20-3C0E7DFF33F0}"/>
              </a:ext>
            </a:extLst>
          </p:cNvPr>
          <p:cNvGraphicFramePr>
            <a:graphicFrameLocks noGrp="1"/>
          </p:cNvGraphicFramePr>
          <p:nvPr>
            <p:ph type="chart" sz="quarter" idx="13"/>
            <p:extLst>
              <p:ext uri="{D42A27DB-BD31-4B8C-83A1-F6EECF244321}">
                <p14:modId xmlns:p14="http://schemas.microsoft.com/office/powerpoint/2010/main" val="3165841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95B669-97EC-4F68-AEDE-A095729216E6}"/>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59FC2F62-9B56-4C36-B512-654A4733DC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6654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1A59A-D7C0-4727-B23F-3BF4E1697CEB}"/>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555F94F2-C0EB-4D39-A6C7-38150623FB20}"/>
              </a:ext>
            </a:extLst>
          </p:cNvPr>
          <p:cNvGraphicFramePr>
            <a:graphicFrameLocks noGrp="1"/>
          </p:cNvGraphicFramePr>
          <p:nvPr>
            <p:ph type="chart" sz="quarter" idx="13"/>
            <p:extLst>
              <p:ext uri="{D42A27DB-BD31-4B8C-83A1-F6EECF244321}">
                <p14:modId xmlns:p14="http://schemas.microsoft.com/office/powerpoint/2010/main" val="4241893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806BEB-4309-44AE-A1D3-1FB6B8FA50FC}"/>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6FE3BEF3-92F2-449F-B28D-0735640F9E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9414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BC31-7966-4CC0-A850-E5447141410D}"/>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1EBE2813-0D97-487E-B579-E3A0287FCBC0}"/>
              </a:ext>
            </a:extLst>
          </p:cNvPr>
          <p:cNvGraphicFramePr>
            <a:graphicFrameLocks noGrp="1"/>
          </p:cNvGraphicFramePr>
          <p:nvPr>
            <p:ph type="chart" sz="quarter" idx="13"/>
            <p:extLst>
              <p:ext uri="{D42A27DB-BD31-4B8C-83A1-F6EECF244321}">
                <p14:modId xmlns:p14="http://schemas.microsoft.com/office/powerpoint/2010/main" val="3131950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2FE0A5-5BF6-456E-A94E-DFB74C3AEC74}"/>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A3B83988-B79D-4B51-8D0B-A54D06D728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4509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3C2C2-7B37-448C-A243-85AFD8357D77}"/>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E5BC2692-DD9C-423F-A063-055338EED1D8}"/>
              </a:ext>
            </a:extLst>
          </p:cNvPr>
          <p:cNvGraphicFramePr>
            <a:graphicFrameLocks noGrp="1"/>
          </p:cNvGraphicFramePr>
          <p:nvPr>
            <p:ph type="chart" sz="quarter" idx="13"/>
            <p:extLst>
              <p:ext uri="{D42A27DB-BD31-4B8C-83A1-F6EECF244321}">
                <p14:modId xmlns:p14="http://schemas.microsoft.com/office/powerpoint/2010/main" val="870651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386572-78FF-4D46-A0D3-75F4FFD5B354}"/>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F93FC274-9EF5-42E7-BDBF-D8A0622EF1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7887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71A70-AA3F-4094-8C18-137B9B222D9E}"/>
              </a:ext>
            </a:extLst>
          </p:cNvPr>
          <p:cNvSpPr>
            <a:spLocks noGrp="1"/>
          </p:cNvSpPr>
          <p:nvPr>
            <p:ph type="title"/>
          </p:nvPr>
        </p:nvSpPr>
        <p:spPr/>
        <p:txBody>
          <a:bodyPr/>
          <a:lstStyle/>
          <a:p>
            <a:r>
              <a:rPr lang="en-US"/>
              <a:t>Facebook (FB) Custom Own Posts Table (new) | Oxford Fajar</a:t>
            </a:r>
          </a:p>
        </p:txBody>
      </p:sp>
      <p:graphicFrame>
        <p:nvGraphicFramePr>
          <p:cNvPr id="5" name="Table Placeholder 4">
            <a:extLst>
              <a:ext uri="{FF2B5EF4-FFF2-40B4-BE49-F238E27FC236}">
                <a16:creationId xmlns:a16="http://schemas.microsoft.com/office/drawing/2014/main" id="{DBE0C3A5-720E-4F4A-8727-43FD42B7776E}"/>
              </a:ext>
            </a:extLst>
          </p:cNvPr>
          <p:cNvGraphicFramePr>
            <a:graphicFrameLocks noGrp="1"/>
          </p:cNvGraphicFramePr>
          <p:nvPr>
            <p:ph type="tbl" sz="quarter" idx="13"/>
            <p:extLst>
              <p:ext uri="{D42A27DB-BD31-4B8C-83A1-F6EECF244321}">
                <p14:modId xmlns:p14="http://schemas.microsoft.com/office/powerpoint/2010/main" val="4209414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69557564"/>
                    </a:ext>
                  </a:extLst>
                </a:gridCol>
                <a:gridCol w="822960">
                  <a:extLst>
                    <a:ext uri="{9D8B030D-6E8A-4147-A177-3AD203B41FA5}">
                      <a16:colId xmlns:a16="http://schemas.microsoft.com/office/drawing/2014/main" val="393129185"/>
                    </a:ext>
                  </a:extLst>
                </a:gridCol>
                <a:gridCol w="822960">
                  <a:extLst>
                    <a:ext uri="{9D8B030D-6E8A-4147-A177-3AD203B41FA5}">
                      <a16:colId xmlns:a16="http://schemas.microsoft.com/office/drawing/2014/main" val="1073623690"/>
                    </a:ext>
                  </a:extLst>
                </a:gridCol>
                <a:gridCol w="822960">
                  <a:extLst>
                    <a:ext uri="{9D8B030D-6E8A-4147-A177-3AD203B41FA5}">
                      <a16:colId xmlns:a16="http://schemas.microsoft.com/office/drawing/2014/main" val="60941794"/>
                    </a:ext>
                  </a:extLst>
                </a:gridCol>
                <a:gridCol w="822960">
                  <a:extLst>
                    <a:ext uri="{9D8B030D-6E8A-4147-A177-3AD203B41FA5}">
                      <a16:colId xmlns:a16="http://schemas.microsoft.com/office/drawing/2014/main" val="2292188807"/>
                    </a:ext>
                  </a:extLst>
                </a:gridCol>
                <a:gridCol w="822960">
                  <a:extLst>
                    <a:ext uri="{9D8B030D-6E8A-4147-A177-3AD203B41FA5}">
                      <a16:colId xmlns:a16="http://schemas.microsoft.com/office/drawing/2014/main" val="235973425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00222259"/>
                  </a:ext>
                </a:extLst>
              </a:tr>
              <a:tr h="370840">
                <a:tc>
                  <a:txBody>
                    <a:bodyPr/>
                    <a:lstStyle/>
                    <a:p>
                      <a:r>
                        <a:rPr lang="en-US" sz="1000" b="1"/>
                        <a:t>Oxford Fajar - 2019-08-11 00:00:01</a:t>
                      </a:r>
                      <a:r>
                        <a:rPr lang="en-US" sz="1000"/>
                        <a:t> 
 Oxford Fajar would like to wish all Muslim friends a blessed Hari Raya Haji! Enjoy this special day with your family and friends.</a:t>
                      </a:r>
                    </a:p>
                  </a:txBody>
                  <a:tcPr/>
                </a:tc>
                <a:tc>
                  <a:txBody>
                    <a:bodyPr/>
                    <a:lstStyle/>
                    <a:p>
                      <a:r>
                        <a:rPr lang="en-US" sz="1000"/>
                        <a:t>321</a:t>
                      </a:r>
                    </a:p>
                  </a:txBody>
                  <a:tcPr/>
                </a:tc>
                <a:tc>
                  <a:txBody>
                    <a:bodyPr/>
                    <a:lstStyle/>
                    <a:p>
                      <a:r>
                        <a:rPr lang="en-US" sz="1000"/>
                        <a:t>0</a:t>
                      </a:r>
                    </a:p>
                  </a:txBody>
                  <a:tcPr/>
                </a:tc>
                <a:tc>
                  <a:txBody>
                    <a:bodyPr/>
                    <a:lstStyle/>
                    <a:p>
                      <a:r>
                        <a:rPr lang="en-US" sz="1000"/>
                        <a:t>5</a:t>
                      </a:r>
                    </a:p>
                  </a:txBody>
                  <a:tcPr/>
                </a:tc>
                <a:tc>
                  <a:txBody>
                    <a:bodyPr/>
                    <a:lstStyle/>
                    <a:p>
                      <a:r>
                        <a:rPr lang="en-US" sz="1000"/>
                        <a:t>0.3298 %</a:t>
                      </a:r>
                    </a:p>
                  </a:txBody>
                  <a:tcPr/>
                </a:tc>
                <a:tc>
                  <a:txBody>
                    <a:bodyPr/>
                    <a:lstStyle/>
                    <a:p>
                      <a:r>
                        <a:rPr lang="en-US" sz="1000"/>
                        <a:t>Photo</a:t>
                      </a:r>
                    </a:p>
                  </a:txBody>
                  <a:tcPr/>
                </a:tc>
                <a:extLst>
                  <a:ext uri="{0D108BD9-81ED-4DB2-BD59-A6C34878D82A}">
                    <a16:rowId xmlns:a16="http://schemas.microsoft.com/office/drawing/2014/main" val="3981787239"/>
                  </a:ext>
                </a:extLst>
              </a:tr>
              <a:tr h="370840">
                <a:tc>
                  <a:txBody>
                    <a:bodyPr/>
                    <a:lstStyle/>
                    <a:p>
                      <a:r>
                        <a:rPr lang="en-US" sz="1000" b="1"/>
                        <a:t>Oxford Fajar - 2019-08-07 14:29:00</a:t>
                      </a:r>
                      <a:r>
                        <a:rPr lang="en-US" sz="1000"/>
                        <a:t> 
 A geosynchronous satellite, also known as geostationary, refers to the movement of communication satellites where the satellite circles the globe over the equator. It orbits in a movement that is synchronised with the Earth's rotation.
Source: 
Oxford Fajar Success SPM Science, pg.460</a:t>
                      </a:r>
                    </a:p>
                  </a:txBody>
                  <a:tcPr/>
                </a:tc>
                <a:tc>
                  <a:txBody>
                    <a:bodyPr/>
                    <a:lstStyle/>
                    <a:p>
                      <a:r>
                        <a:rPr lang="en-US" sz="1000"/>
                        <a:t>191</a:t>
                      </a:r>
                    </a:p>
                  </a:txBody>
                  <a:tcPr/>
                </a:tc>
                <a:tc>
                  <a:txBody>
                    <a:bodyPr/>
                    <a:lstStyle/>
                    <a:p>
                      <a:r>
                        <a:rPr lang="en-US" sz="1000"/>
                        <a:t>0</a:t>
                      </a:r>
                    </a:p>
                  </a:txBody>
                  <a:tcPr/>
                </a:tc>
                <a:tc>
                  <a:txBody>
                    <a:bodyPr/>
                    <a:lstStyle/>
                    <a:p>
                      <a:r>
                        <a:rPr lang="en-US" sz="1000"/>
                        <a:t>9</a:t>
                      </a:r>
                    </a:p>
                  </a:txBody>
                  <a:tcPr/>
                </a:tc>
                <a:tc>
                  <a:txBody>
                    <a:bodyPr/>
                    <a:lstStyle/>
                    <a:p>
                      <a:r>
                        <a:rPr lang="en-US" sz="1000"/>
                        <a:t>0.1861 %</a:t>
                      </a:r>
                    </a:p>
                  </a:txBody>
                  <a:tcPr/>
                </a:tc>
                <a:tc>
                  <a:txBody>
                    <a:bodyPr/>
                    <a:lstStyle/>
                    <a:p>
                      <a:r>
                        <a:rPr lang="en-US" sz="1000"/>
                        <a:t>Photo</a:t>
                      </a:r>
                    </a:p>
                  </a:txBody>
                  <a:tcPr/>
                </a:tc>
                <a:extLst>
                  <a:ext uri="{0D108BD9-81ED-4DB2-BD59-A6C34878D82A}">
                    <a16:rowId xmlns:a16="http://schemas.microsoft.com/office/drawing/2014/main" val="1261917846"/>
                  </a:ext>
                </a:extLst>
              </a:tr>
              <a:tr h="370840">
                <a:tc>
                  <a:txBody>
                    <a:bodyPr/>
                    <a:lstStyle/>
                    <a:p>
                      <a:r>
                        <a:rPr lang="en-US" sz="1000" b="1"/>
                        <a:t>Oxford Fajar - 2019-08-16 14:32:00</a:t>
                      </a:r>
                      <a:r>
                        <a:rPr lang="en-US" sz="1000"/>
                        <a:t> 
 Conquering yourself is taking control of the difficulties you face.
Learning how to conquer yourself will allow you to enjoy the process of triumphing over challenges and will lead you on the road to being ‘The Best of the Best’.”</a:t>
                      </a:r>
                    </a:p>
                  </a:txBody>
                  <a:tcPr/>
                </a:tc>
                <a:tc>
                  <a:txBody>
                    <a:bodyPr/>
                    <a:lstStyle/>
                    <a:p>
                      <a:r>
                        <a:rPr lang="en-US" sz="1000"/>
                        <a:t>198</a:t>
                      </a:r>
                    </a:p>
                  </a:txBody>
                  <a:tcPr/>
                </a:tc>
                <a:tc>
                  <a:txBody>
                    <a:bodyPr/>
                    <a:lstStyle/>
                    <a:p>
                      <a:r>
                        <a:rPr lang="en-US" sz="1000"/>
                        <a:t>0</a:t>
                      </a:r>
                    </a:p>
                  </a:txBody>
                  <a:tcPr/>
                </a:tc>
                <a:tc>
                  <a:txBody>
                    <a:bodyPr/>
                    <a:lstStyle/>
                    <a:p>
                      <a:r>
                        <a:rPr lang="en-US" sz="1000"/>
                        <a:t>4</a:t>
                      </a:r>
                    </a:p>
                  </a:txBody>
                  <a:tcPr/>
                </a:tc>
                <a:tc>
                  <a:txBody>
                    <a:bodyPr/>
                    <a:lstStyle/>
                    <a:p>
                      <a:r>
                        <a:rPr lang="en-US" sz="1000"/>
                        <a:t>0.1855 %</a:t>
                      </a:r>
                    </a:p>
                  </a:txBody>
                  <a:tcPr/>
                </a:tc>
                <a:tc>
                  <a:txBody>
                    <a:bodyPr/>
                    <a:lstStyle/>
                    <a:p>
                      <a:r>
                        <a:rPr lang="en-US" sz="1000"/>
                        <a:t>Photo</a:t>
                      </a:r>
                    </a:p>
                  </a:txBody>
                  <a:tcPr/>
                </a:tc>
                <a:extLst>
                  <a:ext uri="{0D108BD9-81ED-4DB2-BD59-A6C34878D82A}">
                    <a16:rowId xmlns:a16="http://schemas.microsoft.com/office/drawing/2014/main" val="1413992136"/>
                  </a:ext>
                </a:extLst>
              </a:tr>
              <a:tr h="370840">
                <a:tc>
                  <a:txBody>
                    <a:bodyPr/>
                    <a:lstStyle/>
                    <a:p>
                      <a:r>
                        <a:rPr lang="en-US" sz="1000" b="1"/>
                        <a:t>Oxford Fajar - 2019-08-10 14:30:00</a:t>
                      </a:r>
                      <a:r>
                        <a:rPr lang="en-US" sz="1000"/>
                        <a:t> 
 Happy school holidays! Wishing all students a wonderful and a fun-filled school break! 😀</a:t>
                      </a:r>
                    </a:p>
                  </a:txBody>
                  <a:tcPr/>
                </a:tc>
                <a:tc>
                  <a:txBody>
                    <a:bodyPr/>
                    <a:lstStyle/>
                    <a:p>
                      <a:r>
                        <a:rPr lang="en-US" sz="1000"/>
                        <a:t>191</a:t>
                      </a:r>
                    </a:p>
                  </a:txBody>
                  <a:tcPr/>
                </a:tc>
                <a:tc>
                  <a:txBody>
                    <a:bodyPr/>
                    <a:lstStyle/>
                    <a:p>
                      <a:r>
                        <a:rPr lang="en-US" sz="1000"/>
                        <a:t>1</a:t>
                      </a:r>
                    </a:p>
                  </a:txBody>
                  <a:tcPr/>
                </a:tc>
                <a:tc>
                  <a:txBody>
                    <a:bodyPr/>
                    <a:lstStyle/>
                    <a:p>
                      <a:r>
                        <a:rPr lang="en-US" sz="1000"/>
                        <a:t>1</a:t>
                      </a:r>
                    </a:p>
                  </a:txBody>
                  <a:tcPr/>
                </a:tc>
                <a:tc>
                  <a:txBody>
                    <a:bodyPr/>
                    <a:lstStyle/>
                    <a:p>
                      <a:r>
                        <a:rPr lang="en-US" sz="1000"/>
                        <a:t>0.1795 %</a:t>
                      </a:r>
                    </a:p>
                  </a:txBody>
                  <a:tcPr/>
                </a:tc>
                <a:tc>
                  <a:txBody>
                    <a:bodyPr/>
                    <a:lstStyle/>
                    <a:p>
                      <a:r>
                        <a:rPr lang="en-US" sz="1000"/>
                        <a:t>Photo</a:t>
                      </a:r>
                    </a:p>
                  </a:txBody>
                  <a:tcPr/>
                </a:tc>
                <a:extLst>
                  <a:ext uri="{0D108BD9-81ED-4DB2-BD59-A6C34878D82A}">
                    <a16:rowId xmlns:a16="http://schemas.microsoft.com/office/drawing/2014/main" val="1315439575"/>
                  </a:ext>
                </a:extLst>
              </a:tr>
              <a:tr h="370840">
                <a:tc>
                  <a:txBody>
                    <a:bodyPr/>
                    <a:lstStyle/>
                    <a:p>
                      <a:r>
                        <a:rPr lang="en-US" sz="1000" b="1"/>
                        <a:t>Oxford Fajar - 2019-08-13 14:31:00</a:t>
                      </a:r>
                      <a:r>
                        <a:rPr lang="en-US" sz="1000"/>
                        <a:t> 
 Pay a visit at art gallery and explore the value of creative work this holiday! 
Do you know of any art galleries near your home?
Source:
http://bit.ly/32CwnKC</a:t>
                      </a:r>
                    </a:p>
                  </a:txBody>
                  <a:tcPr/>
                </a:tc>
                <a:tc>
                  <a:txBody>
                    <a:bodyPr/>
                    <a:lstStyle/>
                    <a:p>
                      <a:r>
                        <a:rPr lang="en-US" sz="1000"/>
                        <a:t>194</a:t>
                      </a:r>
                    </a:p>
                  </a:txBody>
                  <a:tcPr/>
                </a:tc>
                <a:tc>
                  <a:txBody>
                    <a:bodyPr/>
                    <a:lstStyle/>
                    <a:p>
                      <a:r>
                        <a:rPr lang="en-US" sz="1000"/>
                        <a:t>0</a:t>
                      </a:r>
                    </a:p>
                  </a:txBody>
                  <a:tcPr/>
                </a:tc>
                <a:tc>
                  <a:txBody>
                    <a:bodyPr/>
                    <a:lstStyle/>
                    <a:p>
                      <a:r>
                        <a:rPr lang="en-US" sz="1000"/>
                        <a:t>1</a:t>
                      </a:r>
                    </a:p>
                  </a:txBody>
                  <a:tcPr/>
                </a:tc>
                <a:tc>
                  <a:txBody>
                    <a:bodyPr/>
                    <a:lstStyle/>
                    <a:p>
                      <a:r>
                        <a:rPr lang="en-US" sz="1000"/>
                        <a:t>0.1784 %</a:t>
                      </a:r>
                    </a:p>
                  </a:txBody>
                  <a:tcPr/>
                </a:tc>
                <a:tc>
                  <a:txBody>
                    <a:bodyPr/>
                    <a:lstStyle/>
                    <a:p>
                      <a:r>
                        <a:rPr lang="en-US" sz="1000"/>
                        <a:t>Photo</a:t>
                      </a:r>
                    </a:p>
                  </a:txBody>
                  <a:tcPr/>
                </a:tc>
                <a:extLst>
                  <a:ext uri="{0D108BD9-81ED-4DB2-BD59-A6C34878D82A}">
                    <a16:rowId xmlns:a16="http://schemas.microsoft.com/office/drawing/2014/main" val="3891806608"/>
                  </a:ext>
                </a:extLst>
              </a:tr>
            </a:tbl>
          </a:graphicData>
        </a:graphic>
      </p:graphicFrame>
      <p:sp>
        <p:nvSpPr>
          <p:cNvPr id="4" name="Text Placeholder 3">
            <a:extLst>
              <a:ext uri="{FF2B5EF4-FFF2-40B4-BE49-F238E27FC236}">
                <a16:creationId xmlns:a16="http://schemas.microsoft.com/office/drawing/2014/main" id="{598E4D9F-F21E-417D-BFB4-AC5EDBFAA38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98854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B6C2-5F01-467D-99E0-75A2DE5C6CB4}"/>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DB2D68CC-E5CB-4BB2-842A-40782BB68E81}"/>
              </a:ext>
            </a:extLst>
          </p:cNvPr>
          <p:cNvGraphicFramePr>
            <a:graphicFrameLocks noGrp="1"/>
          </p:cNvGraphicFramePr>
          <p:nvPr>
            <p:ph type="chart" sz="quarter" idx="13"/>
            <p:extLst>
              <p:ext uri="{D42A27DB-BD31-4B8C-83A1-F6EECF244321}">
                <p14:modId xmlns:p14="http://schemas.microsoft.com/office/powerpoint/2010/main" val="2052607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B564E4-320B-4A43-AB70-513AF54FEC88}"/>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1EBED17D-ACFB-430B-853B-57AA49422C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4053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B0D2A-B6DC-4436-B448-A1EA140C91E2}"/>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B5B12A82-9F1A-4D16-AAFE-F0A3D39D2D5F}"/>
              </a:ext>
            </a:extLst>
          </p:cNvPr>
          <p:cNvGraphicFramePr>
            <a:graphicFrameLocks noGrp="1"/>
          </p:cNvGraphicFramePr>
          <p:nvPr>
            <p:ph type="chart" sz="quarter" idx="13"/>
            <p:extLst>
              <p:ext uri="{D42A27DB-BD31-4B8C-83A1-F6EECF244321}">
                <p14:modId xmlns:p14="http://schemas.microsoft.com/office/powerpoint/2010/main" val="1442845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9451E4-18BE-4D63-ADF3-AE18F641AC6F}"/>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5D24F268-3D35-4AA1-9876-35E06FC075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0524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F521B-CA7F-4E64-BDF1-106CBF17A97C}"/>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8482AE8E-B785-455A-A05A-7D7099227AD4}"/>
              </a:ext>
            </a:extLst>
          </p:cNvPr>
          <p:cNvGraphicFramePr>
            <a:graphicFrameLocks noGrp="1"/>
          </p:cNvGraphicFramePr>
          <p:nvPr>
            <p:ph type="chart" sz="quarter" idx="13"/>
            <p:extLst>
              <p:ext uri="{D42A27DB-BD31-4B8C-83A1-F6EECF244321}">
                <p14:modId xmlns:p14="http://schemas.microsoft.com/office/powerpoint/2010/main" val="841755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974511-B66E-470A-8E35-027B8C45F580}"/>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735A6F6B-7B34-412B-8F3F-03DC78A973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4552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26A29-946A-4B22-BE6B-D9CDF3BE6E0C}"/>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6E965C43-E669-4592-B5C7-D312F0663611}"/>
              </a:ext>
            </a:extLst>
          </p:cNvPr>
          <p:cNvGraphicFramePr>
            <a:graphicFrameLocks noGrp="1"/>
          </p:cNvGraphicFramePr>
          <p:nvPr>
            <p:ph type="chart" sz="quarter" idx="13"/>
            <p:extLst>
              <p:ext uri="{D42A27DB-BD31-4B8C-83A1-F6EECF244321}">
                <p14:modId xmlns:p14="http://schemas.microsoft.com/office/powerpoint/2010/main" val="3674621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F41D75-994C-4663-B2C3-7AC51FED1B62}"/>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145C5AFC-33BC-42F4-B33E-B7BD04202E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6433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F69AC-DEA4-48B0-B574-2A004B903C24}"/>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5A9C8BEA-13F8-41BF-B90D-4B8F58282E32}"/>
              </a:ext>
            </a:extLst>
          </p:cNvPr>
          <p:cNvGraphicFramePr>
            <a:graphicFrameLocks noGrp="1"/>
          </p:cNvGraphicFramePr>
          <p:nvPr>
            <p:ph type="tbl" sz="quarter" idx="13"/>
            <p:extLst>
              <p:ext uri="{D42A27DB-BD31-4B8C-83A1-F6EECF244321}">
                <p14:modId xmlns:p14="http://schemas.microsoft.com/office/powerpoint/2010/main" val="2257249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42348863"/>
                    </a:ext>
                  </a:extLst>
                </a:gridCol>
                <a:gridCol w="1645920">
                  <a:extLst>
                    <a:ext uri="{9D8B030D-6E8A-4147-A177-3AD203B41FA5}">
                      <a16:colId xmlns:a16="http://schemas.microsoft.com/office/drawing/2014/main" val="392666085"/>
                    </a:ext>
                  </a:extLst>
                </a:gridCol>
                <a:gridCol w="1645920">
                  <a:extLst>
                    <a:ext uri="{9D8B030D-6E8A-4147-A177-3AD203B41FA5}">
                      <a16:colId xmlns:a16="http://schemas.microsoft.com/office/drawing/2014/main" val="676123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2200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8.8 %</a:t>
                      </a:r>
                    </a:p>
                  </a:txBody>
                  <a:tcPr/>
                </a:tc>
                <a:extLst>
                  <a:ext uri="{0D108BD9-81ED-4DB2-BD59-A6C34878D82A}">
                    <a16:rowId xmlns:a16="http://schemas.microsoft.com/office/drawing/2014/main" val="315807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extLst>
                  <a:ext uri="{0D108BD9-81ED-4DB2-BD59-A6C34878D82A}">
                    <a16:rowId xmlns:a16="http://schemas.microsoft.com/office/drawing/2014/main" val="4094846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2439133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2023285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2859758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619999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545931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756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833454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964714109"/>
                  </a:ext>
                </a:extLst>
              </a:tr>
            </a:tbl>
          </a:graphicData>
        </a:graphic>
      </p:graphicFrame>
      <p:sp>
        <p:nvSpPr>
          <p:cNvPr id="4" name="Text Placeholder 3">
            <a:extLst>
              <a:ext uri="{FF2B5EF4-FFF2-40B4-BE49-F238E27FC236}">
                <a16:creationId xmlns:a16="http://schemas.microsoft.com/office/drawing/2014/main" id="{9BBED13F-C5C0-40EA-95AD-17C70C6ACFB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289145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89F51-3F22-42D3-8DE5-E4ACD06AFD85}"/>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296BEEB1-FD03-4F9D-AEF9-E32E43AC6422}"/>
              </a:ext>
            </a:extLst>
          </p:cNvPr>
          <p:cNvGraphicFramePr>
            <a:graphicFrameLocks noGrp="1"/>
          </p:cNvGraphicFramePr>
          <p:nvPr>
            <p:ph type="tbl" sz="quarter" idx="13"/>
            <p:extLst>
              <p:ext uri="{D42A27DB-BD31-4B8C-83A1-F6EECF244321}">
                <p14:modId xmlns:p14="http://schemas.microsoft.com/office/powerpoint/2010/main" val="2183035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94604323"/>
                    </a:ext>
                  </a:extLst>
                </a:gridCol>
                <a:gridCol w="1645920">
                  <a:extLst>
                    <a:ext uri="{9D8B030D-6E8A-4147-A177-3AD203B41FA5}">
                      <a16:colId xmlns:a16="http://schemas.microsoft.com/office/drawing/2014/main" val="3104303963"/>
                    </a:ext>
                  </a:extLst>
                </a:gridCol>
                <a:gridCol w="1645920">
                  <a:extLst>
                    <a:ext uri="{9D8B030D-6E8A-4147-A177-3AD203B41FA5}">
                      <a16:colId xmlns:a16="http://schemas.microsoft.com/office/drawing/2014/main" val="4267791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58059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439407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700725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93709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227239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15695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809723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080091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432874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636526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529165592"/>
                  </a:ext>
                </a:extLst>
              </a:tr>
            </a:tbl>
          </a:graphicData>
        </a:graphic>
      </p:graphicFrame>
      <p:sp>
        <p:nvSpPr>
          <p:cNvPr id="4" name="Text Placeholder 3">
            <a:extLst>
              <a:ext uri="{FF2B5EF4-FFF2-40B4-BE49-F238E27FC236}">
                <a16:creationId xmlns:a16="http://schemas.microsoft.com/office/drawing/2014/main" id="{1DFEB557-707F-4073-B9EA-C86C3A0B21C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347622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59FB6-7C95-432E-B442-8E42FCA5DA3C}"/>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F33083A3-918D-4A89-AB80-6B327E11226A}"/>
              </a:ext>
            </a:extLst>
          </p:cNvPr>
          <p:cNvGraphicFramePr>
            <a:graphicFrameLocks noGrp="1"/>
          </p:cNvGraphicFramePr>
          <p:nvPr>
            <p:ph type="tbl" sz="quarter" idx="13"/>
            <p:extLst>
              <p:ext uri="{D42A27DB-BD31-4B8C-83A1-F6EECF244321}">
                <p14:modId xmlns:p14="http://schemas.microsoft.com/office/powerpoint/2010/main" val="2687290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63299670"/>
                    </a:ext>
                  </a:extLst>
                </a:gridCol>
                <a:gridCol w="1645920">
                  <a:extLst>
                    <a:ext uri="{9D8B030D-6E8A-4147-A177-3AD203B41FA5}">
                      <a16:colId xmlns:a16="http://schemas.microsoft.com/office/drawing/2014/main" val="4272345559"/>
                    </a:ext>
                  </a:extLst>
                </a:gridCol>
                <a:gridCol w="1645920">
                  <a:extLst>
                    <a:ext uri="{9D8B030D-6E8A-4147-A177-3AD203B41FA5}">
                      <a16:colId xmlns:a16="http://schemas.microsoft.com/office/drawing/2014/main" val="1203102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48056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513146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37680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29262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611489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367046414"/>
                  </a:ext>
                </a:extLst>
              </a:tr>
            </a:tbl>
          </a:graphicData>
        </a:graphic>
      </p:graphicFrame>
      <p:sp>
        <p:nvSpPr>
          <p:cNvPr id="4" name="Text Placeholder 3">
            <a:extLst>
              <a:ext uri="{FF2B5EF4-FFF2-40B4-BE49-F238E27FC236}">
                <a16:creationId xmlns:a16="http://schemas.microsoft.com/office/drawing/2014/main" id="{899768F8-1CC7-45C8-87DE-C7396BD4803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817795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ABDD5-A413-4B37-B85E-E058FA8B8D00}"/>
              </a:ext>
            </a:extLst>
          </p:cNvPr>
          <p:cNvSpPr>
            <a:spLocks noGrp="1"/>
          </p:cNvSpPr>
          <p:nvPr>
            <p:ph type="title"/>
          </p:nvPr>
        </p:nvSpPr>
        <p:spPr/>
        <p:txBody>
          <a:bodyPr/>
          <a:lstStyle/>
          <a:p>
            <a:r>
              <a:rPr lang="en-US"/>
              <a:t>Facebook Own Posts Table | Oxford Fajar - 1 of 7</a:t>
            </a:r>
          </a:p>
        </p:txBody>
      </p:sp>
      <p:graphicFrame>
        <p:nvGraphicFramePr>
          <p:cNvPr id="5" name="Table Placeholder 4">
            <a:extLst>
              <a:ext uri="{FF2B5EF4-FFF2-40B4-BE49-F238E27FC236}">
                <a16:creationId xmlns:a16="http://schemas.microsoft.com/office/drawing/2014/main" id="{DB6191E0-563B-4ECF-AD0A-581B2581C881}"/>
              </a:ext>
            </a:extLst>
          </p:cNvPr>
          <p:cNvGraphicFramePr>
            <a:graphicFrameLocks noGrp="1"/>
          </p:cNvGraphicFramePr>
          <p:nvPr>
            <p:ph type="tbl" sz="quarter" idx="13"/>
            <p:extLst>
              <p:ext uri="{D42A27DB-BD31-4B8C-83A1-F6EECF244321}">
                <p14:modId xmlns:p14="http://schemas.microsoft.com/office/powerpoint/2010/main" val="780942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29425332"/>
                    </a:ext>
                  </a:extLst>
                </a:gridCol>
                <a:gridCol w="658368">
                  <a:extLst>
                    <a:ext uri="{9D8B030D-6E8A-4147-A177-3AD203B41FA5}">
                      <a16:colId xmlns:a16="http://schemas.microsoft.com/office/drawing/2014/main" val="991891144"/>
                    </a:ext>
                  </a:extLst>
                </a:gridCol>
                <a:gridCol w="658368">
                  <a:extLst>
                    <a:ext uri="{9D8B030D-6E8A-4147-A177-3AD203B41FA5}">
                      <a16:colId xmlns:a16="http://schemas.microsoft.com/office/drawing/2014/main" val="4257302583"/>
                    </a:ext>
                  </a:extLst>
                </a:gridCol>
                <a:gridCol w="658368">
                  <a:extLst>
                    <a:ext uri="{9D8B030D-6E8A-4147-A177-3AD203B41FA5}">
                      <a16:colId xmlns:a16="http://schemas.microsoft.com/office/drawing/2014/main" val="42242731"/>
                    </a:ext>
                  </a:extLst>
                </a:gridCol>
                <a:gridCol w="658368">
                  <a:extLst>
                    <a:ext uri="{9D8B030D-6E8A-4147-A177-3AD203B41FA5}">
                      <a16:colId xmlns:a16="http://schemas.microsoft.com/office/drawing/2014/main" val="1611734221"/>
                    </a:ext>
                  </a:extLst>
                </a:gridCol>
                <a:gridCol w="658368">
                  <a:extLst>
                    <a:ext uri="{9D8B030D-6E8A-4147-A177-3AD203B41FA5}">
                      <a16:colId xmlns:a16="http://schemas.microsoft.com/office/drawing/2014/main" val="3951687406"/>
                    </a:ext>
                  </a:extLst>
                </a:gridCol>
                <a:gridCol w="658368">
                  <a:extLst>
                    <a:ext uri="{9D8B030D-6E8A-4147-A177-3AD203B41FA5}">
                      <a16:colId xmlns:a16="http://schemas.microsoft.com/office/drawing/2014/main" val="3542460310"/>
                    </a:ext>
                  </a:extLst>
                </a:gridCol>
                <a:gridCol w="658368">
                  <a:extLst>
                    <a:ext uri="{9D8B030D-6E8A-4147-A177-3AD203B41FA5}">
                      <a16:colId xmlns:a16="http://schemas.microsoft.com/office/drawing/2014/main" val="2537943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0357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- 2019-08-31 07:00:01</a:t>
                      </a:r>
                      <a:r>
                        <a:rPr kumimoji="0" lang="en-US" sz="1000" b="0" i="0" u="none" strike="noStrike" kern="1200" cap="none" spc="0" normalizeH="0" baseline="0" noProof="0">
                          <a:ln>
                            <a:noFill/>
                          </a:ln>
                          <a:solidFill>
                            <a:prstClr val="black"/>
                          </a:solidFill>
                          <a:effectLst/>
                          <a:uLnTx/>
                          <a:uFillTx/>
                          <a:latin typeface="+mn-lt"/>
                          <a:ea typeface="+mn-ea"/>
                          <a:cs typeface="+mn-cs"/>
                        </a:rPr>
                        <a:t> 
 Wishing all Malaysians a joyous Merdeka celebration! 
Selamat Hari Merdeka, Malaysia! 
Stay tuned to our page as we feature fun facts of our motherland and how to improve our grasp on our national language – Bahasa Melayu with ease using our all-new Kamus Bahasa Melayu.
Find out more about the latest Kamus Bahasa Melayu, http://bit.ly/OFKamusBM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0251718"/>
                  </a:ext>
                </a:extLst>
              </a:tr>
            </a:tbl>
          </a:graphicData>
        </a:graphic>
      </p:graphicFrame>
      <p:sp>
        <p:nvSpPr>
          <p:cNvPr id="4" name="Text Placeholder 3">
            <a:extLst>
              <a:ext uri="{FF2B5EF4-FFF2-40B4-BE49-F238E27FC236}">
                <a16:creationId xmlns:a16="http://schemas.microsoft.com/office/drawing/2014/main" id="{DF074880-2AE4-4BE7-9D93-B45BAE18DD8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650426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28C5-9DCC-413D-8081-BBDD6E1182F4}"/>
              </a:ext>
            </a:extLst>
          </p:cNvPr>
          <p:cNvSpPr>
            <a:spLocks noGrp="1"/>
          </p:cNvSpPr>
          <p:nvPr>
            <p:ph type="title"/>
          </p:nvPr>
        </p:nvSpPr>
        <p:spPr/>
        <p:txBody>
          <a:bodyPr/>
          <a:lstStyle/>
          <a:p>
            <a:r>
              <a:rPr lang="en-US"/>
              <a:t>Facebook Own Posts Table | Oxford Fajar - 2 of 7</a:t>
            </a:r>
          </a:p>
        </p:txBody>
      </p:sp>
      <p:graphicFrame>
        <p:nvGraphicFramePr>
          <p:cNvPr id="5" name="Table Placeholder 4">
            <a:extLst>
              <a:ext uri="{FF2B5EF4-FFF2-40B4-BE49-F238E27FC236}">
                <a16:creationId xmlns:a16="http://schemas.microsoft.com/office/drawing/2014/main" id="{185635FF-76BD-4E0A-915C-BA9144A5F4EF}"/>
              </a:ext>
            </a:extLst>
          </p:cNvPr>
          <p:cNvGraphicFramePr>
            <a:graphicFrameLocks noGrp="1"/>
          </p:cNvGraphicFramePr>
          <p:nvPr>
            <p:ph type="tbl" sz="quarter" idx="13"/>
            <p:extLst>
              <p:ext uri="{D42A27DB-BD31-4B8C-83A1-F6EECF244321}">
                <p14:modId xmlns:p14="http://schemas.microsoft.com/office/powerpoint/2010/main" val="2414070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0842830"/>
                    </a:ext>
                  </a:extLst>
                </a:gridCol>
                <a:gridCol w="658368">
                  <a:extLst>
                    <a:ext uri="{9D8B030D-6E8A-4147-A177-3AD203B41FA5}">
                      <a16:colId xmlns:a16="http://schemas.microsoft.com/office/drawing/2014/main" val="620488197"/>
                    </a:ext>
                  </a:extLst>
                </a:gridCol>
                <a:gridCol w="658368">
                  <a:extLst>
                    <a:ext uri="{9D8B030D-6E8A-4147-A177-3AD203B41FA5}">
                      <a16:colId xmlns:a16="http://schemas.microsoft.com/office/drawing/2014/main" val="2989297465"/>
                    </a:ext>
                  </a:extLst>
                </a:gridCol>
                <a:gridCol w="658368">
                  <a:extLst>
                    <a:ext uri="{9D8B030D-6E8A-4147-A177-3AD203B41FA5}">
                      <a16:colId xmlns:a16="http://schemas.microsoft.com/office/drawing/2014/main" val="1941906580"/>
                    </a:ext>
                  </a:extLst>
                </a:gridCol>
                <a:gridCol w="658368">
                  <a:extLst>
                    <a:ext uri="{9D8B030D-6E8A-4147-A177-3AD203B41FA5}">
                      <a16:colId xmlns:a16="http://schemas.microsoft.com/office/drawing/2014/main" val="2061599128"/>
                    </a:ext>
                  </a:extLst>
                </a:gridCol>
                <a:gridCol w="658368">
                  <a:extLst>
                    <a:ext uri="{9D8B030D-6E8A-4147-A177-3AD203B41FA5}">
                      <a16:colId xmlns:a16="http://schemas.microsoft.com/office/drawing/2014/main" val="197575022"/>
                    </a:ext>
                  </a:extLst>
                </a:gridCol>
                <a:gridCol w="658368">
                  <a:extLst>
                    <a:ext uri="{9D8B030D-6E8A-4147-A177-3AD203B41FA5}">
                      <a16:colId xmlns:a16="http://schemas.microsoft.com/office/drawing/2014/main" val="2982679695"/>
                    </a:ext>
                  </a:extLst>
                </a:gridCol>
                <a:gridCol w="658368">
                  <a:extLst>
                    <a:ext uri="{9D8B030D-6E8A-4147-A177-3AD203B41FA5}">
                      <a16:colId xmlns:a16="http://schemas.microsoft.com/office/drawing/2014/main" val="4040844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0451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- 2019-08-30 18:34:08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Oxford Big Read winners!  
The first, second and third prize winners were awarded with certificates and cash prizes worth RM1,000, RM500 and RM250 respectively.
The entries from the 1st Prize winners were entered in the Oxford Big Read Asia competition in which it was evaluated by a panel of international jury. Competing with entries from India, Pakistan and China, Faith Liang’s entry of “Tales of the Underworld” received a Special Commendation in the Category 2 (Ages 9 -12).
Oxford Big Read is a reading competition for primary school students in Malaysia. The competition aimed to introduce school children to quality reading materials and to inculcate in them a life-long love of reading, leading to appreciation of the written word, and better learning and critical thinking skills. Students who participate in the competition were required to read Oxford Readers and do an age appropriate activity relating to the readers.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3774556"/>
                  </a:ext>
                </a:extLst>
              </a:tr>
            </a:tbl>
          </a:graphicData>
        </a:graphic>
      </p:graphicFrame>
      <p:sp>
        <p:nvSpPr>
          <p:cNvPr id="4" name="Text Placeholder 3">
            <a:extLst>
              <a:ext uri="{FF2B5EF4-FFF2-40B4-BE49-F238E27FC236}">
                <a16:creationId xmlns:a16="http://schemas.microsoft.com/office/drawing/2014/main" id="{EEF3A1FB-00CC-4577-A467-BCC7AD6178B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030544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75519-04B1-4029-A04A-642DDFBC6F39}"/>
              </a:ext>
            </a:extLst>
          </p:cNvPr>
          <p:cNvSpPr>
            <a:spLocks noGrp="1"/>
          </p:cNvSpPr>
          <p:nvPr>
            <p:ph type="title"/>
          </p:nvPr>
        </p:nvSpPr>
        <p:spPr/>
        <p:txBody>
          <a:bodyPr/>
          <a:lstStyle/>
          <a:p>
            <a:r>
              <a:rPr lang="en-US"/>
              <a:t>Facebook Own Posts Table | Oxford Fajar - 3 of 7</a:t>
            </a:r>
          </a:p>
        </p:txBody>
      </p:sp>
      <p:graphicFrame>
        <p:nvGraphicFramePr>
          <p:cNvPr id="5" name="Table Placeholder 4">
            <a:extLst>
              <a:ext uri="{FF2B5EF4-FFF2-40B4-BE49-F238E27FC236}">
                <a16:creationId xmlns:a16="http://schemas.microsoft.com/office/drawing/2014/main" id="{87B7CC17-E601-49B0-89C4-0E4A3306AC89}"/>
              </a:ext>
            </a:extLst>
          </p:cNvPr>
          <p:cNvGraphicFramePr>
            <a:graphicFrameLocks noGrp="1"/>
          </p:cNvGraphicFramePr>
          <p:nvPr>
            <p:ph type="tbl" sz="quarter" idx="13"/>
            <p:extLst>
              <p:ext uri="{D42A27DB-BD31-4B8C-83A1-F6EECF244321}">
                <p14:modId xmlns:p14="http://schemas.microsoft.com/office/powerpoint/2010/main" val="544674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77713878"/>
                    </a:ext>
                  </a:extLst>
                </a:gridCol>
                <a:gridCol w="658368">
                  <a:extLst>
                    <a:ext uri="{9D8B030D-6E8A-4147-A177-3AD203B41FA5}">
                      <a16:colId xmlns:a16="http://schemas.microsoft.com/office/drawing/2014/main" val="3753353335"/>
                    </a:ext>
                  </a:extLst>
                </a:gridCol>
                <a:gridCol w="658368">
                  <a:extLst>
                    <a:ext uri="{9D8B030D-6E8A-4147-A177-3AD203B41FA5}">
                      <a16:colId xmlns:a16="http://schemas.microsoft.com/office/drawing/2014/main" val="2083215521"/>
                    </a:ext>
                  </a:extLst>
                </a:gridCol>
                <a:gridCol w="658368">
                  <a:extLst>
                    <a:ext uri="{9D8B030D-6E8A-4147-A177-3AD203B41FA5}">
                      <a16:colId xmlns:a16="http://schemas.microsoft.com/office/drawing/2014/main" val="1392621683"/>
                    </a:ext>
                  </a:extLst>
                </a:gridCol>
                <a:gridCol w="658368">
                  <a:extLst>
                    <a:ext uri="{9D8B030D-6E8A-4147-A177-3AD203B41FA5}">
                      <a16:colId xmlns:a16="http://schemas.microsoft.com/office/drawing/2014/main" val="1950941752"/>
                    </a:ext>
                  </a:extLst>
                </a:gridCol>
                <a:gridCol w="658368">
                  <a:extLst>
                    <a:ext uri="{9D8B030D-6E8A-4147-A177-3AD203B41FA5}">
                      <a16:colId xmlns:a16="http://schemas.microsoft.com/office/drawing/2014/main" val="1336526991"/>
                    </a:ext>
                  </a:extLst>
                </a:gridCol>
                <a:gridCol w="658368">
                  <a:extLst>
                    <a:ext uri="{9D8B030D-6E8A-4147-A177-3AD203B41FA5}">
                      <a16:colId xmlns:a16="http://schemas.microsoft.com/office/drawing/2014/main" val="1078672117"/>
                    </a:ext>
                  </a:extLst>
                </a:gridCol>
                <a:gridCol w="658368">
                  <a:extLst>
                    <a:ext uri="{9D8B030D-6E8A-4147-A177-3AD203B41FA5}">
                      <a16:colId xmlns:a16="http://schemas.microsoft.com/office/drawing/2014/main" val="2880213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097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- 2019-08-29 14:36:00</a:t>
                      </a:r>
                      <a:r>
                        <a:rPr kumimoji="0" lang="en-US" sz="1000" b="0" i="0" u="none" strike="noStrike" kern="1200" cap="none" spc="0" normalizeH="0" baseline="0" noProof="0">
                          <a:ln>
                            <a:noFill/>
                          </a:ln>
                          <a:solidFill>
                            <a:prstClr val="black"/>
                          </a:solidFill>
                          <a:effectLst/>
                          <a:uLnTx/>
                          <a:uFillTx/>
                          <a:latin typeface="+mn-lt"/>
                          <a:ea typeface="+mn-ea"/>
                          <a:cs typeface="+mn-cs"/>
                        </a:rPr>
                        <a:t> 
 Improve your English, Bahasa Melayu and Chinese at the same time with our Kamus Pelajar BI-BM-BC!
It contains over 25,000 English vocabularies with Malay and Chinese definitions. Each word comes with compound words and phrases.
Learn more at:</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http://bit.ly/2uVtDrK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230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- 2019-08-25 14:35:00</a:t>
                      </a:r>
                      <a:r>
                        <a:rPr kumimoji="0" lang="en-US" sz="1000" b="0" i="0" u="none" strike="noStrike" kern="1200" cap="none" spc="0" normalizeH="0" baseline="0" noProof="0">
                          <a:ln>
                            <a:noFill/>
                          </a:ln>
                          <a:solidFill>
                            <a:prstClr val="black"/>
                          </a:solidFill>
                          <a:effectLst/>
                          <a:uLnTx/>
                          <a:uFillTx/>
                          <a:latin typeface="+mn-lt"/>
                          <a:ea typeface="+mn-ea"/>
                          <a:cs typeface="+mn-cs"/>
                        </a:rPr>
                        <a:t> 
 What’s your guess? Leave your answers in the comments!
.
.
.
.
.
Answer: 
A mushroom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5741058"/>
                  </a:ext>
                </a:extLst>
              </a:tr>
            </a:tbl>
          </a:graphicData>
        </a:graphic>
      </p:graphicFrame>
      <p:sp>
        <p:nvSpPr>
          <p:cNvPr id="4" name="Text Placeholder 3">
            <a:extLst>
              <a:ext uri="{FF2B5EF4-FFF2-40B4-BE49-F238E27FC236}">
                <a16:creationId xmlns:a16="http://schemas.microsoft.com/office/drawing/2014/main" id="{F07F1727-C2C8-493B-8C2A-EB892843194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849311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E1EDC-9522-436A-A816-6F7224926321}"/>
              </a:ext>
            </a:extLst>
          </p:cNvPr>
          <p:cNvSpPr>
            <a:spLocks noGrp="1"/>
          </p:cNvSpPr>
          <p:nvPr>
            <p:ph type="title"/>
          </p:nvPr>
        </p:nvSpPr>
        <p:spPr/>
        <p:txBody>
          <a:bodyPr/>
          <a:lstStyle/>
          <a:p>
            <a:r>
              <a:rPr lang="en-US"/>
              <a:t>Facebook Own Posts Table | Oxford Fajar - 4 of 7</a:t>
            </a:r>
          </a:p>
        </p:txBody>
      </p:sp>
      <p:graphicFrame>
        <p:nvGraphicFramePr>
          <p:cNvPr id="5" name="Table Placeholder 4">
            <a:extLst>
              <a:ext uri="{FF2B5EF4-FFF2-40B4-BE49-F238E27FC236}">
                <a16:creationId xmlns:a16="http://schemas.microsoft.com/office/drawing/2014/main" id="{23CEACB9-68B3-45AB-8B19-DCCEB0D5996B}"/>
              </a:ext>
            </a:extLst>
          </p:cNvPr>
          <p:cNvGraphicFramePr>
            <a:graphicFrameLocks noGrp="1"/>
          </p:cNvGraphicFramePr>
          <p:nvPr>
            <p:ph type="tbl" sz="quarter" idx="13"/>
            <p:extLst>
              <p:ext uri="{D42A27DB-BD31-4B8C-83A1-F6EECF244321}">
                <p14:modId xmlns:p14="http://schemas.microsoft.com/office/powerpoint/2010/main" val="2993665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5801390"/>
                    </a:ext>
                  </a:extLst>
                </a:gridCol>
                <a:gridCol w="658368">
                  <a:extLst>
                    <a:ext uri="{9D8B030D-6E8A-4147-A177-3AD203B41FA5}">
                      <a16:colId xmlns:a16="http://schemas.microsoft.com/office/drawing/2014/main" val="314977504"/>
                    </a:ext>
                  </a:extLst>
                </a:gridCol>
                <a:gridCol w="658368">
                  <a:extLst>
                    <a:ext uri="{9D8B030D-6E8A-4147-A177-3AD203B41FA5}">
                      <a16:colId xmlns:a16="http://schemas.microsoft.com/office/drawing/2014/main" val="144052864"/>
                    </a:ext>
                  </a:extLst>
                </a:gridCol>
                <a:gridCol w="658368">
                  <a:extLst>
                    <a:ext uri="{9D8B030D-6E8A-4147-A177-3AD203B41FA5}">
                      <a16:colId xmlns:a16="http://schemas.microsoft.com/office/drawing/2014/main" val="565879276"/>
                    </a:ext>
                  </a:extLst>
                </a:gridCol>
                <a:gridCol w="658368">
                  <a:extLst>
                    <a:ext uri="{9D8B030D-6E8A-4147-A177-3AD203B41FA5}">
                      <a16:colId xmlns:a16="http://schemas.microsoft.com/office/drawing/2014/main" val="2211090927"/>
                    </a:ext>
                  </a:extLst>
                </a:gridCol>
                <a:gridCol w="658368">
                  <a:extLst>
                    <a:ext uri="{9D8B030D-6E8A-4147-A177-3AD203B41FA5}">
                      <a16:colId xmlns:a16="http://schemas.microsoft.com/office/drawing/2014/main" val="1184029545"/>
                    </a:ext>
                  </a:extLst>
                </a:gridCol>
                <a:gridCol w="658368">
                  <a:extLst>
                    <a:ext uri="{9D8B030D-6E8A-4147-A177-3AD203B41FA5}">
                      <a16:colId xmlns:a16="http://schemas.microsoft.com/office/drawing/2014/main" val="2650697361"/>
                    </a:ext>
                  </a:extLst>
                </a:gridCol>
                <a:gridCol w="658368">
                  <a:extLst>
                    <a:ext uri="{9D8B030D-6E8A-4147-A177-3AD203B41FA5}">
                      <a16:colId xmlns:a16="http://schemas.microsoft.com/office/drawing/2014/main" val="1170553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7337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- 2019-08-21 14:34:00</a:t>
                      </a:r>
                      <a:r>
                        <a:rPr kumimoji="0" lang="en-US" sz="1000" b="0" i="0" u="none" strike="noStrike" kern="1200" cap="none" spc="0" normalizeH="0" baseline="0" noProof="0">
                          <a:ln>
                            <a:noFill/>
                          </a:ln>
                          <a:solidFill>
                            <a:prstClr val="black"/>
                          </a:solidFill>
                          <a:effectLst/>
                          <a:uLnTx/>
                          <a:uFillTx/>
                          <a:latin typeface="+mn-lt"/>
                          <a:ea typeface="+mn-ea"/>
                          <a:cs typeface="+mn-cs"/>
                        </a:rPr>
                        <a:t> 
 Bacteria grow and multiply in our mouth especially in the crevices between teeth. How many times do you brush your teeth every day?
Source:
Success Science SPM, pg.257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7211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- 2019-08-19 14:33:00</a:t>
                      </a:r>
                      <a:r>
                        <a:rPr kumimoji="0" lang="en-US" sz="1000" b="0" i="0" u="none" strike="noStrike" kern="1200" cap="none" spc="0" normalizeH="0" baseline="0" noProof="0">
                          <a:ln>
                            <a:noFill/>
                          </a:ln>
                          <a:solidFill>
                            <a:prstClr val="black"/>
                          </a:solidFill>
                          <a:effectLst/>
                          <a:uLnTx/>
                          <a:uFillTx/>
                          <a:latin typeface="+mn-lt"/>
                          <a:ea typeface="+mn-ea"/>
                          <a:cs typeface="+mn-cs"/>
                        </a:rPr>
                        <a:t> 
 Review your notes within 24 hours because it will help you retain information you learned for a week.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0771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- 2019-08-16 14:32:00</a:t>
                      </a:r>
                      <a:r>
                        <a:rPr kumimoji="0" lang="en-US" sz="1000" b="0" i="0" u="none" strike="noStrike" kern="1200" cap="none" spc="0" normalizeH="0" baseline="0" noProof="0">
                          <a:ln>
                            <a:noFill/>
                          </a:ln>
                          <a:solidFill>
                            <a:prstClr val="black"/>
                          </a:solidFill>
                          <a:effectLst/>
                          <a:uLnTx/>
                          <a:uFillTx/>
                          <a:latin typeface="+mn-lt"/>
                          <a:ea typeface="+mn-ea"/>
                          <a:cs typeface="+mn-cs"/>
                        </a:rPr>
                        <a:t> 
 Conquering yourself is taking control of the difficulties you face.
Learning how to conquer yourself will allow you to enjoy the process of triumphing over challenges and will lead you on the road to being ‘The Best of the 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0574217"/>
                  </a:ext>
                </a:extLst>
              </a:tr>
            </a:tbl>
          </a:graphicData>
        </a:graphic>
      </p:graphicFrame>
      <p:sp>
        <p:nvSpPr>
          <p:cNvPr id="4" name="Text Placeholder 3">
            <a:extLst>
              <a:ext uri="{FF2B5EF4-FFF2-40B4-BE49-F238E27FC236}">
                <a16:creationId xmlns:a16="http://schemas.microsoft.com/office/drawing/2014/main" id="{834A1803-62CB-48CC-9F23-0B6DB688C2C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135884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30D6F-88D5-4B89-B561-6818059CE0B6}"/>
              </a:ext>
            </a:extLst>
          </p:cNvPr>
          <p:cNvSpPr>
            <a:spLocks noGrp="1"/>
          </p:cNvSpPr>
          <p:nvPr>
            <p:ph type="title"/>
          </p:nvPr>
        </p:nvSpPr>
        <p:spPr/>
        <p:txBody>
          <a:bodyPr/>
          <a:lstStyle/>
          <a:p>
            <a:r>
              <a:rPr lang="en-US"/>
              <a:t>Facebook Own Posts Table | Oxford Fajar - 5 of 7</a:t>
            </a:r>
          </a:p>
        </p:txBody>
      </p:sp>
      <p:graphicFrame>
        <p:nvGraphicFramePr>
          <p:cNvPr id="5" name="Table Placeholder 4">
            <a:extLst>
              <a:ext uri="{FF2B5EF4-FFF2-40B4-BE49-F238E27FC236}">
                <a16:creationId xmlns:a16="http://schemas.microsoft.com/office/drawing/2014/main" id="{536BF4BF-0D12-4BA6-A41A-11ECE46DE1FD}"/>
              </a:ext>
            </a:extLst>
          </p:cNvPr>
          <p:cNvGraphicFramePr>
            <a:graphicFrameLocks noGrp="1"/>
          </p:cNvGraphicFramePr>
          <p:nvPr>
            <p:ph type="tbl" sz="quarter" idx="13"/>
            <p:extLst>
              <p:ext uri="{D42A27DB-BD31-4B8C-83A1-F6EECF244321}">
                <p14:modId xmlns:p14="http://schemas.microsoft.com/office/powerpoint/2010/main" val="2628901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9243404"/>
                    </a:ext>
                  </a:extLst>
                </a:gridCol>
                <a:gridCol w="658368">
                  <a:extLst>
                    <a:ext uri="{9D8B030D-6E8A-4147-A177-3AD203B41FA5}">
                      <a16:colId xmlns:a16="http://schemas.microsoft.com/office/drawing/2014/main" val="758065450"/>
                    </a:ext>
                  </a:extLst>
                </a:gridCol>
                <a:gridCol w="658368">
                  <a:extLst>
                    <a:ext uri="{9D8B030D-6E8A-4147-A177-3AD203B41FA5}">
                      <a16:colId xmlns:a16="http://schemas.microsoft.com/office/drawing/2014/main" val="1710487716"/>
                    </a:ext>
                  </a:extLst>
                </a:gridCol>
                <a:gridCol w="658368">
                  <a:extLst>
                    <a:ext uri="{9D8B030D-6E8A-4147-A177-3AD203B41FA5}">
                      <a16:colId xmlns:a16="http://schemas.microsoft.com/office/drawing/2014/main" val="2459559018"/>
                    </a:ext>
                  </a:extLst>
                </a:gridCol>
                <a:gridCol w="658368">
                  <a:extLst>
                    <a:ext uri="{9D8B030D-6E8A-4147-A177-3AD203B41FA5}">
                      <a16:colId xmlns:a16="http://schemas.microsoft.com/office/drawing/2014/main" val="744519825"/>
                    </a:ext>
                  </a:extLst>
                </a:gridCol>
                <a:gridCol w="658368">
                  <a:extLst>
                    <a:ext uri="{9D8B030D-6E8A-4147-A177-3AD203B41FA5}">
                      <a16:colId xmlns:a16="http://schemas.microsoft.com/office/drawing/2014/main" val="513100832"/>
                    </a:ext>
                  </a:extLst>
                </a:gridCol>
                <a:gridCol w="658368">
                  <a:extLst>
                    <a:ext uri="{9D8B030D-6E8A-4147-A177-3AD203B41FA5}">
                      <a16:colId xmlns:a16="http://schemas.microsoft.com/office/drawing/2014/main" val="2994028736"/>
                    </a:ext>
                  </a:extLst>
                </a:gridCol>
                <a:gridCol w="658368">
                  <a:extLst>
                    <a:ext uri="{9D8B030D-6E8A-4147-A177-3AD203B41FA5}">
                      <a16:colId xmlns:a16="http://schemas.microsoft.com/office/drawing/2014/main" val="3934757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3570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- 2019-08-14 14:31:00</a:t>
                      </a:r>
                      <a:r>
                        <a:rPr kumimoji="0" lang="en-US" sz="1000" b="0" i="0" u="none" strike="noStrike" kern="1200" cap="none" spc="0" normalizeH="0" baseline="0" noProof="0">
                          <a:ln>
                            <a:noFill/>
                          </a:ln>
                          <a:solidFill>
                            <a:prstClr val="black"/>
                          </a:solidFill>
                          <a:effectLst/>
                          <a:uLnTx/>
                          <a:uFillTx/>
                          <a:latin typeface="+mn-lt"/>
                          <a:ea typeface="+mn-ea"/>
                          <a:cs typeface="+mn-cs"/>
                        </a:rPr>
                        <a:t> 
 It’s the school holidays but this shouldn’t disrupt your year-end examination revision schedule. Are you ready to attempt model test papers? 
Exam Prep (Year 1-5 and Form 1, 2 &amp; 4) consists of comprehensive handy model test papers with focused revision and extensive practice. 
Grab yours now at http://bit.ly/2XXQW5N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6419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- 2019-08-13 14:31:00</a:t>
                      </a:r>
                      <a:r>
                        <a:rPr kumimoji="0" lang="en-US" sz="1000" b="0" i="0" u="none" strike="noStrike" kern="1200" cap="none" spc="0" normalizeH="0" baseline="0" noProof="0">
                          <a:ln>
                            <a:noFill/>
                          </a:ln>
                          <a:solidFill>
                            <a:prstClr val="black"/>
                          </a:solidFill>
                          <a:effectLst/>
                          <a:uLnTx/>
                          <a:uFillTx/>
                          <a:latin typeface="+mn-lt"/>
                          <a:ea typeface="+mn-ea"/>
                          <a:cs typeface="+mn-cs"/>
                        </a:rPr>
                        <a:t> 
 Pay a visit at art gallery and explore the value of creative work this holiday! 
Do you know of any art galleries near your home?
Source:
http://bit.ly/32CwnKC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3416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- 2019-08-11 00:00:01</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all Muslim friends a blessed Hari Raya Haji! Enjoy this special day with your family and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31114957"/>
                  </a:ext>
                </a:extLst>
              </a:tr>
            </a:tbl>
          </a:graphicData>
        </a:graphic>
      </p:graphicFrame>
      <p:sp>
        <p:nvSpPr>
          <p:cNvPr id="4" name="Text Placeholder 3">
            <a:extLst>
              <a:ext uri="{FF2B5EF4-FFF2-40B4-BE49-F238E27FC236}">
                <a16:creationId xmlns:a16="http://schemas.microsoft.com/office/drawing/2014/main" id="{DBE9C67A-3BB0-4EF1-9605-2B60F6033EE5}"/>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84322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4439D-9862-4B6D-B93F-33FFEBCD014A}"/>
              </a:ext>
            </a:extLst>
          </p:cNvPr>
          <p:cNvSpPr>
            <a:spLocks noGrp="1"/>
          </p:cNvSpPr>
          <p:nvPr>
            <p:ph type="title"/>
          </p:nvPr>
        </p:nvSpPr>
        <p:spPr/>
        <p:txBody>
          <a:bodyPr/>
          <a:lstStyle/>
          <a:p>
            <a:r>
              <a:rPr lang="en-US"/>
              <a:t>Facebook Own Posts Table | Oxford Fajar - 6 of 7</a:t>
            </a:r>
          </a:p>
        </p:txBody>
      </p:sp>
      <p:graphicFrame>
        <p:nvGraphicFramePr>
          <p:cNvPr id="5" name="Table Placeholder 4">
            <a:extLst>
              <a:ext uri="{FF2B5EF4-FFF2-40B4-BE49-F238E27FC236}">
                <a16:creationId xmlns:a16="http://schemas.microsoft.com/office/drawing/2014/main" id="{898CABD0-7278-45C2-B116-FCFBD5333F32}"/>
              </a:ext>
            </a:extLst>
          </p:cNvPr>
          <p:cNvGraphicFramePr>
            <a:graphicFrameLocks noGrp="1"/>
          </p:cNvGraphicFramePr>
          <p:nvPr>
            <p:ph type="tbl" sz="quarter" idx="13"/>
            <p:extLst>
              <p:ext uri="{D42A27DB-BD31-4B8C-83A1-F6EECF244321}">
                <p14:modId xmlns:p14="http://schemas.microsoft.com/office/powerpoint/2010/main" val="4262699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60936981"/>
                    </a:ext>
                  </a:extLst>
                </a:gridCol>
                <a:gridCol w="658368">
                  <a:extLst>
                    <a:ext uri="{9D8B030D-6E8A-4147-A177-3AD203B41FA5}">
                      <a16:colId xmlns:a16="http://schemas.microsoft.com/office/drawing/2014/main" val="2129751049"/>
                    </a:ext>
                  </a:extLst>
                </a:gridCol>
                <a:gridCol w="658368">
                  <a:extLst>
                    <a:ext uri="{9D8B030D-6E8A-4147-A177-3AD203B41FA5}">
                      <a16:colId xmlns:a16="http://schemas.microsoft.com/office/drawing/2014/main" val="484575658"/>
                    </a:ext>
                  </a:extLst>
                </a:gridCol>
                <a:gridCol w="658368">
                  <a:extLst>
                    <a:ext uri="{9D8B030D-6E8A-4147-A177-3AD203B41FA5}">
                      <a16:colId xmlns:a16="http://schemas.microsoft.com/office/drawing/2014/main" val="3922352900"/>
                    </a:ext>
                  </a:extLst>
                </a:gridCol>
                <a:gridCol w="658368">
                  <a:extLst>
                    <a:ext uri="{9D8B030D-6E8A-4147-A177-3AD203B41FA5}">
                      <a16:colId xmlns:a16="http://schemas.microsoft.com/office/drawing/2014/main" val="1717978809"/>
                    </a:ext>
                  </a:extLst>
                </a:gridCol>
                <a:gridCol w="658368">
                  <a:extLst>
                    <a:ext uri="{9D8B030D-6E8A-4147-A177-3AD203B41FA5}">
                      <a16:colId xmlns:a16="http://schemas.microsoft.com/office/drawing/2014/main" val="2277306070"/>
                    </a:ext>
                  </a:extLst>
                </a:gridCol>
                <a:gridCol w="658368">
                  <a:extLst>
                    <a:ext uri="{9D8B030D-6E8A-4147-A177-3AD203B41FA5}">
                      <a16:colId xmlns:a16="http://schemas.microsoft.com/office/drawing/2014/main" val="761116040"/>
                    </a:ext>
                  </a:extLst>
                </a:gridCol>
                <a:gridCol w="658368">
                  <a:extLst>
                    <a:ext uri="{9D8B030D-6E8A-4147-A177-3AD203B41FA5}">
                      <a16:colId xmlns:a16="http://schemas.microsoft.com/office/drawing/2014/main" val="4092847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391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- 2019-08-10 14:30:00</a:t>
                      </a:r>
                      <a:r>
                        <a:rPr kumimoji="0" lang="en-US" sz="1000" b="0" i="0" u="none" strike="noStrike" kern="1200" cap="none" spc="0" normalizeH="0" baseline="0" noProof="0">
                          <a:ln>
                            <a:noFill/>
                          </a:ln>
                          <a:solidFill>
                            <a:prstClr val="black"/>
                          </a:solidFill>
                          <a:effectLst/>
                          <a:uLnTx/>
                          <a:uFillTx/>
                          <a:latin typeface="+mn-lt"/>
                          <a:ea typeface="+mn-ea"/>
                          <a:cs typeface="+mn-cs"/>
                        </a:rPr>
                        <a:t> 
 Happy school holidays! Wishing all students a wonderful and a fun-filled school break!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067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- 2019-08-09 11:22:44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2870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- 2019-08-07 14:29:00</a:t>
                      </a:r>
                      <a:r>
                        <a:rPr kumimoji="0" lang="en-US" sz="1000" b="0" i="0" u="none" strike="noStrike" kern="1200" cap="none" spc="0" normalizeH="0" baseline="0" noProof="0">
                          <a:ln>
                            <a:noFill/>
                          </a:ln>
                          <a:solidFill>
                            <a:prstClr val="black"/>
                          </a:solidFill>
                          <a:effectLst/>
                          <a:uLnTx/>
                          <a:uFillTx/>
                          <a:latin typeface="+mn-lt"/>
                          <a:ea typeface="+mn-ea"/>
                          <a:cs typeface="+mn-cs"/>
                        </a:rPr>
                        <a:t> 
 A geosynchronous satellite, also known as geostationary, refers to the movement of communication satellites where the satellite circles the globe over the equator. It orbits in a movement that is synchronised with the Earth's rotation.
Source: 
Oxford Fajar Success SPM Science, pg.460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494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- 2019-08-05 12:12:00</a:t>
                      </a:r>
                      <a:r>
                        <a:rPr kumimoji="0" lang="en-US" sz="1000" b="0" i="0" u="none" strike="noStrike" kern="1200" cap="none" spc="0" normalizeH="0" baseline="0" noProof="0">
                          <a:ln>
                            <a:noFill/>
                          </a:ln>
                          <a:solidFill>
                            <a:prstClr val="black"/>
                          </a:solidFill>
                          <a:effectLst/>
                          <a:uLnTx/>
                          <a:uFillTx/>
                          <a:latin typeface="+mn-lt"/>
                          <a:ea typeface="+mn-ea"/>
                          <a:cs typeface="+mn-cs"/>
                        </a:rPr>
                        <a:t> 
 What is the one thing that you are meticulous about? Share it with us below! 😃
Source:
Oxford English-English-Malay Dictionary, pg.547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5635562"/>
                  </a:ext>
                </a:extLst>
              </a:tr>
            </a:tbl>
          </a:graphicData>
        </a:graphic>
      </p:graphicFrame>
      <p:sp>
        <p:nvSpPr>
          <p:cNvPr id="4" name="Text Placeholder 3">
            <a:extLst>
              <a:ext uri="{FF2B5EF4-FFF2-40B4-BE49-F238E27FC236}">
                <a16:creationId xmlns:a16="http://schemas.microsoft.com/office/drawing/2014/main" id="{E5217033-C7D0-4342-9C83-F38D61397FE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8403416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BF9C0-61DA-4F90-8392-8CD1135C1941}"/>
              </a:ext>
            </a:extLst>
          </p:cNvPr>
          <p:cNvSpPr>
            <a:spLocks noGrp="1"/>
          </p:cNvSpPr>
          <p:nvPr>
            <p:ph type="title"/>
          </p:nvPr>
        </p:nvSpPr>
        <p:spPr/>
        <p:txBody>
          <a:bodyPr/>
          <a:lstStyle/>
          <a:p>
            <a:r>
              <a:rPr lang="en-US"/>
              <a:t>Facebook Own Posts Table | Oxford Fajar - 7 of 7</a:t>
            </a:r>
          </a:p>
        </p:txBody>
      </p:sp>
      <p:graphicFrame>
        <p:nvGraphicFramePr>
          <p:cNvPr id="5" name="Table Placeholder 4">
            <a:extLst>
              <a:ext uri="{FF2B5EF4-FFF2-40B4-BE49-F238E27FC236}">
                <a16:creationId xmlns:a16="http://schemas.microsoft.com/office/drawing/2014/main" id="{E41C8CBB-F017-4764-86C8-CBBFAA8BDE6F}"/>
              </a:ext>
            </a:extLst>
          </p:cNvPr>
          <p:cNvGraphicFramePr>
            <a:graphicFrameLocks noGrp="1"/>
          </p:cNvGraphicFramePr>
          <p:nvPr>
            <p:ph type="tbl" sz="quarter" idx="13"/>
            <p:extLst>
              <p:ext uri="{D42A27DB-BD31-4B8C-83A1-F6EECF244321}">
                <p14:modId xmlns:p14="http://schemas.microsoft.com/office/powerpoint/2010/main" val="3124873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22252730"/>
                    </a:ext>
                  </a:extLst>
                </a:gridCol>
                <a:gridCol w="658368">
                  <a:extLst>
                    <a:ext uri="{9D8B030D-6E8A-4147-A177-3AD203B41FA5}">
                      <a16:colId xmlns:a16="http://schemas.microsoft.com/office/drawing/2014/main" val="1127357355"/>
                    </a:ext>
                  </a:extLst>
                </a:gridCol>
                <a:gridCol w="658368">
                  <a:extLst>
                    <a:ext uri="{9D8B030D-6E8A-4147-A177-3AD203B41FA5}">
                      <a16:colId xmlns:a16="http://schemas.microsoft.com/office/drawing/2014/main" val="3606774161"/>
                    </a:ext>
                  </a:extLst>
                </a:gridCol>
                <a:gridCol w="658368">
                  <a:extLst>
                    <a:ext uri="{9D8B030D-6E8A-4147-A177-3AD203B41FA5}">
                      <a16:colId xmlns:a16="http://schemas.microsoft.com/office/drawing/2014/main" val="19112038"/>
                    </a:ext>
                  </a:extLst>
                </a:gridCol>
                <a:gridCol w="658368">
                  <a:extLst>
                    <a:ext uri="{9D8B030D-6E8A-4147-A177-3AD203B41FA5}">
                      <a16:colId xmlns:a16="http://schemas.microsoft.com/office/drawing/2014/main" val="4043802348"/>
                    </a:ext>
                  </a:extLst>
                </a:gridCol>
                <a:gridCol w="658368">
                  <a:extLst>
                    <a:ext uri="{9D8B030D-6E8A-4147-A177-3AD203B41FA5}">
                      <a16:colId xmlns:a16="http://schemas.microsoft.com/office/drawing/2014/main" val="4039721284"/>
                    </a:ext>
                  </a:extLst>
                </a:gridCol>
                <a:gridCol w="658368">
                  <a:extLst>
                    <a:ext uri="{9D8B030D-6E8A-4147-A177-3AD203B41FA5}">
                      <a16:colId xmlns:a16="http://schemas.microsoft.com/office/drawing/2014/main" val="3626378908"/>
                    </a:ext>
                  </a:extLst>
                </a:gridCol>
                <a:gridCol w="658368">
                  <a:extLst>
                    <a:ext uri="{9D8B030D-6E8A-4147-A177-3AD203B41FA5}">
                      <a16:colId xmlns:a16="http://schemas.microsoft.com/office/drawing/2014/main" val="2116873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1791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- 2019-08-03 10:10:00</a:t>
                      </a:r>
                      <a:r>
                        <a:rPr kumimoji="0" lang="en-US" sz="1000" b="0" i="0" u="none" strike="noStrike" kern="1200" cap="none" spc="0" normalizeH="0" baseline="0" noProof="0">
                          <a:ln>
                            <a:noFill/>
                          </a:ln>
                          <a:solidFill>
                            <a:prstClr val="black"/>
                          </a:solidFill>
                          <a:effectLst/>
                          <a:uLnTx/>
                          <a:uFillTx/>
                          <a:latin typeface="+mn-lt"/>
                          <a:ea typeface="+mn-ea"/>
                          <a:cs typeface="+mn-cs"/>
                        </a:rPr>
                        <a:t> 
 UPSR candidates, are you in the midst of preparing for the upcoming UPSR examination?
Time to reinforce your memory of key concepts and facts with our vibrant Memory Booster study cards. Bring them with you and flip through them in the bus, car, or train!
Get your perfect on-the-go revision tool now: http://bit.ly/2XZpW5T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0676432"/>
                  </a:ext>
                </a:extLst>
              </a:tr>
            </a:tbl>
          </a:graphicData>
        </a:graphic>
      </p:graphicFrame>
      <p:sp>
        <p:nvSpPr>
          <p:cNvPr id="4" name="Text Placeholder 3">
            <a:extLst>
              <a:ext uri="{FF2B5EF4-FFF2-40B4-BE49-F238E27FC236}">
                <a16:creationId xmlns:a16="http://schemas.microsoft.com/office/drawing/2014/main" id="{7D588318-287F-4196-B1AE-10F80153EBD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7476904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771</Words>
  <Application>Microsoft Office PowerPoint</Application>
  <PresentationFormat>On-screen Show (4:3)</PresentationFormat>
  <Paragraphs>369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7</vt:lpstr>
      <vt:lpstr>Facebook Own Posts Table | Oxford Fajar - 2 of 7</vt:lpstr>
      <vt:lpstr>Facebook Own Posts Table | Oxford Fajar - 3 of 7</vt:lpstr>
      <vt:lpstr>Facebook Own Posts Table | Oxford Fajar - 4 of 7</vt:lpstr>
      <vt:lpstr>Facebook Own Posts Table | Oxford Fajar - 5 of 7</vt:lpstr>
      <vt:lpstr>Facebook Own Posts Table | Oxford Fajar - 6 of 7</vt:lpstr>
      <vt:lpstr>Facebook Own Posts Table | Oxford Fajar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2019-09-05T10:02:53Z</dcterms:created>
  <dcterms:modified xsi:type="dcterms:W3CDTF">2019-09-05T10:03:37Z</dcterms:modified>
</cp:coreProperties>
</file>