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4</c:v>
                </c:pt>
                <c:pt idx="1">
                  <c:v>4</c:v>
                </c:pt>
                <c:pt idx="2">
                  <c:v>3</c:v>
                </c:pt>
                <c:pt idx="3">
                  <c:v>4</c:v>
                </c:pt>
                <c:pt idx="4">
                  <c:v>4</c:v>
                </c:pt>
                <c:pt idx="5">
                  <c:v>55</c:v>
                </c:pt>
                <c:pt idx="6">
                  <c:v>63</c:v>
                </c:pt>
                <c:pt idx="7">
                  <c:v>61</c:v>
                </c:pt>
                <c:pt idx="8">
                  <c:v>2788</c:v>
                </c:pt>
                <c:pt idx="9">
                  <c:v>5227</c:v>
                </c:pt>
                <c:pt idx="10">
                  <c:v>915</c:v>
                </c:pt>
                <c:pt idx="11">
                  <c:v>112</c:v>
                </c:pt>
                <c:pt idx="12">
                  <c:v>18</c:v>
                </c:pt>
                <c:pt idx="13">
                  <c:v>11</c:v>
                </c:pt>
                <c:pt idx="14">
                  <c:v>279</c:v>
                </c:pt>
                <c:pt idx="15">
                  <c:v>159</c:v>
                </c:pt>
                <c:pt idx="16">
                  <c:v>1946</c:v>
                </c:pt>
                <c:pt idx="17">
                  <c:v>1730</c:v>
                </c:pt>
                <c:pt idx="18">
                  <c:v>2184</c:v>
                </c:pt>
                <c:pt idx="19">
                  <c:v>4188</c:v>
                </c:pt>
                <c:pt idx="20">
                  <c:v>4188</c:v>
                </c:pt>
                <c:pt idx="21">
                  <c:v>5960</c:v>
                </c:pt>
                <c:pt idx="22">
                  <c:v>11163</c:v>
                </c:pt>
                <c:pt idx="23">
                  <c:v>11574</c:v>
                </c:pt>
                <c:pt idx="24">
                  <c:v>10154</c:v>
                </c:pt>
                <c:pt idx="25">
                  <c:v>11930</c:v>
                </c:pt>
                <c:pt idx="26">
                  <c:v>10444</c:v>
                </c:pt>
                <c:pt idx="27">
                  <c:v>10945</c:v>
                </c:pt>
                <c:pt idx="28">
                  <c:v>7986</c:v>
                </c:pt>
                <c:pt idx="29">
                  <c:v>6783</c:v>
                </c:pt>
                <c:pt idx="30">
                  <c:v>6780</c:v>
                </c:pt>
              </c:numCache>
            </c:numRef>
          </c:val>
          <c:smooth val="0"/>
          <c:extLst>
            <c:ext xmlns:c16="http://schemas.microsoft.com/office/drawing/2014/chart" uri="{C3380CC4-5D6E-409C-BE32-E72D297353CC}">
              <c16:uniqueId val="{00000000-5DA5-4B94-A41E-7CF387670AA2}"/>
            </c:ext>
          </c:extLst>
        </c:ser>
        <c:dLbls>
          <c:showLegendKey val="0"/>
          <c:showVal val="0"/>
          <c:showCatName val="0"/>
          <c:showSerName val="0"/>
          <c:showPercent val="0"/>
          <c:showBubbleSize val="0"/>
        </c:dLbls>
        <c:smooth val="0"/>
        <c:axId val="251995024"/>
        <c:axId val="251999944"/>
      </c:lineChart>
      <c:dateAx>
        <c:axId val="251995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999944"/>
        <c:crosses val="autoZero"/>
        <c:auto val="1"/>
        <c:lblOffset val="100"/>
        <c:baseTimeUnit val="days"/>
      </c:dateAx>
      <c:valAx>
        <c:axId val="25199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995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1</c:v>
                </c:pt>
                <c:pt idx="1">
                  <c:v>0</c:v>
                </c:pt>
                <c:pt idx="2">
                  <c:v>0</c:v>
                </c:pt>
                <c:pt idx="3">
                  <c:v>0</c:v>
                </c:pt>
                <c:pt idx="4">
                  <c:v>0</c:v>
                </c:pt>
                <c:pt idx="5">
                  <c:v>2</c:v>
                </c:pt>
                <c:pt idx="6">
                  <c:v>2</c:v>
                </c:pt>
                <c:pt idx="7">
                  <c:v>6</c:v>
                </c:pt>
                <c:pt idx="8">
                  <c:v>41</c:v>
                </c:pt>
                <c:pt idx="9">
                  <c:v>34</c:v>
                </c:pt>
                <c:pt idx="10">
                  <c:v>6</c:v>
                </c:pt>
                <c:pt idx="11">
                  <c:v>2</c:v>
                </c:pt>
                <c:pt idx="12">
                  <c:v>0</c:v>
                </c:pt>
                <c:pt idx="13">
                  <c:v>0</c:v>
                </c:pt>
                <c:pt idx="14">
                  <c:v>51</c:v>
                </c:pt>
                <c:pt idx="15">
                  <c:v>64</c:v>
                </c:pt>
                <c:pt idx="16">
                  <c:v>20</c:v>
                </c:pt>
                <c:pt idx="17">
                  <c:v>15</c:v>
                </c:pt>
                <c:pt idx="18">
                  <c:v>9</c:v>
                </c:pt>
                <c:pt idx="19">
                  <c:v>17</c:v>
                </c:pt>
                <c:pt idx="20">
                  <c:v>19</c:v>
                </c:pt>
                <c:pt idx="21">
                  <c:v>26</c:v>
                </c:pt>
                <c:pt idx="22">
                  <c:v>44</c:v>
                </c:pt>
                <c:pt idx="23">
                  <c:v>35</c:v>
                </c:pt>
                <c:pt idx="24">
                  <c:v>50</c:v>
                </c:pt>
                <c:pt idx="25">
                  <c:v>43</c:v>
                </c:pt>
                <c:pt idx="26">
                  <c:v>42</c:v>
                </c:pt>
                <c:pt idx="27">
                  <c:v>23</c:v>
                </c:pt>
                <c:pt idx="28">
                  <c:v>40</c:v>
                </c:pt>
                <c:pt idx="29">
                  <c:v>19</c:v>
                </c:pt>
                <c:pt idx="30">
                  <c:v>13</c:v>
                </c:pt>
              </c:numCache>
            </c:numRef>
          </c:val>
          <c:smooth val="0"/>
          <c:extLst>
            <c:ext xmlns:c16="http://schemas.microsoft.com/office/drawing/2014/chart" uri="{C3380CC4-5D6E-409C-BE32-E72D297353CC}">
              <c16:uniqueId val="{00000000-D296-449F-8EC4-5B53152343C6}"/>
            </c:ext>
          </c:extLst>
        </c:ser>
        <c:dLbls>
          <c:showLegendKey val="0"/>
          <c:showVal val="0"/>
          <c:showCatName val="0"/>
          <c:showSerName val="0"/>
          <c:showPercent val="0"/>
          <c:showBubbleSize val="0"/>
        </c:dLbls>
        <c:smooth val="0"/>
        <c:axId val="300904408"/>
        <c:axId val="300909984"/>
      </c:lineChart>
      <c:dateAx>
        <c:axId val="300904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909984"/>
        <c:crosses val="autoZero"/>
        <c:auto val="1"/>
        <c:lblOffset val="100"/>
        <c:baseTimeUnit val="days"/>
      </c:dateAx>
      <c:valAx>
        <c:axId val="30090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904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0</c:v>
                </c:pt>
                <c:pt idx="1">
                  <c:v>0</c:v>
                </c:pt>
                <c:pt idx="2">
                  <c:v>0</c:v>
                </c:pt>
                <c:pt idx="3">
                  <c:v>0</c:v>
                </c:pt>
                <c:pt idx="4">
                  <c:v>0</c:v>
                </c:pt>
                <c:pt idx="5">
                  <c:v>2</c:v>
                </c:pt>
                <c:pt idx="6">
                  <c:v>0</c:v>
                </c:pt>
                <c:pt idx="7">
                  <c:v>59</c:v>
                </c:pt>
                <c:pt idx="8">
                  <c:v>1</c:v>
                </c:pt>
                <c:pt idx="9">
                  <c:v>0</c:v>
                </c:pt>
                <c:pt idx="10">
                  <c:v>3</c:v>
                </c:pt>
                <c:pt idx="11">
                  <c:v>0</c:v>
                </c:pt>
                <c:pt idx="12">
                  <c:v>0</c:v>
                </c:pt>
                <c:pt idx="13">
                  <c:v>115</c:v>
                </c:pt>
                <c:pt idx="14">
                  <c:v>0</c:v>
                </c:pt>
                <c:pt idx="15">
                  <c:v>2</c:v>
                </c:pt>
                <c:pt idx="16">
                  <c:v>0</c:v>
                </c:pt>
                <c:pt idx="17">
                  <c:v>0</c:v>
                </c:pt>
                <c:pt idx="18">
                  <c:v>3</c:v>
                </c:pt>
                <c:pt idx="19">
                  <c:v>7</c:v>
                </c:pt>
                <c:pt idx="20">
                  <c:v>0</c:v>
                </c:pt>
                <c:pt idx="21">
                  <c:v>2</c:v>
                </c:pt>
                <c:pt idx="22">
                  <c:v>0</c:v>
                </c:pt>
                <c:pt idx="23">
                  <c:v>0</c:v>
                </c:pt>
                <c:pt idx="24">
                  <c:v>0</c:v>
                </c:pt>
                <c:pt idx="25">
                  <c:v>2</c:v>
                </c:pt>
                <c:pt idx="26">
                  <c:v>0</c:v>
                </c:pt>
                <c:pt idx="27">
                  <c:v>32</c:v>
                </c:pt>
                <c:pt idx="28">
                  <c:v>0</c:v>
                </c:pt>
                <c:pt idx="29">
                  <c:v>0</c:v>
                </c:pt>
                <c:pt idx="30">
                  <c:v>5</c:v>
                </c:pt>
              </c:numCache>
            </c:numRef>
          </c:val>
          <c:smooth val="0"/>
          <c:extLst>
            <c:ext xmlns:c16="http://schemas.microsoft.com/office/drawing/2014/chart" uri="{C3380CC4-5D6E-409C-BE32-E72D297353CC}">
              <c16:uniqueId val="{00000000-5B00-4DD8-99F6-D22BBEE38801}"/>
            </c:ext>
          </c:extLst>
        </c:ser>
        <c:dLbls>
          <c:showLegendKey val="0"/>
          <c:showVal val="0"/>
          <c:showCatName val="0"/>
          <c:showSerName val="0"/>
          <c:showPercent val="0"/>
          <c:showBubbleSize val="0"/>
        </c:dLbls>
        <c:smooth val="0"/>
        <c:axId val="178690920"/>
        <c:axId val="178691248"/>
      </c:lineChart>
      <c:dateAx>
        <c:axId val="178690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691248"/>
        <c:crosses val="autoZero"/>
        <c:auto val="1"/>
        <c:lblOffset val="100"/>
        <c:baseTimeUnit val="days"/>
      </c:dateAx>
      <c:valAx>
        <c:axId val="178691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690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232</c:v>
                </c:pt>
              </c:numCache>
            </c:numRef>
          </c:val>
          <c:extLst>
            <c:ext xmlns:c16="http://schemas.microsoft.com/office/drawing/2014/chart" uri="{C3380CC4-5D6E-409C-BE32-E72D297353CC}">
              <c16:uniqueId val="{00000000-21E6-43CF-8710-4374B1F8D27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1</c:v>
                </c:pt>
              </c:numCache>
            </c:numRef>
          </c:val>
          <c:extLst>
            <c:ext xmlns:c16="http://schemas.microsoft.com/office/drawing/2014/chart" uri="{C3380CC4-5D6E-409C-BE32-E72D297353CC}">
              <c16:uniqueId val="{00000001-21E6-43CF-8710-4374B1F8D27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21E6-43CF-8710-4374B1F8D27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0</c:v>
                </c:pt>
              </c:numCache>
            </c:numRef>
          </c:val>
          <c:extLst>
            <c:ext xmlns:c16="http://schemas.microsoft.com/office/drawing/2014/chart" uri="{C3380CC4-5D6E-409C-BE32-E72D297353CC}">
              <c16:uniqueId val="{00000003-21E6-43CF-8710-4374B1F8D27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21E6-43CF-8710-4374B1F8D27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21E6-43CF-8710-4374B1F8D27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1</c:v>
                </c:pt>
              </c:numCache>
            </c:numRef>
          </c:val>
          <c:extLst>
            <c:ext xmlns:c16="http://schemas.microsoft.com/office/drawing/2014/chart" uri="{C3380CC4-5D6E-409C-BE32-E72D297353CC}">
              <c16:uniqueId val="{00000006-21E6-43CF-8710-4374B1F8D27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5</c:v>
                </c:pt>
              </c:numCache>
            </c:numRef>
          </c:val>
          <c:extLst>
            <c:ext xmlns:c16="http://schemas.microsoft.com/office/drawing/2014/chart" uri="{C3380CC4-5D6E-409C-BE32-E72D297353CC}">
              <c16:uniqueId val="{00000007-21E6-43CF-8710-4374B1F8D271}"/>
            </c:ext>
          </c:extLst>
        </c:ser>
        <c:dLbls>
          <c:showLegendKey val="0"/>
          <c:showVal val="0"/>
          <c:showCatName val="0"/>
          <c:showSerName val="0"/>
          <c:showPercent val="0"/>
          <c:showBubbleSize val="0"/>
        </c:dLbls>
        <c:gapWidth val="150"/>
        <c:overlap val="100"/>
        <c:axId val="178691904"/>
        <c:axId val="178693544"/>
      </c:barChart>
      <c:catAx>
        <c:axId val="178691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693544"/>
        <c:crosses val="autoZero"/>
        <c:auto val="1"/>
        <c:lblAlgn val="ctr"/>
        <c:lblOffset val="100"/>
        <c:noMultiLvlLbl val="0"/>
      </c:catAx>
      <c:valAx>
        <c:axId val="178693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69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0.153374233128834</c:v>
                </c:pt>
                <c:pt idx="1">
                  <c:v>0.27607361963190202</c:v>
                </c:pt>
                <c:pt idx="2">
                  <c:v>4.6012269938650299</c:v>
                </c:pt>
                <c:pt idx="3">
                  <c:v>1.8711656441717801</c:v>
                </c:pt>
                <c:pt idx="4">
                  <c:v>0.153374233128834</c:v>
                </c:pt>
                <c:pt idx="5">
                  <c:v>0.36809815950920199</c:v>
                </c:pt>
                <c:pt idx="6">
                  <c:v>0.184049079754601</c:v>
                </c:pt>
              </c:numCache>
            </c:numRef>
          </c:val>
          <c:extLst>
            <c:ext xmlns:c16="http://schemas.microsoft.com/office/drawing/2014/chart" uri="{C3380CC4-5D6E-409C-BE32-E72D297353CC}">
              <c16:uniqueId val="{00000000-FE29-474D-B6E0-01D2CFE51553}"/>
            </c:ext>
          </c:extLst>
        </c:ser>
        <c:dLbls>
          <c:showLegendKey val="0"/>
          <c:showVal val="0"/>
          <c:showCatName val="0"/>
          <c:showSerName val="0"/>
          <c:showPercent val="0"/>
          <c:showBubbleSize val="0"/>
        </c:dLbls>
        <c:gapWidth val="219"/>
        <c:overlap val="-27"/>
        <c:axId val="178397000"/>
        <c:axId val="178396672"/>
      </c:barChart>
      <c:catAx>
        <c:axId val="178397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396672"/>
        <c:crosses val="autoZero"/>
        <c:auto val="1"/>
        <c:lblAlgn val="ctr"/>
        <c:lblOffset val="100"/>
        <c:noMultiLvlLbl val="0"/>
      </c:catAx>
      <c:valAx>
        <c:axId val="178396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39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19</c:v>
                </c:pt>
                <c:pt idx="1">
                  <c:v>414</c:v>
                </c:pt>
                <c:pt idx="2">
                  <c:v>128</c:v>
                </c:pt>
                <c:pt idx="3">
                  <c:v>54</c:v>
                </c:pt>
                <c:pt idx="4">
                  <c:v>20</c:v>
                </c:pt>
                <c:pt idx="5">
                  <c:v>4</c:v>
                </c:pt>
                <c:pt idx="6">
                  <c:v>7</c:v>
                </c:pt>
              </c:numCache>
            </c:numRef>
          </c:val>
          <c:extLst>
            <c:ext xmlns:c16="http://schemas.microsoft.com/office/drawing/2014/chart" uri="{C3380CC4-5D6E-409C-BE32-E72D297353CC}">
              <c16:uniqueId val="{00000000-70A5-44CC-9A58-2D7D4E25668B}"/>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27</c:v>
                </c:pt>
                <c:pt idx="1">
                  <c:v>668</c:v>
                </c:pt>
                <c:pt idx="2">
                  <c:v>149</c:v>
                </c:pt>
                <c:pt idx="3">
                  <c:v>93</c:v>
                </c:pt>
                <c:pt idx="4">
                  <c:v>28</c:v>
                </c:pt>
                <c:pt idx="5">
                  <c:v>5</c:v>
                </c:pt>
                <c:pt idx="6">
                  <c:v>10</c:v>
                </c:pt>
              </c:numCache>
            </c:numRef>
          </c:val>
          <c:extLst>
            <c:ext xmlns:c16="http://schemas.microsoft.com/office/drawing/2014/chart" uri="{C3380CC4-5D6E-409C-BE32-E72D297353CC}">
              <c16:uniqueId val="{00000001-70A5-44CC-9A58-2D7D4E25668B}"/>
            </c:ext>
          </c:extLst>
        </c:ser>
        <c:dLbls>
          <c:showLegendKey val="0"/>
          <c:showVal val="0"/>
          <c:showCatName val="0"/>
          <c:showSerName val="0"/>
          <c:showPercent val="0"/>
          <c:showBubbleSize val="0"/>
        </c:dLbls>
        <c:gapWidth val="219"/>
        <c:overlap val="-27"/>
        <c:axId val="309465496"/>
        <c:axId val="309458608"/>
      </c:barChart>
      <c:catAx>
        <c:axId val="30946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58608"/>
        <c:crosses val="autoZero"/>
        <c:auto val="1"/>
        <c:lblAlgn val="ctr"/>
        <c:lblOffset val="100"/>
        <c:noMultiLvlLbl val="0"/>
      </c:catAx>
      <c:valAx>
        <c:axId val="309458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6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0</c:v>
                </c:pt>
                <c:pt idx="1">
                  <c:v>0</c:v>
                </c:pt>
                <c:pt idx="2">
                  <c:v>0</c:v>
                </c:pt>
                <c:pt idx="3">
                  <c:v>0</c:v>
                </c:pt>
                <c:pt idx="4">
                  <c:v>0</c:v>
                </c:pt>
                <c:pt idx="5">
                  <c:v>0.12285012285012301</c:v>
                </c:pt>
                <c:pt idx="6">
                  <c:v>0</c:v>
                </c:pt>
                <c:pt idx="7">
                  <c:v>3.6240786240786198</c:v>
                </c:pt>
                <c:pt idx="8">
                  <c:v>0.12285012285012301</c:v>
                </c:pt>
                <c:pt idx="9">
                  <c:v>0</c:v>
                </c:pt>
                <c:pt idx="10">
                  <c:v>0.184275184275184</c:v>
                </c:pt>
                <c:pt idx="11">
                  <c:v>0</c:v>
                </c:pt>
                <c:pt idx="12">
                  <c:v>0</c:v>
                </c:pt>
                <c:pt idx="13">
                  <c:v>7.1867321867321898</c:v>
                </c:pt>
                <c:pt idx="14">
                  <c:v>0</c:v>
                </c:pt>
                <c:pt idx="15">
                  <c:v>0.18416206261510101</c:v>
                </c:pt>
                <c:pt idx="16">
                  <c:v>0</c:v>
                </c:pt>
                <c:pt idx="17">
                  <c:v>0</c:v>
                </c:pt>
                <c:pt idx="18">
                  <c:v>0.184049079754601</c:v>
                </c:pt>
                <c:pt idx="19">
                  <c:v>0.42944785276073599</c:v>
                </c:pt>
                <c:pt idx="20">
                  <c:v>0</c:v>
                </c:pt>
                <c:pt idx="21">
                  <c:v>0.122699386503067</c:v>
                </c:pt>
                <c:pt idx="22">
                  <c:v>0</c:v>
                </c:pt>
                <c:pt idx="23">
                  <c:v>0</c:v>
                </c:pt>
                <c:pt idx="24">
                  <c:v>0</c:v>
                </c:pt>
                <c:pt idx="25">
                  <c:v>0.12285012285012301</c:v>
                </c:pt>
                <c:pt idx="26">
                  <c:v>0</c:v>
                </c:pt>
                <c:pt idx="27">
                  <c:v>2.0257826887661099</c:v>
                </c:pt>
                <c:pt idx="28">
                  <c:v>0</c:v>
                </c:pt>
                <c:pt idx="29">
                  <c:v>0</c:v>
                </c:pt>
                <c:pt idx="30">
                  <c:v>0.36809815950920199</c:v>
                </c:pt>
              </c:numCache>
            </c:numRef>
          </c:val>
          <c:smooth val="0"/>
          <c:extLst>
            <c:ext xmlns:c16="http://schemas.microsoft.com/office/drawing/2014/chart" uri="{C3380CC4-5D6E-409C-BE32-E72D297353CC}">
              <c16:uniqueId val="{00000000-84BE-4308-A6E6-CB7AA7C5FFA7}"/>
            </c:ext>
          </c:extLst>
        </c:ser>
        <c:dLbls>
          <c:showLegendKey val="0"/>
          <c:showVal val="0"/>
          <c:showCatName val="0"/>
          <c:showSerName val="0"/>
          <c:showPercent val="0"/>
          <c:showBubbleSize val="0"/>
        </c:dLbls>
        <c:smooth val="0"/>
        <c:axId val="309463200"/>
        <c:axId val="309460576"/>
      </c:lineChart>
      <c:dateAx>
        <c:axId val="309463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60576"/>
        <c:crosses val="autoZero"/>
        <c:auto val="1"/>
        <c:lblOffset val="100"/>
        <c:baseTimeUnit val="days"/>
      </c:dateAx>
      <c:valAx>
        <c:axId val="30946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6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1631</c:v>
                </c:pt>
                <c:pt idx="1">
                  <c:v>1629</c:v>
                </c:pt>
                <c:pt idx="2">
                  <c:v>1629</c:v>
                </c:pt>
                <c:pt idx="3">
                  <c:v>1629</c:v>
                </c:pt>
                <c:pt idx="4">
                  <c:v>1628</c:v>
                </c:pt>
                <c:pt idx="5">
                  <c:v>1628</c:v>
                </c:pt>
                <c:pt idx="6">
                  <c:v>1628</c:v>
                </c:pt>
                <c:pt idx="7">
                  <c:v>1628</c:v>
                </c:pt>
                <c:pt idx="8">
                  <c:v>1628</c:v>
                </c:pt>
                <c:pt idx="9">
                  <c:v>1628</c:v>
                </c:pt>
                <c:pt idx="10">
                  <c:v>1628</c:v>
                </c:pt>
                <c:pt idx="11">
                  <c:v>1628</c:v>
                </c:pt>
                <c:pt idx="12">
                  <c:v>1628</c:v>
                </c:pt>
                <c:pt idx="13">
                  <c:v>1629</c:v>
                </c:pt>
                <c:pt idx="14">
                  <c:v>1629</c:v>
                </c:pt>
                <c:pt idx="15">
                  <c:v>1630</c:v>
                </c:pt>
                <c:pt idx="16">
                  <c:v>1630</c:v>
                </c:pt>
                <c:pt idx="17">
                  <c:v>1630</c:v>
                </c:pt>
                <c:pt idx="18">
                  <c:v>1630</c:v>
                </c:pt>
                <c:pt idx="19">
                  <c:v>1630</c:v>
                </c:pt>
                <c:pt idx="20">
                  <c:v>1630</c:v>
                </c:pt>
                <c:pt idx="21">
                  <c:v>1630</c:v>
                </c:pt>
                <c:pt idx="22">
                  <c:v>1628</c:v>
                </c:pt>
                <c:pt idx="23">
                  <c:v>1628</c:v>
                </c:pt>
                <c:pt idx="24">
                  <c:v>1628</c:v>
                </c:pt>
                <c:pt idx="25">
                  <c:v>1629</c:v>
                </c:pt>
                <c:pt idx="26">
                  <c:v>1629</c:v>
                </c:pt>
                <c:pt idx="27">
                  <c:v>1629</c:v>
                </c:pt>
                <c:pt idx="28">
                  <c:v>1629</c:v>
                </c:pt>
                <c:pt idx="29">
                  <c:v>1630</c:v>
                </c:pt>
                <c:pt idx="30">
                  <c:v>1630</c:v>
                </c:pt>
              </c:numCache>
            </c:numRef>
          </c:val>
          <c:smooth val="0"/>
          <c:extLst>
            <c:ext xmlns:c16="http://schemas.microsoft.com/office/drawing/2014/chart" uri="{C3380CC4-5D6E-409C-BE32-E72D297353CC}">
              <c16:uniqueId val="{00000000-3CD2-43FC-AF9A-EA6382B213CC}"/>
            </c:ext>
          </c:extLst>
        </c:ser>
        <c:dLbls>
          <c:showLegendKey val="0"/>
          <c:showVal val="0"/>
          <c:showCatName val="0"/>
          <c:showSerName val="0"/>
          <c:showPercent val="0"/>
          <c:showBubbleSize val="0"/>
        </c:dLbls>
        <c:smooth val="0"/>
        <c:axId val="309457624"/>
        <c:axId val="309458280"/>
      </c:lineChart>
      <c:dateAx>
        <c:axId val="309457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58280"/>
        <c:crosses val="autoZero"/>
        <c:auto val="1"/>
        <c:lblOffset val="100"/>
        <c:baseTimeUnit val="days"/>
      </c:dateAx>
      <c:valAx>
        <c:axId val="30945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5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3</c:v>
                </c:pt>
                <c:pt idx="1">
                  <c:v>2</c:v>
                </c:pt>
                <c:pt idx="2">
                  <c:v>3</c:v>
                </c:pt>
                <c:pt idx="3">
                  <c:v>3</c:v>
                </c:pt>
                <c:pt idx="4">
                  <c:v>5</c:v>
                </c:pt>
                <c:pt idx="5">
                  <c:v>4</c:v>
                </c:pt>
                <c:pt idx="6">
                  <c:v>1</c:v>
                </c:pt>
                <c:pt idx="7">
                  <c:v>1</c:v>
                </c:pt>
                <c:pt idx="8">
                  <c:v>6</c:v>
                </c:pt>
                <c:pt idx="9">
                  <c:v>6</c:v>
                </c:pt>
                <c:pt idx="10">
                  <c:v>1</c:v>
                </c:pt>
                <c:pt idx="11">
                  <c:v>7</c:v>
                </c:pt>
                <c:pt idx="12">
                  <c:v>7</c:v>
                </c:pt>
                <c:pt idx="13">
                  <c:v>3</c:v>
                </c:pt>
                <c:pt idx="14">
                  <c:v>5</c:v>
                </c:pt>
                <c:pt idx="15">
                  <c:v>0</c:v>
                </c:pt>
                <c:pt idx="16">
                  <c:v>1</c:v>
                </c:pt>
                <c:pt idx="17">
                  <c:v>2</c:v>
                </c:pt>
                <c:pt idx="18">
                  <c:v>6</c:v>
                </c:pt>
                <c:pt idx="19">
                  <c:v>3</c:v>
                </c:pt>
                <c:pt idx="20">
                  <c:v>2</c:v>
                </c:pt>
                <c:pt idx="21">
                  <c:v>1</c:v>
                </c:pt>
                <c:pt idx="22">
                  <c:v>2</c:v>
                </c:pt>
                <c:pt idx="23">
                  <c:v>4</c:v>
                </c:pt>
                <c:pt idx="24">
                  <c:v>5</c:v>
                </c:pt>
                <c:pt idx="25">
                  <c:v>5</c:v>
                </c:pt>
                <c:pt idx="26">
                  <c:v>13</c:v>
                </c:pt>
                <c:pt idx="27">
                  <c:v>7</c:v>
                </c:pt>
                <c:pt idx="28">
                  <c:v>5</c:v>
                </c:pt>
                <c:pt idx="29">
                  <c:v>4</c:v>
                </c:pt>
                <c:pt idx="30">
                  <c:v>7</c:v>
                </c:pt>
              </c:numCache>
            </c:numRef>
          </c:val>
          <c:smooth val="0"/>
          <c:extLst>
            <c:ext xmlns:c16="http://schemas.microsoft.com/office/drawing/2014/chart" uri="{C3380CC4-5D6E-409C-BE32-E72D297353CC}">
              <c16:uniqueId val="{00000000-5D57-4EBB-9DE6-7FCEE5AC7D99}"/>
            </c:ext>
          </c:extLst>
        </c:ser>
        <c:dLbls>
          <c:showLegendKey val="0"/>
          <c:showVal val="0"/>
          <c:showCatName val="0"/>
          <c:showSerName val="0"/>
          <c:showPercent val="0"/>
          <c:showBubbleSize val="0"/>
        </c:dLbls>
        <c:smooth val="0"/>
        <c:axId val="309467464"/>
        <c:axId val="309468120"/>
      </c:lineChart>
      <c:dateAx>
        <c:axId val="309467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68120"/>
        <c:crosses val="autoZero"/>
        <c:auto val="1"/>
        <c:lblOffset val="100"/>
        <c:baseTimeUnit val="days"/>
      </c:dateAx>
      <c:valAx>
        <c:axId val="30946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67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8567C-98C2-4B4C-8462-2A30A8F46F7A}"/>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D42055E3-9FC7-4B57-BF0E-C08FF201FCBB}"/>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39480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DDE69-CCFB-4A3D-A1A0-41262A2AD397}"/>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2DD1BBCF-0494-4FCC-A627-390AA85DFEBB}"/>
              </a:ext>
            </a:extLst>
          </p:cNvPr>
          <p:cNvGraphicFramePr>
            <a:graphicFrameLocks noGrp="1"/>
          </p:cNvGraphicFramePr>
          <p:nvPr>
            <p:ph type="tbl" sz="quarter" idx="13"/>
            <p:extLst>
              <p:ext uri="{D42A27DB-BD31-4B8C-83A1-F6EECF244321}">
                <p14:modId xmlns:p14="http://schemas.microsoft.com/office/powerpoint/2010/main" val="253968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57290436"/>
                    </a:ext>
                  </a:extLst>
                </a:gridCol>
                <a:gridCol w="740664">
                  <a:extLst>
                    <a:ext uri="{9D8B030D-6E8A-4147-A177-3AD203B41FA5}">
                      <a16:colId xmlns:a16="http://schemas.microsoft.com/office/drawing/2014/main" val="928508971"/>
                    </a:ext>
                  </a:extLst>
                </a:gridCol>
                <a:gridCol w="740664">
                  <a:extLst>
                    <a:ext uri="{9D8B030D-6E8A-4147-A177-3AD203B41FA5}">
                      <a16:colId xmlns:a16="http://schemas.microsoft.com/office/drawing/2014/main" val="330426810"/>
                    </a:ext>
                  </a:extLst>
                </a:gridCol>
                <a:gridCol w="740664">
                  <a:extLst>
                    <a:ext uri="{9D8B030D-6E8A-4147-A177-3AD203B41FA5}">
                      <a16:colId xmlns:a16="http://schemas.microsoft.com/office/drawing/2014/main" val="3946431272"/>
                    </a:ext>
                  </a:extLst>
                </a:gridCol>
                <a:gridCol w="740664">
                  <a:extLst>
                    <a:ext uri="{9D8B030D-6E8A-4147-A177-3AD203B41FA5}">
                      <a16:colId xmlns:a16="http://schemas.microsoft.com/office/drawing/2014/main" val="412968880"/>
                    </a:ext>
                  </a:extLst>
                </a:gridCol>
                <a:gridCol w="740664">
                  <a:extLst>
                    <a:ext uri="{9D8B030D-6E8A-4147-A177-3AD203B41FA5}">
                      <a16:colId xmlns:a16="http://schemas.microsoft.com/office/drawing/2014/main" val="1735354077"/>
                    </a:ext>
                  </a:extLst>
                </a:gridCol>
                <a:gridCol w="740664">
                  <a:extLst>
                    <a:ext uri="{9D8B030D-6E8A-4147-A177-3AD203B41FA5}">
                      <a16:colId xmlns:a16="http://schemas.microsoft.com/office/drawing/2014/main" val="568845327"/>
                    </a:ext>
                  </a:extLst>
                </a:gridCol>
                <a:gridCol w="740664">
                  <a:extLst>
                    <a:ext uri="{9D8B030D-6E8A-4147-A177-3AD203B41FA5}">
                      <a16:colId xmlns:a16="http://schemas.microsoft.com/office/drawing/2014/main" val="664515863"/>
                    </a:ext>
                  </a:extLst>
                </a:gridCol>
                <a:gridCol w="740664">
                  <a:extLst>
                    <a:ext uri="{9D8B030D-6E8A-4147-A177-3AD203B41FA5}">
                      <a16:colId xmlns:a16="http://schemas.microsoft.com/office/drawing/2014/main" val="164178950"/>
                    </a:ext>
                  </a:extLst>
                </a:gridCol>
                <a:gridCol w="740664">
                  <a:extLst>
                    <a:ext uri="{9D8B030D-6E8A-4147-A177-3AD203B41FA5}">
                      <a16:colId xmlns:a16="http://schemas.microsoft.com/office/drawing/2014/main" val="146084752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21468238"/>
                  </a:ext>
                </a:extLst>
              </a:tr>
              <a:tr h="370840">
                <a:tc>
                  <a:txBody>
                    <a:bodyPr/>
                    <a:lstStyle/>
                    <a:p>
                      <a:r>
                        <a:rPr lang="en-US" sz="1000"/>
                        <a:t>Oxford Fajar Pre-University</a:t>
                      </a:r>
                    </a:p>
                  </a:txBody>
                  <a:tcPr/>
                </a:tc>
                <a:tc>
                  <a:txBody>
                    <a:bodyPr/>
                    <a:lstStyle/>
                    <a:p>
                      <a:r>
                        <a:rPr lang="en-US" sz="1000"/>
                        <a:t>1630</a:t>
                      </a:r>
                    </a:p>
                  </a:txBody>
                  <a:tcPr/>
                </a:tc>
                <a:tc>
                  <a:txBody>
                    <a:bodyPr/>
                    <a:lstStyle/>
                    <a:p>
                      <a:r>
                        <a:rPr lang="en-US" sz="1000"/>
                        <a:t>-1</a:t>
                      </a:r>
                    </a:p>
                  </a:txBody>
                  <a:tcPr/>
                </a:tc>
                <a:tc>
                  <a:txBody>
                    <a:bodyPr/>
                    <a:lstStyle/>
                    <a:p>
                      <a:r>
                        <a:rPr lang="en-US" sz="1000"/>
                        <a:t>12</a:t>
                      </a:r>
                    </a:p>
                  </a:txBody>
                  <a:tcPr/>
                </a:tc>
                <a:tc>
                  <a:txBody>
                    <a:bodyPr/>
                    <a:lstStyle/>
                    <a:p>
                      <a:r>
                        <a:rPr lang="en-US" sz="1000"/>
                        <a:t>233</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1.2219 %</a:t>
                      </a:r>
                    </a:p>
                  </a:txBody>
                  <a:tcPr/>
                </a:tc>
                <a:tc>
                  <a:txBody>
                    <a:bodyPr/>
                    <a:lstStyle/>
                    <a:p>
                      <a:r>
                        <a:rPr lang="en-US" sz="1000"/>
                        <a:t>0.0 %</a:t>
                      </a:r>
                    </a:p>
                  </a:txBody>
                  <a:tcPr/>
                </a:tc>
                <a:extLst>
                  <a:ext uri="{0D108BD9-81ED-4DB2-BD59-A6C34878D82A}">
                    <a16:rowId xmlns:a16="http://schemas.microsoft.com/office/drawing/2014/main" val="4247851388"/>
                  </a:ext>
                </a:extLst>
              </a:tr>
            </a:tbl>
          </a:graphicData>
        </a:graphic>
      </p:graphicFrame>
      <p:sp>
        <p:nvSpPr>
          <p:cNvPr id="4" name="Text Placeholder 3">
            <a:extLst>
              <a:ext uri="{FF2B5EF4-FFF2-40B4-BE49-F238E27FC236}">
                <a16:creationId xmlns:a16="http://schemas.microsoft.com/office/drawing/2014/main" id="{54EB5FF1-54D3-4B26-A686-99B19650C0A6}"/>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828355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E10BE-7EA5-4631-B86F-8AFF29D954F1}"/>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4D8536B8-6F6B-4B1C-BC65-D557A896DD36}"/>
              </a:ext>
            </a:extLst>
          </p:cNvPr>
          <p:cNvGraphicFramePr>
            <a:graphicFrameLocks noGrp="1"/>
          </p:cNvGraphicFramePr>
          <p:nvPr>
            <p:ph type="chart" sz="quarter" idx="13"/>
            <p:extLst>
              <p:ext uri="{D42A27DB-BD31-4B8C-83A1-F6EECF244321}">
                <p14:modId xmlns:p14="http://schemas.microsoft.com/office/powerpoint/2010/main" val="663552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7FBE84-1FA1-43AC-9ABB-2A06D61FD0AE}"/>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FCC58DFE-6CFD-44F4-AF44-88120F17DA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8848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BE09E-144D-4806-82CC-3F7EC0083790}"/>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B3C73A54-FA8C-4AE4-B837-981D9987E565}"/>
              </a:ext>
            </a:extLst>
          </p:cNvPr>
          <p:cNvGraphicFramePr>
            <a:graphicFrameLocks noGrp="1"/>
          </p:cNvGraphicFramePr>
          <p:nvPr>
            <p:ph type="chart" sz="quarter" idx="13"/>
            <p:extLst>
              <p:ext uri="{D42A27DB-BD31-4B8C-83A1-F6EECF244321}">
                <p14:modId xmlns:p14="http://schemas.microsoft.com/office/powerpoint/2010/main" val="428934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59967D-4861-4ED4-9086-35EAF7400DE5}"/>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C734D807-9C4D-4060-8DAE-2A34F442C7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187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D37A6-9A9F-4E0A-8BDD-7C0E45C80211}"/>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3C185DF0-C9D8-4A61-9C0B-E90946EB9E89}"/>
              </a:ext>
            </a:extLst>
          </p:cNvPr>
          <p:cNvGraphicFramePr>
            <a:graphicFrameLocks noGrp="1"/>
          </p:cNvGraphicFramePr>
          <p:nvPr>
            <p:ph type="chart" sz="quarter" idx="13"/>
            <p:extLst>
              <p:ext uri="{D42A27DB-BD31-4B8C-83A1-F6EECF244321}">
                <p14:modId xmlns:p14="http://schemas.microsoft.com/office/powerpoint/2010/main" val="164895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3292DC-8567-43C2-9C12-6DBAD578E950}"/>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AFA164F7-1F0B-46AB-9BD6-147A77B027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6227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9FBA7-C3FF-469A-A569-CFBCB28CDE6C}"/>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44DBCA15-FD4C-4565-86E9-4FE80B3B1F98}"/>
              </a:ext>
            </a:extLst>
          </p:cNvPr>
          <p:cNvGraphicFramePr>
            <a:graphicFrameLocks noGrp="1"/>
          </p:cNvGraphicFramePr>
          <p:nvPr>
            <p:ph type="chart" sz="quarter" idx="13"/>
            <p:extLst>
              <p:ext uri="{D42A27DB-BD31-4B8C-83A1-F6EECF244321}">
                <p14:modId xmlns:p14="http://schemas.microsoft.com/office/powerpoint/2010/main" val="640002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D7D806-510C-4CE5-90C9-687A8722F20C}"/>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F369193B-99F2-46B7-B700-42C3086301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3161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822F9-2E25-4A7D-8921-A06B38BEA22F}"/>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BCB1E864-5336-41E2-9353-7A5D1642EEF8}"/>
              </a:ext>
            </a:extLst>
          </p:cNvPr>
          <p:cNvGraphicFramePr>
            <a:graphicFrameLocks noGrp="1"/>
          </p:cNvGraphicFramePr>
          <p:nvPr>
            <p:ph type="chart" sz="quarter" idx="13"/>
            <p:extLst>
              <p:ext uri="{D42A27DB-BD31-4B8C-83A1-F6EECF244321}">
                <p14:modId xmlns:p14="http://schemas.microsoft.com/office/powerpoint/2010/main" val="3611627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42D0EE-E80C-4042-8CE6-A6AE03F3EE5A}"/>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F586D12C-989C-4384-B812-0D80BC86AF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262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833ED-CB93-4742-BC4B-79661DA14407}"/>
              </a:ext>
            </a:extLst>
          </p:cNvPr>
          <p:cNvSpPr>
            <a:spLocks noGrp="1"/>
          </p:cNvSpPr>
          <p:nvPr>
            <p:ph type="title"/>
          </p:nvPr>
        </p:nvSpPr>
        <p:spPr/>
        <p:txBody>
          <a:bodyPr/>
          <a:lstStyle/>
          <a:p>
            <a:r>
              <a:rPr lang="en-US"/>
              <a:t>Facebook (FB) Custom Own Posts Table (new) | Oxford Fajar Pre-University - 1 of 2</a:t>
            </a:r>
          </a:p>
        </p:txBody>
      </p:sp>
      <p:graphicFrame>
        <p:nvGraphicFramePr>
          <p:cNvPr id="5" name="Table Placeholder 4">
            <a:extLst>
              <a:ext uri="{FF2B5EF4-FFF2-40B4-BE49-F238E27FC236}">
                <a16:creationId xmlns:a16="http://schemas.microsoft.com/office/drawing/2014/main" id="{4AF22F15-9595-4FFC-B398-7D3386A926BD}"/>
              </a:ext>
            </a:extLst>
          </p:cNvPr>
          <p:cNvGraphicFramePr>
            <a:graphicFrameLocks noGrp="1"/>
          </p:cNvGraphicFramePr>
          <p:nvPr>
            <p:ph type="tbl" sz="quarter" idx="13"/>
            <p:extLst>
              <p:ext uri="{D42A27DB-BD31-4B8C-83A1-F6EECF244321}">
                <p14:modId xmlns:p14="http://schemas.microsoft.com/office/powerpoint/2010/main" val="672687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31937006"/>
                    </a:ext>
                  </a:extLst>
                </a:gridCol>
                <a:gridCol w="822960">
                  <a:extLst>
                    <a:ext uri="{9D8B030D-6E8A-4147-A177-3AD203B41FA5}">
                      <a16:colId xmlns:a16="http://schemas.microsoft.com/office/drawing/2014/main" val="1634958213"/>
                    </a:ext>
                  </a:extLst>
                </a:gridCol>
                <a:gridCol w="822960">
                  <a:extLst>
                    <a:ext uri="{9D8B030D-6E8A-4147-A177-3AD203B41FA5}">
                      <a16:colId xmlns:a16="http://schemas.microsoft.com/office/drawing/2014/main" val="893569515"/>
                    </a:ext>
                  </a:extLst>
                </a:gridCol>
                <a:gridCol w="822960">
                  <a:extLst>
                    <a:ext uri="{9D8B030D-6E8A-4147-A177-3AD203B41FA5}">
                      <a16:colId xmlns:a16="http://schemas.microsoft.com/office/drawing/2014/main" val="2602566461"/>
                    </a:ext>
                  </a:extLst>
                </a:gridCol>
                <a:gridCol w="822960">
                  <a:extLst>
                    <a:ext uri="{9D8B030D-6E8A-4147-A177-3AD203B41FA5}">
                      <a16:colId xmlns:a16="http://schemas.microsoft.com/office/drawing/2014/main" val="543067545"/>
                    </a:ext>
                  </a:extLst>
                </a:gridCol>
                <a:gridCol w="822960">
                  <a:extLst>
                    <a:ext uri="{9D8B030D-6E8A-4147-A177-3AD203B41FA5}">
                      <a16:colId xmlns:a16="http://schemas.microsoft.com/office/drawing/2014/main" val="4014411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1592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- 2019-08-14 15:42:00</a:t>
                      </a:r>
                      <a:r>
                        <a:rPr kumimoji="0" lang="en-US" sz="1000" b="0" i="0" u="none" strike="noStrike" kern="1200" cap="none" spc="0" normalizeH="0" baseline="0" noProof="0">
                          <a:ln>
                            <a:noFill/>
                          </a:ln>
                          <a:solidFill>
                            <a:prstClr val="black"/>
                          </a:solidFill>
                          <a:effectLst/>
                          <a:uLnTx/>
                          <a:uFillTx/>
                          <a:latin typeface="+mn-lt"/>
                          <a:ea typeface="+mn-ea"/>
                          <a:cs typeface="+mn-cs"/>
                        </a:rPr>
                        <a:t> 
 Can you differentiate between ‘Enquire’ and ‘Inquire’?
The traditional distinction between the verbs ‘enquire’ and ‘inquire’ is that ‘enquire’ is to be used for general senses of ‘ask’, while ‘inquire’ is reserved for uses meaning ‘make a formal investigation’.
Read more about ‘Enquire’ and ‘Inquire’
http://bit.ly/2SuFSag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77746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- 2019-08-08 13:18:00</a:t>
                      </a:r>
                      <a:r>
                        <a:rPr kumimoji="0" lang="en-US" sz="1000" b="0" i="0" u="none" strike="noStrike" kern="1200" cap="none" spc="0" normalizeH="0" baseline="0" noProof="0">
                          <a:ln>
                            <a:noFill/>
                          </a:ln>
                          <a:solidFill>
                            <a:prstClr val="black"/>
                          </a:solidFill>
                          <a:effectLst/>
                          <a:uLnTx/>
                          <a:uFillTx/>
                          <a:latin typeface="+mn-lt"/>
                          <a:ea typeface="+mn-ea"/>
                          <a:cs typeface="+mn-cs"/>
                        </a:rPr>
                        <a:t> 
 Mathematics is more than the memorisation and application of various rules. Although the language of mathematics can be intimidating, the concepts themselves are built into everyday life. 
Visit http://bit.ly/2NZFwtl and read more about how Luke Heaton, the author of ‘A Brief History of Mathematical Thought’, examines the concepts behind mathematics and the language we use to describe them.
Any fan of mathematics here?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17986563"/>
                  </a:ext>
                </a:extLst>
              </a:tr>
            </a:tbl>
          </a:graphicData>
        </a:graphic>
      </p:graphicFrame>
      <p:sp>
        <p:nvSpPr>
          <p:cNvPr id="4" name="Text Placeholder 3">
            <a:extLst>
              <a:ext uri="{FF2B5EF4-FFF2-40B4-BE49-F238E27FC236}">
                <a16:creationId xmlns:a16="http://schemas.microsoft.com/office/drawing/2014/main" id="{25243C12-7F1A-48A3-81F1-2200AF9AAFC0}"/>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94751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0E3A6-EBAA-43D0-A237-0F13E13F9CC6}"/>
              </a:ext>
            </a:extLst>
          </p:cNvPr>
          <p:cNvSpPr>
            <a:spLocks noGrp="1"/>
          </p:cNvSpPr>
          <p:nvPr>
            <p:ph type="title"/>
          </p:nvPr>
        </p:nvSpPr>
        <p:spPr/>
        <p:txBody>
          <a:bodyPr/>
          <a:lstStyle/>
          <a:p>
            <a:r>
              <a:rPr lang="en-US"/>
              <a:t>Facebook (FB) Custom Own Posts Table (new) | Oxford Fajar Pre-University - 2 of 2</a:t>
            </a:r>
          </a:p>
        </p:txBody>
      </p:sp>
      <p:graphicFrame>
        <p:nvGraphicFramePr>
          <p:cNvPr id="5" name="Table Placeholder 4">
            <a:extLst>
              <a:ext uri="{FF2B5EF4-FFF2-40B4-BE49-F238E27FC236}">
                <a16:creationId xmlns:a16="http://schemas.microsoft.com/office/drawing/2014/main" id="{52966293-854F-42BB-A724-21801ECB7034}"/>
              </a:ext>
            </a:extLst>
          </p:cNvPr>
          <p:cNvGraphicFramePr>
            <a:graphicFrameLocks noGrp="1"/>
          </p:cNvGraphicFramePr>
          <p:nvPr>
            <p:ph type="tbl" sz="quarter" idx="13"/>
            <p:extLst>
              <p:ext uri="{D42A27DB-BD31-4B8C-83A1-F6EECF244321}">
                <p14:modId xmlns:p14="http://schemas.microsoft.com/office/powerpoint/2010/main" val="3248802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25944851"/>
                    </a:ext>
                  </a:extLst>
                </a:gridCol>
                <a:gridCol w="822960">
                  <a:extLst>
                    <a:ext uri="{9D8B030D-6E8A-4147-A177-3AD203B41FA5}">
                      <a16:colId xmlns:a16="http://schemas.microsoft.com/office/drawing/2014/main" val="3224678206"/>
                    </a:ext>
                  </a:extLst>
                </a:gridCol>
                <a:gridCol w="822960">
                  <a:extLst>
                    <a:ext uri="{9D8B030D-6E8A-4147-A177-3AD203B41FA5}">
                      <a16:colId xmlns:a16="http://schemas.microsoft.com/office/drawing/2014/main" val="3675297785"/>
                    </a:ext>
                  </a:extLst>
                </a:gridCol>
                <a:gridCol w="822960">
                  <a:extLst>
                    <a:ext uri="{9D8B030D-6E8A-4147-A177-3AD203B41FA5}">
                      <a16:colId xmlns:a16="http://schemas.microsoft.com/office/drawing/2014/main" val="790708964"/>
                    </a:ext>
                  </a:extLst>
                </a:gridCol>
                <a:gridCol w="822960">
                  <a:extLst>
                    <a:ext uri="{9D8B030D-6E8A-4147-A177-3AD203B41FA5}">
                      <a16:colId xmlns:a16="http://schemas.microsoft.com/office/drawing/2014/main" val="3157635077"/>
                    </a:ext>
                  </a:extLst>
                </a:gridCol>
                <a:gridCol w="822960">
                  <a:extLst>
                    <a:ext uri="{9D8B030D-6E8A-4147-A177-3AD203B41FA5}">
                      <a16:colId xmlns:a16="http://schemas.microsoft.com/office/drawing/2014/main" val="3591051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9321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- 2019-08-28 15:46:00</a:t>
                      </a:r>
                      <a:r>
                        <a:rPr kumimoji="0" lang="en-US" sz="1000" b="0" i="0" u="none" strike="noStrike" kern="1200" cap="none" spc="0" normalizeH="0" baseline="0" noProof="0">
                          <a:ln>
                            <a:noFill/>
                          </a:ln>
                          <a:solidFill>
                            <a:prstClr val="black"/>
                          </a:solidFill>
                          <a:effectLst/>
                          <a:uLnTx/>
                          <a:uFillTx/>
                          <a:latin typeface="+mn-lt"/>
                          <a:ea typeface="+mn-ea"/>
                          <a:cs typeface="+mn-cs"/>
                        </a:rPr>
                        <a:t> 
 Introducing our NEW book titled ‘Striving for Inclusive Development’ in conjunction with our National Day.
By the author of the highly acclaimed Charting the Economy, this book comprises a comprehensive study of Malaysia's impressive economic and social transformation over the past 150 years. 
Building on its analysis of the past, this landmark book concludes with a forward-looking assessment of these challenges and sets out Sultan Nazrin Shah’s vision for an inclusive and sustainable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97546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- 2019-08-20 18:30:00</a:t>
                      </a:r>
                      <a:r>
                        <a:rPr kumimoji="0" lang="en-US" sz="1000" b="0" i="0" u="none" strike="noStrike" kern="1200" cap="none" spc="0" normalizeH="0" baseline="0" noProof="0">
                          <a:ln>
                            <a:noFill/>
                          </a:ln>
                          <a:solidFill>
                            <a:prstClr val="black"/>
                          </a:solidFill>
                          <a:effectLst/>
                          <a:uLnTx/>
                          <a:uFillTx/>
                          <a:latin typeface="+mn-lt"/>
                          <a:ea typeface="+mn-ea"/>
                          <a:cs typeface="+mn-cs"/>
                        </a:rPr>
                        <a:t> 
 Optimise your learning experience and gain knowledge at your fingertips with our Fully Worked Solutions STPM eBooks.
Here comes your chance to get our Fully Worked Solutions eBooks only at RM5! Download now before this promo ends on 31st August 2019!
https://e-learningsea.oup.com/my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28422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- 2019-08-31 08:00:04</a:t>
                      </a:r>
                      <a:r>
                        <a:rPr kumimoji="0" lang="en-US" sz="1000" b="0" i="0" u="none" strike="noStrike" kern="1200" cap="none" spc="0" normalizeH="0" baseline="0" noProof="0">
                          <a:ln>
                            <a:noFill/>
                          </a:ln>
                          <a:solidFill>
                            <a:prstClr val="black"/>
                          </a:solidFill>
                          <a:effectLst/>
                          <a:uLnTx/>
                          <a:uFillTx/>
                          <a:latin typeface="+mn-lt"/>
                          <a:ea typeface="+mn-ea"/>
                          <a:cs typeface="+mn-cs"/>
                        </a:rPr>
                        <a:t> 
 Oxford Fajar would like to wish everyone a Happy National Day!
“Being Malaysian is about embracing cultural diversity and harmony between different people and religions. Malaysia will always be my home.” – Datuk Jimmy Choo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65712630"/>
                  </a:ext>
                </a:extLst>
              </a:tr>
            </a:tbl>
          </a:graphicData>
        </a:graphic>
      </p:graphicFrame>
      <p:sp>
        <p:nvSpPr>
          <p:cNvPr id="4" name="Text Placeholder 3">
            <a:extLst>
              <a:ext uri="{FF2B5EF4-FFF2-40B4-BE49-F238E27FC236}">
                <a16:creationId xmlns:a16="http://schemas.microsoft.com/office/drawing/2014/main" id="{223E6618-3CEB-4D4C-89C3-63F305C6CA8C}"/>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891275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F03CB-A47F-40C0-9D6F-F48003E19DBD}"/>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02D2A1CA-5ED9-41A4-9DBA-1BA5C8108094}"/>
              </a:ext>
            </a:extLst>
          </p:cNvPr>
          <p:cNvGraphicFramePr>
            <a:graphicFrameLocks noGrp="1"/>
          </p:cNvGraphicFramePr>
          <p:nvPr>
            <p:ph type="chart" sz="quarter" idx="13"/>
            <p:extLst>
              <p:ext uri="{D42A27DB-BD31-4B8C-83A1-F6EECF244321}">
                <p14:modId xmlns:p14="http://schemas.microsoft.com/office/powerpoint/2010/main" val="12297322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FF5BAE-FD02-441F-8772-2D1059AACAE5}"/>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44F5D708-F5B2-498E-B8DF-ADCB418C4D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4518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DEDB0-0676-43E5-B12F-B88C4A016B3E}"/>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F563A2FF-C78F-4306-BA37-678A0A75454B}"/>
              </a:ext>
            </a:extLst>
          </p:cNvPr>
          <p:cNvGraphicFramePr>
            <a:graphicFrameLocks noGrp="1"/>
          </p:cNvGraphicFramePr>
          <p:nvPr>
            <p:ph type="chart" sz="quarter" idx="13"/>
            <p:extLst>
              <p:ext uri="{D42A27DB-BD31-4B8C-83A1-F6EECF244321}">
                <p14:modId xmlns:p14="http://schemas.microsoft.com/office/powerpoint/2010/main" val="21479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FB7969-E794-41A1-8473-014C623D8F9D}"/>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787EB35A-4284-4961-B96A-6213932E77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0665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2E8DF-4BED-4D50-86ED-0603E1BAACAF}"/>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685301B6-68AC-4CEB-B688-38DB05AC4805}"/>
              </a:ext>
            </a:extLst>
          </p:cNvPr>
          <p:cNvGraphicFramePr>
            <a:graphicFrameLocks noGrp="1"/>
          </p:cNvGraphicFramePr>
          <p:nvPr>
            <p:ph type="chart" sz="quarter" idx="13"/>
            <p:extLst>
              <p:ext uri="{D42A27DB-BD31-4B8C-83A1-F6EECF244321}">
                <p14:modId xmlns:p14="http://schemas.microsoft.com/office/powerpoint/2010/main" val="1126306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0AC7E2-E900-4E64-B343-25CAC5B72935}"/>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3CBF7CB8-34FE-47C1-8014-6675A77AA2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3045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3F519-4027-4691-97DD-10FE423A1582}"/>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756B1FF5-EC3B-42D8-877E-D165138CB82A}"/>
              </a:ext>
            </a:extLst>
          </p:cNvPr>
          <p:cNvGraphicFramePr>
            <a:graphicFrameLocks noGrp="1"/>
          </p:cNvGraphicFramePr>
          <p:nvPr>
            <p:ph type="chart" sz="quarter" idx="13"/>
            <p:extLst>
              <p:ext uri="{D42A27DB-BD31-4B8C-83A1-F6EECF244321}">
                <p14:modId xmlns:p14="http://schemas.microsoft.com/office/powerpoint/2010/main" val="1444361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DF251E-88E3-4FBB-8CCE-2717F403BDE1}"/>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70FE1CEB-0F6C-4758-871D-3B9BE71133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02170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01931-7A16-4B28-9997-E87C9DE7AC00}"/>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DD5932AE-1C9E-4006-BED1-A3C966F0DBE0}"/>
              </a:ext>
            </a:extLst>
          </p:cNvPr>
          <p:cNvGraphicFramePr>
            <a:graphicFrameLocks noGrp="1"/>
          </p:cNvGraphicFramePr>
          <p:nvPr>
            <p:ph type="tbl" sz="quarter" idx="13"/>
            <p:extLst>
              <p:ext uri="{D42A27DB-BD31-4B8C-83A1-F6EECF244321}">
                <p14:modId xmlns:p14="http://schemas.microsoft.com/office/powerpoint/2010/main" val="1119073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35005575"/>
                    </a:ext>
                  </a:extLst>
                </a:gridCol>
                <a:gridCol w="1645920">
                  <a:extLst>
                    <a:ext uri="{9D8B030D-6E8A-4147-A177-3AD203B41FA5}">
                      <a16:colId xmlns:a16="http://schemas.microsoft.com/office/drawing/2014/main" val="3632865807"/>
                    </a:ext>
                  </a:extLst>
                </a:gridCol>
                <a:gridCol w="1645920">
                  <a:extLst>
                    <a:ext uri="{9D8B030D-6E8A-4147-A177-3AD203B41FA5}">
                      <a16:colId xmlns:a16="http://schemas.microsoft.com/office/drawing/2014/main" val="3648668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952983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14.5 %</a:t>
                      </a:r>
                    </a:p>
                  </a:txBody>
                  <a:tcPr/>
                </a:tc>
                <a:extLst>
                  <a:ext uri="{0D108BD9-81ED-4DB2-BD59-A6C34878D82A}">
                    <a16:rowId xmlns:a16="http://schemas.microsoft.com/office/drawing/2014/main" val="1295425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extLst>
                  <a:ext uri="{0D108BD9-81ED-4DB2-BD59-A6C34878D82A}">
                    <a16:rowId xmlns:a16="http://schemas.microsoft.com/office/drawing/2014/main" val="1610999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3655709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2396726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3352123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1708308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549539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396145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664809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825207699"/>
                  </a:ext>
                </a:extLst>
              </a:tr>
            </a:tbl>
          </a:graphicData>
        </a:graphic>
      </p:graphicFrame>
      <p:sp>
        <p:nvSpPr>
          <p:cNvPr id="4" name="Text Placeholder 3">
            <a:extLst>
              <a:ext uri="{FF2B5EF4-FFF2-40B4-BE49-F238E27FC236}">
                <a16:creationId xmlns:a16="http://schemas.microsoft.com/office/drawing/2014/main" id="{36B8A981-1336-420A-91F4-2DA934152B25}"/>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468816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A689E-AE7B-4D12-AFFF-C73BF3675088}"/>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EC93D5F9-6478-4FF4-B7A6-1F484E97C478}"/>
              </a:ext>
            </a:extLst>
          </p:cNvPr>
          <p:cNvGraphicFramePr>
            <a:graphicFrameLocks noGrp="1"/>
          </p:cNvGraphicFramePr>
          <p:nvPr>
            <p:ph type="tbl" sz="quarter" idx="13"/>
            <p:extLst>
              <p:ext uri="{D42A27DB-BD31-4B8C-83A1-F6EECF244321}">
                <p14:modId xmlns:p14="http://schemas.microsoft.com/office/powerpoint/2010/main" val="4086139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03769933"/>
                    </a:ext>
                  </a:extLst>
                </a:gridCol>
                <a:gridCol w="1645920">
                  <a:extLst>
                    <a:ext uri="{9D8B030D-6E8A-4147-A177-3AD203B41FA5}">
                      <a16:colId xmlns:a16="http://schemas.microsoft.com/office/drawing/2014/main" val="890253405"/>
                    </a:ext>
                  </a:extLst>
                </a:gridCol>
                <a:gridCol w="1645920">
                  <a:extLst>
                    <a:ext uri="{9D8B030D-6E8A-4147-A177-3AD203B41FA5}">
                      <a16:colId xmlns:a16="http://schemas.microsoft.com/office/drawing/2014/main" val="2987448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69934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614839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458694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2379310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10754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330520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180370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619702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150462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932102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750808334"/>
                  </a:ext>
                </a:extLst>
              </a:tr>
            </a:tbl>
          </a:graphicData>
        </a:graphic>
      </p:graphicFrame>
      <p:sp>
        <p:nvSpPr>
          <p:cNvPr id="4" name="Text Placeholder 3">
            <a:extLst>
              <a:ext uri="{FF2B5EF4-FFF2-40B4-BE49-F238E27FC236}">
                <a16:creationId xmlns:a16="http://schemas.microsoft.com/office/drawing/2014/main" id="{E3E0236A-F6E4-48C9-BB6A-42172E7BEF7C}"/>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786788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61311-AC35-468D-AA7C-EC64FDFCE110}"/>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C96B6E3E-6E8B-47D5-95EE-294ADD289A01}"/>
              </a:ext>
            </a:extLst>
          </p:cNvPr>
          <p:cNvGraphicFramePr>
            <a:graphicFrameLocks noGrp="1"/>
          </p:cNvGraphicFramePr>
          <p:nvPr>
            <p:ph type="tbl" sz="quarter" idx="13"/>
            <p:extLst>
              <p:ext uri="{D42A27DB-BD31-4B8C-83A1-F6EECF244321}">
                <p14:modId xmlns:p14="http://schemas.microsoft.com/office/powerpoint/2010/main" val="4202479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11758078"/>
                    </a:ext>
                  </a:extLst>
                </a:gridCol>
                <a:gridCol w="1645920">
                  <a:extLst>
                    <a:ext uri="{9D8B030D-6E8A-4147-A177-3AD203B41FA5}">
                      <a16:colId xmlns:a16="http://schemas.microsoft.com/office/drawing/2014/main" val="3318343973"/>
                    </a:ext>
                  </a:extLst>
                </a:gridCol>
                <a:gridCol w="1645920">
                  <a:extLst>
                    <a:ext uri="{9D8B030D-6E8A-4147-A177-3AD203B41FA5}">
                      <a16:colId xmlns:a16="http://schemas.microsoft.com/office/drawing/2014/main" val="1848533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913002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741789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Tanah Merah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007301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456237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825690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90361880"/>
                  </a:ext>
                </a:extLst>
              </a:tr>
            </a:tbl>
          </a:graphicData>
        </a:graphic>
      </p:graphicFrame>
      <p:sp>
        <p:nvSpPr>
          <p:cNvPr id="4" name="Text Placeholder 3">
            <a:extLst>
              <a:ext uri="{FF2B5EF4-FFF2-40B4-BE49-F238E27FC236}">
                <a16:creationId xmlns:a16="http://schemas.microsoft.com/office/drawing/2014/main" id="{9B9B4CD5-71B4-43D2-A78F-A073641262FE}"/>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238393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450D0-380D-49F8-8882-D2B4A0F35DBA}"/>
              </a:ext>
            </a:extLst>
          </p:cNvPr>
          <p:cNvSpPr>
            <a:spLocks noGrp="1"/>
          </p:cNvSpPr>
          <p:nvPr>
            <p:ph type="title"/>
          </p:nvPr>
        </p:nvSpPr>
        <p:spPr/>
        <p:txBody>
          <a:bodyPr/>
          <a:lstStyle/>
          <a:p>
            <a:r>
              <a:rPr lang="en-US"/>
              <a:t>Facebook Own Posts Table | Oxford Fajar Pre-University - 1 of 5</a:t>
            </a:r>
          </a:p>
        </p:txBody>
      </p:sp>
      <p:graphicFrame>
        <p:nvGraphicFramePr>
          <p:cNvPr id="5" name="Table Placeholder 4">
            <a:extLst>
              <a:ext uri="{FF2B5EF4-FFF2-40B4-BE49-F238E27FC236}">
                <a16:creationId xmlns:a16="http://schemas.microsoft.com/office/drawing/2014/main" id="{7F425EB5-A73D-4322-AD1D-E37EED0FE118}"/>
              </a:ext>
            </a:extLst>
          </p:cNvPr>
          <p:cNvGraphicFramePr>
            <a:graphicFrameLocks noGrp="1"/>
          </p:cNvGraphicFramePr>
          <p:nvPr>
            <p:ph type="tbl" sz="quarter" idx="13"/>
            <p:extLst>
              <p:ext uri="{D42A27DB-BD31-4B8C-83A1-F6EECF244321}">
                <p14:modId xmlns:p14="http://schemas.microsoft.com/office/powerpoint/2010/main" val="2090841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97347124"/>
                    </a:ext>
                  </a:extLst>
                </a:gridCol>
                <a:gridCol w="658368">
                  <a:extLst>
                    <a:ext uri="{9D8B030D-6E8A-4147-A177-3AD203B41FA5}">
                      <a16:colId xmlns:a16="http://schemas.microsoft.com/office/drawing/2014/main" val="849092724"/>
                    </a:ext>
                  </a:extLst>
                </a:gridCol>
                <a:gridCol w="658368">
                  <a:extLst>
                    <a:ext uri="{9D8B030D-6E8A-4147-A177-3AD203B41FA5}">
                      <a16:colId xmlns:a16="http://schemas.microsoft.com/office/drawing/2014/main" val="4159871166"/>
                    </a:ext>
                  </a:extLst>
                </a:gridCol>
                <a:gridCol w="658368">
                  <a:extLst>
                    <a:ext uri="{9D8B030D-6E8A-4147-A177-3AD203B41FA5}">
                      <a16:colId xmlns:a16="http://schemas.microsoft.com/office/drawing/2014/main" val="530441726"/>
                    </a:ext>
                  </a:extLst>
                </a:gridCol>
                <a:gridCol w="658368">
                  <a:extLst>
                    <a:ext uri="{9D8B030D-6E8A-4147-A177-3AD203B41FA5}">
                      <a16:colId xmlns:a16="http://schemas.microsoft.com/office/drawing/2014/main" val="4024821040"/>
                    </a:ext>
                  </a:extLst>
                </a:gridCol>
                <a:gridCol w="658368">
                  <a:extLst>
                    <a:ext uri="{9D8B030D-6E8A-4147-A177-3AD203B41FA5}">
                      <a16:colId xmlns:a16="http://schemas.microsoft.com/office/drawing/2014/main" val="1835036309"/>
                    </a:ext>
                  </a:extLst>
                </a:gridCol>
                <a:gridCol w="658368">
                  <a:extLst>
                    <a:ext uri="{9D8B030D-6E8A-4147-A177-3AD203B41FA5}">
                      <a16:colId xmlns:a16="http://schemas.microsoft.com/office/drawing/2014/main" val="3442930780"/>
                    </a:ext>
                  </a:extLst>
                </a:gridCol>
                <a:gridCol w="658368">
                  <a:extLst>
                    <a:ext uri="{9D8B030D-6E8A-4147-A177-3AD203B41FA5}">
                      <a16:colId xmlns:a16="http://schemas.microsoft.com/office/drawing/2014/main" val="4171532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2191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- 2019-08-31 08:00:04</a:t>
                      </a:r>
                      <a:r>
                        <a:rPr kumimoji="0" lang="en-US" sz="1000" b="0" i="0" u="none" strike="noStrike" kern="1200" cap="none" spc="0" normalizeH="0" baseline="0" noProof="0">
                          <a:ln>
                            <a:noFill/>
                          </a:ln>
                          <a:solidFill>
                            <a:prstClr val="black"/>
                          </a:solidFill>
                          <a:effectLst/>
                          <a:uLnTx/>
                          <a:uFillTx/>
                          <a:latin typeface="+mn-lt"/>
                          <a:ea typeface="+mn-ea"/>
                          <a:cs typeface="+mn-cs"/>
                        </a:rPr>
                        <a:t> 
 Oxford Fajar would like to wish everyone a Happy National Day!
“Being Malaysian is about embracing cultural diversity and harmony between different people and religions. Malaysia will always be my home.” – Datuk Jimmy Choo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2249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- 2019-08-28 15:46:00</a:t>
                      </a:r>
                      <a:r>
                        <a:rPr kumimoji="0" lang="en-US" sz="1000" b="0" i="0" u="none" strike="noStrike" kern="1200" cap="none" spc="0" normalizeH="0" baseline="0" noProof="0">
                          <a:ln>
                            <a:noFill/>
                          </a:ln>
                          <a:solidFill>
                            <a:prstClr val="black"/>
                          </a:solidFill>
                          <a:effectLst/>
                          <a:uLnTx/>
                          <a:uFillTx/>
                          <a:latin typeface="+mn-lt"/>
                          <a:ea typeface="+mn-ea"/>
                          <a:cs typeface="+mn-cs"/>
                        </a:rPr>
                        <a:t> 
 Introducing our NEW book titled ‘Striving for Inclusive Development’ in conjunction with our National Day.
By the author of the highly acclaimed Charting the Economy, this book comprises a comprehensive study of Malaysia's impressive economic and social transformation over the past 150 years. 
Building on its analysis of the past, this landmark book concludes with a forward-looking assessment of these challenges and sets out Sultan Nazrin Shah’s vision for an inclusive and sustainable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4872704"/>
                  </a:ext>
                </a:extLst>
              </a:tr>
            </a:tbl>
          </a:graphicData>
        </a:graphic>
      </p:graphicFrame>
      <p:sp>
        <p:nvSpPr>
          <p:cNvPr id="4" name="Text Placeholder 3">
            <a:extLst>
              <a:ext uri="{FF2B5EF4-FFF2-40B4-BE49-F238E27FC236}">
                <a16:creationId xmlns:a16="http://schemas.microsoft.com/office/drawing/2014/main" id="{44A5A69D-437D-40D6-BAFF-6E48DFB5796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8124778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90C8B-EDD5-464A-9E9D-5A41BB728EC0}"/>
              </a:ext>
            </a:extLst>
          </p:cNvPr>
          <p:cNvSpPr>
            <a:spLocks noGrp="1"/>
          </p:cNvSpPr>
          <p:nvPr>
            <p:ph type="title"/>
          </p:nvPr>
        </p:nvSpPr>
        <p:spPr/>
        <p:txBody>
          <a:bodyPr/>
          <a:lstStyle/>
          <a:p>
            <a:r>
              <a:rPr lang="en-US"/>
              <a:t>Facebook Own Posts Table | Oxford Fajar Pre-University - 2 of 5</a:t>
            </a:r>
          </a:p>
        </p:txBody>
      </p:sp>
      <p:graphicFrame>
        <p:nvGraphicFramePr>
          <p:cNvPr id="5" name="Table Placeholder 4">
            <a:extLst>
              <a:ext uri="{FF2B5EF4-FFF2-40B4-BE49-F238E27FC236}">
                <a16:creationId xmlns:a16="http://schemas.microsoft.com/office/drawing/2014/main" id="{893AA156-0469-4400-9DCA-B0938EC0CC05}"/>
              </a:ext>
            </a:extLst>
          </p:cNvPr>
          <p:cNvGraphicFramePr>
            <a:graphicFrameLocks noGrp="1"/>
          </p:cNvGraphicFramePr>
          <p:nvPr>
            <p:ph type="tbl" sz="quarter" idx="13"/>
            <p:extLst>
              <p:ext uri="{D42A27DB-BD31-4B8C-83A1-F6EECF244321}">
                <p14:modId xmlns:p14="http://schemas.microsoft.com/office/powerpoint/2010/main" val="3124897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67868930"/>
                    </a:ext>
                  </a:extLst>
                </a:gridCol>
                <a:gridCol w="658368">
                  <a:extLst>
                    <a:ext uri="{9D8B030D-6E8A-4147-A177-3AD203B41FA5}">
                      <a16:colId xmlns:a16="http://schemas.microsoft.com/office/drawing/2014/main" val="2358014092"/>
                    </a:ext>
                  </a:extLst>
                </a:gridCol>
                <a:gridCol w="658368">
                  <a:extLst>
                    <a:ext uri="{9D8B030D-6E8A-4147-A177-3AD203B41FA5}">
                      <a16:colId xmlns:a16="http://schemas.microsoft.com/office/drawing/2014/main" val="1722825790"/>
                    </a:ext>
                  </a:extLst>
                </a:gridCol>
                <a:gridCol w="658368">
                  <a:extLst>
                    <a:ext uri="{9D8B030D-6E8A-4147-A177-3AD203B41FA5}">
                      <a16:colId xmlns:a16="http://schemas.microsoft.com/office/drawing/2014/main" val="405451221"/>
                    </a:ext>
                  </a:extLst>
                </a:gridCol>
                <a:gridCol w="658368">
                  <a:extLst>
                    <a:ext uri="{9D8B030D-6E8A-4147-A177-3AD203B41FA5}">
                      <a16:colId xmlns:a16="http://schemas.microsoft.com/office/drawing/2014/main" val="2388964811"/>
                    </a:ext>
                  </a:extLst>
                </a:gridCol>
                <a:gridCol w="658368">
                  <a:extLst>
                    <a:ext uri="{9D8B030D-6E8A-4147-A177-3AD203B41FA5}">
                      <a16:colId xmlns:a16="http://schemas.microsoft.com/office/drawing/2014/main" val="2846436381"/>
                    </a:ext>
                  </a:extLst>
                </a:gridCol>
                <a:gridCol w="658368">
                  <a:extLst>
                    <a:ext uri="{9D8B030D-6E8A-4147-A177-3AD203B41FA5}">
                      <a16:colId xmlns:a16="http://schemas.microsoft.com/office/drawing/2014/main" val="1646169539"/>
                    </a:ext>
                  </a:extLst>
                </a:gridCol>
                <a:gridCol w="658368">
                  <a:extLst>
                    <a:ext uri="{9D8B030D-6E8A-4147-A177-3AD203B41FA5}">
                      <a16:colId xmlns:a16="http://schemas.microsoft.com/office/drawing/2014/main" val="906294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8499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- 2019-08-26 15:45:00</a:t>
                      </a:r>
                      <a:r>
                        <a:rPr kumimoji="0" lang="en-US" sz="1000" b="0" i="0" u="none" strike="noStrike" kern="1200" cap="none" spc="0" normalizeH="0" baseline="0" noProof="0">
                          <a:ln>
                            <a:noFill/>
                          </a:ln>
                          <a:solidFill>
                            <a:prstClr val="black"/>
                          </a:solidFill>
                          <a:effectLst/>
                          <a:uLnTx/>
                          <a:uFillTx/>
                          <a:latin typeface="+mn-lt"/>
                          <a:ea typeface="+mn-ea"/>
                          <a:cs typeface="+mn-cs"/>
                        </a:rPr>
                        <a:t> 
 David Edwards, an inventor and professor of bioengineering at Harvard University has created an app that is paired with a scent speaker. The app is used to play the speaker and wafts a dynamic sequence of scents.
This new technology aspires to harness the powerful human sense of smell to enhance our daily lives. Some day, this approach might even be used to benefit our health. 
Do you think this is possible?
Read more here
http://bit.ly/2JIwhtL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182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- 2019-08-22 15:44:00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mathematics is involved in producing that perfect cup of coffee?
Industrial researchers create multiphase mathematical models to determine the important features within a coffee bean under a variety of roasting configurations.
Visit http://bit.ly/2Y2BqjT and read more about how mathematics help in roasting coffee.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6229609"/>
                  </a:ext>
                </a:extLst>
              </a:tr>
            </a:tbl>
          </a:graphicData>
        </a:graphic>
      </p:graphicFrame>
      <p:sp>
        <p:nvSpPr>
          <p:cNvPr id="4" name="Text Placeholder 3">
            <a:extLst>
              <a:ext uri="{FF2B5EF4-FFF2-40B4-BE49-F238E27FC236}">
                <a16:creationId xmlns:a16="http://schemas.microsoft.com/office/drawing/2014/main" id="{2AE4FE4A-CBE0-48B2-84AD-1D033AA8833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124823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11DEC-9101-4D0B-B2F4-99F3184E9C98}"/>
              </a:ext>
            </a:extLst>
          </p:cNvPr>
          <p:cNvSpPr>
            <a:spLocks noGrp="1"/>
          </p:cNvSpPr>
          <p:nvPr>
            <p:ph type="title"/>
          </p:nvPr>
        </p:nvSpPr>
        <p:spPr/>
        <p:txBody>
          <a:bodyPr/>
          <a:lstStyle/>
          <a:p>
            <a:r>
              <a:rPr lang="en-US"/>
              <a:t>Facebook Own Posts Table | Oxford Fajar Pre-University - 3 of 5</a:t>
            </a:r>
          </a:p>
        </p:txBody>
      </p:sp>
      <p:graphicFrame>
        <p:nvGraphicFramePr>
          <p:cNvPr id="5" name="Table Placeholder 4">
            <a:extLst>
              <a:ext uri="{FF2B5EF4-FFF2-40B4-BE49-F238E27FC236}">
                <a16:creationId xmlns:a16="http://schemas.microsoft.com/office/drawing/2014/main" id="{AB9433F6-CCCA-441F-9469-63F165C43866}"/>
              </a:ext>
            </a:extLst>
          </p:cNvPr>
          <p:cNvGraphicFramePr>
            <a:graphicFrameLocks noGrp="1"/>
          </p:cNvGraphicFramePr>
          <p:nvPr>
            <p:ph type="tbl" sz="quarter" idx="13"/>
            <p:extLst>
              <p:ext uri="{D42A27DB-BD31-4B8C-83A1-F6EECF244321}">
                <p14:modId xmlns:p14="http://schemas.microsoft.com/office/powerpoint/2010/main" val="878950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85338614"/>
                    </a:ext>
                  </a:extLst>
                </a:gridCol>
                <a:gridCol w="658368">
                  <a:extLst>
                    <a:ext uri="{9D8B030D-6E8A-4147-A177-3AD203B41FA5}">
                      <a16:colId xmlns:a16="http://schemas.microsoft.com/office/drawing/2014/main" val="2671061352"/>
                    </a:ext>
                  </a:extLst>
                </a:gridCol>
                <a:gridCol w="658368">
                  <a:extLst>
                    <a:ext uri="{9D8B030D-6E8A-4147-A177-3AD203B41FA5}">
                      <a16:colId xmlns:a16="http://schemas.microsoft.com/office/drawing/2014/main" val="4130789537"/>
                    </a:ext>
                  </a:extLst>
                </a:gridCol>
                <a:gridCol w="658368">
                  <a:extLst>
                    <a:ext uri="{9D8B030D-6E8A-4147-A177-3AD203B41FA5}">
                      <a16:colId xmlns:a16="http://schemas.microsoft.com/office/drawing/2014/main" val="3198858592"/>
                    </a:ext>
                  </a:extLst>
                </a:gridCol>
                <a:gridCol w="658368">
                  <a:extLst>
                    <a:ext uri="{9D8B030D-6E8A-4147-A177-3AD203B41FA5}">
                      <a16:colId xmlns:a16="http://schemas.microsoft.com/office/drawing/2014/main" val="508063314"/>
                    </a:ext>
                  </a:extLst>
                </a:gridCol>
                <a:gridCol w="658368">
                  <a:extLst>
                    <a:ext uri="{9D8B030D-6E8A-4147-A177-3AD203B41FA5}">
                      <a16:colId xmlns:a16="http://schemas.microsoft.com/office/drawing/2014/main" val="937335029"/>
                    </a:ext>
                  </a:extLst>
                </a:gridCol>
                <a:gridCol w="658368">
                  <a:extLst>
                    <a:ext uri="{9D8B030D-6E8A-4147-A177-3AD203B41FA5}">
                      <a16:colId xmlns:a16="http://schemas.microsoft.com/office/drawing/2014/main" val="3868086863"/>
                    </a:ext>
                  </a:extLst>
                </a:gridCol>
                <a:gridCol w="658368">
                  <a:extLst>
                    <a:ext uri="{9D8B030D-6E8A-4147-A177-3AD203B41FA5}">
                      <a16:colId xmlns:a16="http://schemas.microsoft.com/office/drawing/2014/main" val="3898725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70747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- 2019-08-20 18:30:00</a:t>
                      </a:r>
                      <a:r>
                        <a:rPr kumimoji="0" lang="en-US" sz="1000" b="0" i="0" u="none" strike="noStrike" kern="1200" cap="none" spc="0" normalizeH="0" baseline="0" noProof="0">
                          <a:ln>
                            <a:noFill/>
                          </a:ln>
                          <a:solidFill>
                            <a:prstClr val="black"/>
                          </a:solidFill>
                          <a:effectLst/>
                          <a:uLnTx/>
                          <a:uFillTx/>
                          <a:latin typeface="+mn-lt"/>
                          <a:ea typeface="+mn-ea"/>
                          <a:cs typeface="+mn-cs"/>
                        </a:rPr>
                        <a:t> 
 Optimise your learning experience and gain knowledge at your fingertips with our Fully Worked Solutions STPM eBooks.
Here comes your chance to get our Fully Worked Solutions eBooks only at RM5! Download now before this promo ends on 31st August 2019!
https://e-learningsea.oup.com/my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1058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- 2019-08-19 15:43:00</a:t>
                      </a:r>
                      <a:r>
                        <a:rPr kumimoji="0" lang="en-US" sz="1000" b="0" i="0" u="none" strike="noStrike" kern="1200" cap="none" spc="0" normalizeH="0" baseline="0" noProof="0">
                          <a:ln>
                            <a:noFill/>
                          </a:ln>
                          <a:solidFill>
                            <a:prstClr val="black"/>
                          </a:solidFill>
                          <a:effectLst/>
                          <a:uLnTx/>
                          <a:uFillTx/>
                          <a:latin typeface="+mn-lt"/>
                          <a:ea typeface="+mn-ea"/>
                          <a:cs typeface="+mn-cs"/>
                        </a:rPr>
                        <a:t> 
 It’s time for a mini Math quiz! 😀
Find the value of the limit and leave your answer in the comment section below!
.
.
.
.
.
Answer:
1
Source:
Ace Ahead STPM Text Mathematics (T) Semester 2, pg.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3713323"/>
                  </a:ext>
                </a:extLst>
              </a:tr>
            </a:tbl>
          </a:graphicData>
        </a:graphic>
      </p:graphicFrame>
      <p:sp>
        <p:nvSpPr>
          <p:cNvPr id="4" name="Text Placeholder 3">
            <a:extLst>
              <a:ext uri="{FF2B5EF4-FFF2-40B4-BE49-F238E27FC236}">
                <a16:creationId xmlns:a16="http://schemas.microsoft.com/office/drawing/2014/main" id="{2A4C1F7E-1073-487E-BD34-D7E4F65EBDC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823961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AD197-B782-40F0-9384-C71162AC7478}"/>
              </a:ext>
            </a:extLst>
          </p:cNvPr>
          <p:cNvSpPr>
            <a:spLocks noGrp="1"/>
          </p:cNvSpPr>
          <p:nvPr>
            <p:ph type="title"/>
          </p:nvPr>
        </p:nvSpPr>
        <p:spPr/>
        <p:txBody>
          <a:bodyPr/>
          <a:lstStyle/>
          <a:p>
            <a:r>
              <a:rPr lang="en-US"/>
              <a:t>Facebook Own Posts Table | Oxford Fajar Pre-University - 4 of 5</a:t>
            </a:r>
          </a:p>
        </p:txBody>
      </p:sp>
      <p:graphicFrame>
        <p:nvGraphicFramePr>
          <p:cNvPr id="5" name="Table Placeholder 4">
            <a:extLst>
              <a:ext uri="{FF2B5EF4-FFF2-40B4-BE49-F238E27FC236}">
                <a16:creationId xmlns:a16="http://schemas.microsoft.com/office/drawing/2014/main" id="{BA5D5475-DC9B-4FE5-BA18-D1813A7EF049}"/>
              </a:ext>
            </a:extLst>
          </p:cNvPr>
          <p:cNvGraphicFramePr>
            <a:graphicFrameLocks noGrp="1"/>
          </p:cNvGraphicFramePr>
          <p:nvPr>
            <p:ph type="tbl" sz="quarter" idx="13"/>
            <p:extLst>
              <p:ext uri="{D42A27DB-BD31-4B8C-83A1-F6EECF244321}">
                <p14:modId xmlns:p14="http://schemas.microsoft.com/office/powerpoint/2010/main" val="348427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16970329"/>
                    </a:ext>
                  </a:extLst>
                </a:gridCol>
                <a:gridCol w="658368">
                  <a:extLst>
                    <a:ext uri="{9D8B030D-6E8A-4147-A177-3AD203B41FA5}">
                      <a16:colId xmlns:a16="http://schemas.microsoft.com/office/drawing/2014/main" val="2536341594"/>
                    </a:ext>
                  </a:extLst>
                </a:gridCol>
                <a:gridCol w="658368">
                  <a:extLst>
                    <a:ext uri="{9D8B030D-6E8A-4147-A177-3AD203B41FA5}">
                      <a16:colId xmlns:a16="http://schemas.microsoft.com/office/drawing/2014/main" val="3444852634"/>
                    </a:ext>
                  </a:extLst>
                </a:gridCol>
                <a:gridCol w="658368">
                  <a:extLst>
                    <a:ext uri="{9D8B030D-6E8A-4147-A177-3AD203B41FA5}">
                      <a16:colId xmlns:a16="http://schemas.microsoft.com/office/drawing/2014/main" val="1110143975"/>
                    </a:ext>
                  </a:extLst>
                </a:gridCol>
                <a:gridCol w="658368">
                  <a:extLst>
                    <a:ext uri="{9D8B030D-6E8A-4147-A177-3AD203B41FA5}">
                      <a16:colId xmlns:a16="http://schemas.microsoft.com/office/drawing/2014/main" val="1619382173"/>
                    </a:ext>
                  </a:extLst>
                </a:gridCol>
                <a:gridCol w="658368">
                  <a:extLst>
                    <a:ext uri="{9D8B030D-6E8A-4147-A177-3AD203B41FA5}">
                      <a16:colId xmlns:a16="http://schemas.microsoft.com/office/drawing/2014/main" val="1472437547"/>
                    </a:ext>
                  </a:extLst>
                </a:gridCol>
                <a:gridCol w="658368">
                  <a:extLst>
                    <a:ext uri="{9D8B030D-6E8A-4147-A177-3AD203B41FA5}">
                      <a16:colId xmlns:a16="http://schemas.microsoft.com/office/drawing/2014/main" val="2904891451"/>
                    </a:ext>
                  </a:extLst>
                </a:gridCol>
                <a:gridCol w="658368">
                  <a:extLst>
                    <a:ext uri="{9D8B030D-6E8A-4147-A177-3AD203B41FA5}">
                      <a16:colId xmlns:a16="http://schemas.microsoft.com/office/drawing/2014/main" val="3626539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408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- 2019-08-16 18:19:19</a:t>
                      </a:r>
                      <a:r>
                        <a:rPr kumimoji="0" lang="en-US" sz="1000" b="0" i="0" u="none" strike="noStrike" kern="1200" cap="none" spc="0" normalizeH="0" baseline="0" noProof="0">
                          <a:ln>
                            <a:noFill/>
                          </a:ln>
                          <a:solidFill>
                            <a:prstClr val="black"/>
                          </a:solidFill>
                          <a:effectLst/>
                          <a:uLnTx/>
                          <a:uFillTx/>
                          <a:latin typeface="+mn-lt"/>
                          <a:ea typeface="+mn-ea"/>
                          <a:cs typeface="+mn-cs"/>
                        </a:rPr>
                        <a:t> 
 Master your understanding of each working step in answering Matriculation papers – anytime, anywhere with the Fully Worked Solutions Matriculation eBooks!
Get yours now at only RM5!
https://e-learningsea.oup.com/my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9965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- 2019-08-14 15:42:00</a:t>
                      </a:r>
                      <a:r>
                        <a:rPr kumimoji="0" lang="en-US" sz="1000" b="0" i="0" u="none" strike="noStrike" kern="1200" cap="none" spc="0" normalizeH="0" baseline="0" noProof="0">
                          <a:ln>
                            <a:noFill/>
                          </a:ln>
                          <a:solidFill>
                            <a:prstClr val="black"/>
                          </a:solidFill>
                          <a:effectLst/>
                          <a:uLnTx/>
                          <a:uFillTx/>
                          <a:latin typeface="+mn-lt"/>
                          <a:ea typeface="+mn-ea"/>
                          <a:cs typeface="+mn-cs"/>
                        </a:rPr>
                        <a:t> 
 Can you differentiate between ‘Enquire’ and ‘Inquire’?
The traditional distinction between the verbs ‘enquire’ and ‘inquire’ is that ‘enquire’ is to be used for general senses of ‘ask’, while ‘inquire’ is reserved for uses meaning ‘make a formal investigation’.
Read more about ‘Enquire’ and ‘Inquire’
http://bit.ly/2SuFSag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6667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- 2019-08-11 14:26:54</a:t>
                      </a:r>
                      <a:r>
                        <a:rPr kumimoji="0" lang="en-US" sz="1000" b="0" i="0" u="none" strike="noStrike" kern="1200" cap="none" spc="0" normalizeH="0" baseline="0" noProof="0">
                          <a:ln>
                            <a:noFill/>
                          </a:ln>
                          <a:solidFill>
                            <a:prstClr val="black"/>
                          </a:solidFill>
                          <a:effectLst/>
                          <a:uLnTx/>
                          <a:uFillTx/>
                          <a:latin typeface="+mn-lt"/>
                          <a:ea typeface="+mn-ea"/>
                          <a:cs typeface="+mn-cs"/>
                        </a:rPr>
                        <a:t> 
 Oxford Fajar would like to wish all Muslim friends a blessed Hari Raya Haji! Enjoy this special day with your family and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4186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- 2019-08-09 11:24:23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5047754"/>
                  </a:ext>
                </a:extLst>
              </a:tr>
            </a:tbl>
          </a:graphicData>
        </a:graphic>
      </p:graphicFrame>
      <p:sp>
        <p:nvSpPr>
          <p:cNvPr id="4" name="Text Placeholder 3">
            <a:extLst>
              <a:ext uri="{FF2B5EF4-FFF2-40B4-BE49-F238E27FC236}">
                <a16:creationId xmlns:a16="http://schemas.microsoft.com/office/drawing/2014/main" id="{65CD83A9-80D2-4E88-85D1-E43AFAD88F44}"/>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9625378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503ED-EE1E-437A-BBD1-9BC485F9A4EB}"/>
              </a:ext>
            </a:extLst>
          </p:cNvPr>
          <p:cNvSpPr>
            <a:spLocks noGrp="1"/>
          </p:cNvSpPr>
          <p:nvPr>
            <p:ph type="title"/>
          </p:nvPr>
        </p:nvSpPr>
        <p:spPr/>
        <p:txBody>
          <a:bodyPr/>
          <a:lstStyle/>
          <a:p>
            <a:r>
              <a:rPr lang="en-US"/>
              <a:t>Facebook Own Posts Table | Oxford Fajar Pre-University - 5 of 5</a:t>
            </a:r>
          </a:p>
        </p:txBody>
      </p:sp>
      <p:graphicFrame>
        <p:nvGraphicFramePr>
          <p:cNvPr id="5" name="Table Placeholder 4">
            <a:extLst>
              <a:ext uri="{FF2B5EF4-FFF2-40B4-BE49-F238E27FC236}">
                <a16:creationId xmlns:a16="http://schemas.microsoft.com/office/drawing/2014/main" id="{5C427817-6901-4FD4-83BD-D3D293542EDB}"/>
              </a:ext>
            </a:extLst>
          </p:cNvPr>
          <p:cNvGraphicFramePr>
            <a:graphicFrameLocks noGrp="1"/>
          </p:cNvGraphicFramePr>
          <p:nvPr>
            <p:ph type="tbl" sz="quarter" idx="13"/>
            <p:extLst>
              <p:ext uri="{D42A27DB-BD31-4B8C-83A1-F6EECF244321}">
                <p14:modId xmlns:p14="http://schemas.microsoft.com/office/powerpoint/2010/main" val="2214291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31697605"/>
                    </a:ext>
                  </a:extLst>
                </a:gridCol>
                <a:gridCol w="658368">
                  <a:extLst>
                    <a:ext uri="{9D8B030D-6E8A-4147-A177-3AD203B41FA5}">
                      <a16:colId xmlns:a16="http://schemas.microsoft.com/office/drawing/2014/main" val="1925016271"/>
                    </a:ext>
                  </a:extLst>
                </a:gridCol>
                <a:gridCol w="658368">
                  <a:extLst>
                    <a:ext uri="{9D8B030D-6E8A-4147-A177-3AD203B41FA5}">
                      <a16:colId xmlns:a16="http://schemas.microsoft.com/office/drawing/2014/main" val="2886629876"/>
                    </a:ext>
                  </a:extLst>
                </a:gridCol>
                <a:gridCol w="658368">
                  <a:extLst>
                    <a:ext uri="{9D8B030D-6E8A-4147-A177-3AD203B41FA5}">
                      <a16:colId xmlns:a16="http://schemas.microsoft.com/office/drawing/2014/main" val="3462782748"/>
                    </a:ext>
                  </a:extLst>
                </a:gridCol>
                <a:gridCol w="658368">
                  <a:extLst>
                    <a:ext uri="{9D8B030D-6E8A-4147-A177-3AD203B41FA5}">
                      <a16:colId xmlns:a16="http://schemas.microsoft.com/office/drawing/2014/main" val="1717400174"/>
                    </a:ext>
                  </a:extLst>
                </a:gridCol>
                <a:gridCol w="658368">
                  <a:extLst>
                    <a:ext uri="{9D8B030D-6E8A-4147-A177-3AD203B41FA5}">
                      <a16:colId xmlns:a16="http://schemas.microsoft.com/office/drawing/2014/main" val="2799277884"/>
                    </a:ext>
                  </a:extLst>
                </a:gridCol>
                <a:gridCol w="658368">
                  <a:extLst>
                    <a:ext uri="{9D8B030D-6E8A-4147-A177-3AD203B41FA5}">
                      <a16:colId xmlns:a16="http://schemas.microsoft.com/office/drawing/2014/main" val="2901240321"/>
                    </a:ext>
                  </a:extLst>
                </a:gridCol>
                <a:gridCol w="658368">
                  <a:extLst>
                    <a:ext uri="{9D8B030D-6E8A-4147-A177-3AD203B41FA5}">
                      <a16:colId xmlns:a16="http://schemas.microsoft.com/office/drawing/2014/main" val="1330533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5095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- 2019-08-08 13:18:00</a:t>
                      </a:r>
                      <a:r>
                        <a:rPr kumimoji="0" lang="en-US" sz="1000" b="0" i="0" u="none" strike="noStrike" kern="1200" cap="none" spc="0" normalizeH="0" baseline="0" noProof="0">
                          <a:ln>
                            <a:noFill/>
                          </a:ln>
                          <a:solidFill>
                            <a:prstClr val="black"/>
                          </a:solidFill>
                          <a:effectLst/>
                          <a:uLnTx/>
                          <a:uFillTx/>
                          <a:latin typeface="+mn-lt"/>
                          <a:ea typeface="+mn-ea"/>
                          <a:cs typeface="+mn-cs"/>
                        </a:rPr>
                        <a:t> 
 Mathematics is more than the memorisation and application of various rules. Although the language of mathematics can be intimidating, the concepts themselves are built into everyday life. 
Visit http://bit.ly/2NZFwtl and read more about how Luke Heaton, the author of ‘A Brief History of Mathematical Thought’, examines the concepts behind mathematics and the language we use to describe them.
Any fan of mathematics here?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5331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- 2019-08-06 13:06:00</a:t>
                      </a:r>
                      <a:r>
                        <a:rPr kumimoji="0" lang="en-US" sz="1000" b="0" i="0" u="none" strike="noStrike" kern="1200" cap="none" spc="0" normalizeH="0" baseline="0" noProof="0">
                          <a:ln>
                            <a:noFill/>
                          </a:ln>
                          <a:solidFill>
                            <a:prstClr val="black"/>
                          </a:solidFill>
                          <a:effectLst/>
                          <a:uLnTx/>
                          <a:uFillTx/>
                          <a:latin typeface="+mn-lt"/>
                          <a:ea typeface="+mn-ea"/>
                          <a:cs typeface="+mn-cs"/>
                        </a:rPr>
                        <a:t> 
 Word Whizz of the month. :)
Selfhood, noun
The quality that gives a person or thing an individual identity and makes them different from others
“to understand the nature and development of selfhood.”
Learn more at
http://bit.ly/2WMyPde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5074758"/>
                  </a:ext>
                </a:extLst>
              </a:tr>
            </a:tbl>
          </a:graphicData>
        </a:graphic>
      </p:graphicFrame>
      <p:sp>
        <p:nvSpPr>
          <p:cNvPr id="4" name="Text Placeholder 3">
            <a:extLst>
              <a:ext uri="{FF2B5EF4-FFF2-40B4-BE49-F238E27FC236}">
                <a16:creationId xmlns:a16="http://schemas.microsoft.com/office/drawing/2014/main" id="{7C32E22A-1602-403E-96C6-FE753841AA4B}"/>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923143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753</Words>
  <Application>Microsoft Office PowerPoint</Application>
  <PresentationFormat>On-screen Show (4:3)</PresentationFormat>
  <Paragraphs>332</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 - 1 of 2</vt:lpstr>
      <vt:lpstr>Facebook (FB) Custom Own Posts Table (new) | Oxford Fajar Pre-University - 2 of 2</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5</vt:lpstr>
      <vt:lpstr>Facebook Own Posts Table | Oxford Fajar Pre-University - 2 of 5</vt:lpstr>
      <vt:lpstr>Facebook Own Posts Table | Oxford Fajar Pre-University - 3 of 5</vt:lpstr>
      <vt:lpstr>Facebook Own Posts Table | Oxford Fajar Pre-University - 4 of 5</vt:lpstr>
      <vt:lpstr>Facebook Own Posts Table | Oxford Fajar Pre-University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2019-09-05T03:36:28Z</dcterms:created>
  <dcterms:modified xsi:type="dcterms:W3CDTF">2019-09-05T03:37:08Z</dcterms:modified>
</cp:coreProperties>
</file>