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28</c:v>
                </c:pt>
                <c:pt idx="1">
                  <c:v>30</c:v>
                </c:pt>
                <c:pt idx="2">
                  <c:v>44</c:v>
                </c:pt>
                <c:pt idx="3">
                  <c:v>32</c:v>
                </c:pt>
                <c:pt idx="4">
                  <c:v>30</c:v>
                </c:pt>
                <c:pt idx="5">
                  <c:v>32</c:v>
                </c:pt>
                <c:pt idx="6">
                  <c:v>35</c:v>
                </c:pt>
                <c:pt idx="7">
                  <c:v>36</c:v>
                </c:pt>
                <c:pt idx="8">
                  <c:v>32</c:v>
                </c:pt>
                <c:pt idx="9">
                  <c:v>32</c:v>
                </c:pt>
                <c:pt idx="10">
                  <c:v>28</c:v>
                </c:pt>
                <c:pt idx="11">
                  <c:v>36</c:v>
                </c:pt>
                <c:pt idx="12">
                  <c:v>34</c:v>
                </c:pt>
                <c:pt idx="13">
                  <c:v>37</c:v>
                </c:pt>
                <c:pt idx="14">
                  <c:v>38</c:v>
                </c:pt>
                <c:pt idx="15">
                  <c:v>32</c:v>
                </c:pt>
                <c:pt idx="16">
                  <c:v>38</c:v>
                </c:pt>
                <c:pt idx="17">
                  <c:v>24</c:v>
                </c:pt>
                <c:pt idx="18">
                  <c:v>27</c:v>
                </c:pt>
                <c:pt idx="19">
                  <c:v>41</c:v>
                </c:pt>
                <c:pt idx="20">
                  <c:v>30</c:v>
                </c:pt>
                <c:pt idx="21">
                  <c:v>28</c:v>
                </c:pt>
                <c:pt idx="22">
                  <c:v>32</c:v>
                </c:pt>
                <c:pt idx="23">
                  <c:v>34</c:v>
                </c:pt>
                <c:pt idx="24">
                  <c:v>36</c:v>
                </c:pt>
                <c:pt idx="25">
                  <c:v>37</c:v>
                </c:pt>
                <c:pt idx="26">
                  <c:v>31</c:v>
                </c:pt>
                <c:pt idx="27">
                  <c:v>35</c:v>
                </c:pt>
                <c:pt idx="28">
                  <c:v>26</c:v>
                </c:pt>
                <c:pt idx="29">
                  <c:v>31</c:v>
                </c:pt>
                <c:pt idx="30">
                  <c:v>30</c:v>
                </c:pt>
              </c:numCache>
            </c:numRef>
          </c:val>
          <c:smooth val="0"/>
          <c:extLst>
            <c:ext xmlns:c16="http://schemas.microsoft.com/office/drawing/2014/chart" uri="{C3380CC4-5D6E-409C-BE32-E72D297353CC}">
              <c16:uniqueId val="{00000000-6FB5-4C73-A067-59DD8DC38047}"/>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Sheet1!$C$2:$C$32</c:f>
              <c:numCache>
                <c:formatCode>General</c:formatCode>
                <c:ptCount val="31"/>
                <c:pt idx="0">
                  <c:v>6</c:v>
                </c:pt>
                <c:pt idx="1">
                  <c:v>5</c:v>
                </c:pt>
                <c:pt idx="2">
                  <c:v>7</c:v>
                </c:pt>
                <c:pt idx="3">
                  <c:v>5</c:v>
                </c:pt>
                <c:pt idx="4">
                  <c:v>5</c:v>
                </c:pt>
                <c:pt idx="5">
                  <c:v>4</c:v>
                </c:pt>
                <c:pt idx="6">
                  <c:v>0</c:v>
                </c:pt>
                <c:pt idx="7">
                  <c:v>2</c:v>
                </c:pt>
                <c:pt idx="8">
                  <c:v>4</c:v>
                </c:pt>
                <c:pt idx="9">
                  <c:v>3</c:v>
                </c:pt>
                <c:pt idx="10">
                  <c:v>4</c:v>
                </c:pt>
                <c:pt idx="11">
                  <c:v>4</c:v>
                </c:pt>
                <c:pt idx="12">
                  <c:v>4</c:v>
                </c:pt>
                <c:pt idx="13">
                  <c:v>6</c:v>
                </c:pt>
                <c:pt idx="14">
                  <c:v>7</c:v>
                </c:pt>
                <c:pt idx="15">
                  <c:v>6</c:v>
                </c:pt>
                <c:pt idx="16">
                  <c:v>2</c:v>
                </c:pt>
                <c:pt idx="17">
                  <c:v>3</c:v>
                </c:pt>
                <c:pt idx="18">
                  <c:v>4</c:v>
                </c:pt>
                <c:pt idx="19">
                  <c:v>5</c:v>
                </c:pt>
                <c:pt idx="20">
                  <c:v>5</c:v>
                </c:pt>
                <c:pt idx="21">
                  <c:v>9</c:v>
                </c:pt>
                <c:pt idx="22">
                  <c:v>2</c:v>
                </c:pt>
                <c:pt idx="23">
                  <c:v>4</c:v>
                </c:pt>
                <c:pt idx="24">
                  <c:v>5</c:v>
                </c:pt>
                <c:pt idx="25">
                  <c:v>5</c:v>
                </c:pt>
                <c:pt idx="26">
                  <c:v>3</c:v>
                </c:pt>
                <c:pt idx="27">
                  <c:v>2</c:v>
                </c:pt>
                <c:pt idx="28">
                  <c:v>8</c:v>
                </c:pt>
                <c:pt idx="29">
                  <c:v>9</c:v>
                </c:pt>
                <c:pt idx="30">
                  <c:v>3</c:v>
                </c:pt>
              </c:numCache>
            </c:numRef>
          </c:val>
          <c:smooth val="0"/>
          <c:extLst>
            <c:ext xmlns:c16="http://schemas.microsoft.com/office/drawing/2014/chart" uri="{C3380CC4-5D6E-409C-BE32-E72D297353CC}">
              <c16:uniqueId val="{00000001-6FB5-4C73-A067-59DD8DC38047}"/>
            </c:ext>
          </c:extLst>
        </c:ser>
        <c:dLbls>
          <c:showLegendKey val="0"/>
          <c:showVal val="0"/>
          <c:showCatName val="0"/>
          <c:showSerName val="0"/>
          <c:showPercent val="0"/>
          <c:showBubbleSize val="0"/>
        </c:dLbls>
        <c:smooth val="0"/>
        <c:axId val="342807256"/>
        <c:axId val="342810864"/>
      </c:lineChart>
      <c:dateAx>
        <c:axId val="34280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10864"/>
        <c:crosses val="autoZero"/>
        <c:auto val="1"/>
        <c:lblOffset val="100"/>
        <c:baseTimeUnit val="days"/>
      </c:dateAx>
      <c:valAx>
        <c:axId val="34281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0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145</c:v>
                </c:pt>
                <c:pt idx="1">
                  <c:v>61</c:v>
                </c:pt>
                <c:pt idx="2">
                  <c:v>279</c:v>
                </c:pt>
                <c:pt idx="3">
                  <c:v>230</c:v>
                </c:pt>
                <c:pt idx="4">
                  <c:v>84</c:v>
                </c:pt>
                <c:pt idx="5">
                  <c:v>138</c:v>
                </c:pt>
                <c:pt idx="6">
                  <c:v>196</c:v>
                </c:pt>
                <c:pt idx="7">
                  <c:v>124</c:v>
                </c:pt>
                <c:pt idx="8">
                  <c:v>133</c:v>
                </c:pt>
                <c:pt idx="9">
                  <c:v>63</c:v>
                </c:pt>
                <c:pt idx="10">
                  <c:v>53</c:v>
                </c:pt>
                <c:pt idx="11">
                  <c:v>293</c:v>
                </c:pt>
                <c:pt idx="12">
                  <c:v>260</c:v>
                </c:pt>
                <c:pt idx="13">
                  <c:v>319</c:v>
                </c:pt>
                <c:pt idx="14">
                  <c:v>187</c:v>
                </c:pt>
                <c:pt idx="15">
                  <c:v>113</c:v>
                </c:pt>
                <c:pt idx="16">
                  <c:v>367</c:v>
                </c:pt>
                <c:pt idx="17">
                  <c:v>497</c:v>
                </c:pt>
                <c:pt idx="18">
                  <c:v>343</c:v>
                </c:pt>
                <c:pt idx="19">
                  <c:v>279</c:v>
                </c:pt>
                <c:pt idx="20">
                  <c:v>230</c:v>
                </c:pt>
                <c:pt idx="21">
                  <c:v>134</c:v>
                </c:pt>
                <c:pt idx="22">
                  <c:v>101</c:v>
                </c:pt>
                <c:pt idx="23">
                  <c:v>64</c:v>
                </c:pt>
                <c:pt idx="24">
                  <c:v>130</c:v>
                </c:pt>
                <c:pt idx="25">
                  <c:v>186</c:v>
                </c:pt>
                <c:pt idx="26">
                  <c:v>291</c:v>
                </c:pt>
                <c:pt idx="27">
                  <c:v>84</c:v>
                </c:pt>
                <c:pt idx="28">
                  <c:v>361</c:v>
                </c:pt>
                <c:pt idx="29">
                  <c:v>259</c:v>
                </c:pt>
                <c:pt idx="30">
                  <c:v>97</c:v>
                </c:pt>
              </c:numCache>
            </c:numRef>
          </c:val>
          <c:smooth val="0"/>
          <c:extLst>
            <c:ext xmlns:c16="http://schemas.microsoft.com/office/drawing/2014/chart" uri="{C3380CC4-5D6E-409C-BE32-E72D297353CC}">
              <c16:uniqueId val="{00000000-547B-4F28-8C65-E3E77AD654E0}"/>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Sheet1!$C$2:$C$32</c:f>
              <c:numCache>
                <c:formatCode>General</c:formatCode>
                <c:ptCount val="31"/>
                <c:pt idx="0">
                  <c:v>67</c:v>
                </c:pt>
                <c:pt idx="1">
                  <c:v>40</c:v>
                </c:pt>
                <c:pt idx="2">
                  <c:v>114</c:v>
                </c:pt>
                <c:pt idx="3">
                  <c:v>77</c:v>
                </c:pt>
                <c:pt idx="4">
                  <c:v>52</c:v>
                </c:pt>
                <c:pt idx="5">
                  <c:v>65</c:v>
                </c:pt>
                <c:pt idx="6">
                  <c:v>90</c:v>
                </c:pt>
                <c:pt idx="7">
                  <c:v>58</c:v>
                </c:pt>
                <c:pt idx="8">
                  <c:v>39</c:v>
                </c:pt>
                <c:pt idx="9">
                  <c:v>44</c:v>
                </c:pt>
                <c:pt idx="10">
                  <c:v>30</c:v>
                </c:pt>
                <c:pt idx="11">
                  <c:v>154</c:v>
                </c:pt>
                <c:pt idx="12">
                  <c:v>112</c:v>
                </c:pt>
                <c:pt idx="13">
                  <c:v>443</c:v>
                </c:pt>
                <c:pt idx="14">
                  <c:v>213</c:v>
                </c:pt>
                <c:pt idx="15">
                  <c:v>116</c:v>
                </c:pt>
                <c:pt idx="16">
                  <c:v>355</c:v>
                </c:pt>
                <c:pt idx="17">
                  <c:v>108</c:v>
                </c:pt>
                <c:pt idx="18">
                  <c:v>110</c:v>
                </c:pt>
                <c:pt idx="19">
                  <c:v>89</c:v>
                </c:pt>
                <c:pt idx="20">
                  <c:v>122</c:v>
                </c:pt>
                <c:pt idx="21">
                  <c:v>71</c:v>
                </c:pt>
                <c:pt idx="22">
                  <c:v>86</c:v>
                </c:pt>
                <c:pt idx="23">
                  <c:v>39</c:v>
                </c:pt>
                <c:pt idx="24">
                  <c:v>87</c:v>
                </c:pt>
                <c:pt idx="25">
                  <c:v>92</c:v>
                </c:pt>
                <c:pt idx="26">
                  <c:v>122</c:v>
                </c:pt>
                <c:pt idx="27">
                  <c:v>55</c:v>
                </c:pt>
                <c:pt idx="28">
                  <c:v>215</c:v>
                </c:pt>
                <c:pt idx="29">
                  <c:v>73</c:v>
                </c:pt>
                <c:pt idx="30">
                  <c:v>51</c:v>
                </c:pt>
              </c:numCache>
            </c:numRef>
          </c:val>
          <c:smooth val="0"/>
          <c:extLst>
            <c:ext xmlns:c16="http://schemas.microsoft.com/office/drawing/2014/chart" uri="{C3380CC4-5D6E-409C-BE32-E72D297353CC}">
              <c16:uniqueId val="{00000001-547B-4F28-8C65-E3E77AD654E0}"/>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Sheet1!$D$2:$D$32</c:f>
              <c:numCache>
                <c:formatCode>General</c:formatCode>
                <c:ptCount val="31"/>
                <c:pt idx="0">
                  <c:v>112</c:v>
                </c:pt>
                <c:pt idx="1">
                  <c:v>40</c:v>
                </c:pt>
                <c:pt idx="2">
                  <c:v>238</c:v>
                </c:pt>
                <c:pt idx="3">
                  <c:v>224</c:v>
                </c:pt>
                <c:pt idx="4">
                  <c:v>58</c:v>
                </c:pt>
                <c:pt idx="5">
                  <c:v>114</c:v>
                </c:pt>
                <c:pt idx="6">
                  <c:v>152</c:v>
                </c:pt>
                <c:pt idx="7">
                  <c:v>99</c:v>
                </c:pt>
                <c:pt idx="8">
                  <c:v>116</c:v>
                </c:pt>
                <c:pt idx="9">
                  <c:v>53</c:v>
                </c:pt>
                <c:pt idx="10">
                  <c:v>36</c:v>
                </c:pt>
                <c:pt idx="11">
                  <c:v>218</c:v>
                </c:pt>
                <c:pt idx="12">
                  <c:v>218</c:v>
                </c:pt>
                <c:pt idx="13">
                  <c:v>148</c:v>
                </c:pt>
                <c:pt idx="14">
                  <c:v>89</c:v>
                </c:pt>
                <c:pt idx="15">
                  <c:v>66</c:v>
                </c:pt>
                <c:pt idx="16">
                  <c:v>193</c:v>
                </c:pt>
                <c:pt idx="17">
                  <c:v>439</c:v>
                </c:pt>
                <c:pt idx="18">
                  <c:v>305</c:v>
                </c:pt>
                <c:pt idx="19">
                  <c:v>262</c:v>
                </c:pt>
                <c:pt idx="20">
                  <c:v>172</c:v>
                </c:pt>
                <c:pt idx="21">
                  <c:v>108</c:v>
                </c:pt>
                <c:pt idx="22">
                  <c:v>86</c:v>
                </c:pt>
                <c:pt idx="23">
                  <c:v>47</c:v>
                </c:pt>
                <c:pt idx="24">
                  <c:v>89</c:v>
                </c:pt>
                <c:pt idx="25">
                  <c:v>149</c:v>
                </c:pt>
                <c:pt idx="26">
                  <c:v>230</c:v>
                </c:pt>
                <c:pt idx="27">
                  <c:v>72</c:v>
                </c:pt>
                <c:pt idx="28">
                  <c:v>248</c:v>
                </c:pt>
                <c:pt idx="29">
                  <c:v>225</c:v>
                </c:pt>
                <c:pt idx="30">
                  <c:v>61</c:v>
                </c:pt>
              </c:numCache>
            </c:numRef>
          </c:val>
          <c:smooth val="0"/>
          <c:extLst>
            <c:ext xmlns:c16="http://schemas.microsoft.com/office/drawing/2014/chart" uri="{C3380CC4-5D6E-409C-BE32-E72D297353CC}">
              <c16:uniqueId val="{00000002-547B-4F28-8C65-E3E77AD654E0}"/>
            </c:ext>
          </c:extLst>
        </c:ser>
        <c:dLbls>
          <c:showLegendKey val="0"/>
          <c:showVal val="0"/>
          <c:showCatName val="0"/>
          <c:showSerName val="0"/>
          <c:showPercent val="0"/>
          <c:showBubbleSize val="0"/>
        </c:dLbls>
        <c:smooth val="0"/>
        <c:axId val="342813160"/>
        <c:axId val="342813488"/>
      </c:lineChart>
      <c:dateAx>
        <c:axId val="342813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13488"/>
        <c:crosses val="autoZero"/>
        <c:auto val="1"/>
        <c:lblOffset val="100"/>
        <c:baseTimeUnit val="days"/>
      </c:dateAx>
      <c:valAx>
        <c:axId val="34281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1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2050</c:v>
                </c:pt>
                <c:pt idx="1">
                  <c:v>453</c:v>
                </c:pt>
                <c:pt idx="2">
                  <c:v>5444</c:v>
                </c:pt>
                <c:pt idx="3">
                  <c:v>3217</c:v>
                </c:pt>
                <c:pt idx="4">
                  <c:v>910</c:v>
                </c:pt>
                <c:pt idx="5">
                  <c:v>3511</c:v>
                </c:pt>
                <c:pt idx="6">
                  <c:v>4456</c:v>
                </c:pt>
                <c:pt idx="7">
                  <c:v>2823</c:v>
                </c:pt>
                <c:pt idx="8">
                  <c:v>2183</c:v>
                </c:pt>
                <c:pt idx="9">
                  <c:v>779</c:v>
                </c:pt>
                <c:pt idx="10">
                  <c:v>909</c:v>
                </c:pt>
                <c:pt idx="11">
                  <c:v>8629</c:v>
                </c:pt>
                <c:pt idx="12">
                  <c:v>5125</c:v>
                </c:pt>
                <c:pt idx="13">
                  <c:v>10986</c:v>
                </c:pt>
                <c:pt idx="14">
                  <c:v>7582</c:v>
                </c:pt>
                <c:pt idx="15">
                  <c:v>2322</c:v>
                </c:pt>
                <c:pt idx="16">
                  <c:v>7537</c:v>
                </c:pt>
                <c:pt idx="17">
                  <c:v>3898</c:v>
                </c:pt>
                <c:pt idx="18">
                  <c:v>6096</c:v>
                </c:pt>
                <c:pt idx="19">
                  <c:v>4058</c:v>
                </c:pt>
                <c:pt idx="20">
                  <c:v>5061</c:v>
                </c:pt>
                <c:pt idx="21">
                  <c:v>2132</c:v>
                </c:pt>
                <c:pt idx="22">
                  <c:v>1320</c:v>
                </c:pt>
                <c:pt idx="23">
                  <c:v>605</c:v>
                </c:pt>
                <c:pt idx="24">
                  <c:v>4226</c:v>
                </c:pt>
                <c:pt idx="25">
                  <c:v>3493</c:v>
                </c:pt>
                <c:pt idx="26">
                  <c:v>5212</c:v>
                </c:pt>
                <c:pt idx="27">
                  <c:v>950</c:v>
                </c:pt>
                <c:pt idx="28">
                  <c:v>7819</c:v>
                </c:pt>
                <c:pt idx="29">
                  <c:v>3385</c:v>
                </c:pt>
                <c:pt idx="30">
                  <c:v>3665</c:v>
                </c:pt>
              </c:numCache>
            </c:numRef>
          </c:val>
          <c:smooth val="0"/>
          <c:extLst>
            <c:ext xmlns:c16="http://schemas.microsoft.com/office/drawing/2014/chart" uri="{C3380CC4-5D6E-409C-BE32-E72D297353CC}">
              <c16:uniqueId val="{00000000-0896-41A6-BB15-75B33EDB84EB}"/>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Sheet1!$C$2:$C$32</c:f>
              <c:numCache>
                <c:formatCode>General</c:formatCode>
                <c:ptCount val="31"/>
                <c:pt idx="0">
                  <c:v>1448</c:v>
                </c:pt>
                <c:pt idx="1">
                  <c:v>299</c:v>
                </c:pt>
                <c:pt idx="2">
                  <c:v>4010</c:v>
                </c:pt>
                <c:pt idx="3">
                  <c:v>2210</c:v>
                </c:pt>
                <c:pt idx="4">
                  <c:v>634</c:v>
                </c:pt>
                <c:pt idx="5">
                  <c:v>2616</c:v>
                </c:pt>
                <c:pt idx="6">
                  <c:v>2835</c:v>
                </c:pt>
                <c:pt idx="7">
                  <c:v>2055</c:v>
                </c:pt>
                <c:pt idx="8">
                  <c:v>1284</c:v>
                </c:pt>
                <c:pt idx="9">
                  <c:v>380</c:v>
                </c:pt>
                <c:pt idx="10">
                  <c:v>550</c:v>
                </c:pt>
                <c:pt idx="11">
                  <c:v>5463</c:v>
                </c:pt>
                <c:pt idx="12">
                  <c:v>3770</c:v>
                </c:pt>
                <c:pt idx="13">
                  <c:v>6892</c:v>
                </c:pt>
                <c:pt idx="14">
                  <c:v>3948</c:v>
                </c:pt>
                <c:pt idx="15">
                  <c:v>1491</c:v>
                </c:pt>
                <c:pt idx="16">
                  <c:v>5003</c:v>
                </c:pt>
                <c:pt idx="17">
                  <c:v>3019</c:v>
                </c:pt>
                <c:pt idx="18">
                  <c:v>4957</c:v>
                </c:pt>
                <c:pt idx="19">
                  <c:v>2719</c:v>
                </c:pt>
                <c:pt idx="20">
                  <c:v>3572</c:v>
                </c:pt>
                <c:pt idx="21">
                  <c:v>1236</c:v>
                </c:pt>
                <c:pt idx="22">
                  <c:v>861</c:v>
                </c:pt>
                <c:pt idx="23">
                  <c:v>378</c:v>
                </c:pt>
                <c:pt idx="24">
                  <c:v>2963</c:v>
                </c:pt>
                <c:pt idx="25">
                  <c:v>2535</c:v>
                </c:pt>
                <c:pt idx="26">
                  <c:v>3757</c:v>
                </c:pt>
                <c:pt idx="27">
                  <c:v>651</c:v>
                </c:pt>
                <c:pt idx="28">
                  <c:v>5836</c:v>
                </c:pt>
                <c:pt idx="29">
                  <c:v>2627</c:v>
                </c:pt>
                <c:pt idx="30">
                  <c:v>1972</c:v>
                </c:pt>
              </c:numCache>
            </c:numRef>
          </c:val>
          <c:smooth val="0"/>
          <c:extLst>
            <c:ext xmlns:c16="http://schemas.microsoft.com/office/drawing/2014/chart" uri="{C3380CC4-5D6E-409C-BE32-E72D297353CC}">
              <c16:uniqueId val="{00000001-0896-41A6-BB15-75B33EDB84EB}"/>
            </c:ext>
          </c:extLst>
        </c:ser>
        <c:dLbls>
          <c:showLegendKey val="0"/>
          <c:showVal val="0"/>
          <c:showCatName val="0"/>
          <c:showSerName val="0"/>
          <c:showPercent val="0"/>
          <c:showBubbleSize val="0"/>
        </c:dLbls>
        <c:smooth val="0"/>
        <c:axId val="340619480"/>
        <c:axId val="340616200"/>
      </c:lineChart>
      <c:dateAx>
        <c:axId val="340619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16200"/>
        <c:crosses val="autoZero"/>
        <c:auto val="1"/>
        <c:lblOffset val="100"/>
        <c:baseTimeUnit val="days"/>
      </c:dateAx>
      <c:valAx>
        <c:axId val="34061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1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100168</c:v>
                </c:pt>
                <c:pt idx="1">
                  <c:v>100192</c:v>
                </c:pt>
                <c:pt idx="2">
                  <c:v>100228</c:v>
                </c:pt>
                <c:pt idx="3">
                  <c:v>100255</c:v>
                </c:pt>
                <c:pt idx="4">
                  <c:v>100282</c:v>
                </c:pt>
                <c:pt idx="5">
                  <c:v>100312</c:v>
                </c:pt>
                <c:pt idx="6">
                  <c:v>100347</c:v>
                </c:pt>
                <c:pt idx="7">
                  <c:v>100383</c:v>
                </c:pt>
                <c:pt idx="8">
                  <c:v>100409</c:v>
                </c:pt>
                <c:pt idx="9">
                  <c:v>100438</c:v>
                </c:pt>
                <c:pt idx="10">
                  <c:v>100463</c:v>
                </c:pt>
                <c:pt idx="11">
                  <c:v>100495</c:v>
                </c:pt>
                <c:pt idx="12">
                  <c:v>100522</c:v>
                </c:pt>
                <c:pt idx="13">
                  <c:v>100557</c:v>
                </c:pt>
                <c:pt idx="14">
                  <c:v>100586</c:v>
                </c:pt>
                <c:pt idx="15">
                  <c:v>100611</c:v>
                </c:pt>
                <c:pt idx="16">
                  <c:v>100645</c:v>
                </c:pt>
                <c:pt idx="17">
                  <c:v>100667</c:v>
                </c:pt>
                <c:pt idx="18">
                  <c:v>100690</c:v>
                </c:pt>
                <c:pt idx="19">
                  <c:v>100728</c:v>
                </c:pt>
                <c:pt idx="20">
                  <c:v>100755</c:v>
                </c:pt>
                <c:pt idx="21">
                  <c:v>100774</c:v>
                </c:pt>
                <c:pt idx="22">
                  <c:v>100806</c:v>
                </c:pt>
                <c:pt idx="23">
                  <c:v>100832</c:v>
                </c:pt>
                <c:pt idx="24">
                  <c:v>100865</c:v>
                </c:pt>
                <c:pt idx="25">
                  <c:v>100898</c:v>
                </c:pt>
                <c:pt idx="26">
                  <c:v>100927</c:v>
                </c:pt>
                <c:pt idx="27">
                  <c:v>100961</c:v>
                </c:pt>
                <c:pt idx="28">
                  <c:v>100978</c:v>
                </c:pt>
                <c:pt idx="29">
                  <c:v>101000</c:v>
                </c:pt>
                <c:pt idx="30">
                  <c:v>101027</c:v>
                </c:pt>
              </c:numCache>
            </c:numRef>
          </c:val>
          <c:smooth val="0"/>
          <c:extLst>
            <c:ext xmlns:c16="http://schemas.microsoft.com/office/drawing/2014/chart" uri="{C3380CC4-5D6E-409C-BE32-E72D297353CC}">
              <c16:uniqueId val="{00000000-1307-45C4-89B0-2D3906B35B09}"/>
            </c:ext>
          </c:extLst>
        </c:ser>
        <c:dLbls>
          <c:showLegendKey val="0"/>
          <c:showVal val="0"/>
          <c:showCatName val="0"/>
          <c:showSerName val="0"/>
          <c:showPercent val="0"/>
          <c:showBubbleSize val="0"/>
        </c:dLbls>
        <c:smooth val="0"/>
        <c:axId val="340619152"/>
        <c:axId val="340620792"/>
      </c:lineChart>
      <c:dateAx>
        <c:axId val="34061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20792"/>
        <c:crosses val="autoZero"/>
        <c:auto val="1"/>
        <c:lblOffset val="100"/>
        <c:baseTimeUnit val="days"/>
      </c:dateAx>
      <c:valAx>
        <c:axId val="34062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1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2.68282988871224E-2</c:v>
                </c:pt>
                <c:pt idx="1">
                  <c:v>0</c:v>
                </c:pt>
                <c:pt idx="2">
                  <c:v>0</c:v>
                </c:pt>
                <c:pt idx="3">
                  <c:v>0.179848966613673</c:v>
                </c:pt>
                <c:pt idx="4">
                  <c:v>0.33187599364069997</c:v>
                </c:pt>
                <c:pt idx="5">
                  <c:v>0</c:v>
                </c:pt>
                <c:pt idx="6">
                  <c:v>0</c:v>
                </c:pt>
                <c:pt idx="7">
                  <c:v>0</c:v>
                </c:pt>
                <c:pt idx="8">
                  <c:v>0</c:v>
                </c:pt>
                <c:pt idx="9">
                  <c:v>5.4650238473767897E-2</c:v>
                </c:pt>
                <c:pt idx="10">
                  <c:v>0.15302066772655001</c:v>
                </c:pt>
                <c:pt idx="11">
                  <c:v>0</c:v>
                </c:pt>
                <c:pt idx="12">
                  <c:v>0.10433227344992101</c:v>
                </c:pt>
                <c:pt idx="13">
                  <c:v>0.248410174880763</c:v>
                </c:pt>
                <c:pt idx="14">
                  <c:v>0.21462639109697901</c:v>
                </c:pt>
                <c:pt idx="15">
                  <c:v>0.226550079491256</c:v>
                </c:pt>
                <c:pt idx="16">
                  <c:v>0.17587440381558</c:v>
                </c:pt>
                <c:pt idx="17">
                  <c:v>0.16593799682034999</c:v>
                </c:pt>
                <c:pt idx="18">
                  <c:v>0</c:v>
                </c:pt>
                <c:pt idx="19">
                  <c:v>0</c:v>
                </c:pt>
                <c:pt idx="20">
                  <c:v>0</c:v>
                </c:pt>
                <c:pt idx="21">
                  <c:v>0.239467408585056</c:v>
                </c:pt>
                <c:pt idx="22">
                  <c:v>0</c:v>
                </c:pt>
                <c:pt idx="23">
                  <c:v>0</c:v>
                </c:pt>
              </c:numCache>
            </c:numRef>
          </c:val>
          <c:smooth val="0"/>
          <c:extLst>
            <c:ext xmlns:c16="http://schemas.microsoft.com/office/drawing/2014/chart" uri="{C3380CC4-5D6E-409C-BE32-E72D297353CC}">
              <c16:uniqueId val="{00000000-5D61-4785-85A0-DEF6A3923E9D}"/>
            </c:ext>
          </c:extLst>
        </c:ser>
        <c:dLbls>
          <c:showLegendKey val="0"/>
          <c:showVal val="0"/>
          <c:showCatName val="0"/>
          <c:showSerName val="0"/>
          <c:showPercent val="0"/>
          <c:showBubbleSize val="0"/>
        </c:dLbls>
        <c:smooth val="0"/>
        <c:axId val="344679152"/>
        <c:axId val="344677840"/>
      </c:lineChart>
      <c:catAx>
        <c:axId val="34467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7840"/>
        <c:crosses val="autoZero"/>
        <c:auto val="1"/>
        <c:lblAlgn val="ctr"/>
        <c:lblOffset val="100"/>
        <c:noMultiLvlLbl val="0"/>
      </c:catAx>
      <c:valAx>
        <c:axId val="34467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2774</c:v>
                </c:pt>
              </c:numCache>
            </c:numRef>
          </c:val>
          <c:extLst>
            <c:ext xmlns:c16="http://schemas.microsoft.com/office/drawing/2014/chart" uri="{C3380CC4-5D6E-409C-BE32-E72D297353CC}">
              <c16:uniqueId val="{00000000-03D4-454D-8659-53177426BB2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70</c:v>
                </c:pt>
              </c:numCache>
            </c:numRef>
          </c:val>
          <c:extLst>
            <c:ext xmlns:c16="http://schemas.microsoft.com/office/drawing/2014/chart" uri="{C3380CC4-5D6E-409C-BE32-E72D297353CC}">
              <c16:uniqueId val="{00000001-03D4-454D-8659-53177426BB2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03D4-454D-8659-53177426BB2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2</c:v>
                </c:pt>
              </c:numCache>
            </c:numRef>
          </c:val>
          <c:extLst>
            <c:ext xmlns:c16="http://schemas.microsoft.com/office/drawing/2014/chart" uri="{C3380CC4-5D6E-409C-BE32-E72D297353CC}">
              <c16:uniqueId val="{00000003-03D4-454D-8659-53177426BB2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03D4-454D-8659-53177426BB2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03D4-454D-8659-53177426BB2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81</c:v>
                </c:pt>
              </c:numCache>
            </c:numRef>
          </c:val>
          <c:extLst>
            <c:ext xmlns:c16="http://schemas.microsoft.com/office/drawing/2014/chart" uri="{C3380CC4-5D6E-409C-BE32-E72D297353CC}">
              <c16:uniqueId val="{00000006-03D4-454D-8659-53177426BB2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308</c:v>
                </c:pt>
              </c:numCache>
            </c:numRef>
          </c:val>
          <c:extLst>
            <c:ext xmlns:c16="http://schemas.microsoft.com/office/drawing/2014/chart" uri="{C3380CC4-5D6E-409C-BE32-E72D297353CC}">
              <c16:uniqueId val="{00000007-03D4-454D-8659-53177426BB23}"/>
            </c:ext>
          </c:extLst>
        </c:ser>
        <c:dLbls>
          <c:showLegendKey val="0"/>
          <c:showVal val="0"/>
          <c:showCatName val="0"/>
          <c:showSerName val="0"/>
          <c:showPercent val="0"/>
          <c:showBubbleSize val="0"/>
        </c:dLbls>
        <c:gapWidth val="150"/>
        <c:overlap val="100"/>
        <c:axId val="344674232"/>
        <c:axId val="344679808"/>
      </c:barChart>
      <c:catAx>
        <c:axId val="344674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9808"/>
        <c:crosses val="autoZero"/>
        <c:auto val="1"/>
        <c:lblAlgn val="ctr"/>
        <c:lblOffset val="100"/>
        <c:noMultiLvlLbl val="0"/>
      </c:catAx>
      <c:valAx>
        <c:axId val="344679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45</c:v>
                </c:pt>
                <c:pt idx="1">
                  <c:v>5835</c:v>
                </c:pt>
                <c:pt idx="2">
                  <c:v>3396</c:v>
                </c:pt>
                <c:pt idx="3">
                  <c:v>2126</c:v>
                </c:pt>
                <c:pt idx="4">
                  <c:v>1091</c:v>
                </c:pt>
                <c:pt idx="5">
                  <c:v>842</c:v>
                </c:pt>
                <c:pt idx="6">
                  <c:v>568</c:v>
                </c:pt>
              </c:numCache>
            </c:numRef>
          </c:val>
          <c:extLst>
            <c:ext xmlns:c16="http://schemas.microsoft.com/office/drawing/2014/chart" uri="{C3380CC4-5D6E-409C-BE32-E72D297353CC}">
              <c16:uniqueId val="{00000000-EC37-44DF-BF83-44402959020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228</c:v>
                </c:pt>
                <c:pt idx="1">
                  <c:v>11323</c:v>
                </c:pt>
                <c:pt idx="2">
                  <c:v>21299</c:v>
                </c:pt>
                <c:pt idx="3">
                  <c:v>27139</c:v>
                </c:pt>
                <c:pt idx="4">
                  <c:v>14492</c:v>
                </c:pt>
                <c:pt idx="5">
                  <c:v>8911</c:v>
                </c:pt>
                <c:pt idx="6">
                  <c:v>2963</c:v>
                </c:pt>
              </c:numCache>
            </c:numRef>
          </c:val>
          <c:extLst>
            <c:ext xmlns:c16="http://schemas.microsoft.com/office/drawing/2014/chart" uri="{C3380CC4-5D6E-409C-BE32-E72D297353CC}">
              <c16:uniqueId val="{00000001-EC37-44DF-BF83-444029590202}"/>
            </c:ext>
          </c:extLst>
        </c:ser>
        <c:dLbls>
          <c:showLegendKey val="0"/>
          <c:showVal val="0"/>
          <c:showCatName val="0"/>
          <c:showSerName val="0"/>
          <c:showPercent val="0"/>
          <c:showBubbleSize val="0"/>
        </c:dLbls>
        <c:gapWidth val="219"/>
        <c:overlap val="-27"/>
        <c:axId val="344673904"/>
        <c:axId val="344685056"/>
      </c:barChart>
      <c:catAx>
        <c:axId val="34467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85056"/>
        <c:crosses val="autoZero"/>
        <c:auto val="1"/>
        <c:lblAlgn val="ctr"/>
        <c:lblOffset val="100"/>
        <c:noMultiLvlLbl val="0"/>
      </c:catAx>
      <c:valAx>
        <c:axId val="34468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7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0</c:v>
                </c:pt>
                <c:pt idx="1">
                  <c:v>0.240444573036286</c:v>
                </c:pt>
                <c:pt idx="2">
                  <c:v>0</c:v>
                </c:pt>
                <c:pt idx="3">
                  <c:v>0</c:v>
                </c:pt>
                <c:pt idx="4">
                  <c:v>0</c:v>
                </c:pt>
                <c:pt idx="5">
                  <c:v>0.160443261881272</c:v>
                </c:pt>
                <c:pt idx="6">
                  <c:v>0</c:v>
                </c:pt>
                <c:pt idx="7">
                  <c:v>5.4772147864882097E-2</c:v>
                </c:pt>
                <c:pt idx="8">
                  <c:v>0</c:v>
                </c:pt>
                <c:pt idx="9">
                  <c:v>0</c:v>
                </c:pt>
                <c:pt idx="10">
                  <c:v>0.37810569049064202</c:v>
                </c:pt>
                <c:pt idx="11">
                  <c:v>0.33222921826663898</c:v>
                </c:pt>
                <c:pt idx="12">
                  <c:v>5.4692627433821903E-2</c:v>
                </c:pt>
                <c:pt idx="13">
                  <c:v>0.125259715083854</c:v>
                </c:pt>
                <c:pt idx="14">
                  <c:v>2.6833364804563699E-2</c:v>
                </c:pt>
                <c:pt idx="15">
                  <c:v>0.27719821162444103</c:v>
                </c:pt>
                <c:pt idx="16">
                  <c:v>0</c:v>
                </c:pt>
                <c:pt idx="17">
                  <c:v>0</c:v>
                </c:pt>
                <c:pt idx="18">
                  <c:v>0.21642657877232499</c:v>
                </c:pt>
                <c:pt idx="19">
                  <c:v>0.17864231838031</c:v>
                </c:pt>
                <c:pt idx="20">
                  <c:v>0</c:v>
                </c:pt>
                <c:pt idx="21">
                  <c:v>8.8282265184053604E-2</c:v>
                </c:pt>
                <c:pt idx="22">
                  <c:v>0</c:v>
                </c:pt>
                <c:pt idx="23">
                  <c:v>0.175476860847841</c:v>
                </c:pt>
                <c:pt idx="24">
                  <c:v>0</c:v>
                </c:pt>
                <c:pt idx="25">
                  <c:v>0.24769396914723901</c:v>
                </c:pt>
                <c:pt idx="26">
                  <c:v>0</c:v>
                </c:pt>
                <c:pt idx="27">
                  <c:v>0.22575598550408901</c:v>
                </c:pt>
                <c:pt idx="28">
                  <c:v>0</c:v>
                </c:pt>
                <c:pt idx="29">
                  <c:v>0.119756923137829</c:v>
                </c:pt>
                <c:pt idx="30">
                  <c:v>0.15238019849005099</c:v>
                </c:pt>
              </c:numCache>
            </c:numRef>
          </c:val>
          <c:smooth val="0"/>
          <c:extLst>
            <c:ext xmlns:c16="http://schemas.microsoft.com/office/drawing/2014/chart" uri="{C3380CC4-5D6E-409C-BE32-E72D297353CC}">
              <c16:uniqueId val="{00000000-6AC8-4775-BE3C-F4DE60727539}"/>
            </c:ext>
          </c:extLst>
        </c:ser>
        <c:dLbls>
          <c:showLegendKey val="0"/>
          <c:showVal val="0"/>
          <c:showCatName val="0"/>
          <c:showSerName val="0"/>
          <c:showPercent val="0"/>
          <c:showBubbleSize val="0"/>
        </c:dLbls>
        <c:smooth val="0"/>
        <c:axId val="308653648"/>
        <c:axId val="308658896"/>
      </c:lineChart>
      <c:dateAx>
        <c:axId val="308653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58896"/>
        <c:crosses val="autoZero"/>
        <c:auto val="1"/>
        <c:lblOffset val="100"/>
        <c:baseTimeUnit val="days"/>
      </c:dateAx>
      <c:valAx>
        <c:axId val="30865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5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0.26561480554147998</c:v>
                </c:pt>
                <c:pt idx="1">
                  <c:v>0.13835484415829599</c:v>
                </c:pt>
                <c:pt idx="2">
                  <c:v>0.17586217174878499</c:v>
                </c:pt>
                <c:pt idx="3">
                  <c:v>5.66335807326597E-2</c:v>
                </c:pt>
                <c:pt idx="4">
                  <c:v>0.21229313011482401</c:v>
                </c:pt>
                <c:pt idx="5">
                  <c:v>0.164436098443073</c:v>
                </c:pt>
                <c:pt idx="6">
                  <c:v>0.37755720488439798</c:v>
                </c:pt>
              </c:numCache>
            </c:numRef>
          </c:val>
          <c:extLst>
            <c:ext xmlns:c16="http://schemas.microsoft.com/office/drawing/2014/chart" uri="{C3380CC4-5D6E-409C-BE32-E72D297353CC}">
              <c16:uniqueId val="{00000000-D341-457F-9F14-0B25BC9F9ED4}"/>
            </c:ext>
          </c:extLst>
        </c:ser>
        <c:dLbls>
          <c:showLegendKey val="0"/>
          <c:showVal val="0"/>
          <c:showCatName val="0"/>
          <c:showSerName val="0"/>
          <c:showPercent val="0"/>
          <c:showBubbleSize val="0"/>
        </c:dLbls>
        <c:gapWidth val="219"/>
        <c:overlap val="-27"/>
        <c:axId val="306364080"/>
        <c:axId val="306364408"/>
      </c:barChart>
      <c:catAx>
        <c:axId val="30636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64408"/>
        <c:crosses val="autoZero"/>
        <c:auto val="1"/>
        <c:lblAlgn val="ctr"/>
        <c:lblOffset val="100"/>
        <c:noMultiLvlLbl val="0"/>
      </c:catAx>
      <c:valAx>
        <c:axId val="30636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6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Sheet1!$A$2:$A$3</c:f>
              <c:strCache>
                <c:ptCount val="2"/>
                <c:pt idx="0">
                  <c:v>Link</c:v>
                </c:pt>
                <c:pt idx="1">
                  <c:v>Photo</c:v>
                </c:pt>
              </c:strCache>
            </c:strRef>
          </c:cat>
          <c:val>
            <c:numRef>
              <c:f>Sheet1!$B$2:$B$3</c:f>
              <c:numCache>
                <c:formatCode>General</c:formatCode>
                <c:ptCount val="2"/>
                <c:pt idx="0">
                  <c:v>4.0757189777311499E-2</c:v>
                </c:pt>
                <c:pt idx="1">
                  <c:v>0.19580103556275799</c:v>
                </c:pt>
              </c:numCache>
            </c:numRef>
          </c:val>
          <c:extLst>
            <c:ext xmlns:c16="http://schemas.microsoft.com/office/drawing/2014/chart" uri="{C3380CC4-5D6E-409C-BE32-E72D297353CC}">
              <c16:uniqueId val="{00000000-88E0-4558-A765-BE839F59D7CD}"/>
            </c:ext>
          </c:extLst>
        </c:ser>
        <c:dLbls>
          <c:showLegendKey val="0"/>
          <c:showVal val="0"/>
          <c:showCatName val="0"/>
          <c:showSerName val="0"/>
          <c:showPercent val="0"/>
          <c:showBubbleSize val="0"/>
        </c:dLbls>
        <c:gapWidth val="219"/>
        <c:overlap val="-27"/>
        <c:axId val="437285288"/>
        <c:axId val="437285616"/>
      </c:barChart>
      <c:catAx>
        <c:axId val="43728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85616"/>
        <c:crosses val="autoZero"/>
        <c:auto val="1"/>
        <c:lblAlgn val="ctr"/>
        <c:lblOffset val="100"/>
        <c:noMultiLvlLbl val="0"/>
      </c:catAx>
      <c:valAx>
        <c:axId val="43728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8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0AD00-6E30-42EB-B0EE-4D5BEBC4F3A0}"/>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48CE8B1B-0368-486C-9C44-3EA0D910B97D}"/>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072314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D6BE0-3A76-4342-A9AA-DEEFAA9B8FE8}"/>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0DC47FB3-E68E-4396-8E79-8F879040E55F}"/>
              </a:ext>
            </a:extLst>
          </p:cNvPr>
          <p:cNvGraphicFramePr>
            <a:graphicFrameLocks noGrp="1"/>
          </p:cNvGraphicFramePr>
          <p:nvPr>
            <p:ph type="tbl" sz="quarter" idx="13"/>
            <p:extLst>
              <p:ext uri="{D42A27DB-BD31-4B8C-83A1-F6EECF244321}">
                <p14:modId xmlns:p14="http://schemas.microsoft.com/office/powerpoint/2010/main" val="2273840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67485409"/>
                    </a:ext>
                  </a:extLst>
                </a:gridCol>
                <a:gridCol w="740664">
                  <a:extLst>
                    <a:ext uri="{9D8B030D-6E8A-4147-A177-3AD203B41FA5}">
                      <a16:colId xmlns:a16="http://schemas.microsoft.com/office/drawing/2014/main" val="51267479"/>
                    </a:ext>
                  </a:extLst>
                </a:gridCol>
                <a:gridCol w="740664">
                  <a:extLst>
                    <a:ext uri="{9D8B030D-6E8A-4147-A177-3AD203B41FA5}">
                      <a16:colId xmlns:a16="http://schemas.microsoft.com/office/drawing/2014/main" val="2070594840"/>
                    </a:ext>
                  </a:extLst>
                </a:gridCol>
                <a:gridCol w="740664">
                  <a:extLst>
                    <a:ext uri="{9D8B030D-6E8A-4147-A177-3AD203B41FA5}">
                      <a16:colId xmlns:a16="http://schemas.microsoft.com/office/drawing/2014/main" val="870474450"/>
                    </a:ext>
                  </a:extLst>
                </a:gridCol>
                <a:gridCol w="740664">
                  <a:extLst>
                    <a:ext uri="{9D8B030D-6E8A-4147-A177-3AD203B41FA5}">
                      <a16:colId xmlns:a16="http://schemas.microsoft.com/office/drawing/2014/main" val="3670167205"/>
                    </a:ext>
                  </a:extLst>
                </a:gridCol>
                <a:gridCol w="740664">
                  <a:extLst>
                    <a:ext uri="{9D8B030D-6E8A-4147-A177-3AD203B41FA5}">
                      <a16:colId xmlns:a16="http://schemas.microsoft.com/office/drawing/2014/main" val="769301890"/>
                    </a:ext>
                  </a:extLst>
                </a:gridCol>
                <a:gridCol w="740664">
                  <a:extLst>
                    <a:ext uri="{9D8B030D-6E8A-4147-A177-3AD203B41FA5}">
                      <a16:colId xmlns:a16="http://schemas.microsoft.com/office/drawing/2014/main" val="128488601"/>
                    </a:ext>
                  </a:extLst>
                </a:gridCol>
                <a:gridCol w="740664">
                  <a:extLst>
                    <a:ext uri="{9D8B030D-6E8A-4147-A177-3AD203B41FA5}">
                      <a16:colId xmlns:a16="http://schemas.microsoft.com/office/drawing/2014/main" val="3942320720"/>
                    </a:ext>
                  </a:extLst>
                </a:gridCol>
                <a:gridCol w="740664">
                  <a:extLst>
                    <a:ext uri="{9D8B030D-6E8A-4147-A177-3AD203B41FA5}">
                      <a16:colId xmlns:a16="http://schemas.microsoft.com/office/drawing/2014/main" val="642883618"/>
                    </a:ext>
                  </a:extLst>
                </a:gridCol>
                <a:gridCol w="740664">
                  <a:extLst>
                    <a:ext uri="{9D8B030D-6E8A-4147-A177-3AD203B41FA5}">
                      <a16:colId xmlns:a16="http://schemas.microsoft.com/office/drawing/2014/main" val="22591194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88793057"/>
                  </a:ext>
                </a:extLst>
              </a:tr>
              <a:tr h="370840">
                <a:tc>
                  <a:txBody>
                    <a:bodyPr/>
                    <a:lstStyle/>
                    <a:p>
                      <a:r>
                        <a:rPr lang="en-US" sz="1000"/>
                        <a:t>SCS Dairy MY</a:t>
                      </a:r>
                    </a:p>
                  </a:txBody>
                  <a:tcPr/>
                </a:tc>
                <a:tc>
                  <a:txBody>
                    <a:bodyPr/>
                    <a:lstStyle/>
                    <a:p>
                      <a:r>
                        <a:rPr lang="en-US" sz="1000"/>
                        <a:t>101076</a:t>
                      </a:r>
                    </a:p>
                  </a:txBody>
                  <a:tcPr/>
                </a:tc>
                <a:tc>
                  <a:txBody>
                    <a:bodyPr/>
                    <a:lstStyle/>
                    <a:p>
                      <a:r>
                        <a:rPr lang="en-US" sz="1000"/>
                        <a:t>878</a:t>
                      </a:r>
                    </a:p>
                  </a:txBody>
                  <a:tcPr/>
                </a:tc>
                <a:tc>
                  <a:txBody>
                    <a:bodyPr/>
                    <a:lstStyle/>
                    <a:p>
                      <a:r>
                        <a:rPr lang="en-US" sz="1000"/>
                        <a:t>18</a:t>
                      </a:r>
                    </a:p>
                  </a:txBody>
                  <a:tcPr/>
                </a:tc>
                <a:tc>
                  <a:txBody>
                    <a:bodyPr/>
                    <a:lstStyle/>
                    <a:p>
                      <a:r>
                        <a:rPr lang="en-US" sz="1000"/>
                        <a:t>2847</a:t>
                      </a:r>
                    </a:p>
                  </a:txBody>
                  <a:tcPr/>
                </a:tc>
                <a:tc>
                  <a:txBody>
                    <a:bodyPr/>
                    <a:lstStyle/>
                    <a:p>
                      <a:r>
                        <a:rPr lang="en-US" sz="1000"/>
                        <a:t>81</a:t>
                      </a:r>
                    </a:p>
                  </a:txBody>
                  <a:tcPr/>
                </a:tc>
                <a:tc>
                  <a:txBody>
                    <a:bodyPr/>
                    <a:lstStyle/>
                    <a:p>
                      <a:r>
                        <a:rPr lang="en-US" sz="1000"/>
                        <a:t>308</a:t>
                      </a:r>
                    </a:p>
                  </a:txBody>
                  <a:tcPr/>
                </a:tc>
                <a:tc>
                  <a:txBody>
                    <a:bodyPr/>
                    <a:lstStyle/>
                    <a:p>
                      <a:r>
                        <a:rPr lang="en-US" sz="1000"/>
                        <a:t>1</a:t>
                      </a:r>
                    </a:p>
                  </a:txBody>
                  <a:tcPr/>
                </a:tc>
                <a:tc>
                  <a:txBody>
                    <a:bodyPr/>
                    <a:lstStyle/>
                    <a:p>
                      <a:r>
                        <a:rPr lang="en-US" sz="1000"/>
                        <a:t>0.1786 %</a:t>
                      </a:r>
                    </a:p>
                  </a:txBody>
                  <a:tcPr/>
                </a:tc>
                <a:tc>
                  <a:txBody>
                    <a:bodyPr/>
                    <a:lstStyle/>
                    <a:p>
                      <a:r>
                        <a:rPr lang="en-US" sz="1000"/>
                        <a:t>0.0 %</a:t>
                      </a:r>
                    </a:p>
                  </a:txBody>
                  <a:tcPr/>
                </a:tc>
                <a:extLst>
                  <a:ext uri="{0D108BD9-81ED-4DB2-BD59-A6C34878D82A}">
                    <a16:rowId xmlns:a16="http://schemas.microsoft.com/office/drawing/2014/main" val="3130652139"/>
                  </a:ext>
                </a:extLst>
              </a:tr>
            </a:tbl>
          </a:graphicData>
        </a:graphic>
      </p:graphicFrame>
      <p:sp>
        <p:nvSpPr>
          <p:cNvPr id="4" name="Text Placeholder 3">
            <a:extLst>
              <a:ext uri="{FF2B5EF4-FFF2-40B4-BE49-F238E27FC236}">
                <a16:creationId xmlns:a16="http://schemas.microsoft.com/office/drawing/2014/main" id="{8C0CF879-5A5D-4130-8563-EEA2DBD72AA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35910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9D4DF-33C7-4039-A865-82BB150A8ED9}"/>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1ADE12F5-8FF1-42A7-9000-D46FF6FE9C1E}"/>
              </a:ext>
            </a:extLst>
          </p:cNvPr>
          <p:cNvGraphicFramePr>
            <a:graphicFrameLocks noGrp="1"/>
          </p:cNvGraphicFramePr>
          <p:nvPr>
            <p:ph type="tbl" sz="quarter" idx="13"/>
            <p:extLst>
              <p:ext uri="{D42A27DB-BD31-4B8C-83A1-F6EECF244321}">
                <p14:modId xmlns:p14="http://schemas.microsoft.com/office/powerpoint/2010/main" val="78813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13040096"/>
                    </a:ext>
                  </a:extLst>
                </a:gridCol>
                <a:gridCol w="1645920">
                  <a:extLst>
                    <a:ext uri="{9D8B030D-6E8A-4147-A177-3AD203B41FA5}">
                      <a16:colId xmlns:a16="http://schemas.microsoft.com/office/drawing/2014/main" val="1847376138"/>
                    </a:ext>
                  </a:extLst>
                </a:gridCol>
                <a:gridCol w="1645920">
                  <a:extLst>
                    <a:ext uri="{9D8B030D-6E8A-4147-A177-3AD203B41FA5}">
                      <a16:colId xmlns:a16="http://schemas.microsoft.com/office/drawing/2014/main" val="470849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7800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19.3 %</a:t>
                      </a:r>
                    </a:p>
                  </a:txBody>
                  <a:tcPr/>
                </a:tc>
                <a:extLst>
                  <a:ext uri="{0D108BD9-81ED-4DB2-BD59-A6C34878D82A}">
                    <a16:rowId xmlns:a16="http://schemas.microsoft.com/office/drawing/2014/main" val="233644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245866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1092644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150742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601018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405352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28020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067020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935692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192682360"/>
                  </a:ext>
                </a:extLst>
              </a:tr>
            </a:tbl>
          </a:graphicData>
        </a:graphic>
      </p:graphicFrame>
      <p:sp>
        <p:nvSpPr>
          <p:cNvPr id="4" name="Text Placeholder 3">
            <a:extLst>
              <a:ext uri="{FF2B5EF4-FFF2-40B4-BE49-F238E27FC236}">
                <a16:creationId xmlns:a16="http://schemas.microsoft.com/office/drawing/2014/main" id="{6DE3008A-A1CB-459A-9A6E-2AE856A6ECF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936753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023D-038C-4FEA-8CEE-3D4F4C03A223}"/>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D21C9F0D-2307-4A95-A2BE-E03101630E4E}"/>
              </a:ext>
            </a:extLst>
          </p:cNvPr>
          <p:cNvGraphicFramePr>
            <a:graphicFrameLocks noGrp="1"/>
          </p:cNvGraphicFramePr>
          <p:nvPr>
            <p:ph type="tbl" sz="quarter" idx="13"/>
            <p:extLst>
              <p:ext uri="{D42A27DB-BD31-4B8C-83A1-F6EECF244321}">
                <p14:modId xmlns:p14="http://schemas.microsoft.com/office/powerpoint/2010/main" val="2234342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29393726"/>
                    </a:ext>
                  </a:extLst>
                </a:gridCol>
                <a:gridCol w="1645920">
                  <a:extLst>
                    <a:ext uri="{9D8B030D-6E8A-4147-A177-3AD203B41FA5}">
                      <a16:colId xmlns:a16="http://schemas.microsoft.com/office/drawing/2014/main" val="3568056837"/>
                    </a:ext>
                  </a:extLst>
                </a:gridCol>
                <a:gridCol w="1645920">
                  <a:extLst>
                    <a:ext uri="{9D8B030D-6E8A-4147-A177-3AD203B41FA5}">
                      <a16:colId xmlns:a16="http://schemas.microsoft.com/office/drawing/2014/main" val="235341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20393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139475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02292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53229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629884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34294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8366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5341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44061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6216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756217474"/>
                  </a:ext>
                </a:extLst>
              </a:tr>
            </a:tbl>
          </a:graphicData>
        </a:graphic>
      </p:graphicFrame>
      <p:sp>
        <p:nvSpPr>
          <p:cNvPr id="4" name="Text Placeholder 3">
            <a:extLst>
              <a:ext uri="{FF2B5EF4-FFF2-40B4-BE49-F238E27FC236}">
                <a16:creationId xmlns:a16="http://schemas.microsoft.com/office/drawing/2014/main" id="{E43C8854-C0CF-4A87-97E1-E1D72B824A1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717786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294F-6767-4AE5-BB34-EBDB834E18DC}"/>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1D40E625-684F-4682-AAE1-7B55C1604B02}"/>
              </a:ext>
            </a:extLst>
          </p:cNvPr>
          <p:cNvGraphicFramePr>
            <a:graphicFrameLocks noGrp="1"/>
          </p:cNvGraphicFramePr>
          <p:nvPr>
            <p:ph type="tbl" sz="quarter" idx="13"/>
            <p:extLst>
              <p:ext uri="{D42A27DB-BD31-4B8C-83A1-F6EECF244321}">
                <p14:modId xmlns:p14="http://schemas.microsoft.com/office/powerpoint/2010/main" val="6594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74527818"/>
                    </a:ext>
                  </a:extLst>
                </a:gridCol>
                <a:gridCol w="1645920">
                  <a:extLst>
                    <a:ext uri="{9D8B030D-6E8A-4147-A177-3AD203B41FA5}">
                      <a16:colId xmlns:a16="http://schemas.microsoft.com/office/drawing/2014/main" val="2431230922"/>
                    </a:ext>
                  </a:extLst>
                </a:gridCol>
                <a:gridCol w="1645920">
                  <a:extLst>
                    <a:ext uri="{9D8B030D-6E8A-4147-A177-3AD203B41FA5}">
                      <a16:colId xmlns:a16="http://schemas.microsoft.com/office/drawing/2014/main" val="4041491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209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6261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720336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26180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8036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235040081"/>
                  </a:ext>
                </a:extLst>
              </a:tr>
            </a:tbl>
          </a:graphicData>
        </a:graphic>
      </p:graphicFrame>
      <p:sp>
        <p:nvSpPr>
          <p:cNvPr id="4" name="Text Placeholder 3">
            <a:extLst>
              <a:ext uri="{FF2B5EF4-FFF2-40B4-BE49-F238E27FC236}">
                <a16:creationId xmlns:a16="http://schemas.microsoft.com/office/drawing/2014/main" id="{FEFAD2A2-E060-48DA-A513-3B42E484B11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636729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4EEB8-AE5D-43C6-87FF-57F974AF71B5}"/>
              </a:ext>
            </a:extLst>
          </p:cNvPr>
          <p:cNvSpPr>
            <a:spLocks noGrp="1"/>
          </p:cNvSpPr>
          <p:nvPr>
            <p:ph type="title"/>
          </p:nvPr>
        </p:nvSpPr>
        <p:spPr/>
        <p:txBody>
          <a:bodyPr/>
          <a:lstStyle/>
          <a:p>
            <a:r>
              <a:rPr lang="en-US"/>
              <a:t>Facebook (UNIFIED) Growth Monitoring Chart | SCS Dairy MY</a:t>
            </a:r>
          </a:p>
        </p:txBody>
      </p:sp>
      <p:graphicFrame>
        <p:nvGraphicFramePr>
          <p:cNvPr id="6" name="Chart Placeholder 5">
            <a:extLst>
              <a:ext uri="{FF2B5EF4-FFF2-40B4-BE49-F238E27FC236}">
                <a16:creationId xmlns:a16="http://schemas.microsoft.com/office/drawing/2014/main" id="{9A3540C4-E3DA-43FA-9A71-2B401FB9AD4A}"/>
              </a:ext>
            </a:extLst>
          </p:cNvPr>
          <p:cNvGraphicFramePr>
            <a:graphicFrameLocks noGrp="1"/>
          </p:cNvGraphicFramePr>
          <p:nvPr>
            <p:ph type="chart" sz="quarter" idx="13"/>
            <p:extLst>
              <p:ext uri="{D42A27DB-BD31-4B8C-83A1-F6EECF244321}">
                <p14:modId xmlns:p14="http://schemas.microsoft.com/office/powerpoint/2010/main" val="2436109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E511BD-91DF-4D41-871F-3F08C786C106}"/>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9C1DCF72-5F5D-4D53-BD38-45373C2947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6222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D3F20-ECBA-4BA3-A33A-113D6F0FB519}"/>
              </a:ext>
            </a:extLst>
          </p:cNvPr>
          <p:cNvSpPr>
            <a:spLocks noGrp="1"/>
          </p:cNvSpPr>
          <p:nvPr>
            <p:ph type="title"/>
          </p:nvPr>
        </p:nvSpPr>
        <p:spPr/>
        <p:txBody>
          <a:bodyPr/>
          <a:lstStyle/>
          <a:p>
            <a:r>
              <a:rPr lang="en-US"/>
              <a:t>Facebook (UNIFIED) Engagement Monitoring Chart | SCS Dairy MY</a:t>
            </a:r>
          </a:p>
        </p:txBody>
      </p:sp>
      <p:graphicFrame>
        <p:nvGraphicFramePr>
          <p:cNvPr id="6" name="Chart Placeholder 5">
            <a:extLst>
              <a:ext uri="{FF2B5EF4-FFF2-40B4-BE49-F238E27FC236}">
                <a16:creationId xmlns:a16="http://schemas.microsoft.com/office/drawing/2014/main" id="{D40D5A07-C209-4C17-B8F7-556E16ED8E14}"/>
              </a:ext>
            </a:extLst>
          </p:cNvPr>
          <p:cNvGraphicFramePr>
            <a:graphicFrameLocks noGrp="1"/>
          </p:cNvGraphicFramePr>
          <p:nvPr>
            <p:ph type="chart" sz="quarter" idx="13"/>
            <p:extLst>
              <p:ext uri="{D42A27DB-BD31-4B8C-83A1-F6EECF244321}">
                <p14:modId xmlns:p14="http://schemas.microsoft.com/office/powerpoint/2010/main" val="3271188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B0533D-BBCA-4C78-9A29-9E2741BFA6F2}"/>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61051FBC-FED6-4CB5-96EC-DA45848D11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9131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BA50E-28B9-4F91-BBB4-8F59B407667B}"/>
              </a:ext>
            </a:extLst>
          </p:cNvPr>
          <p:cNvSpPr>
            <a:spLocks noGrp="1"/>
          </p:cNvSpPr>
          <p:nvPr>
            <p:ph type="title"/>
          </p:nvPr>
        </p:nvSpPr>
        <p:spPr/>
        <p:txBody>
          <a:bodyPr/>
          <a:lstStyle/>
          <a:p>
            <a:r>
              <a:rPr lang="en-US"/>
              <a:t>Facebook (UNIFIED) Visibility Monitoring Chart | SCS Dairy MY</a:t>
            </a:r>
          </a:p>
        </p:txBody>
      </p:sp>
      <p:graphicFrame>
        <p:nvGraphicFramePr>
          <p:cNvPr id="6" name="Chart Placeholder 5">
            <a:extLst>
              <a:ext uri="{FF2B5EF4-FFF2-40B4-BE49-F238E27FC236}">
                <a16:creationId xmlns:a16="http://schemas.microsoft.com/office/drawing/2014/main" id="{22EB215C-EC61-4F70-A23F-0791EBF55E91}"/>
              </a:ext>
            </a:extLst>
          </p:cNvPr>
          <p:cNvGraphicFramePr>
            <a:graphicFrameLocks noGrp="1"/>
          </p:cNvGraphicFramePr>
          <p:nvPr>
            <p:ph type="chart" sz="quarter" idx="13"/>
            <p:extLst>
              <p:ext uri="{D42A27DB-BD31-4B8C-83A1-F6EECF244321}">
                <p14:modId xmlns:p14="http://schemas.microsoft.com/office/powerpoint/2010/main" val="925371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8DC574-600B-4DBC-8D4A-C8D513C9C2FD}"/>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FC0E7385-C907-47FE-8EF5-B940C77C6E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6692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FE52-EDE0-425D-8267-B1A55F8D95CC}"/>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5B05BC3A-D979-4871-AD5C-3B62F6608A94}"/>
              </a:ext>
            </a:extLst>
          </p:cNvPr>
          <p:cNvGraphicFramePr>
            <a:graphicFrameLocks noGrp="1"/>
          </p:cNvGraphicFramePr>
          <p:nvPr>
            <p:ph type="chart" sz="quarter" idx="13"/>
            <p:extLst>
              <p:ext uri="{D42A27DB-BD31-4B8C-83A1-F6EECF244321}">
                <p14:modId xmlns:p14="http://schemas.microsoft.com/office/powerpoint/2010/main" val="3988195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ADB7BB-0546-4DEE-ABE1-891D0A638184}"/>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27040C07-68D5-43E8-802D-B06891B49C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1588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30677-DC41-4F57-BB01-CBACB91D0DA8}"/>
              </a:ext>
            </a:extLst>
          </p:cNvPr>
          <p:cNvSpPr>
            <a:spLocks noGrp="1"/>
          </p:cNvSpPr>
          <p:nvPr>
            <p:ph type="title"/>
          </p:nvPr>
        </p:nvSpPr>
        <p:spPr/>
        <p:txBody>
          <a:bodyPr/>
          <a:lstStyle/>
          <a:p>
            <a:r>
              <a:rPr lang="en-US"/>
              <a:t>Facebook Interaction Rate By Hour | SCS Dairy MY</a:t>
            </a:r>
          </a:p>
        </p:txBody>
      </p:sp>
      <p:graphicFrame>
        <p:nvGraphicFramePr>
          <p:cNvPr id="6" name="Chart Placeholder 5">
            <a:extLst>
              <a:ext uri="{FF2B5EF4-FFF2-40B4-BE49-F238E27FC236}">
                <a16:creationId xmlns:a16="http://schemas.microsoft.com/office/drawing/2014/main" id="{B3D0351A-F555-466F-A35E-B24B321B5EF7}"/>
              </a:ext>
            </a:extLst>
          </p:cNvPr>
          <p:cNvGraphicFramePr>
            <a:graphicFrameLocks noGrp="1"/>
          </p:cNvGraphicFramePr>
          <p:nvPr>
            <p:ph type="chart" sz="quarter" idx="13"/>
            <p:extLst>
              <p:ext uri="{D42A27DB-BD31-4B8C-83A1-F6EECF244321}">
                <p14:modId xmlns:p14="http://schemas.microsoft.com/office/powerpoint/2010/main" val="1018296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EE4765-EFFD-4E23-A088-F57CF4950250}"/>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1658B89D-0ECA-453F-8C0A-87D0A801D5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9641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E47F-CC74-425A-8846-C7EA9BC4FEC9}"/>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2A26124F-F780-415B-8B1F-F9233924FC8B}"/>
              </a:ext>
            </a:extLst>
          </p:cNvPr>
          <p:cNvGraphicFramePr>
            <a:graphicFrameLocks noGrp="1"/>
          </p:cNvGraphicFramePr>
          <p:nvPr>
            <p:ph type="chart" sz="quarter" idx="13"/>
            <p:extLst>
              <p:ext uri="{D42A27DB-BD31-4B8C-83A1-F6EECF244321}">
                <p14:modId xmlns:p14="http://schemas.microsoft.com/office/powerpoint/2010/main" val="4290096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D3B87F-ADA0-4560-A26D-35253BFE23CA}"/>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34410C30-08C1-48A1-976E-532A2349EA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6036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C46F-E44F-4D8F-BB3D-34ADC4A4217B}"/>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5A5A1B42-0948-46B2-BCC4-ECC85C3CA364}"/>
              </a:ext>
            </a:extLst>
          </p:cNvPr>
          <p:cNvGraphicFramePr>
            <a:graphicFrameLocks noGrp="1"/>
          </p:cNvGraphicFramePr>
          <p:nvPr>
            <p:ph type="chart" sz="quarter" idx="13"/>
            <p:extLst>
              <p:ext uri="{D42A27DB-BD31-4B8C-83A1-F6EECF244321}">
                <p14:modId xmlns:p14="http://schemas.microsoft.com/office/powerpoint/2010/main" val="1952278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7D9839-BF58-4A7D-9698-E1C1D26BF19F}"/>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6CDD886F-8275-4D16-9202-71AEB6CD92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5903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5AA9A-04D9-473C-B514-FDE2688A9DC3}"/>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6DE39D4C-B650-4162-B282-02F8268B7521}"/>
              </a:ext>
            </a:extLst>
          </p:cNvPr>
          <p:cNvGraphicFramePr>
            <a:graphicFrameLocks noGrp="1"/>
          </p:cNvGraphicFramePr>
          <p:nvPr>
            <p:ph type="chart" sz="quarter" idx="13"/>
            <p:extLst>
              <p:ext uri="{D42A27DB-BD31-4B8C-83A1-F6EECF244321}">
                <p14:modId xmlns:p14="http://schemas.microsoft.com/office/powerpoint/2010/main" val="3383561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AD01F7-E818-4251-83FC-DEEFF6BF6D96}"/>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D61C5F96-0943-469A-963A-E9E8825CC5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2653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A3FF4-FB51-4372-BB10-7059C973D65F}"/>
              </a:ext>
            </a:extLst>
          </p:cNvPr>
          <p:cNvSpPr>
            <a:spLocks noGrp="1"/>
          </p:cNvSpPr>
          <p:nvPr>
            <p:ph type="title"/>
          </p:nvPr>
        </p:nvSpPr>
        <p:spPr/>
        <p:txBody>
          <a:bodyPr/>
          <a:lstStyle/>
          <a:p>
            <a:r>
              <a:rPr lang="en-US"/>
              <a:t>Facebook Attrition and Engagement Table | SCS Dairy MY</a:t>
            </a:r>
          </a:p>
        </p:txBody>
      </p:sp>
      <p:graphicFrame>
        <p:nvGraphicFramePr>
          <p:cNvPr id="5" name="Table Placeholder 4">
            <a:extLst>
              <a:ext uri="{FF2B5EF4-FFF2-40B4-BE49-F238E27FC236}">
                <a16:creationId xmlns:a16="http://schemas.microsoft.com/office/drawing/2014/main" id="{1684DCC9-2BB9-450A-A2A9-2A2EBC75DA7E}"/>
              </a:ext>
            </a:extLst>
          </p:cNvPr>
          <p:cNvGraphicFramePr>
            <a:graphicFrameLocks noGrp="1"/>
          </p:cNvGraphicFramePr>
          <p:nvPr>
            <p:ph type="tbl" sz="quarter" idx="13"/>
            <p:extLst>
              <p:ext uri="{D42A27DB-BD31-4B8C-83A1-F6EECF244321}">
                <p14:modId xmlns:p14="http://schemas.microsoft.com/office/powerpoint/2010/main" val="3179872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01533061"/>
                    </a:ext>
                  </a:extLst>
                </a:gridCol>
                <a:gridCol w="1645920">
                  <a:extLst>
                    <a:ext uri="{9D8B030D-6E8A-4147-A177-3AD203B41FA5}">
                      <a16:colId xmlns:a16="http://schemas.microsoft.com/office/drawing/2014/main" val="3573079849"/>
                    </a:ext>
                  </a:extLst>
                </a:gridCol>
                <a:gridCol w="1645920">
                  <a:extLst>
                    <a:ext uri="{9D8B030D-6E8A-4147-A177-3AD203B41FA5}">
                      <a16:colId xmlns:a16="http://schemas.microsoft.com/office/drawing/2014/main" val="2372053814"/>
                    </a:ext>
                  </a:extLst>
                </a:gridCol>
                <a:gridCol w="1645920">
                  <a:extLst>
                    <a:ext uri="{9D8B030D-6E8A-4147-A177-3AD203B41FA5}">
                      <a16:colId xmlns:a16="http://schemas.microsoft.com/office/drawing/2014/main" val="2409541051"/>
                    </a:ext>
                  </a:extLst>
                </a:gridCol>
                <a:gridCol w="1645920">
                  <a:extLst>
                    <a:ext uri="{9D8B030D-6E8A-4147-A177-3AD203B41FA5}">
                      <a16:colId xmlns:a16="http://schemas.microsoft.com/office/drawing/2014/main" val="3120608235"/>
                    </a:ext>
                  </a:extLst>
                </a:gridCol>
              </a:tblGrid>
              <a:tr h="370840">
                <a:tc>
                  <a:txBody>
                    <a:bodyPr/>
                    <a:lstStyle/>
                    <a:p>
                      <a:r>
                        <a:rPr lang="en-US" sz="1000"/>
                        <a:t>Name</a:t>
                      </a:r>
                    </a:p>
                  </a:txBody>
                  <a:tcPr/>
                </a:tc>
                <a:tc>
                  <a:txBody>
                    <a:bodyPr/>
                    <a:lstStyle/>
                    <a:p>
                      <a:r>
                        <a:rPr lang="en-US" sz="1000"/>
                        <a:t>Total attrition</a:t>
                      </a:r>
                    </a:p>
                  </a:txBody>
                  <a:tcPr/>
                </a:tc>
                <a:tc>
                  <a:txBody>
                    <a:bodyPr/>
                    <a:lstStyle/>
                    <a:p>
                      <a:r>
                        <a:rPr lang="en-US" sz="1000"/>
                        <a:t>Engaged Users</a:t>
                      </a:r>
                    </a:p>
                  </a:txBody>
                  <a:tcPr/>
                </a:tc>
                <a:tc>
                  <a:txBody>
                    <a:bodyPr/>
                    <a:lstStyle/>
                    <a:p>
                      <a:r>
                        <a:rPr lang="en-US" sz="1000"/>
                        <a:t>Consumptions</a:t>
                      </a:r>
                    </a:p>
                  </a:txBody>
                  <a:tcPr/>
                </a:tc>
                <a:tc>
                  <a:txBody>
                    <a:bodyPr/>
                    <a:lstStyle/>
                    <a:p>
                      <a:r>
                        <a:rPr lang="en-US" sz="1000"/>
                        <a:t>Stories</a:t>
                      </a:r>
                    </a:p>
                  </a:txBody>
                  <a:tcPr/>
                </a:tc>
                <a:extLst>
                  <a:ext uri="{0D108BD9-81ED-4DB2-BD59-A6C34878D82A}">
                    <a16:rowId xmlns:a16="http://schemas.microsoft.com/office/drawing/2014/main" val="269476521"/>
                  </a:ext>
                </a:extLst>
              </a:tr>
              <a:tr h="370840">
                <a:tc>
                  <a:txBody>
                    <a:bodyPr/>
                    <a:lstStyle/>
                    <a:p>
                      <a:r>
                        <a:rPr lang="en-US" sz="1000"/>
                        <a:t>SCS Dairy MY</a:t>
                      </a:r>
                    </a:p>
                  </a:txBody>
                  <a:tcPr/>
                </a:tc>
                <a:tc>
                  <a:txBody>
                    <a:bodyPr/>
                    <a:lstStyle/>
                    <a:p>
                      <a:r>
                        <a:rPr lang="en-US" sz="1000"/>
                        <a:t>141</a:t>
                      </a:r>
                    </a:p>
                  </a:txBody>
                  <a:tcPr/>
                </a:tc>
                <a:tc>
                  <a:txBody>
                    <a:bodyPr/>
                    <a:lstStyle/>
                    <a:p>
                      <a:r>
                        <a:rPr lang="en-US" sz="1000"/>
                        <a:t>6101</a:t>
                      </a:r>
                    </a:p>
                  </a:txBody>
                  <a:tcPr/>
                </a:tc>
                <a:tc>
                  <a:txBody>
                    <a:bodyPr/>
                    <a:lstStyle/>
                    <a:p>
                      <a:r>
                        <a:rPr lang="en-US" sz="1000"/>
                        <a:t>3389</a:t>
                      </a:r>
                    </a:p>
                  </a:txBody>
                  <a:tcPr/>
                </a:tc>
                <a:tc>
                  <a:txBody>
                    <a:bodyPr/>
                    <a:lstStyle/>
                    <a:p>
                      <a:r>
                        <a:rPr lang="en-US" sz="1000"/>
                        <a:t>4667</a:t>
                      </a:r>
                    </a:p>
                  </a:txBody>
                  <a:tcPr/>
                </a:tc>
                <a:extLst>
                  <a:ext uri="{0D108BD9-81ED-4DB2-BD59-A6C34878D82A}">
                    <a16:rowId xmlns:a16="http://schemas.microsoft.com/office/drawing/2014/main" val="3801684424"/>
                  </a:ext>
                </a:extLst>
              </a:tr>
            </a:tbl>
          </a:graphicData>
        </a:graphic>
      </p:graphicFrame>
      <p:sp>
        <p:nvSpPr>
          <p:cNvPr id="4" name="Text Placeholder 3">
            <a:extLst>
              <a:ext uri="{FF2B5EF4-FFF2-40B4-BE49-F238E27FC236}">
                <a16:creationId xmlns:a16="http://schemas.microsoft.com/office/drawing/2014/main" id="{60FEB8EE-EE29-40E0-B617-2B49A7A60BC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29496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40098-2BE4-478F-9119-A77EDB00244F}"/>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8376B5D7-3B2D-4F93-84BB-8D2B66B7D3F3}"/>
              </a:ext>
            </a:extLst>
          </p:cNvPr>
          <p:cNvGraphicFramePr>
            <a:graphicFrameLocks noGrp="1"/>
          </p:cNvGraphicFramePr>
          <p:nvPr>
            <p:ph type="chart" sz="quarter" idx="13"/>
            <p:extLst>
              <p:ext uri="{D42A27DB-BD31-4B8C-83A1-F6EECF244321}">
                <p14:modId xmlns:p14="http://schemas.microsoft.com/office/powerpoint/2010/main" val="1544758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1F14D3-A2C3-4CC5-A527-CFAE166F8938}"/>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219C5343-7DF6-4422-BED1-E12F153A00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2216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40608-023B-4BE1-B225-659894878D0A}"/>
              </a:ext>
            </a:extLst>
          </p:cNvPr>
          <p:cNvSpPr>
            <a:spLocks noGrp="1"/>
          </p:cNvSpPr>
          <p:nvPr>
            <p:ph type="title"/>
          </p:nvPr>
        </p:nvSpPr>
        <p:spPr/>
        <p:txBody>
          <a:bodyPr/>
          <a:lstStyle/>
          <a:p>
            <a:r>
              <a:rPr lang="en-US"/>
              <a:t>Facebook FB - Own Posts Table w. Custom I-Rate (Insights) | SCS Dairy MY - 1 of 13</a:t>
            </a:r>
          </a:p>
        </p:txBody>
      </p:sp>
      <p:graphicFrame>
        <p:nvGraphicFramePr>
          <p:cNvPr id="5" name="Table Placeholder 4">
            <a:extLst>
              <a:ext uri="{FF2B5EF4-FFF2-40B4-BE49-F238E27FC236}">
                <a16:creationId xmlns:a16="http://schemas.microsoft.com/office/drawing/2014/main" id="{4DC1E4CA-8833-4AC2-853E-81E298FCD632}"/>
              </a:ext>
            </a:extLst>
          </p:cNvPr>
          <p:cNvGraphicFramePr>
            <a:graphicFrameLocks noGrp="1"/>
          </p:cNvGraphicFramePr>
          <p:nvPr>
            <p:ph type="tbl" sz="quarter" idx="13"/>
            <p:extLst>
              <p:ext uri="{D42A27DB-BD31-4B8C-83A1-F6EECF244321}">
                <p14:modId xmlns:p14="http://schemas.microsoft.com/office/powerpoint/2010/main" val="718055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62091399"/>
                    </a:ext>
                  </a:extLst>
                </a:gridCol>
                <a:gridCol w="617220">
                  <a:extLst>
                    <a:ext uri="{9D8B030D-6E8A-4147-A177-3AD203B41FA5}">
                      <a16:colId xmlns:a16="http://schemas.microsoft.com/office/drawing/2014/main" val="2219109284"/>
                    </a:ext>
                  </a:extLst>
                </a:gridCol>
                <a:gridCol w="617220">
                  <a:extLst>
                    <a:ext uri="{9D8B030D-6E8A-4147-A177-3AD203B41FA5}">
                      <a16:colId xmlns:a16="http://schemas.microsoft.com/office/drawing/2014/main" val="2707811748"/>
                    </a:ext>
                  </a:extLst>
                </a:gridCol>
                <a:gridCol w="534924">
                  <a:extLst>
                    <a:ext uri="{9D8B030D-6E8A-4147-A177-3AD203B41FA5}">
                      <a16:colId xmlns:a16="http://schemas.microsoft.com/office/drawing/2014/main" val="1041917980"/>
                    </a:ext>
                  </a:extLst>
                </a:gridCol>
                <a:gridCol w="534924">
                  <a:extLst>
                    <a:ext uri="{9D8B030D-6E8A-4147-A177-3AD203B41FA5}">
                      <a16:colId xmlns:a16="http://schemas.microsoft.com/office/drawing/2014/main" val="1996133405"/>
                    </a:ext>
                  </a:extLst>
                </a:gridCol>
                <a:gridCol w="411480">
                  <a:extLst>
                    <a:ext uri="{9D8B030D-6E8A-4147-A177-3AD203B41FA5}">
                      <a16:colId xmlns:a16="http://schemas.microsoft.com/office/drawing/2014/main" val="396695300"/>
                    </a:ext>
                  </a:extLst>
                </a:gridCol>
                <a:gridCol w="534924">
                  <a:extLst>
                    <a:ext uri="{9D8B030D-6E8A-4147-A177-3AD203B41FA5}">
                      <a16:colId xmlns:a16="http://schemas.microsoft.com/office/drawing/2014/main" val="3834075508"/>
                    </a:ext>
                  </a:extLst>
                </a:gridCol>
                <a:gridCol w="534924">
                  <a:extLst>
                    <a:ext uri="{9D8B030D-6E8A-4147-A177-3AD203B41FA5}">
                      <a16:colId xmlns:a16="http://schemas.microsoft.com/office/drawing/2014/main" val="2310509591"/>
                    </a:ext>
                  </a:extLst>
                </a:gridCol>
                <a:gridCol w="534924">
                  <a:extLst>
                    <a:ext uri="{9D8B030D-6E8A-4147-A177-3AD203B41FA5}">
                      <a16:colId xmlns:a16="http://schemas.microsoft.com/office/drawing/2014/main" val="1896499946"/>
                    </a:ext>
                  </a:extLst>
                </a:gridCol>
                <a:gridCol w="534924">
                  <a:extLst>
                    <a:ext uri="{9D8B030D-6E8A-4147-A177-3AD203B41FA5}">
                      <a16:colId xmlns:a16="http://schemas.microsoft.com/office/drawing/2014/main" val="2061264134"/>
                    </a:ext>
                  </a:extLst>
                </a:gridCol>
                <a:gridCol w="534924">
                  <a:extLst>
                    <a:ext uri="{9D8B030D-6E8A-4147-A177-3AD203B41FA5}">
                      <a16:colId xmlns:a16="http://schemas.microsoft.com/office/drawing/2014/main" val="3595598682"/>
                    </a:ext>
                  </a:extLst>
                </a:gridCol>
                <a:gridCol w="370332">
                  <a:extLst>
                    <a:ext uri="{9D8B030D-6E8A-4147-A177-3AD203B41FA5}">
                      <a16:colId xmlns:a16="http://schemas.microsoft.com/office/drawing/2014/main" val="3681610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731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- 2019-08-31 10:11:00</a:t>
                      </a:r>
                      <a:r>
                        <a:rPr kumimoji="0" lang="en-US" sz="1000" b="0" i="0" u="none" strike="noStrike" kern="1200" cap="none" spc="0" normalizeH="0" baseline="0" noProof="0">
                          <a:ln>
                            <a:noFill/>
                          </a:ln>
                          <a:solidFill>
                            <a:prstClr val="black"/>
                          </a:solidFill>
                          <a:effectLst/>
                          <a:uLnTx/>
                          <a:uFillTx/>
                          <a:latin typeface="+mn-lt"/>
                          <a:ea typeface="+mn-ea"/>
                          <a:cs typeface="+mn-cs"/>
                        </a:rPr>
                        <a:t> 
 Selamat Hari Merdeka to everyone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944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- 2019-08-30 12:18:00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 art of cheesemaking is referred to in ancient Greek mythology and evidence of cheese and cheesemaking has been found on Egyptian tomb murals dating back over 4000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27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- 2019-08-28 15:22:00</a:t>
                      </a:r>
                      <a:r>
                        <a:rPr kumimoji="0" lang="en-US" sz="1000" b="0" i="0" u="none" strike="noStrike" kern="1200" cap="none" spc="0" normalizeH="0" baseline="0" noProof="0">
                          <a:ln>
                            <a:noFill/>
                          </a:ln>
                          <a:solidFill>
                            <a:prstClr val="black"/>
                          </a:solidFill>
                          <a:effectLst/>
                          <a:uLnTx/>
                          <a:uFillTx/>
                          <a:latin typeface="+mn-lt"/>
                          <a:ea typeface="+mn-ea"/>
                          <a:cs typeface="+mn-cs"/>
                        </a:rPr>
                        <a:t> 
 After pouring the cake batter into a pan, tap it down several times and then quickly spin it so the batter rises up the sides slightly. This will get rid of any air bubbles and help the sides of the cake climb upwards and dome less.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7653586"/>
                  </a:ext>
                </a:extLst>
              </a:tr>
            </a:tbl>
          </a:graphicData>
        </a:graphic>
      </p:graphicFrame>
      <p:sp>
        <p:nvSpPr>
          <p:cNvPr id="4" name="Text Placeholder 3">
            <a:extLst>
              <a:ext uri="{FF2B5EF4-FFF2-40B4-BE49-F238E27FC236}">
                <a16:creationId xmlns:a16="http://schemas.microsoft.com/office/drawing/2014/main" id="{BC4CF312-04A5-41F8-8935-F94E4B4E008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359006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2301-C2E4-460E-9DB2-68787C059419}"/>
              </a:ext>
            </a:extLst>
          </p:cNvPr>
          <p:cNvSpPr>
            <a:spLocks noGrp="1"/>
          </p:cNvSpPr>
          <p:nvPr>
            <p:ph type="title"/>
          </p:nvPr>
        </p:nvSpPr>
        <p:spPr/>
        <p:txBody>
          <a:bodyPr/>
          <a:lstStyle/>
          <a:p>
            <a:r>
              <a:rPr lang="en-US"/>
              <a:t>Facebook FB - Own Posts Table w. Custom I-Rate (Insights) | SCS Dairy MY - 2 of 13</a:t>
            </a:r>
          </a:p>
        </p:txBody>
      </p:sp>
      <p:graphicFrame>
        <p:nvGraphicFramePr>
          <p:cNvPr id="5" name="Table Placeholder 4">
            <a:extLst>
              <a:ext uri="{FF2B5EF4-FFF2-40B4-BE49-F238E27FC236}">
                <a16:creationId xmlns:a16="http://schemas.microsoft.com/office/drawing/2014/main" id="{8D1C7639-515A-4BFF-99C1-21976D7456F3}"/>
              </a:ext>
            </a:extLst>
          </p:cNvPr>
          <p:cNvGraphicFramePr>
            <a:graphicFrameLocks noGrp="1"/>
          </p:cNvGraphicFramePr>
          <p:nvPr>
            <p:ph type="tbl" sz="quarter" idx="13"/>
            <p:extLst>
              <p:ext uri="{D42A27DB-BD31-4B8C-83A1-F6EECF244321}">
                <p14:modId xmlns:p14="http://schemas.microsoft.com/office/powerpoint/2010/main" val="3647186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5491750"/>
                    </a:ext>
                  </a:extLst>
                </a:gridCol>
                <a:gridCol w="617220">
                  <a:extLst>
                    <a:ext uri="{9D8B030D-6E8A-4147-A177-3AD203B41FA5}">
                      <a16:colId xmlns:a16="http://schemas.microsoft.com/office/drawing/2014/main" val="3015081874"/>
                    </a:ext>
                  </a:extLst>
                </a:gridCol>
                <a:gridCol w="617220">
                  <a:extLst>
                    <a:ext uri="{9D8B030D-6E8A-4147-A177-3AD203B41FA5}">
                      <a16:colId xmlns:a16="http://schemas.microsoft.com/office/drawing/2014/main" val="388362407"/>
                    </a:ext>
                  </a:extLst>
                </a:gridCol>
                <a:gridCol w="534924">
                  <a:extLst>
                    <a:ext uri="{9D8B030D-6E8A-4147-A177-3AD203B41FA5}">
                      <a16:colId xmlns:a16="http://schemas.microsoft.com/office/drawing/2014/main" val="595754057"/>
                    </a:ext>
                  </a:extLst>
                </a:gridCol>
                <a:gridCol w="534924">
                  <a:extLst>
                    <a:ext uri="{9D8B030D-6E8A-4147-A177-3AD203B41FA5}">
                      <a16:colId xmlns:a16="http://schemas.microsoft.com/office/drawing/2014/main" val="558985325"/>
                    </a:ext>
                  </a:extLst>
                </a:gridCol>
                <a:gridCol w="411480">
                  <a:extLst>
                    <a:ext uri="{9D8B030D-6E8A-4147-A177-3AD203B41FA5}">
                      <a16:colId xmlns:a16="http://schemas.microsoft.com/office/drawing/2014/main" val="2510400312"/>
                    </a:ext>
                  </a:extLst>
                </a:gridCol>
                <a:gridCol w="534924">
                  <a:extLst>
                    <a:ext uri="{9D8B030D-6E8A-4147-A177-3AD203B41FA5}">
                      <a16:colId xmlns:a16="http://schemas.microsoft.com/office/drawing/2014/main" val="7259409"/>
                    </a:ext>
                  </a:extLst>
                </a:gridCol>
                <a:gridCol w="534924">
                  <a:extLst>
                    <a:ext uri="{9D8B030D-6E8A-4147-A177-3AD203B41FA5}">
                      <a16:colId xmlns:a16="http://schemas.microsoft.com/office/drawing/2014/main" val="3491127422"/>
                    </a:ext>
                  </a:extLst>
                </a:gridCol>
                <a:gridCol w="534924">
                  <a:extLst>
                    <a:ext uri="{9D8B030D-6E8A-4147-A177-3AD203B41FA5}">
                      <a16:colId xmlns:a16="http://schemas.microsoft.com/office/drawing/2014/main" val="2218902582"/>
                    </a:ext>
                  </a:extLst>
                </a:gridCol>
                <a:gridCol w="534924">
                  <a:extLst>
                    <a:ext uri="{9D8B030D-6E8A-4147-A177-3AD203B41FA5}">
                      <a16:colId xmlns:a16="http://schemas.microsoft.com/office/drawing/2014/main" val="1952589630"/>
                    </a:ext>
                  </a:extLst>
                </a:gridCol>
                <a:gridCol w="534924">
                  <a:extLst>
                    <a:ext uri="{9D8B030D-6E8A-4147-A177-3AD203B41FA5}">
                      <a16:colId xmlns:a16="http://schemas.microsoft.com/office/drawing/2014/main" val="995918627"/>
                    </a:ext>
                  </a:extLst>
                </a:gridCol>
                <a:gridCol w="370332">
                  <a:extLst>
                    <a:ext uri="{9D8B030D-6E8A-4147-A177-3AD203B41FA5}">
                      <a16:colId xmlns:a16="http://schemas.microsoft.com/office/drawing/2014/main" val="99972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3233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- 2019-08-26 13:42:00</a:t>
                      </a:r>
                      <a:r>
                        <a:rPr kumimoji="0" lang="en-US" sz="1000" b="0" i="0" u="none" strike="noStrike" kern="1200" cap="none" spc="0" normalizeH="0" baseline="0" noProof="0">
                          <a:ln>
                            <a:noFill/>
                          </a:ln>
                          <a:solidFill>
                            <a:prstClr val="black"/>
                          </a:solidFill>
                          <a:effectLst/>
                          <a:uLnTx/>
                          <a:uFillTx/>
                          <a:latin typeface="+mn-lt"/>
                          <a:ea typeface="+mn-ea"/>
                          <a:cs typeface="+mn-cs"/>
                        </a:rPr>
                        <a:t> 
 Craving a decadent treat for breakfast or brunch? Look no further than these double chocolate scones! Moist, cakey, and so chocolatey!
Double Chocolate Scones
Ingredients:
113g SCS unsalted butter
210g all-purpose flour
40g unsweetened cocoa powder
66g granulated sugar
1½ tsp baking powder
½ tsp kosher salt
87g semi sweet chocolate chips
159ml heavy cream
1 large egg
1 tsp vanilla extract
Instructions:
1. Preheat the oven to 190°C, and a line a baking sheet with parchment paper.
2. Place the flour, cocoa, sugar, baking powder, and salt in a large mixing bowl and whisk to combine.
4. Using a pastry blender, cut in the butter until the pieces are pea-sized.
5. Add the chocolate chips.
5. Stir the cream, egg, and vanilla together in a liquid measuring cup.
6. Pour into the dry ingredients, and stir/knead together just until the dough gathers itself into a ball.
7. Transfer the dough to the prepared baking sheet, and flatten it to a thickness of about 1 1/2-inch.
8. Score into 8 equal wedges, and bake for 20 to 25 minutes, or until set.
Source: https://bakingamoment.com/double-chocolate-scones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0304640"/>
                  </a:ext>
                </a:extLst>
              </a:tr>
            </a:tbl>
          </a:graphicData>
        </a:graphic>
      </p:graphicFrame>
      <p:sp>
        <p:nvSpPr>
          <p:cNvPr id="4" name="Text Placeholder 3">
            <a:extLst>
              <a:ext uri="{FF2B5EF4-FFF2-40B4-BE49-F238E27FC236}">
                <a16:creationId xmlns:a16="http://schemas.microsoft.com/office/drawing/2014/main" id="{2033D600-0564-4AEA-8054-9922A0225A4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927680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995F1-50FA-4331-BF2D-8D6AEB75826A}"/>
              </a:ext>
            </a:extLst>
          </p:cNvPr>
          <p:cNvSpPr>
            <a:spLocks noGrp="1"/>
          </p:cNvSpPr>
          <p:nvPr>
            <p:ph type="title"/>
          </p:nvPr>
        </p:nvSpPr>
        <p:spPr/>
        <p:txBody>
          <a:bodyPr/>
          <a:lstStyle/>
          <a:p>
            <a:r>
              <a:rPr lang="en-US"/>
              <a:t>Facebook FB - Own Posts Table w. Custom I-Rate (Insights) | SCS Dairy MY - 3 of 13</a:t>
            </a:r>
          </a:p>
        </p:txBody>
      </p:sp>
      <p:graphicFrame>
        <p:nvGraphicFramePr>
          <p:cNvPr id="5" name="Table Placeholder 4">
            <a:extLst>
              <a:ext uri="{FF2B5EF4-FFF2-40B4-BE49-F238E27FC236}">
                <a16:creationId xmlns:a16="http://schemas.microsoft.com/office/drawing/2014/main" id="{3BC6604C-30CF-44D7-B0DE-CD044CD29FF7}"/>
              </a:ext>
            </a:extLst>
          </p:cNvPr>
          <p:cNvGraphicFramePr>
            <a:graphicFrameLocks noGrp="1"/>
          </p:cNvGraphicFramePr>
          <p:nvPr>
            <p:ph type="tbl" sz="quarter" idx="13"/>
            <p:extLst>
              <p:ext uri="{D42A27DB-BD31-4B8C-83A1-F6EECF244321}">
                <p14:modId xmlns:p14="http://schemas.microsoft.com/office/powerpoint/2010/main" val="303592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38127210"/>
                    </a:ext>
                  </a:extLst>
                </a:gridCol>
                <a:gridCol w="617220">
                  <a:extLst>
                    <a:ext uri="{9D8B030D-6E8A-4147-A177-3AD203B41FA5}">
                      <a16:colId xmlns:a16="http://schemas.microsoft.com/office/drawing/2014/main" val="1073095446"/>
                    </a:ext>
                  </a:extLst>
                </a:gridCol>
                <a:gridCol w="617220">
                  <a:extLst>
                    <a:ext uri="{9D8B030D-6E8A-4147-A177-3AD203B41FA5}">
                      <a16:colId xmlns:a16="http://schemas.microsoft.com/office/drawing/2014/main" val="816463164"/>
                    </a:ext>
                  </a:extLst>
                </a:gridCol>
                <a:gridCol w="534924">
                  <a:extLst>
                    <a:ext uri="{9D8B030D-6E8A-4147-A177-3AD203B41FA5}">
                      <a16:colId xmlns:a16="http://schemas.microsoft.com/office/drawing/2014/main" val="2116046684"/>
                    </a:ext>
                  </a:extLst>
                </a:gridCol>
                <a:gridCol w="534924">
                  <a:extLst>
                    <a:ext uri="{9D8B030D-6E8A-4147-A177-3AD203B41FA5}">
                      <a16:colId xmlns:a16="http://schemas.microsoft.com/office/drawing/2014/main" val="1178974035"/>
                    </a:ext>
                  </a:extLst>
                </a:gridCol>
                <a:gridCol w="411480">
                  <a:extLst>
                    <a:ext uri="{9D8B030D-6E8A-4147-A177-3AD203B41FA5}">
                      <a16:colId xmlns:a16="http://schemas.microsoft.com/office/drawing/2014/main" val="2582669888"/>
                    </a:ext>
                  </a:extLst>
                </a:gridCol>
                <a:gridCol w="534924">
                  <a:extLst>
                    <a:ext uri="{9D8B030D-6E8A-4147-A177-3AD203B41FA5}">
                      <a16:colId xmlns:a16="http://schemas.microsoft.com/office/drawing/2014/main" val="3312874596"/>
                    </a:ext>
                  </a:extLst>
                </a:gridCol>
                <a:gridCol w="534924">
                  <a:extLst>
                    <a:ext uri="{9D8B030D-6E8A-4147-A177-3AD203B41FA5}">
                      <a16:colId xmlns:a16="http://schemas.microsoft.com/office/drawing/2014/main" val="2140495799"/>
                    </a:ext>
                  </a:extLst>
                </a:gridCol>
                <a:gridCol w="534924">
                  <a:extLst>
                    <a:ext uri="{9D8B030D-6E8A-4147-A177-3AD203B41FA5}">
                      <a16:colId xmlns:a16="http://schemas.microsoft.com/office/drawing/2014/main" val="3898120553"/>
                    </a:ext>
                  </a:extLst>
                </a:gridCol>
                <a:gridCol w="534924">
                  <a:extLst>
                    <a:ext uri="{9D8B030D-6E8A-4147-A177-3AD203B41FA5}">
                      <a16:colId xmlns:a16="http://schemas.microsoft.com/office/drawing/2014/main" val="3904260496"/>
                    </a:ext>
                  </a:extLst>
                </a:gridCol>
                <a:gridCol w="534924">
                  <a:extLst>
                    <a:ext uri="{9D8B030D-6E8A-4147-A177-3AD203B41FA5}">
                      <a16:colId xmlns:a16="http://schemas.microsoft.com/office/drawing/2014/main" val="2793038559"/>
                    </a:ext>
                  </a:extLst>
                </a:gridCol>
                <a:gridCol w="370332">
                  <a:extLst>
                    <a:ext uri="{9D8B030D-6E8A-4147-A177-3AD203B41FA5}">
                      <a16:colId xmlns:a16="http://schemas.microsoft.com/office/drawing/2014/main" val="1427815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454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- 2019-08-24 16:15:00</a:t>
                      </a:r>
                      <a:r>
                        <a:rPr kumimoji="0" lang="en-US" sz="1000" b="0" i="0" u="none" strike="noStrike" kern="1200" cap="none" spc="0" normalizeH="0" baseline="0" noProof="0">
                          <a:ln>
                            <a:noFill/>
                          </a:ln>
                          <a:solidFill>
                            <a:prstClr val="black"/>
                          </a:solidFill>
                          <a:effectLst/>
                          <a:uLnTx/>
                          <a:uFillTx/>
                          <a:latin typeface="+mn-lt"/>
                          <a:ea typeface="+mn-ea"/>
                          <a:cs typeface="+mn-cs"/>
                        </a:rPr>
                        <a:t> 
 A tub of happiness that can make just about anything taste heavenly, that’s SCS cream cheese spread! #cheesilious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859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- 2019-08-22 12:45:01</a:t>
                      </a:r>
                      <a:r>
                        <a:rPr kumimoji="0" lang="en-US" sz="1000" b="0" i="0" u="none" strike="noStrike" kern="1200" cap="none" spc="0" normalizeH="0" baseline="0" noProof="0">
                          <a:ln>
                            <a:noFill/>
                          </a:ln>
                          <a:solidFill>
                            <a:prstClr val="black"/>
                          </a:solidFill>
                          <a:effectLst/>
                          <a:uLnTx/>
                          <a:uFillTx/>
                          <a:latin typeface="+mn-lt"/>
                          <a:ea typeface="+mn-ea"/>
                          <a:cs typeface="+mn-cs"/>
                        </a:rPr>
                        <a:t> 
 Let’s see how much you know about butter? 
Butter has a moisture content of:
20% to 25%
16% to 18%
7% to 10%
Let us know your answers in the comments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8980978"/>
                  </a:ext>
                </a:extLst>
              </a:tr>
            </a:tbl>
          </a:graphicData>
        </a:graphic>
      </p:graphicFrame>
      <p:sp>
        <p:nvSpPr>
          <p:cNvPr id="4" name="Text Placeholder 3">
            <a:extLst>
              <a:ext uri="{FF2B5EF4-FFF2-40B4-BE49-F238E27FC236}">
                <a16:creationId xmlns:a16="http://schemas.microsoft.com/office/drawing/2014/main" id="{A07788CC-6126-49A1-B41E-BF3E842DB48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602343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3816-61EF-4B4C-B186-49EFAE0304BE}"/>
              </a:ext>
            </a:extLst>
          </p:cNvPr>
          <p:cNvSpPr>
            <a:spLocks noGrp="1"/>
          </p:cNvSpPr>
          <p:nvPr>
            <p:ph type="title"/>
          </p:nvPr>
        </p:nvSpPr>
        <p:spPr/>
        <p:txBody>
          <a:bodyPr/>
          <a:lstStyle/>
          <a:p>
            <a:r>
              <a:rPr lang="en-US"/>
              <a:t>Facebook FB - Own Posts Table w. Custom I-Rate (Insights) | SCS Dairy MY - 4 of 13</a:t>
            </a:r>
          </a:p>
        </p:txBody>
      </p:sp>
      <p:graphicFrame>
        <p:nvGraphicFramePr>
          <p:cNvPr id="5" name="Table Placeholder 4">
            <a:extLst>
              <a:ext uri="{FF2B5EF4-FFF2-40B4-BE49-F238E27FC236}">
                <a16:creationId xmlns:a16="http://schemas.microsoft.com/office/drawing/2014/main" id="{11A8D1B6-4450-4B32-A86C-F070E472C510}"/>
              </a:ext>
            </a:extLst>
          </p:cNvPr>
          <p:cNvGraphicFramePr>
            <a:graphicFrameLocks noGrp="1"/>
          </p:cNvGraphicFramePr>
          <p:nvPr>
            <p:ph type="tbl" sz="quarter" idx="13"/>
            <p:extLst>
              <p:ext uri="{D42A27DB-BD31-4B8C-83A1-F6EECF244321}">
                <p14:modId xmlns:p14="http://schemas.microsoft.com/office/powerpoint/2010/main" val="1913381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09045506"/>
                    </a:ext>
                  </a:extLst>
                </a:gridCol>
                <a:gridCol w="617220">
                  <a:extLst>
                    <a:ext uri="{9D8B030D-6E8A-4147-A177-3AD203B41FA5}">
                      <a16:colId xmlns:a16="http://schemas.microsoft.com/office/drawing/2014/main" val="459481602"/>
                    </a:ext>
                  </a:extLst>
                </a:gridCol>
                <a:gridCol w="617220">
                  <a:extLst>
                    <a:ext uri="{9D8B030D-6E8A-4147-A177-3AD203B41FA5}">
                      <a16:colId xmlns:a16="http://schemas.microsoft.com/office/drawing/2014/main" val="3295118952"/>
                    </a:ext>
                  </a:extLst>
                </a:gridCol>
                <a:gridCol w="534924">
                  <a:extLst>
                    <a:ext uri="{9D8B030D-6E8A-4147-A177-3AD203B41FA5}">
                      <a16:colId xmlns:a16="http://schemas.microsoft.com/office/drawing/2014/main" val="4067226190"/>
                    </a:ext>
                  </a:extLst>
                </a:gridCol>
                <a:gridCol w="534924">
                  <a:extLst>
                    <a:ext uri="{9D8B030D-6E8A-4147-A177-3AD203B41FA5}">
                      <a16:colId xmlns:a16="http://schemas.microsoft.com/office/drawing/2014/main" val="115181037"/>
                    </a:ext>
                  </a:extLst>
                </a:gridCol>
                <a:gridCol w="411480">
                  <a:extLst>
                    <a:ext uri="{9D8B030D-6E8A-4147-A177-3AD203B41FA5}">
                      <a16:colId xmlns:a16="http://schemas.microsoft.com/office/drawing/2014/main" val="4201096161"/>
                    </a:ext>
                  </a:extLst>
                </a:gridCol>
                <a:gridCol w="534924">
                  <a:extLst>
                    <a:ext uri="{9D8B030D-6E8A-4147-A177-3AD203B41FA5}">
                      <a16:colId xmlns:a16="http://schemas.microsoft.com/office/drawing/2014/main" val="288835469"/>
                    </a:ext>
                  </a:extLst>
                </a:gridCol>
                <a:gridCol w="534924">
                  <a:extLst>
                    <a:ext uri="{9D8B030D-6E8A-4147-A177-3AD203B41FA5}">
                      <a16:colId xmlns:a16="http://schemas.microsoft.com/office/drawing/2014/main" val="2778816902"/>
                    </a:ext>
                  </a:extLst>
                </a:gridCol>
                <a:gridCol w="534924">
                  <a:extLst>
                    <a:ext uri="{9D8B030D-6E8A-4147-A177-3AD203B41FA5}">
                      <a16:colId xmlns:a16="http://schemas.microsoft.com/office/drawing/2014/main" val="475964261"/>
                    </a:ext>
                  </a:extLst>
                </a:gridCol>
                <a:gridCol w="534924">
                  <a:extLst>
                    <a:ext uri="{9D8B030D-6E8A-4147-A177-3AD203B41FA5}">
                      <a16:colId xmlns:a16="http://schemas.microsoft.com/office/drawing/2014/main" val="1137235675"/>
                    </a:ext>
                  </a:extLst>
                </a:gridCol>
                <a:gridCol w="534924">
                  <a:extLst>
                    <a:ext uri="{9D8B030D-6E8A-4147-A177-3AD203B41FA5}">
                      <a16:colId xmlns:a16="http://schemas.microsoft.com/office/drawing/2014/main" val="3525729131"/>
                    </a:ext>
                  </a:extLst>
                </a:gridCol>
                <a:gridCol w="370332">
                  <a:extLst>
                    <a:ext uri="{9D8B030D-6E8A-4147-A177-3AD203B41FA5}">
                      <a16:colId xmlns:a16="http://schemas.microsoft.com/office/drawing/2014/main" val="2351028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287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- 2019-08-20 14:36:00</a:t>
                      </a:r>
                      <a:r>
                        <a:rPr kumimoji="0" lang="en-US" sz="1000" b="0" i="0" u="none" strike="noStrike" kern="1200" cap="none" spc="0" normalizeH="0" baseline="0" noProof="0">
                          <a:ln>
                            <a:noFill/>
                          </a:ln>
                          <a:solidFill>
                            <a:prstClr val="black"/>
                          </a:solidFill>
                          <a:effectLst/>
                          <a:uLnTx/>
                          <a:uFillTx/>
                          <a:latin typeface="+mn-lt"/>
                          <a:ea typeface="+mn-ea"/>
                          <a:cs typeface="+mn-cs"/>
                        </a:rPr>
                        <a:t> 
 It's tempting to look inside the oven to see how things are going when baking a cake, but it's not a good idea. The influx of air, or even the vibration of the oven door, can cause it to fall. Not to mention, letting the heat out, which is obviously going to affect the baking.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8050470"/>
                  </a:ext>
                </a:extLst>
              </a:tr>
            </a:tbl>
          </a:graphicData>
        </a:graphic>
      </p:graphicFrame>
      <p:sp>
        <p:nvSpPr>
          <p:cNvPr id="4" name="Text Placeholder 3">
            <a:extLst>
              <a:ext uri="{FF2B5EF4-FFF2-40B4-BE49-F238E27FC236}">
                <a16:creationId xmlns:a16="http://schemas.microsoft.com/office/drawing/2014/main" id="{C6B130A1-3927-447C-91D3-BBAC1A2F3CF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572825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204E-326B-4BC1-BDA1-A17C19610FDF}"/>
              </a:ext>
            </a:extLst>
          </p:cNvPr>
          <p:cNvSpPr>
            <a:spLocks noGrp="1"/>
          </p:cNvSpPr>
          <p:nvPr>
            <p:ph type="title"/>
          </p:nvPr>
        </p:nvSpPr>
        <p:spPr/>
        <p:txBody>
          <a:bodyPr/>
          <a:lstStyle/>
          <a:p>
            <a:r>
              <a:rPr lang="en-US"/>
              <a:t>Facebook FB - Own Posts Table w. Custom I-Rate (Insights) | SCS Dairy MY - 5 of 13</a:t>
            </a:r>
          </a:p>
        </p:txBody>
      </p:sp>
      <p:graphicFrame>
        <p:nvGraphicFramePr>
          <p:cNvPr id="5" name="Table Placeholder 4">
            <a:extLst>
              <a:ext uri="{FF2B5EF4-FFF2-40B4-BE49-F238E27FC236}">
                <a16:creationId xmlns:a16="http://schemas.microsoft.com/office/drawing/2014/main" id="{25362CB0-CFDC-4437-BE10-3EDB247193ED}"/>
              </a:ext>
            </a:extLst>
          </p:cNvPr>
          <p:cNvGraphicFramePr>
            <a:graphicFrameLocks noGrp="1"/>
          </p:cNvGraphicFramePr>
          <p:nvPr>
            <p:ph type="tbl" sz="quarter" idx="13"/>
            <p:extLst>
              <p:ext uri="{D42A27DB-BD31-4B8C-83A1-F6EECF244321}">
                <p14:modId xmlns:p14="http://schemas.microsoft.com/office/powerpoint/2010/main" val="2032909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44742605"/>
                    </a:ext>
                  </a:extLst>
                </a:gridCol>
                <a:gridCol w="617220">
                  <a:extLst>
                    <a:ext uri="{9D8B030D-6E8A-4147-A177-3AD203B41FA5}">
                      <a16:colId xmlns:a16="http://schemas.microsoft.com/office/drawing/2014/main" val="1896093325"/>
                    </a:ext>
                  </a:extLst>
                </a:gridCol>
                <a:gridCol w="617220">
                  <a:extLst>
                    <a:ext uri="{9D8B030D-6E8A-4147-A177-3AD203B41FA5}">
                      <a16:colId xmlns:a16="http://schemas.microsoft.com/office/drawing/2014/main" val="3075696703"/>
                    </a:ext>
                  </a:extLst>
                </a:gridCol>
                <a:gridCol w="534924">
                  <a:extLst>
                    <a:ext uri="{9D8B030D-6E8A-4147-A177-3AD203B41FA5}">
                      <a16:colId xmlns:a16="http://schemas.microsoft.com/office/drawing/2014/main" val="1535394952"/>
                    </a:ext>
                  </a:extLst>
                </a:gridCol>
                <a:gridCol w="534924">
                  <a:extLst>
                    <a:ext uri="{9D8B030D-6E8A-4147-A177-3AD203B41FA5}">
                      <a16:colId xmlns:a16="http://schemas.microsoft.com/office/drawing/2014/main" val="3397335038"/>
                    </a:ext>
                  </a:extLst>
                </a:gridCol>
                <a:gridCol w="411480">
                  <a:extLst>
                    <a:ext uri="{9D8B030D-6E8A-4147-A177-3AD203B41FA5}">
                      <a16:colId xmlns:a16="http://schemas.microsoft.com/office/drawing/2014/main" val="3171847647"/>
                    </a:ext>
                  </a:extLst>
                </a:gridCol>
                <a:gridCol w="534924">
                  <a:extLst>
                    <a:ext uri="{9D8B030D-6E8A-4147-A177-3AD203B41FA5}">
                      <a16:colId xmlns:a16="http://schemas.microsoft.com/office/drawing/2014/main" val="4046507840"/>
                    </a:ext>
                  </a:extLst>
                </a:gridCol>
                <a:gridCol w="534924">
                  <a:extLst>
                    <a:ext uri="{9D8B030D-6E8A-4147-A177-3AD203B41FA5}">
                      <a16:colId xmlns:a16="http://schemas.microsoft.com/office/drawing/2014/main" val="2855477634"/>
                    </a:ext>
                  </a:extLst>
                </a:gridCol>
                <a:gridCol w="534924">
                  <a:extLst>
                    <a:ext uri="{9D8B030D-6E8A-4147-A177-3AD203B41FA5}">
                      <a16:colId xmlns:a16="http://schemas.microsoft.com/office/drawing/2014/main" val="3499735272"/>
                    </a:ext>
                  </a:extLst>
                </a:gridCol>
                <a:gridCol w="534924">
                  <a:extLst>
                    <a:ext uri="{9D8B030D-6E8A-4147-A177-3AD203B41FA5}">
                      <a16:colId xmlns:a16="http://schemas.microsoft.com/office/drawing/2014/main" val="2999935623"/>
                    </a:ext>
                  </a:extLst>
                </a:gridCol>
                <a:gridCol w="534924">
                  <a:extLst>
                    <a:ext uri="{9D8B030D-6E8A-4147-A177-3AD203B41FA5}">
                      <a16:colId xmlns:a16="http://schemas.microsoft.com/office/drawing/2014/main" val="3033067025"/>
                    </a:ext>
                  </a:extLst>
                </a:gridCol>
                <a:gridCol w="370332">
                  <a:extLst>
                    <a:ext uri="{9D8B030D-6E8A-4147-A177-3AD203B41FA5}">
                      <a16:colId xmlns:a16="http://schemas.microsoft.com/office/drawing/2014/main" val="2545464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250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- 2019-08-19 03:24:37</a:t>
                      </a:r>
                      <a:r>
                        <a:rPr kumimoji="0" lang="en-US" sz="1000" b="0" i="0" u="none" strike="noStrike" kern="1200" cap="none" spc="0" normalizeH="0" baseline="0" noProof="0">
                          <a:ln>
                            <a:noFill/>
                          </a:ln>
                          <a:solidFill>
                            <a:prstClr val="black"/>
                          </a:solidFill>
                          <a:effectLst/>
                          <a:uLnTx/>
                          <a:uFillTx/>
                          <a:latin typeface="+mn-lt"/>
                          <a:ea typeface="+mn-ea"/>
                          <a:cs typeface="+mn-cs"/>
                        </a:rPr>
                        <a:t> 
 These Cinnamon Coffee Scones are the perfect baked good. Each bite gives a delicious taste of cinnamon, coffee and brown sugar all wrapped in a buttery scone.
Cinnamon Coffee Scones
Ingredients:
Cinnamon-Coffee Filling:
30g cold SCS butter
47g brown sugar
2 tbsp flour
1 tsp finely ground coffee
½ tsp ground cinnamon
For the scone:
113g cold SCS butter
300g flour
100g sugar
2 tsp baking powder
½ tsp baking soda
½ tsp kosher salt
227ml vanilla yogurt
1 egg
2 tsp vanilla extract
Egg Wash: 
1 egg white, lightly whisked 
2 tsp sugar
Glaze: 
150g icing sugar 
3 tbsp strong brewed coffee, cooled
Instructions:
1. For the cinnamon-coffee filling, combine brown sugar, flour, coffee and cinnamon in a medium bowl. Stir to combine. Add butter, incorporate until coarse crumbs and set aside. 
2. For the scones, preheat oven to 190ºC. Line a baking sheet with parchment paper. 
3. In a large bowl, combine flour, sugar, baking powder, baking soda and salt. Cut in butter with your fingers until pea size crumbs form.
4. In a small bowl, whisk yogurt, egg and vanilla extract. Add to flour mixture and stir with a wooden spoon until moistened. 
5. Dump onto a lightly floured surface and knead 5 to 6 times. Divide dough in half, and pat each half into an 8-inch circle. 
6. Sprinkle cinnamon-coffee filling over one circle and place remaining dough circle over top. Pinch edges gently together. 
7. Cut into 8 wedges and place each wedge on prepared baking sheet. Brush wedges with egg white and sprinkle with sugar. 
8. Bake for 20-25 minutes, until tops are golden. 
9. For the glaze, whisk together icing sugar and coffee in a small bowl. Drizzle over cooled scones.
Source: https://www.bitememore.com/feedme/267/cinnamon-coffee-scones-recipe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3142405"/>
                  </a:ext>
                </a:extLst>
              </a:tr>
            </a:tbl>
          </a:graphicData>
        </a:graphic>
      </p:graphicFrame>
      <p:sp>
        <p:nvSpPr>
          <p:cNvPr id="4" name="Text Placeholder 3">
            <a:extLst>
              <a:ext uri="{FF2B5EF4-FFF2-40B4-BE49-F238E27FC236}">
                <a16:creationId xmlns:a16="http://schemas.microsoft.com/office/drawing/2014/main" id="{DFF70260-C185-4AB4-8566-118307194AC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639469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B3F7-5573-48A2-9FB9-D55E04C0F620}"/>
              </a:ext>
            </a:extLst>
          </p:cNvPr>
          <p:cNvSpPr>
            <a:spLocks noGrp="1"/>
          </p:cNvSpPr>
          <p:nvPr>
            <p:ph type="title"/>
          </p:nvPr>
        </p:nvSpPr>
        <p:spPr/>
        <p:txBody>
          <a:bodyPr/>
          <a:lstStyle/>
          <a:p>
            <a:r>
              <a:rPr lang="en-US"/>
              <a:t>Facebook FB - Own Posts Table w. Custom I-Rate (Insights) | SCS Dairy MY - 6 of 13</a:t>
            </a:r>
          </a:p>
        </p:txBody>
      </p:sp>
      <p:graphicFrame>
        <p:nvGraphicFramePr>
          <p:cNvPr id="5" name="Table Placeholder 4">
            <a:extLst>
              <a:ext uri="{FF2B5EF4-FFF2-40B4-BE49-F238E27FC236}">
                <a16:creationId xmlns:a16="http://schemas.microsoft.com/office/drawing/2014/main" id="{68B3CEEB-47BC-4505-9CF7-5D286C86E3C6}"/>
              </a:ext>
            </a:extLst>
          </p:cNvPr>
          <p:cNvGraphicFramePr>
            <a:graphicFrameLocks noGrp="1"/>
          </p:cNvGraphicFramePr>
          <p:nvPr>
            <p:ph type="tbl" sz="quarter" idx="13"/>
            <p:extLst>
              <p:ext uri="{D42A27DB-BD31-4B8C-83A1-F6EECF244321}">
                <p14:modId xmlns:p14="http://schemas.microsoft.com/office/powerpoint/2010/main" val="1152451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6293329"/>
                    </a:ext>
                  </a:extLst>
                </a:gridCol>
                <a:gridCol w="617220">
                  <a:extLst>
                    <a:ext uri="{9D8B030D-6E8A-4147-A177-3AD203B41FA5}">
                      <a16:colId xmlns:a16="http://schemas.microsoft.com/office/drawing/2014/main" val="2801542943"/>
                    </a:ext>
                  </a:extLst>
                </a:gridCol>
                <a:gridCol w="617220">
                  <a:extLst>
                    <a:ext uri="{9D8B030D-6E8A-4147-A177-3AD203B41FA5}">
                      <a16:colId xmlns:a16="http://schemas.microsoft.com/office/drawing/2014/main" val="3872095620"/>
                    </a:ext>
                  </a:extLst>
                </a:gridCol>
                <a:gridCol w="534924">
                  <a:extLst>
                    <a:ext uri="{9D8B030D-6E8A-4147-A177-3AD203B41FA5}">
                      <a16:colId xmlns:a16="http://schemas.microsoft.com/office/drawing/2014/main" val="3252739839"/>
                    </a:ext>
                  </a:extLst>
                </a:gridCol>
                <a:gridCol w="534924">
                  <a:extLst>
                    <a:ext uri="{9D8B030D-6E8A-4147-A177-3AD203B41FA5}">
                      <a16:colId xmlns:a16="http://schemas.microsoft.com/office/drawing/2014/main" val="1730071535"/>
                    </a:ext>
                  </a:extLst>
                </a:gridCol>
                <a:gridCol w="411480">
                  <a:extLst>
                    <a:ext uri="{9D8B030D-6E8A-4147-A177-3AD203B41FA5}">
                      <a16:colId xmlns:a16="http://schemas.microsoft.com/office/drawing/2014/main" val="3209722632"/>
                    </a:ext>
                  </a:extLst>
                </a:gridCol>
                <a:gridCol w="534924">
                  <a:extLst>
                    <a:ext uri="{9D8B030D-6E8A-4147-A177-3AD203B41FA5}">
                      <a16:colId xmlns:a16="http://schemas.microsoft.com/office/drawing/2014/main" val="1802414770"/>
                    </a:ext>
                  </a:extLst>
                </a:gridCol>
                <a:gridCol w="534924">
                  <a:extLst>
                    <a:ext uri="{9D8B030D-6E8A-4147-A177-3AD203B41FA5}">
                      <a16:colId xmlns:a16="http://schemas.microsoft.com/office/drawing/2014/main" val="973081288"/>
                    </a:ext>
                  </a:extLst>
                </a:gridCol>
                <a:gridCol w="534924">
                  <a:extLst>
                    <a:ext uri="{9D8B030D-6E8A-4147-A177-3AD203B41FA5}">
                      <a16:colId xmlns:a16="http://schemas.microsoft.com/office/drawing/2014/main" val="1120793306"/>
                    </a:ext>
                  </a:extLst>
                </a:gridCol>
                <a:gridCol w="534924">
                  <a:extLst>
                    <a:ext uri="{9D8B030D-6E8A-4147-A177-3AD203B41FA5}">
                      <a16:colId xmlns:a16="http://schemas.microsoft.com/office/drawing/2014/main" val="2454580135"/>
                    </a:ext>
                  </a:extLst>
                </a:gridCol>
                <a:gridCol w="534924">
                  <a:extLst>
                    <a:ext uri="{9D8B030D-6E8A-4147-A177-3AD203B41FA5}">
                      <a16:colId xmlns:a16="http://schemas.microsoft.com/office/drawing/2014/main" val="847876100"/>
                    </a:ext>
                  </a:extLst>
                </a:gridCol>
                <a:gridCol w="370332">
                  <a:extLst>
                    <a:ext uri="{9D8B030D-6E8A-4147-A177-3AD203B41FA5}">
                      <a16:colId xmlns:a16="http://schemas.microsoft.com/office/drawing/2014/main" val="2397937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24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- 2019-08-19 03:24:37</a:t>
                      </a:r>
                      <a:r>
                        <a:rPr kumimoji="0" lang="en-US" sz="1000" b="0" i="0" u="none" strike="noStrike" kern="1200" cap="none" spc="0" normalizeH="0" baseline="0" noProof="0">
                          <a:ln>
                            <a:noFill/>
                          </a:ln>
                          <a:solidFill>
                            <a:prstClr val="black"/>
                          </a:solidFill>
                          <a:effectLst/>
                          <a:uLnTx/>
                          <a:uFillTx/>
                          <a:latin typeface="+mn-lt"/>
                          <a:ea typeface="+mn-ea"/>
                          <a:cs typeface="+mn-cs"/>
                        </a:rPr>
                        <a:t> 
 These Cinnamon Coffee Scones are the perfect baked good. Each bite gives a delicious taste of cinnamon, coffee and brown sugar all wrapped in a buttery scone.
Cinnamon Coffee Scones
Ingredients:
Cinnamon-Coffee Filling:
30g cold SCS butter
47g brown sugar
2 tbsp flour
1 tsp finely ground coffee
½ tsp ground cinnamon
For the scone:
113g cold SCS butter
300g flour
100g sugar
2 tsp baking powder
½ tsp baking soda
½ tsp kosher salt
227ml vanilla yogurt
1 egg
2 tsp vanilla extract
Egg Wash: 
1 egg white, lightly whisked 
2 tsp sugar
Glaze: 
150g icing sugar 
3 tbsp strong brewed coffee, cooled
Instructions:
1. For the cinnamon-coffee filling, combine brown sugar, flour, coffee and cinnamon in a medium bowl. Stir to combine. Add butter, incorporate until coarse crumbs and set aside. 
2. For the scones, preheat oven to 190ºC. Line a baking sheet with parchment paper. 
3. In a large bowl, combine flour, sugar, baking powder, baking soda and salt. Cut in butter with your fingers until pea size crumbs form.
4. In a small bowl, whisk yogurt, egg and vanilla extract. Add to flour mixture and stir with a wooden spoon until moistened. 
5. Dump onto a lightly floured surface and knead 5 to 6 times. Divide dough in half, and pat each half into an 8-inch circle. 
6. Sprinkle cinnamon-coffee filling over one circle and place remaining dough circle over top. Pinch edges gently together. 
7. Cut into 8 wedges and place each wedge on prepared baking sheet. Brush wedges with egg white and sprinkle with sugar. 
8. Bake for 20-25 minutes, until tops are golden. 
9. For the glaze, whisk together icing sugar and coffee in a small bowl. Drizzle over cooled scones.
Source: https://www.bitememore.com/feedme/267/cinnamon-coffee-scones-recipe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9437741"/>
                  </a:ext>
                </a:extLst>
              </a:tr>
            </a:tbl>
          </a:graphicData>
        </a:graphic>
      </p:graphicFrame>
      <p:sp>
        <p:nvSpPr>
          <p:cNvPr id="4" name="Text Placeholder 3">
            <a:extLst>
              <a:ext uri="{FF2B5EF4-FFF2-40B4-BE49-F238E27FC236}">
                <a16:creationId xmlns:a16="http://schemas.microsoft.com/office/drawing/2014/main" id="{CE1ECB07-E8A6-49C6-B4AD-526B5C68424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25084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72CA0-505B-46D3-A782-926896F494B2}"/>
              </a:ext>
            </a:extLst>
          </p:cNvPr>
          <p:cNvSpPr>
            <a:spLocks noGrp="1"/>
          </p:cNvSpPr>
          <p:nvPr>
            <p:ph type="title"/>
          </p:nvPr>
        </p:nvSpPr>
        <p:spPr/>
        <p:txBody>
          <a:bodyPr/>
          <a:lstStyle/>
          <a:p>
            <a:r>
              <a:rPr lang="en-US"/>
              <a:t>Facebook FB - Own Posts Table w. Custom I-Rate (Insights) | SCS Dairy MY - 7 of 13</a:t>
            </a:r>
          </a:p>
        </p:txBody>
      </p:sp>
      <p:graphicFrame>
        <p:nvGraphicFramePr>
          <p:cNvPr id="5" name="Table Placeholder 4">
            <a:extLst>
              <a:ext uri="{FF2B5EF4-FFF2-40B4-BE49-F238E27FC236}">
                <a16:creationId xmlns:a16="http://schemas.microsoft.com/office/drawing/2014/main" id="{30130576-85B4-4DAD-B014-9C621ED8A5F4}"/>
              </a:ext>
            </a:extLst>
          </p:cNvPr>
          <p:cNvGraphicFramePr>
            <a:graphicFrameLocks noGrp="1"/>
          </p:cNvGraphicFramePr>
          <p:nvPr>
            <p:ph type="tbl" sz="quarter" idx="13"/>
            <p:extLst>
              <p:ext uri="{D42A27DB-BD31-4B8C-83A1-F6EECF244321}">
                <p14:modId xmlns:p14="http://schemas.microsoft.com/office/powerpoint/2010/main" val="3460950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38808599"/>
                    </a:ext>
                  </a:extLst>
                </a:gridCol>
                <a:gridCol w="617220">
                  <a:extLst>
                    <a:ext uri="{9D8B030D-6E8A-4147-A177-3AD203B41FA5}">
                      <a16:colId xmlns:a16="http://schemas.microsoft.com/office/drawing/2014/main" val="3214943414"/>
                    </a:ext>
                  </a:extLst>
                </a:gridCol>
                <a:gridCol w="617220">
                  <a:extLst>
                    <a:ext uri="{9D8B030D-6E8A-4147-A177-3AD203B41FA5}">
                      <a16:colId xmlns:a16="http://schemas.microsoft.com/office/drawing/2014/main" val="699166203"/>
                    </a:ext>
                  </a:extLst>
                </a:gridCol>
                <a:gridCol w="534924">
                  <a:extLst>
                    <a:ext uri="{9D8B030D-6E8A-4147-A177-3AD203B41FA5}">
                      <a16:colId xmlns:a16="http://schemas.microsoft.com/office/drawing/2014/main" val="1013697820"/>
                    </a:ext>
                  </a:extLst>
                </a:gridCol>
                <a:gridCol w="534924">
                  <a:extLst>
                    <a:ext uri="{9D8B030D-6E8A-4147-A177-3AD203B41FA5}">
                      <a16:colId xmlns:a16="http://schemas.microsoft.com/office/drawing/2014/main" val="1274377939"/>
                    </a:ext>
                  </a:extLst>
                </a:gridCol>
                <a:gridCol w="411480">
                  <a:extLst>
                    <a:ext uri="{9D8B030D-6E8A-4147-A177-3AD203B41FA5}">
                      <a16:colId xmlns:a16="http://schemas.microsoft.com/office/drawing/2014/main" val="4024296216"/>
                    </a:ext>
                  </a:extLst>
                </a:gridCol>
                <a:gridCol w="534924">
                  <a:extLst>
                    <a:ext uri="{9D8B030D-6E8A-4147-A177-3AD203B41FA5}">
                      <a16:colId xmlns:a16="http://schemas.microsoft.com/office/drawing/2014/main" val="3843822926"/>
                    </a:ext>
                  </a:extLst>
                </a:gridCol>
                <a:gridCol w="534924">
                  <a:extLst>
                    <a:ext uri="{9D8B030D-6E8A-4147-A177-3AD203B41FA5}">
                      <a16:colId xmlns:a16="http://schemas.microsoft.com/office/drawing/2014/main" val="1870529359"/>
                    </a:ext>
                  </a:extLst>
                </a:gridCol>
                <a:gridCol w="534924">
                  <a:extLst>
                    <a:ext uri="{9D8B030D-6E8A-4147-A177-3AD203B41FA5}">
                      <a16:colId xmlns:a16="http://schemas.microsoft.com/office/drawing/2014/main" val="11273912"/>
                    </a:ext>
                  </a:extLst>
                </a:gridCol>
                <a:gridCol w="534924">
                  <a:extLst>
                    <a:ext uri="{9D8B030D-6E8A-4147-A177-3AD203B41FA5}">
                      <a16:colId xmlns:a16="http://schemas.microsoft.com/office/drawing/2014/main" val="349365916"/>
                    </a:ext>
                  </a:extLst>
                </a:gridCol>
                <a:gridCol w="534924">
                  <a:extLst>
                    <a:ext uri="{9D8B030D-6E8A-4147-A177-3AD203B41FA5}">
                      <a16:colId xmlns:a16="http://schemas.microsoft.com/office/drawing/2014/main" val="2295975262"/>
                    </a:ext>
                  </a:extLst>
                </a:gridCol>
                <a:gridCol w="370332">
                  <a:extLst>
                    <a:ext uri="{9D8B030D-6E8A-4147-A177-3AD203B41FA5}">
                      <a16:colId xmlns:a16="http://schemas.microsoft.com/office/drawing/2014/main" val="414018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362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- 2019-08-16 17:13:00</a:t>
                      </a:r>
                      <a:r>
                        <a:rPr kumimoji="0" lang="en-US" sz="1000" b="0" i="0" u="none" strike="noStrike" kern="1200" cap="none" spc="0" normalizeH="0" baseline="0" noProof="0">
                          <a:ln>
                            <a:noFill/>
                          </a:ln>
                          <a:solidFill>
                            <a:prstClr val="black"/>
                          </a:solidFill>
                          <a:effectLst/>
                          <a:uLnTx/>
                          <a:uFillTx/>
                          <a:latin typeface="+mn-lt"/>
                          <a:ea typeface="+mn-ea"/>
                          <a:cs typeface="+mn-cs"/>
                        </a:rPr>
                        <a:t> 
 Delicious strawberry scones - a perfect snack any time of the day!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4650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- 2019-08-15 00:04:00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75760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- 2019-08-14 14:24:00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Sailors in Elizabethan times were guaranteed 1/4 lb of butter a day in their rations, and it was an old English custom to present newlyweds with a pot of this creamy delight as a wish for fertility and prosperity.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26553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- 2019-08-13 17:23:48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34677756"/>
                  </a:ext>
                </a:extLst>
              </a:tr>
            </a:tbl>
          </a:graphicData>
        </a:graphic>
      </p:graphicFrame>
      <p:sp>
        <p:nvSpPr>
          <p:cNvPr id="4" name="Text Placeholder 3">
            <a:extLst>
              <a:ext uri="{FF2B5EF4-FFF2-40B4-BE49-F238E27FC236}">
                <a16:creationId xmlns:a16="http://schemas.microsoft.com/office/drawing/2014/main" id="{A889064F-6CB8-4ABD-9DB8-3DF2ED546FE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872830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19476-43FF-4689-B14E-30458EF5A039}"/>
              </a:ext>
            </a:extLst>
          </p:cNvPr>
          <p:cNvSpPr>
            <a:spLocks noGrp="1"/>
          </p:cNvSpPr>
          <p:nvPr>
            <p:ph type="title"/>
          </p:nvPr>
        </p:nvSpPr>
        <p:spPr/>
        <p:txBody>
          <a:bodyPr/>
          <a:lstStyle/>
          <a:p>
            <a:r>
              <a:rPr lang="en-US"/>
              <a:t>Facebook FB - Own Posts Table w. Custom I-Rate (Insights) | SCS Dairy MY - 8 of 13</a:t>
            </a:r>
          </a:p>
        </p:txBody>
      </p:sp>
      <p:graphicFrame>
        <p:nvGraphicFramePr>
          <p:cNvPr id="5" name="Table Placeholder 4">
            <a:extLst>
              <a:ext uri="{FF2B5EF4-FFF2-40B4-BE49-F238E27FC236}">
                <a16:creationId xmlns:a16="http://schemas.microsoft.com/office/drawing/2014/main" id="{21481192-E23D-4A44-92CA-FAEBACAD334A}"/>
              </a:ext>
            </a:extLst>
          </p:cNvPr>
          <p:cNvGraphicFramePr>
            <a:graphicFrameLocks noGrp="1"/>
          </p:cNvGraphicFramePr>
          <p:nvPr>
            <p:ph type="tbl" sz="quarter" idx="13"/>
            <p:extLst>
              <p:ext uri="{D42A27DB-BD31-4B8C-83A1-F6EECF244321}">
                <p14:modId xmlns:p14="http://schemas.microsoft.com/office/powerpoint/2010/main" val="1618296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89719760"/>
                    </a:ext>
                  </a:extLst>
                </a:gridCol>
                <a:gridCol w="617220">
                  <a:extLst>
                    <a:ext uri="{9D8B030D-6E8A-4147-A177-3AD203B41FA5}">
                      <a16:colId xmlns:a16="http://schemas.microsoft.com/office/drawing/2014/main" val="4261505305"/>
                    </a:ext>
                  </a:extLst>
                </a:gridCol>
                <a:gridCol w="617220">
                  <a:extLst>
                    <a:ext uri="{9D8B030D-6E8A-4147-A177-3AD203B41FA5}">
                      <a16:colId xmlns:a16="http://schemas.microsoft.com/office/drawing/2014/main" val="3867563108"/>
                    </a:ext>
                  </a:extLst>
                </a:gridCol>
                <a:gridCol w="534924">
                  <a:extLst>
                    <a:ext uri="{9D8B030D-6E8A-4147-A177-3AD203B41FA5}">
                      <a16:colId xmlns:a16="http://schemas.microsoft.com/office/drawing/2014/main" val="776234380"/>
                    </a:ext>
                  </a:extLst>
                </a:gridCol>
                <a:gridCol w="534924">
                  <a:extLst>
                    <a:ext uri="{9D8B030D-6E8A-4147-A177-3AD203B41FA5}">
                      <a16:colId xmlns:a16="http://schemas.microsoft.com/office/drawing/2014/main" val="2426275563"/>
                    </a:ext>
                  </a:extLst>
                </a:gridCol>
                <a:gridCol w="411480">
                  <a:extLst>
                    <a:ext uri="{9D8B030D-6E8A-4147-A177-3AD203B41FA5}">
                      <a16:colId xmlns:a16="http://schemas.microsoft.com/office/drawing/2014/main" val="3473375628"/>
                    </a:ext>
                  </a:extLst>
                </a:gridCol>
                <a:gridCol w="534924">
                  <a:extLst>
                    <a:ext uri="{9D8B030D-6E8A-4147-A177-3AD203B41FA5}">
                      <a16:colId xmlns:a16="http://schemas.microsoft.com/office/drawing/2014/main" val="2491816869"/>
                    </a:ext>
                  </a:extLst>
                </a:gridCol>
                <a:gridCol w="534924">
                  <a:extLst>
                    <a:ext uri="{9D8B030D-6E8A-4147-A177-3AD203B41FA5}">
                      <a16:colId xmlns:a16="http://schemas.microsoft.com/office/drawing/2014/main" val="3681350332"/>
                    </a:ext>
                  </a:extLst>
                </a:gridCol>
                <a:gridCol w="534924">
                  <a:extLst>
                    <a:ext uri="{9D8B030D-6E8A-4147-A177-3AD203B41FA5}">
                      <a16:colId xmlns:a16="http://schemas.microsoft.com/office/drawing/2014/main" val="1425302470"/>
                    </a:ext>
                  </a:extLst>
                </a:gridCol>
                <a:gridCol w="534924">
                  <a:extLst>
                    <a:ext uri="{9D8B030D-6E8A-4147-A177-3AD203B41FA5}">
                      <a16:colId xmlns:a16="http://schemas.microsoft.com/office/drawing/2014/main" val="3346691644"/>
                    </a:ext>
                  </a:extLst>
                </a:gridCol>
                <a:gridCol w="534924">
                  <a:extLst>
                    <a:ext uri="{9D8B030D-6E8A-4147-A177-3AD203B41FA5}">
                      <a16:colId xmlns:a16="http://schemas.microsoft.com/office/drawing/2014/main" val="642916257"/>
                    </a:ext>
                  </a:extLst>
                </a:gridCol>
                <a:gridCol w="370332">
                  <a:extLst>
                    <a:ext uri="{9D8B030D-6E8A-4147-A177-3AD203B41FA5}">
                      <a16:colId xmlns:a16="http://schemas.microsoft.com/office/drawing/2014/main" val="408840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061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- 2019-08-12 04:36:49</a:t>
                      </a:r>
                      <a:r>
                        <a:rPr kumimoji="0" lang="en-US" sz="1000" b="0" i="0" u="none" strike="noStrike" kern="1200" cap="none" spc="0" normalizeH="0" baseline="0" noProof="0">
                          <a:ln>
                            <a:noFill/>
                          </a:ln>
                          <a:solidFill>
                            <a:prstClr val="black"/>
                          </a:solidFill>
                          <a:effectLst/>
                          <a:uLnTx/>
                          <a:uFillTx/>
                          <a:latin typeface="+mn-lt"/>
                          <a:ea typeface="+mn-ea"/>
                          <a:cs typeface="+mn-cs"/>
                        </a:rPr>
                        <a:t> 
 This easy Blueberry Scones recipe is the perfect thing for a fun brunch. They are light, fluffy with just the right amount of fresh blueberries.
Blueberry Scones 
Ingredients:
5 tbsp cold SCS butter, cut in pieces
240g all purpose flour
1 tsp baking powder
Pinch of salt
2 tbsp granulated sugar
166g blueberries
237ml heavy cream
Instructions:
1. Preheat oven to 204°C and line a baking sheet with parchment paper.
2. Set aside. In a large bowl, sift together dry ingredients, flour, baking powder, salt and sugar.
3. Using a pastry cutter, cut butter and add into the dry ingredients until crumbs start to form.
4. Fold in fresh blueberries.
5. Form a well in the middle of the ingredients and pour in heavy cream, half of it at a time.
6. Mix until a dough forms, being careful to not pop any of the blueberries.
7. Pat dough onto a baking sheet, forming it into a flat circle about 8 inches in diameter.
8. Cut to create 8 triangular shapes.
9. Separate triangles from each other and replace gently on a lined baking sheet.
10. Bake for 15 to 20 minutes and allow to cool for 5-10 minutes on a wire rack.
11. Serve and enjoy.
Source: https://bubbapie.com/easy-blueberry-scones-recipe/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2913963"/>
                  </a:ext>
                </a:extLst>
              </a:tr>
            </a:tbl>
          </a:graphicData>
        </a:graphic>
      </p:graphicFrame>
      <p:sp>
        <p:nvSpPr>
          <p:cNvPr id="4" name="Text Placeholder 3">
            <a:extLst>
              <a:ext uri="{FF2B5EF4-FFF2-40B4-BE49-F238E27FC236}">
                <a16:creationId xmlns:a16="http://schemas.microsoft.com/office/drawing/2014/main" id="{38F92487-2260-41BE-B2EC-58B54FE9A49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303068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69BAE-90B6-4BEA-8AA4-14C2AD182EAD}"/>
              </a:ext>
            </a:extLst>
          </p:cNvPr>
          <p:cNvSpPr>
            <a:spLocks noGrp="1"/>
          </p:cNvSpPr>
          <p:nvPr>
            <p:ph type="title"/>
          </p:nvPr>
        </p:nvSpPr>
        <p:spPr/>
        <p:txBody>
          <a:bodyPr/>
          <a:lstStyle/>
          <a:p>
            <a:r>
              <a:rPr lang="en-US"/>
              <a:t>Facebook FB - Own Posts Table w. Custom I-Rate (Insights) | SCS Dairy MY - 9 of 13</a:t>
            </a:r>
          </a:p>
        </p:txBody>
      </p:sp>
      <p:graphicFrame>
        <p:nvGraphicFramePr>
          <p:cNvPr id="5" name="Table Placeholder 4">
            <a:extLst>
              <a:ext uri="{FF2B5EF4-FFF2-40B4-BE49-F238E27FC236}">
                <a16:creationId xmlns:a16="http://schemas.microsoft.com/office/drawing/2014/main" id="{FB9F1AB8-D261-4EBA-853A-79BEB22B0C81}"/>
              </a:ext>
            </a:extLst>
          </p:cNvPr>
          <p:cNvGraphicFramePr>
            <a:graphicFrameLocks noGrp="1"/>
          </p:cNvGraphicFramePr>
          <p:nvPr>
            <p:ph type="tbl" sz="quarter" idx="13"/>
            <p:extLst>
              <p:ext uri="{D42A27DB-BD31-4B8C-83A1-F6EECF244321}">
                <p14:modId xmlns:p14="http://schemas.microsoft.com/office/powerpoint/2010/main" val="2953952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00629660"/>
                    </a:ext>
                  </a:extLst>
                </a:gridCol>
                <a:gridCol w="617220">
                  <a:extLst>
                    <a:ext uri="{9D8B030D-6E8A-4147-A177-3AD203B41FA5}">
                      <a16:colId xmlns:a16="http://schemas.microsoft.com/office/drawing/2014/main" val="1333452880"/>
                    </a:ext>
                  </a:extLst>
                </a:gridCol>
                <a:gridCol w="617220">
                  <a:extLst>
                    <a:ext uri="{9D8B030D-6E8A-4147-A177-3AD203B41FA5}">
                      <a16:colId xmlns:a16="http://schemas.microsoft.com/office/drawing/2014/main" val="2209950762"/>
                    </a:ext>
                  </a:extLst>
                </a:gridCol>
                <a:gridCol w="534924">
                  <a:extLst>
                    <a:ext uri="{9D8B030D-6E8A-4147-A177-3AD203B41FA5}">
                      <a16:colId xmlns:a16="http://schemas.microsoft.com/office/drawing/2014/main" val="3857936407"/>
                    </a:ext>
                  </a:extLst>
                </a:gridCol>
                <a:gridCol w="534924">
                  <a:extLst>
                    <a:ext uri="{9D8B030D-6E8A-4147-A177-3AD203B41FA5}">
                      <a16:colId xmlns:a16="http://schemas.microsoft.com/office/drawing/2014/main" val="2882217932"/>
                    </a:ext>
                  </a:extLst>
                </a:gridCol>
                <a:gridCol w="411480">
                  <a:extLst>
                    <a:ext uri="{9D8B030D-6E8A-4147-A177-3AD203B41FA5}">
                      <a16:colId xmlns:a16="http://schemas.microsoft.com/office/drawing/2014/main" val="935692125"/>
                    </a:ext>
                  </a:extLst>
                </a:gridCol>
                <a:gridCol w="534924">
                  <a:extLst>
                    <a:ext uri="{9D8B030D-6E8A-4147-A177-3AD203B41FA5}">
                      <a16:colId xmlns:a16="http://schemas.microsoft.com/office/drawing/2014/main" val="2454987354"/>
                    </a:ext>
                  </a:extLst>
                </a:gridCol>
                <a:gridCol w="534924">
                  <a:extLst>
                    <a:ext uri="{9D8B030D-6E8A-4147-A177-3AD203B41FA5}">
                      <a16:colId xmlns:a16="http://schemas.microsoft.com/office/drawing/2014/main" val="2031428758"/>
                    </a:ext>
                  </a:extLst>
                </a:gridCol>
                <a:gridCol w="534924">
                  <a:extLst>
                    <a:ext uri="{9D8B030D-6E8A-4147-A177-3AD203B41FA5}">
                      <a16:colId xmlns:a16="http://schemas.microsoft.com/office/drawing/2014/main" val="1037144615"/>
                    </a:ext>
                  </a:extLst>
                </a:gridCol>
                <a:gridCol w="534924">
                  <a:extLst>
                    <a:ext uri="{9D8B030D-6E8A-4147-A177-3AD203B41FA5}">
                      <a16:colId xmlns:a16="http://schemas.microsoft.com/office/drawing/2014/main" val="3526008034"/>
                    </a:ext>
                  </a:extLst>
                </a:gridCol>
                <a:gridCol w="534924">
                  <a:extLst>
                    <a:ext uri="{9D8B030D-6E8A-4147-A177-3AD203B41FA5}">
                      <a16:colId xmlns:a16="http://schemas.microsoft.com/office/drawing/2014/main" val="1944340252"/>
                    </a:ext>
                  </a:extLst>
                </a:gridCol>
                <a:gridCol w="370332">
                  <a:extLst>
                    <a:ext uri="{9D8B030D-6E8A-4147-A177-3AD203B41FA5}">
                      <a16:colId xmlns:a16="http://schemas.microsoft.com/office/drawing/2014/main" val="2404051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111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- 2019-08-12 04:36:49</a:t>
                      </a:r>
                      <a:r>
                        <a:rPr kumimoji="0" lang="en-US" sz="1000" b="0" i="0" u="none" strike="noStrike" kern="1200" cap="none" spc="0" normalizeH="0" baseline="0" noProof="0">
                          <a:ln>
                            <a:noFill/>
                          </a:ln>
                          <a:solidFill>
                            <a:prstClr val="black"/>
                          </a:solidFill>
                          <a:effectLst/>
                          <a:uLnTx/>
                          <a:uFillTx/>
                          <a:latin typeface="+mn-lt"/>
                          <a:ea typeface="+mn-ea"/>
                          <a:cs typeface="+mn-cs"/>
                        </a:rPr>
                        <a:t> 
 This easy Blueberry Scones recipe is the perfect thing for a fun brunch. They are light, fluffy with just the right amount of fresh blueberries.
Blueberry Scones 
Ingredients:
5 tbsp cold SCS butter, cut in pieces
240g all purpose flour
1 tsp baking powder
Pinch of salt
2 tbsp granulated sugar
166g blueberries
237ml heavy cream
Instructions:
1. Preheat oven to 204°C and line a baking sheet with parchment paper.
2. Set aside. In a large bowl, sift together dry ingredients, flour, baking powder, salt and sugar.
3. Using a pastry cutter, cut butter and add into the dry ingredients until crumbs start to form.
4. Fold in fresh blueberries.
5. Form a well in the middle of the ingredients and pour in heavy cream, half of it at a time.
6. Mix until a dough forms, being careful to not pop any of the blueberries.
7. Pat dough onto a baking sheet, forming it into a flat circle about 8 inches in diameter.
8. Cut to create 8 triangular shapes.
9. Separate triangles from each other and replace gently on a lined baking sheet.
10. Bake for 15 to 20 minutes and allow to cool for 5-10 minutes on a wire rack.
11. Serve and enjoy.
Source: https://bubbapie.com/easy-blueberry-scones-recipe/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2655177"/>
                  </a:ext>
                </a:extLst>
              </a:tr>
            </a:tbl>
          </a:graphicData>
        </a:graphic>
      </p:graphicFrame>
      <p:sp>
        <p:nvSpPr>
          <p:cNvPr id="4" name="Text Placeholder 3">
            <a:extLst>
              <a:ext uri="{FF2B5EF4-FFF2-40B4-BE49-F238E27FC236}">
                <a16:creationId xmlns:a16="http://schemas.microsoft.com/office/drawing/2014/main" id="{C342C70C-D339-49A2-9C24-13ABA0C4A99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247293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DB9A2-2469-4863-877D-4B57C3CE09A6}"/>
              </a:ext>
            </a:extLst>
          </p:cNvPr>
          <p:cNvSpPr>
            <a:spLocks noGrp="1"/>
          </p:cNvSpPr>
          <p:nvPr>
            <p:ph type="title"/>
          </p:nvPr>
        </p:nvSpPr>
        <p:spPr/>
        <p:txBody>
          <a:bodyPr/>
          <a:lstStyle/>
          <a:p>
            <a:r>
              <a:rPr lang="en-US"/>
              <a:t>Facebook FB - Own Posts Table w. Custom I-Rate (Insights) | SCS Dairy MY - 10 of 13</a:t>
            </a:r>
          </a:p>
        </p:txBody>
      </p:sp>
      <p:graphicFrame>
        <p:nvGraphicFramePr>
          <p:cNvPr id="5" name="Table Placeholder 4">
            <a:extLst>
              <a:ext uri="{FF2B5EF4-FFF2-40B4-BE49-F238E27FC236}">
                <a16:creationId xmlns:a16="http://schemas.microsoft.com/office/drawing/2014/main" id="{6F057F2A-0842-49EB-90CF-26FD89D347FA}"/>
              </a:ext>
            </a:extLst>
          </p:cNvPr>
          <p:cNvGraphicFramePr>
            <a:graphicFrameLocks noGrp="1"/>
          </p:cNvGraphicFramePr>
          <p:nvPr>
            <p:ph type="tbl" sz="quarter" idx="13"/>
            <p:extLst>
              <p:ext uri="{D42A27DB-BD31-4B8C-83A1-F6EECF244321}">
                <p14:modId xmlns:p14="http://schemas.microsoft.com/office/powerpoint/2010/main" val="1901005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52269845"/>
                    </a:ext>
                  </a:extLst>
                </a:gridCol>
                <a:gridCol w="617220">
                  <a:extLst>
                    <a:ext uri="{9D8B030D-6E8A-4147-A177-3AD203B41FA5}">
                      <a16:colId xmlns:a16="http://schemas.microsoft.com/office/drawing/2014/main" val="1150991843"/>
                    </a:ext>
                  </a:extLst>
                </a:gridCol>
                <a:gridCol w="617220">
                  <a:extLst>
                    <a:ext uri="{9D8B030D-6E8A-4147-A177-3AD203B41FA5}">
                      <a16:colId xmlns:a16="http://schemas.microsoft.com/office/drawing/2014/main" val="3234131450"/>
                    </a:ext>
                  </a:extLst>
                </a:gridCol>
                <a:gridCol w="534924">
                  <a:extLst>
                    <a:ext uri="{9D8B030D-6E8A-4147-A177-3AD203B41FA5}">
                      <a16:colId xmlns:a16="http://schemas.microsoft.com/office/drawing/2014/main" val="3516803909"/>
                    </a:ext>
                  </a:extLst>
                </a:gridCol>
                <a:gridCol w="534924">
                  <a:extLst>
                    <a:ext uri="{9D8B030D-6E8A-4147-A177-3AD203B41FA5}">
                      <a16:colId xmlns:a16="http://schemas.microsoft.com/office/drawing/2014/main" val="3327097411"/>
                    </a:ext>
                  </a:extLst>
                </a:gridCol>
                <a:gridCol w="411480">
                  <a:extLst>
                    <a:ext uri="{9D8B030D-6E8A-4147-A177-3AD203B41FA5}">
                      <a16:colId xmlns:a16="http://schemas.microsoft.com/office/drawing/2014/main" val="2469532912"/>
                    </a:ext>
                  </a:extLst>
                </a:gridCol>
                <a:gridCol w="534924">
                  <a:extLst>
                    <a:ext uri="{9D8B030D-6E8A-4147-A177-3AD203B41FA5}">
                      <a16:colId xmlns:a16="http://schemas.microsoft.com/office/drawing/2014/main" val="3154912787"/>
                    </a:ext>
                  </a:extLst>
                </a:gridCol>
                <a:gridCol w="534924">
                  <a:extLst>
                    <a:ext uri="{9D8B030D-6E8A-4147-A177-3AD203B41FA5}">
                      <a16:colId xmlns:a16="http://schemas.microsoft.com/office/drawing/2014/main" val="1352252011"/>
                    </a:ext>
                  </a:extLst>
                </a:gridCol>
                <a:gridCol w="534924">
                  <a:extLst>
                    <a:ext uri="{9D8B030D-6E8A-4147-A177-3AD203B41FA5}">
                      <a16:colId xmlns:a16="http://schemas.microsoft.com/office/drawing/2014/main" val="990275930"/>
                    </a:ext>
                  </a:extLst>
                </a:gridCol>
                <a:gridCol w="534924">
                  <a:extLst>
                    <a:ext uri="{9D8B030D-6E8A-4147-A177-3AD203B41FA5}">
                      <a16:colId xmlns:a16="http://schemas.microsoft.com/office/drawing/2014/main" val="1337773"/>
                    </a:ext>
                  </a:extLst>
                </a:gridCol>
                <a:gridCol w="534924">
                  <a:extLst>
                    <a:ext uri="{9D8B030D-6E8A-4147-A177-3AD203B41FA5}">
                      <a16:colId xmlns:a16="http://schemas.microsoft.com/office/drawing/2014/main" val="1008359119"/>
                    </a:ext>
                  </a:extLst>
                </a:gridCol>
                <a:gridCol w="370332">
                  <a:extLst>
                    <a:ext uri="{9D8B030D-6E8A-4147-A177-3AD203B41FA5}">
                      <a16:colId xmlns:a16="http://schemas.microsoft.com/office/drawing/2014/main" val="1116327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722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- 2019-08-11 14:27:22</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165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- 2019-08-08 09:13:00</a:t>
                      </a:r>
                      <a:r>
                        <a:rPr kumimoji="0" lang="en-US" sz="1000" b="0" i="0" u="none" strike="noStrike" kern="1200" cap="none" spc="0" normalizeH="0" baseline="0" noProof="0">
                          <a:ln>
                            <a:noFill/>
                          </a:ln>
                          <a:solidFill>
                            <a:prstClr val="black"/>
                          </a:solidFill>
                          <a:effectLst/>
                          <a:uLnTx/>
                          <a:uFillTx/>
                          <a:latin typeface="+mn-lt"/>
                          <a:ea typeface="+mn-ea"/>
                          <a:cs typeface="+mn-cs"/>
                        </a:rPr>
                        <a:t> 
 Give your mornings a healthy start with a buttered slice of bread and black coffee!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936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- 2019-08-06 14:44:00</a:t>
                      </a:r>
                      <a:r>
                        <a:rPr kumimoji="0" lang="en-US" sz="1000" b="0" i="0" u="none" strike="noStrike" kern="1200" cap="none" spc="0" normalizeH="0" baseline="0" noProof="0">
                          <a:ln>
                            <a:noFill/>
                          </a:ln>
                          <a:solidFill>
                            <a:prstClr val="black"/>
                          </a:solidFill>
                          <a:effectLst/>
                          <a:uLnTx/>
                          <a:uFillTx/>
                          <a:latin typeface="+mn-lt"/>
                          <a:ea typeface="+mn-ea"/>
                          <a:cs typeface="+mn-cs"/>
                        </a:rPr>
                        <a:t> 
 From the mid-1800s through the 1940s, the hand-crank butter churn was the most commonly used household butter churn in America. Crank churns replaced simplistic wooden dash churns. It wasn’t long before crank churns were replaced by electric churns. Soon after that commercial butter production became widespread.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955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- 2019-08-06 03:05:19</a:t>
                      </a:r>
                      <a:r>
                        <a:rPr kumimoji="0" lang="en-US" sz="1000" b="0" i="0" u="none" strike="noStrike" kern="1200" cap="none" spc="0" normalizeH="0" baseline="0" noProof="0">
                          <a:ln>
                            <a:noFill/>
                          </a:ln>
                          <a:solidFill>
                            <a:prstClr val="black"/>
                          </a:solidFill>
                          <a:effectLst/>
                          <a:uLnTx/>
                          <a:uFillTx/>
                          <a:latin typeface="+mn-lt"/>
                          <a:ea typeface="+mn-ea"/>
                          <a:cs typeface="+mn-cs"/>
                        </a:rPr>
                        <a:t> 
 Use a light coloured pan, the reason for this is that dark-colored pans absorb more heat than light-colored ones, which can actually cause the bottoms of your cakes or cookies to burn.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0370367"/>
                  </a:ext>
                </a:extLst>
              </a:tr>
            </a:tbl>
          </a:graphicData>
        </a:graphic>
      </p:graphicFrame>
      <p:sp>
        <p:nvSpPr>
          <p:cNvPr id="4" name="Text Placeholder 3">
            <a:extLst>
              <a:ext uri="{FF2B5EF4-FFF2-40B4-BE49-F238E27FC236}">
                <a16:creationId xmlns:a16="http://schemas.microsoft.com/office/drawing/2014/main" id="{8E1A59B5-4E2B-4161-9B73-48A56CFB9A2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882653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A0F89-72BF-4EA9-BD72-9C679003DF77}"/>
              </a:ext>
            </a:extLst>
          </p:cNvPr>
          <p:cNvSpPr>
            <a:spLocks noGrp="1"/>
          </p:cNvSpPr>
          <p:nvPr>
            <p:ph type="title"/>
          </p:nvPr>
        </p:nvSpPr>
        <p:spPr/>
        <p:txBody>
          <a:bodyPr/>
          <a:lstStyle/>
          <a:p>
            <a:r>
              <a:rPr lang="en-US"/>
              <a:t>Facebook FB - Own Posts Table w. Custom I-Rate (Insights) | SCS Dairy MY - 11 of 13</a:t>
            </a:r>
          </a:p>
        </p:txBody>
      </p:sp>
      <p:graphicFrame>
        <p:nvGraphicFramePr>
          <p:cNvPr id="5" name="Table Placeholder 4">
            <a:extLst>
              <a:ext uri="{FF2B5EF4-FFF2-40B4-BE49-F238E27FC236}">
                <a16:creationId xmlns:a16="http://schemas.microsoft.com/office/drawing/2014/main" id="{B3F3EE16-A319-48F1-83C1-A8E3BFAB6B1E}"/>
              </a:ext>
            </a:extLst>
          </p:cNvPr>
          <p:cNvGraphicFramePr>
            <a:graphicFrameLocks noGrp="1"/>
          </p:cNvGraphicFramePr>
          <p:nvPr>
            <p:ph type="tbl" sz="quarter" idx="13"/>
            <p:extLst>
              <p:ext uri="{D42A27DB-BD31-4B8C-83A1-F6EECF244321}">
                <p14:modId xmlns:p14="http://schemas.microsoft.com/office/powerpoint/2010/main" val="1893823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07729621"/>
                    </a:ext>
                  </a:extLst>
                </a:gridCol>
                <a:gridCol w="617220">
                  <a:extLst>
                    <a:ext uri="{9D8B030D-6E8A-4147-A177-3AD203B41FA5}">
                      <a16:colId xmlns:a16="http://schemas.microsoft.com/office/drawing/2014/main" val="3781012073"/>
                    </a:ext>
                  </a:extLst>
                </a:gridCol>
                <a:gridCol w="617220">
                  <a:extLst>
                    <a:ext uri="{9D8B030D-6E8A-4147-A177-3AD203B41FA5}">
                      <a16:colId xmlns:a16="http://schemas.microsoft.com/office/drawing/2014/main" val="704968485"/>
                    </a:ext>
                  </a:extLst>
                </a:gridCol>
                <a:gridCol w="534924">
                  <a:extLst>
                    <a:ext uri="{9D8B030D-6E8A-4147-A177-3AD203B41FA5}">
                      <a16:colId xmlns:a16="http://schemas.microsoft.com/office/drawing/2014/main" val="3362881591"/>
                    </a:ext>
                  </a:extLst>
                </a:gridCol>
                <a:gridCol w="534924">
                  <a:extLst>
                    <a:ext uri="{9D8B030D-6E8A-4147-A177-3AD203B41FA5}">
                      <a16:colId xmlns:a16="http://schemas.microsoft.com/office/drawing/2014/main" val="3431969816"/>
                    </a:ext>
                  </a:extLst>
                </a:gridCol>
                <a:gridCol w="411480">
                  <a:extLst>
                    <a:ext uri="{9D8B030D-6E8A-4147-A177-3AD203B41FA5}">
                      <a16:colId xmlns:a16="http://schemas.microsoft.com/office/drawing/2014/main" val="308644083"/>
                    </a:ext>
                  </a:extLst>
                </a:gridCol>
                <a:gridCol w="534924">
                  <a:extLst>
                    <a:ext uri="{9D8B030D-6E8A-4147-A177-3AD203B41FA5}">
                      <a16:colId xmlns:a16="http://schemas.microsoft.com/office/drawing/2014/main" val="3416808624"/>
                    </a:ext>
                  </a:extLst>
                </a:gridCol>
                <a:gridCol w="534924">
                  <a:extLst>
                    <a:ext uri="{9D8B030D-6E8A-4147-A177-3AD203B41FA5}">
                      <a16:colId xmlns:a16="http://schemas.microsoft.com/office/drawing/2014/main" val="3858802308"/>
                    </a:ext>
                  </a:extLst>
                </a:gridCol>
                <a:gridCol w="534924">
                  <a:extLst>
                    <a:ext uri="{9D8B030D-6E8A-4147-A177-3AD203B41FA5}">
                      <a16:colId xmlns:a16="http://schemas.microsoft.com/office/drawing/2014/main" val="1557379064"/>
                    </a:ext>
                  </a:extLst>
                </a:gridCol>
                <a:gridCol w="534924">
                  <a:extLst>
                    <a:ext uri="{9D8B030D-6E8A-4147-A177-3AD203B41FA5}">
                      <a16:colId xmlns:a16="http://schemas.microsoft.com/office/drawing/2014/main" val="800894229"/>
                    </a:ext>
                  </a:extLst>
                </a:gridCol>
                <a:gridCol w="534924">
                  <a:extLst>
                    <a:ext uri="{9D8B030D-6E8A-4147-A177-3AD203B41FA5}">
                      <a16:colId xmlns:a16="http://schemas.microsoft.com/office/drawing/2014/main" val="1545553711"/>
                    </a:ext>
                  </a:extLst>
                </a:gridCol>
                <a:gridCol w="370332">
                  <a:extLst>
                    <a:ext uri="{9D8B030D-6E8A-4147-A177-3AD203B41FA5}">
                      <a16:colId xmlns:a16="http://schemas.microsoft.com/office/drawing/2014/main" val="3947795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135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- 2019-08-06 03:05:19</a:t>
                      </a:r>
                      <a:r>
                        <a:rPr kumimoji="0" lang="en-US" sz="1000" b="0" i="0" u="none" strike="noStrike" kern="1200" cap="none" spc="0" normalizeH="0" baseline="0" noProof="0">
                          <a:ln>
                            <a:noFill/>
                          </a:ln>
                          <a:solidFill>
                            <a:prstClr val="black"/>
                          </a:solidFill>
                          <a:effectLst/>
                          <a:uLnTx/>
                          <a:uFillTx/>
                          <a:latin typeface="+mn-lt"/>
                          <a:ea typeface="+mn-ea"/>
                          <a:cs typeface="+mn-cs"/>
                        </a:rPr>
                        <a:t> 
 Use a light coloured pan, the reason for this is that dark-colored pans absorb more heat than light-colored ones, which can actually cause the bottoms of your cakes or cookies to burn.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6869325"/>
                  </a:ext>
                </a:extLst>
              </a:tr>
            </a:tbl>
          </a:graphicData>
        </a:graphic>
      </p:graphicFrame>
      <p:sp>
        <p:nvSpPr>
          <p:cNvPr id="4" name="Text Placeholder 3">
            <a:extLst>
              <a:ext uri="{FF2B5EF4-FFF2-40B4-BE49-F238E27FC236}">
                <a16:creationId xmlns:a16="http://schemas.microsoft.com/office/drawing/2014/main" id="{9FF87CD2-A12F-4CFA-BF5D-D470DD4C661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06534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AF1D-16B6-445B-BC7E-1581487521FC}"/>
              </a:ext>
            </a:extLst>
          </p:cNvPr>
          <p:cNvSpPr>
            <a:spLocks noGrp="1"/>
          </p:cNvSpPr>
          <p:nvPr>
            <p:ph type="title"/>
          </p:nvPr>
        </p:nvSpPr>
        <p:spPr/>
        <p:txBody>
          <a:bodyPr/>
          <a:lstStyle/>
          <a:p>
            <a:r>
              <a:rPr lang="en-US"/>
              <a:t>Facebook FB - Own Posts Table w. Custom I-Rate (Insights) | SCS Dairy MY - 12 of 13</a:t>
            </a:r>
          </a:p>
        </p:txBody>
      </p:sp>
      <p:graphicFrame>
        <p:nvGraphicFramePr>
          <p:cNvPr id="5" name="Table Placeholder 4">
            <a:extLst>
              <a:ext uri="{FF2B5EF4-FFF2-40B4-BE49-F238E27FC236}">
                <a16:creationId xmlns:a16="http://schemas.microsoft.com/office/drawing/2014/main" id="{509BF562-15CB-4F9F-930E-B919D5AD01A2}"/>
              </a:ext>
            </a:extLst>
          </p:cNvPr>
          <p:cNvGraphicFramePr>
            <a:graphicFrameLocks noGrp="1"/>
          </p:cNvGraphicFramePr>
          <p:nvPr>
            <p:ph type="tbl" sz="quarter" idx="13"/>
            <p:extLst>
              <p:ext uri="{D42A27DB-BD31-4B8C-83A1-F6EECF244321}">
                <p14:modId xmlns:p14="http://schemas.microsoft.com/office/powerpoint/2010/main" val="2573485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54902973"/>
                    </a:ext>
                  </a:extLst>
                </a:gridCol>
                <a:gridCol w="617220">
                  <a:extLst>
                    <a:ext uri="{9D8B030D-6E8A-4147-A177-3AD203B41FA5}">
                      <a16:colId xmlns:a16="http://schemas.microsoft.com/office/drawing/2014/main" val="2266547022"/>
                    </a:ext>
                  </a:extLst>
                </a:gridCol>
                <a:gridCol w="617220">
                  <a:extLst>
                    <a:ext uri="{9D8B030D-6E8A-4147-A177-3AD203B41FA5}">
                      <a16:colId xmlns:a16="http://schemas.microsoft.com/office/drawing/2014/main" val="60507584"/>
                    </a:ext>
                  </a:extLst>
                </a:gridCol>
                <a:gridCol w="534924">
                  <a:extLst>
                    <a:ext uri="{9D8B030D-6E8A-4147-A177-3AD203B41FA5}">
                      <a16:colId xmlns:a16="http://schemas.microsoft.com/office/drawing/2014/main" val="1690958500"/>
                    </a:ext>
                  </a:extLst>
                </a:gridCol>
                <a:gridCol w="534924">
                  <a:extLst>
                    <a:ext uri="{9D8B030D-6E8A-4147-A177-3AD203B41FA5}">
                      <a16:colId xmlns:a16="http://schemas.microsoft.com/office/drawing/2014/main" val="1033981608"/>
                    </a:ext>
                  </a:extLst>
                </a:gridCol>
                <a:gridCol w="411480">
                  <a:extLst>
                    <a:ext uri="{9D8B030D-6E8A-4147-A177-3AD203B41FA5}">
                      <a16:colId xmlns:a16="http://schemas.microsoft.com/office/drawing/2014/main" val="668427686"/>
                    </a:ext>
                  </a:extLst>
                </a:gridCol>
                <a:gridCol w="534924">
                  <a:extLst>
                    <a:ext uri="{9D8B030D-6E8A-4147-A177-3AD203B41FA5}">
                      <a16:colId xmlns:a16="http://schemas.microsoft.com/office/drawing/2014/main" val="4108461705"/>
                    </a:ext>
                  </a:extLst>
                </a:gridCol>
                <a:gridCol w="534924">
                  <a:extLst>
                    <a:ext uri="{9D8B030D-6E8A-4147-A177-3AD203B41FA5}">
                      <a16:colId xmlns:a16="http://schemas.microsoft.com/office/drawing/2014/main" val="3538001135"/>
                    </a:ext>
                  </a:extLst>
                </a:gridCol>
                <a:gridCol w="534924">
                  <a:extLst>
                    <a:ext uri="{9D8B030D-6E8A-4147-A177-3AD203B41FA5}">
                      <a16:colId xmlns:a16="http://schemas.microsoft.com/office/drawing/2014/main" val="2316437242"/>
                    </a:ext>
                  </a:extLst>
                </a:gridCol>
                <a:gridCol w="534924">
                  <a:extLst>
                    <a:ext uri="{9D8B030D-6E8A-4147-A177-3AD203B41FA5}">
                      <a16:colId xmlns:a16="http://schemas.microsoft.com/office/drawing/2014/main" val="1623175840"/>
                    </a:ext>
                  </a:extLst>
                </a:gridCol>
                <a:gridCol w="534924">
                  <a:extLst>
                    <a:ext uri="{9D8B030D-6E8A-4147-A177-3AD203B41FA5}">
                      <a16:colId xmlns:a16="http://schemas.microsoft.com/office/drawing/2014/main" val="3097626685"/>
                    </a:ext>
                  </a:extLst>
                </a:gridCol>
                <a:gridCol w="370332">
                  <a:extLst>
                    <a:ext uri="{9D8B030D-6E8A-4147-A177-3AD203B41FA5}">
                      <a16:colId xmlns:a16="http://schemas.microsoft.com/office/drawing/2014/main" val="4242034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144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- 2019-08-02 21:24:53</a:t>
                      </a:r>
                      <a:r>
                        <a:rPr kumimoji="0" lang="en-US" sz="1000" b="0" i="0" u="none" strike="noStrike" kern="1200" cap="none" spc="0" normalizeH="0" baseline="0" noProof="0">
                          <a:ln>
                            <a:noFill/>
                          </a:ln>
                          <a:solidFill>
                            <a:prstClr val="black"/>
                          </a:solidFill>
                          <a:effectLst/>
                          <a:uLnTx/>
                          <a:uFillTx/>
                          <a:latin typeface="+mn-lt"/>
                          <a:ea typeface="+mn-ea"/>
                          <a:cs typeface="+mn-cs"/>
                        </a:rPr>
                        <a:t> 
 This scone recipe is made with butter and cream cheese, ideal for breakfast or brunch.
Lemon Cream Cheese Scones
Ingredients:
113g SCS cream cheese cold, cut into pieces
6 tbsp SCS unsalted butter, cold and cut into pieces
50g granulated sugar
1 tbsp lemon zest
360g all-purpose flour
1 tsp baking powder
¾ tsp salt
2 large eggs cold
78ml whole milk cold
1 tbsp fresh lemon juice
For the glaze:
120g powdered sugar
1 tsp lemon zest
2 tbsp lemon juice
Instructions:
1. Preheat the oven to 218°C. Line a large baking sheet with parchment paper or a silicone baking mat. Set aside.
2. In a medium bowl, combine the sugar and lemon zest. Rub together with your fingers until fragrant. Add the flour, baking powder, salt. Whisk until combined. Set aside.
3. Place the cold cream cheese, butter, and eggs in the bowl of a food processor fitted with the metal blade and pulse to combine, about 6 to 8 times. Scrape down the bowl and add the dry ingredients, milk, and lemon juice. Pulse 3 more times and scrape again. Pulse a few more times until the dough comes together.
4. Remove the dough from the food processor and place on a lightly floured work surface. Fold the dough over on itself a few times to make it smoother. Don't overwork the dough.
5. Divide the dough in 2 equal pieces. Form each piece into about a 6-inch disk. Use a bench scraper or sharp knife to cut the disks into triangles.
6. Place the scones on the prepared baking sheet. Bake for 15 minutes or until the scones rise up and are golden. Remove the scones from the oven and place on a wire cooling rack to cool completely.
7. While the scones are cooling, make the lemon glaze. Combine the powdered sugar and lemon juice in a medium bowl. Whisk until smooth. Drizzle the glaze over the scones. Serve.
Source: https://www.twopeasandtheirpod.com/lemon-cream-cheese-scones/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1593930"/>
                  </a:ext>
                </a:extLst>
              </a:tr>
            </a:tbl>
          </a:graphicData>
        </a:graphic>
      </p:graphicFrame>
      <p:sp>
        <p:nvSpPr>
          <p:cNvPr id="4" name="Text Placeholder 3">
            <a:extLst>
              <a:ext uri="{FF2B5EF4-FFF2-40B4-BE49-F238E27FC236}">
                <a16:creationId xmlns:a16="http://schemas.microsoft.com/office/drawing/2014/main" id="{DE9E83D9-0883-461D-8A36-67F6432F018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610886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1C4EA-039B-4D5E-9C2B-356B36E1D11D}"/>
              </a:ext>
            </a:extLst>
          </p:cNvPr>
          <p:cNvSpPr>
            <a:spLocks noGrp="1"/>
          </p:cNvSpPr>
          <p:nvPr>
            <p:ph type="title"/>
          </p:nvPr>
        </p:nvSpPr>
        <p:spPr/>
        <p:txBody>
          <a:bodyPr/>
          <a:lstStyle/>
          <a:p>
            <a:r>
              <a:rPr lang="en-US"/>
              <a:t>Facebook FB - Own Posts Table w. Custom I-Rate (Insights) | SCS Dairy MY - 13 of 13</a:t>
            </a:r>
          </a:p>
        </p:txBody>
      </p:sp>
      <p:graphicFrame>
        <p:nvGraphicFramePr>
          <p:cNvPr id="5" name="Table Placeholder 4">
            <a:extLst>
              <a:ext uri="{FF2B5EF4-FFF2-40B4-BE49-F238E27FC236}">
                <a16:creationId xmlns:a16="http://schemas.microsoft.com/office/drawing/2014/main" id="{3706E2F0-5094-4963-AE2B-6D3CFBF941AC}"/>
              </a:ext>
            </a:extLst>
          </p:cNvPr>
          <p:cNvGraphicFramePr>
            <a:graphicFrameLocks noGrp="1"/>
          </p:cNvGraphicFramePr>
          <p:nvPr>
            <p:ph type="tbl" sz="quarter" idx="13"/>
            <p:extLst>
              <p:ext uri="{D42A27DB-BD31-4B8C-83A1-F6EECF244321}">
                <p14:modId xmlns:p14="http://schemas.microsoft.com/office/powerpoint/2010/main" val="1487567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34704466"/>
                    </a:ext>
                  </a:extLst>
                </a:gridCol>
                <a:gridCol w="617220">
                  <a:extLst>
                    <a:ext uri="{9D8B030D-6E8A-4147-A177-3AD203B41FA5}">
                      <a16:colId xmlns:a16="http://schemas.microsoft.com/office/drawing/2014/main" val="1825738479"/>
                    </a:ext>
                  </a:extLst>
                </a:gridCol>
                <a:gridCol w="617220">
                  <a:extLst>
                    <a:ext uri="{9D8B030D-6E8A-4147-A177-3AD203B41FA5}">
                      <a16:colId xmlns:a16="http://schemas.microsoft.com/office/drawing/2014/main" val="321219564"/>
                    </a:ext>
                  </a:extLst>
                </a:gridCol>
                <a:gridCol w="534924">
                  <a:extLst>
                    <a:ext uri="{9D8B030D-6E8A-4147-A177-3AD203B41FA5}">
                      <a16:colId xmlns:a16="http://schemas.microsoft.com/office/drawing/2014/main" val="594476942"/>
                    </a:ext>
                  </a:extLst>
                </a:gridCol>
                <a:gridCol w="534924">
                  <a:extLst>
                    <a:ext uri="{9D8B030D-6E8A-4147-A177-3AD203B41FA5}">
                      <a16:colId xmlns:a16="http://schemas.microsoft.com/office/drawing/2014/main" val="2245133306"/>
                    </a:ext>
                  </a:extLst>
                </a:gridCol>
                <a:gridCol w="411480">
                  <a:extLst>
                    <a:ext uri="{9D8B030D-6E8A-4147-A177-3AD203B41FA5}">
                      <a16:colId xmlns:a16="http://schemas.microsoft.com/office/drawing/2014/main" val="2505097794"/>
                    </a:ext>
                  </a:extLst>
                </a:gridCol>
                <a:gridCol w="534924">
                  <a:extLst>
                    <a:ext uri="{9D8B030D-6E8A-4147-A177-3AD203B41FA5}">
                      <a16:colId xmlns:a16="http://schemas.microsoft.com/office/drawing/2014/main" val="3416490592"/>
                    </a:ext>
                  </a:extLst>
                </a:gridCol>
                <a:gridCol w="534924">
                  <a:extLst>
                    <a:ext uri="{9D8B030D-6E8A-4147-A177-3AD203B41FA5}">
                      <a16:colId xmlns:a16="http://schemas.microsoft.com/office/drawing/2014/main" val="1842036221"/>
                    </a:ext>
                  </a:extLst>
                </a:gridCol>
                <a:gridCol w="534924">
                  <a:extLst>
                    <a:ext uri="{9D8B030D-6E8A-4147-A177-3AD203B41FA5}">
                      <a16:colId xmlns:a16="http://schemas.microsoft.com/office/drawing/2014/main" val="1376848177"/>
                    </a:ext>
                  </a:extLst>
                </a:gridCol>
                <a:gridCol w="534924">
                  <a:extLst>
                    <a:ext uri="{9D8B030D-6E8A-4147-A177-3AD203B41FA5}">
                      <a16:colId xmlns:a16="http://schemas.microsoft.com/office/drawing/2014/main" val="3063814424"/>
                    </a:ext>
                  </a:extLst>
                </a:gridCol>
                <a:gridCol w="534924">
                  <a:extLst>
                    <a:ext uri="{9D8B030D-6E8A-4147-A177-3AD203B41FA5}">
                      <a16:colId xmlns:a16="http://schemas.microsoft.com/office/drawing/2014/main" val="503501433"/>
                    </a:ext>
                  </a:extLst>
                </a:gridCol>
                <a:gridCol w="370332">
                  <a:extLst>
                    <a:ext uri="{9D8B030D-6E8A-4147-A177-3AD203B41FA5}">
                      <a16:colId xmlns:a16="http://schemas.microsoft.com/office/drawing/2014/main" val="353451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380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- 2019-08-02 21:24:53</a:t>
                      </a:r>
                      <a:r>
                        <a:rPr kumimoji="0" lang="en-US" sz="1000" b="0" i="0" u="none" strike="noStrike" kern="1200" cap="none" spc="0" normalizeH="0" baseline="0" noProof="0">
                          <a:ln>
                            <a:noFill/>
                          </a:ln>
                          <a:solidFill>
                            <a:prstClr val="black"/>
                          </a:solidFill>
                          <a:effectLst/>
                          <a:uLnTx/>
                          <a:uFillTx/>
                          <a:latin typeface="+mn-lt"/>
                          <a:ea typeface="+mn-ea"/>
                          <a:cs typeface="+mn-cs"/>
                        </a:rPr>
                        <a:t> 
 This scone recipe is made with butter and cream cheese, ideal for breakfast or brunch.
Lemon Cream Cheese Scones
Ingredients:
113g SCS cream cheese cold, cut into pieces
6 tbsp SCS unsalted butter, cold and cut into pieces
50g granulated sugar
1 tbsp lemon zest
360g all-purpose flour
1 tsp baking powder
¾ tsp salt
2 large eggs cold
78ml whole milk cold
1 tbsp fresh lemon juice
For the glaze:
120g powdered sugar
1 tsp lemon zest
2 tbsp lemon juice
Instructions:
1. Preheat the oven to 218°C. Line a large baking sheet with parchment paper or a silicone baking mat. Set aside.
2. In a medium bowl, combine the sugar and lemon zest. Rub together with your fingers until fragrant. Add the flour, baking powder, salt. Whisk until combined. Set aside.
3. Place the cold cream cheese, butter, and eggs in the bowl of a food processor fitted with the metal blade and pulse to combine, about 6 to 8 times. Scrape down the bowl and add the dry ingredients, milk, and lemon juice. Pulse 3 more times and scrape again. Pulse a few more times until the dough comes together.
4. Remove the dough from the food processor and place on a lightly floured work surface. Fold the dough over on itself a few times to make it smoother. Don't overwork the dough.
5. Divide the dough in 2 equal pieces. Form each piece into about a 6-inch disk. Use a bench scraper or sharp knife to cut the disks into triangles.
6. Place the scones on the prepared baking sheet. Bake for 15 minutes or until the scones rise up and are golden. Remove the scones from the oven and place on a wire cooling rack to cool completely.
7. While the scones are cooling, make the lemon glaze. Combine the powdered sugar and lemon juice in a medium bowl. Whisk until smooth. Drizzle the glaze over the scones. Serve.
Source: https://www.twopeasandtheirpod.com/lemon-cream-cheese-scones/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7503821"/>
                  </a:ext>
                </a:extLst>
              </a:tr>
            </a:tbl>
          </a:graphicData>
        </a:graphic>
      </p:graphicFrame>
      <p:sp>
        <p:nvSpPr>
          <p:cNvPr id="4" name="Text Placeholder 3">
            <a:extLst>
              <a:ext uri="{FF2B5EF4-FFF2-40B4-BE49-F238E27FC236}">
                <a16:creationId xmlns:a16="http://schemas.microsoft.com/office/drawing/2014/main" id="{89BFA67C-2549-4B93-B8A1-6909874CC13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152965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50C2-DEF2-44E6-B3E8-281587BC5043}"/>
              </a:ext>
            </a:extLst>
          </p:cNvPr>
          <p:cNvSpPr>
            <a:spLocks noGrp="1"/>
          </p:cNvSpPr>
          <p:nvPr>
            <p:ph type="title"/>
          </p:nvPr>
        </p:nvSpPr>
        <p:spPr/>
        <p:txBody>
          <a:bodyPr/>
          <a:lstStyle/>
          <a:p>
            <a:r>
              <a:rPr lang="en-US"/>
              <a:t>Facebook Interaction Rate By Post Type | SCS Dairy MY</a:t>
            </a:r>
          </a:p>
        </p:txBody>
      </p:sp>
      <p:graphicFrame>
        <p:nvGraphicFramePr>
          <p:cNvPr id="6" name="Chart Placeholder 5">
            <a:extLst>
              <a:ext uri="{FF2B5EF4-FFF2-40B4-BE49-F238E27FC236}">
                <a16:creationId xmlns:a16="http://schemas.microsoft.com/office/drawing/2014/main" id="{ED9B8E9A-85AE-4F24-A337-3C30A4022111}"/>
              </a:ext>
            </a:extLst>
          </p:cNvPr>
          <p:cNvGraphicFramePr>
            <a:graphicFrameLocks noGrp="1"/>
          </p:cNvGraphicFramePr>
          <p:nvPr>
            <p:ph type="chart" sz="quarter" idx="13"/>
            <p:extLst>
              <p:ext uri="{D42A27DB-BD31-4B8C-83A1-F6EECF244321}">
                <p14:modId xmlns:p14="http://schemas.microsoft.com/office/powerpoint/2010/main" val="21592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A4DD8-C874-4284-ABCF-67B9BD5977F1}"/>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5283EBF8-0B23-4F78-937C-3BE55E8E6A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9402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FFB8A-4084-468E-AA96-D83BDB6BE883}"/>
              </a:ext>
            </a:extLst>
          </p:cNvPr>
          <p:cNvSpPr>
            <a:spLocks noGrp="1"/>
          </p:cNvSpPr>
          <p:nvPr>
            <p:ph type="title"/>
          </p:nvPr>
        </p:nvSpPr>
        <p:spPr/>
        <p:txBody>
          <a:bodyPr/>
          <a:lstStyle/>
          <a:p>
            <a:r>
              <a:rPr lang="en-US"/>
              <a:t>Facebook Video Views Table | SCS Dairy MY</a:t>
            </a:r>
          </a:p>
        </p:txBody>
      </p:sp>
      <p:graphicFrame>
        <p:nvGraphicFramePr>
          <p:cNvPr id="5" name="Table Placeholder 4">
            <a:extLst>
              <a:ext uri="{FF2B5EF4-FFF2-40B4-BE49-F238E27FC236}">
                <a16:creationId xmlns:a16="http://schemas.microsoft.com/office/drawing/2014/main" id="{8365106A-A110-49F5-9C00-FA47D54E3BED}"/>
              </a:ext>
            </a:extLst>
          </p:cNvPr>
          <p:cNvGraphicFramePr>
            <a:graphicFrameLocks noGrp="1"/>
          </p:cNvGraphicFramePr>
          <p:nvPr>
            <p:ph type="tbl" sz="quarter" idx="13"/>
            <p:extLst>
              <p:ext uri="{D42A27DB-BD31-4B8C-83A1-F6EECF244321}">
                <p14:modId xmlns:p14="http://schemas.microsoft.com/office/powerpoint/2010/main" val="2420456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64118093"/>
                    </a:ext>
                  </a:extLst>
                </a:gridCol>
                <a:gridCol w="411480">
                  <a:extLst>
                    <a:ext uri="{9D8B030D-6E8A-4147-A177-3AD203B41FA5}">
                      <a16:colId xmlns:a16="http://schemas.microsoft.com/office/drawing/2014/main" val="173316058"/>
                    </a:ext>
                  </a:extLst>
                </a:gridCol>
                <a:gridCol w="411480">
                  <a:extLst>
                    <a:ext uri="{9D8B030D-6E8A-4147-A177-3AD203B41FA5}">
                      <a16:colId xmlns:a16="http://schemas.microsoft.com/office/drawing/2014/main" val="2107053359"/>
                    </a:ext>
                  </a:extLst>
                </a:gridCol>
                <a:gridCol w="411480">
                  <a:extLst>
                    <a:ext uri="{9D8B030D-6E8A-4147-A177-3AD203B41FA5}">
                      <a16:colId xmlns:a16="http://schemas.microsoft.com/office/drawing/2014/main" val="1733042307"/>
                    </a:ext>
                  </a:extLst>
                </a:gridCol>
                <a:gridCol w="411480">
                  <a:extLst>
                    <a:ext uri="{9D8B030D-6E8A-4147-A177-3AD203B41FA5}">
                      <a16:colId xmlns:a16="http://schemas.microsoft.com/office/drawing/2014/main" val="76573478"/>
                    </a:ext>
                  </a:extLst>
                </a:gridCol>
                <a:gridCol w="411480">
                  <a:extLst>
                    <a:ext uri="{9D8B030D-6E8A-4147-A177-3AD203B41FA5}">
                      <a16:colId xmlns:a16="http://schemas.microsoft.com/office/drawing/2014/main" val="4175808592"/>
                    </a:ext>
                  </a:extLst>
                </a:gridCol>
                <a:gridCol w="411480">
                  <a:extLst>
                    <a:ext uri="{9D8B030D-6E8A-4147-A177-3AD203B41FA5}">
                      <a16:colId xmlns:a16="http://schemas.microsoft.com/office/drawing/2014/main" val="3017727486"/>
                    </a:ext>
                  </a:extLst>
                </a:gridCol>
                <a:gridCol w="411480">
                  <a:extLst>
                    <a:ext uri="{9D8B030D-6E8A-4147-A177-3AD203B41FA5}">
                      <a16:colId xmlns:a16="http://schemas.microsoft.com/office/drawing/2014/main" val="2223401283"/>
                    </a:ext>
                  </a:extLst>
                </a:gridCol>
                <a:gridCol w="411480">
                  <a:extLst>
                    <a:ext uri="{9D8B030D-6E8A-4147-A177-3AD203B41FA5}">
                      <a16:colId xmlns:a16="http://schemas.microsoft.com/office/drawing/2014/main" val="986835804"/>
                    </a:ext>
                  </a:extLst>
                </a:gridCol>
                <a:gridCol w="411480">
                  <a:extLst>
                    <a:ext uri="{9D8B030D-6E8A-4147-A177-3AD203B41FA5}">
                      <a16:colId xmlns:a16="http://schemas.microsoft.com/office/drawing/2014/main" val="321900646"/>
                    </a:ext>
                  </a:extLst>
                </a:gridCol>
                <a:gridCol w="411480">
                  <a:extLst>
                    <a:ext uri="{9D8B030D-6E8A-4147-A177-3AD203B41FA5}">
                      <a16:colId xmlns:a16="http://schemas.microsoft.com/office/drawing/2014/main" val="2118848992"/>
                    </a:ext>
                  </a:extLst>
                </a:gridCol>
                <a:gridCol w="411480">
                  <a:extLst>
                    <a:ext uri="{9D8B030D-6E8A-4147-A177-3AD203B41FA5}">
                      <a16:colId xmlns:a16="http://schemas.microsoft.com/office/drawing/2014/main" val="3446080292"/>
                    </a:ext>
                  </a:extLst>
                </a:gridCol>
                <a:gridCol w="411480">
                  <a:extLst>
                    <a:ext uri="{9D8B030D-6E8A-4147-A177-3AD203B41FA5}">
                      <a16:colId xmlns:a16="http://schemas.microsoft.com/office/drawing/2014/main" val="2117733380"/>
                    </a:ext>
                  </a:extLst>
                </a:gridCol>
                <a:gridCol w="411480">
                  <a:extLst>
                    <a:ext uri="{9D8B030D-6E8A-4147-A177-3AD203B41FA5}">
                      <a16:colId xmlns:a16="http://schemas.microsoft.com/office/drawing/2014/main" val="1708442781"/>
                    </a:ext>
                  </a:extLst>
                </a:gridCol>
                <a:gridCol w="411480">
                  <a:extLst>
                    <a:ext uri="{9D8B030D-6E8A-4147-A177-3AD203B41FA5}">
                      <a16:colId xmlns:a16="http://schemas.microsoft.com/office/drawing/2014/main" val="1588833398"/>
                    </a:ext>
                  </a:extLst>
                </a:gridCol>
                <a:gridCol w="411480">
                  <a:extLst>
                    <a:ext uri="{9D8B030D-6E8A-4147-A177-3AD203B41FA5}">
                      <a16:colId xmlns:a16="http://schemas.microsoft.com/office/drawing/2014/main" val="2412341803"/>
                    </a:ext>
                  </a:extLst>
                </a:gridCol>
                <a:gridCol w="411480">
                  <a:extLst>
                    <a:ext uri="{9D8B030D-6E8A-4147-A177-3AD203B41FA5}">
                      <a16:colId xmlns:a16="http://schemas.microsoft.com/office/drawing/2014/main" val="2350895363"/>
                    </a:ext>
                  </a:extLst>
                </a:gridCol>
                <a:gridCol w="411480">
                  <a:extLst>
                    <a:ext uri="{9D8B030D-6E8A-4147-A177-3AD203B41FA5}">
                      <a16:colId xmlns:a16="http://schemas.microsoft.com/office/drawing/2014/main" val="1386499150"/>
                    </a:ext>
                  </a:extLst>
                </a:gridCol>
                <a:gridCol w="411480">
                  <a:extLst>
                    <a:ext uri="{9D8B030D-6E8A-4147-A177-3AD203B41FA5}">
                      <a16:colId xmlns:a16="http://schemas.microsoft.com/office/drawing/2014/main" val="3988598905"/>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3877014343"/>
                  </a:ext>
                </a:extLst>
              </a:tr>
              <a:tr h="370840">
                <a:tc>
                  <a:txBody>
                    <a:bodyPr/>
                    <a:lstStyle/>
                    <a:p>
                      <a:r>
                        <a:rPr lang="en-US" sz="1000"/>
                        <a:t>SCS Dairy MY</a:t>
                      </a:r>
                    </a:p>
                  </a:txBody>
                  <a:tcPr/>
                </a:tc>
                <a:tc>
                  <a:txBody>
                    <a:bodyPr/>
                    <a:lstStyle/>
                    <a:p>
                      <a:r>
                        <a:rPr lang="en-US" sz="1000"/>
                        <a:t>681</a:t>
                      </a:r>
                    </a:p>
                  </a:txBody>
                  <a:tcPr/>
                </a:tc>
                <a:tc>
                  <a:txBody>
                    <a:bodyPr/>
                    <a:lstStyle/>
                    <a:p>
                      <a:r>
                        <a:rPr lang="en-US" sz="1000"/>
                        <a:t>255</a:t>
                      </a:r>
                    </a:p>
                  </a:txBody>
                  <a:tcPr/>
                </a:tc>
                <a:tc>
                  <a:txBody>
                    <a:bodyPr/>
                    <a:lstStyle/>
                    <a:p>
                      <a:r>
                        <a:rPr lang="en-US" sz="1000"/>
                        <a:t>160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681</a:t>
                      </a:r>
                    </a:p>
                  </a:txBody>
                  <a:tcPr/>
                </a:tc>
                <a:tc>
                  <a:txBody>
                    <a:bodyPr/>
                    <a:lstStyle/>
                    <a:p>
                      <a:r>
                        <a:rPr lang="en-US" sz="1000"/>
                        <a:t>255</a:t>
                      </a:r>
                    </a:p>
                  </a:txBody>
                  <a:tcPr/>
                </a:tc>
                <a:tc>
                  <a:txBody>
                    <a:bodyPr/>
                    <a:lstStyle/>
                    <a:p>
                      <a:r>
                        <a:rPr lang="en-US" sz="1000"/>
                        <a:t>160</a:t>
                      </a:r>
                    </a:p>
                  </a:txBody>
                  <a:tcPr/>
                </a:tc>
                <a:tc>
                  <a:txBody>
                    <a:bodyPr/>
                    <a:lstStyle/>
                    <a:p>
                      <a:r>
                        <a:rPr lang="en-US" sz="1000"/>
                        <a:t>312</a:t>
                      </a:r>
                    </a:p>
                  </a:txBody>
                  <a:tcPr/>
                </a:tc>
                <a:tc>
                  <a:txBody>
                    <a:bodyPr/>
                    <a:lstStyle/>
                    <a:p>
                      <a:r>
                        <a:rPr lang="en-US" sz="1000"/>
                        <a:t>123</a:t>
                      </a:r>
                    </a:p>
                  </a:txBody>
                  <a:tcPr/>
                </a:tc>
                <a:tc>
                  <a:txBody>
                    <a:bodyPr/>
                    <a:lstStyle/>
                    <a:p>
                      <a:r>
                        <a:rPr lang="en-US" sz="1000"/>
                        <a:t>92</a:t>
                      </a:r>
                    </a:p>
                  </a:txBody>
                  <a:tcPr/>
                </a:tc>
                <a:tc>
                  <a:txBody>
                    <a:bodyPr/>
                    <a:lstStyle/>
                    <a:p>
                      <a:r>
                        <a:rPr lang="en-US" sz="1000"/>
                        <a:t>369</a:t>
                      </a:r>
                    </a:p>
                  </a:txBody>
                  <a:tcPr/>
                </a:tc>
                <a:tc>
                  <a:txBody>
                    <a:bodyPr/>
                    <a:lstStyle/>
                    <a:p>
                      <a:r>
                        <a:rPr lang="en-US" sz="1000"/>
                        <a:t>132</a:t>
                      </a:r>
                    </a:p>
                  </a:txBody>
                  <a:tcPr/>
                </a:tc>
                <a:tc>
                  <a:txBody>
                    <a:bodyPr/>
                    <a:lstStyle/>
                    <a:p>
                      <a:r>
                        <a:rPr lang="en-US" sz="1000"/>
                        <a:t>68</a:t>
                      </a:r>
                    </a:p>
                  </a:txBody>
                  <a:tcPr/>
                </a:tc>
                <a:tc>
                  <a:txBody>
                    <a:bodyPr/>
                    <a:lstStyle/>
                    <a:p>
                      <a:r>
                        <a:rPr lang="en-US" sz="1000"/>
                        <a:t>140</a:t>
                      </a:r>
                    </a:p>
                  </a:txBody>
                  <a:tcPr/>
                </a:tc>
                <a:tc>
                  <a:txBody>
                    <a:bodyPr/>
                    <a:lstStyle/>
                    <a:p>
                      <a:r>
                        <a:rPr lang="en-US" sz="1000"/>
                        <a:t>53</a:t>
                      </a:r>
                    </a:p>
                  </a:txBody>
                  <a:tcPr/>
                </a:tc>
                <a:tc>
                  <a:txBody>
                    <a:bodyPr/>
                    <a:lstStyle/>
                    <a:p>
                      <a:r>
                        <a:rPr lang="en-US" sz="1000"/>
                        <a:t>34</a:t>
                      </a:r>
                    </a:p>
                  </a:txBody>
                  <a:tcPr/>
                </a:tc>
                <a:extLst>
                  <a:ext uri="{0D108BD9-81ED-4DB2-BD59-A6C34878D82A}">
                    <a16:rowId xmlns:a16="http://schemas.microsoft.com/office/drawing/2014/main" val="810547358"/>
                  </a:ext>
                </a:extLst>
              </a:tr>
            </a:tbl>
          </a:graphicData>
        </a:graphic>
      </p:graphicFrame>
      <p:sp>
        <p:nvSpPr>
          <p:cNvPr id="4" name="Text Placeholder 3">
            <a:extLst>
              <a:ext uri="{FF2B5EF4-FFF2-40B4-BE49-F238E27FC236}">
                <a16:creationId xmlns:a16="http://schemas.microsoft.com/office/drawing/2014/main" id="{CA110BE0-C07D-4B67-B68C-1CAF7DDE974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4280308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F07E1-6281-4723-B783-27DBBB03F84B}"/>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0C9AE264-9C08-4991-885B-4BE42D6DD6CF}"/>
              </a:ext>
            </a:extLst>
          </p:cNvPr>
          <p:cNvGraphicFramePr>
            <a:graphicFrameLocks noGrp="1"/>
          </p:cNvGraphicFramePr>
          <p:nvPr>
            <p:ph type="tbl" sz="quarter" idx="13"/>
            <p:extLst>
              <p:ext uri="{D42A27DB-BD31-4B8C-83A1-F6EECF244321}">
                <p14:modId xmlns:p14="http://schemas.microsoft.com/office/powerpoint/2010/main" val="2592840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3188869875"/>
                    </a:ext>
                  </a:extLst>
                </a:gridCol>
                <a:gridCol w="238658">
                  <a:extLst>
                    <a:ext uri="{9D8B030D-6E8A-4147-A177-3AD203B41FA5}">
                      <a16:colId xmlns:a16="http://schemas.microsoft.com/office/drawing/2014/main" val="2076807161"/>
                    </a:ext>
                  </a:extLst>
                </a:gridCol>
                <a:gridCol w="238658">
                  <a:extLst>
                    <a:ext uri="{9D8B030D-6E8A-4147-A177-3AD203B41FA5}">
                      <a16:colId xmlns:a16="http://schemas.microsoft.com/office/drawing/2014/main" val="4126272346"/>
                    </a:ext>
                  </a:extLst>
                </a:gridCol>
                <a:gridCol w="238658">
                  <a:extLst>
                    <a:ext uri="{9D8B030D-6E8A-4147-A177-3AD203B41FA5}">
                      <a16:colId xmlns:a16="http://schemas.microsoft.com/office/drawing/2014/main" val="1325842690"/>
                    </a:ext>
                  </a:extLst>
                </a:gridCol>
                <a:gridCol w="238658">
                  <a:extLst>
                    <a:ext uri="{9D8B030D-6E8A-4147-A177-3AD203B41FA5}">
                      <a16:colId xmlns:a16="http://schemas.microsoft.com/office/drawing/2014/main" val="4223545422"/>
                    </a:ext>
                  </a:extLst>
                </a:gridCol>
                <a:gridCol w="238658">
                  <a:extLst>
                    <a:ext uri="{9D8B030D-6E8A-4147-A177-3AD203B41FA5}">
                      <a16:colId xmlns:a16="http://schemas.microsoft.com/office/drawing/2014/main" val="1852122272"/>
                    </a:ext>
                  </a:extLst>
                </a:gridCol>
                <a:gridCol w="238658">
                  <a:extLst>
                    <a:ext uri="{9D8B030D-6E8A-4147-A177-3AD203B41FA5}">
                      <a16:colId xmlns:a16="http://schemas.microsoft.com/office/drawing/2014/main" val="2538645322"/>
                    </a:ext>
                  </a:extLst>
                </a:gridCol>
                <a:gridCol w="238658">
                  <a:extLst>
                    <a:ext uri="{9D8B030D-6E8A-4147-A177-3AD203B41FA5}">
                      <a16:colId xmlns:a16="http://schemas.microsoft.com/office/drawing/2014/main" val="2798737756"/>
                    </a:ext>
                  </a:extLst>
                </a:gridCol>
                <a:gridCol w="238658">
                  <a:extLst>
                    <a:ext uri="{9D8B030D-6E8A-4147-A177-3AD203B41FA5}">
                      <a16:colId xmlns:a16="http://schemas.microsoft.com/office/drawing/2014/main" val="1927295829"/>
                    </a:ext>
                  </a:extLst>
                </a:gridCol>
                <a:gridCol w="238658">
                  <a:extLst>
                    <a:ext uri="{9D8B030D-6E8A-4147-A177-3AD203B41FA5}">
                      <a16:colId xmlns:a16="http://schemas.microsoft.com/office/drawing/2014/main" val="374814017"/>
                    </a:ext>
                  </a:extLst>
                </a:gridCol>
                <a:gridCol w="238658">
                  <a:extLst>
                    <a:ext uri="{9D8B030D-6E8A-4147-A177-3AD203B41FA5}">
                      <a16:colId xmlns:a16="http://schemas.microsoft.com/office/drawing/2014/main" val="3267747953"/>
                    </a:ext>
                  </a:extLst>
                </a:gridCol>
                <a:gridCol w="238658">
                  <a:extLst>
                    <a:ext uri="{9D8B030D-6E8A-4147-A177-3AD203B41FA5}">
                      <a16:colId xmlns:a16="http://schemas.microsoft.com/office/drawing/2014/main" val="2686139106"/>
                    </a:ext>
                  </a:extLst>
                </a:gridCol>
                <a:gridCol w="238658">
                  <a:extLst>
                    <a:ext uri="{9D8B030D-6E8A-4147-A177-3AD203B41FA5}">
                      <a16:colId xmlns:a16="http://schemas.microsoft.com/office/drawing/2014/main" val="2955500804"/>
                    </a:ext>
                  </a:extLst>
                </a:gridCol>
                <a:gridCol w="238658">
                  <a:extLst>
                    <a:ext uri="{9D8B030D-6E8A-4147-A177-3AD203B41FA5}">
                      <a16:colId xmlns:a16="http://schemas.microsoft.com/office/drawing/2014/main" val="1798552182"/>
                    </a:ext>
                  </a:extLst>
                </a:gridCol>
                <a:gridCol w="238658">
                  <a:extLst>
                    <a:ext uri="{9D8B030D-6E8A-4147-A177-3AD203B41FA5}">
                      <a16:colId xmlns:a16="http://schemas.microsoft.com/office/drawing/2014/main" val="3000474878"/>
                    </a:ext>
                  </a:extLst>
                </a:gridCol>
                <a:gridCol w="238658">
                  <a:extLst>
                    <a:ext uri="{9D8B030D-6E8A-4147-A177-3AD203B41FA5}">
                      <a16:colId xmlns:a16="http://schemas.microsoft.com/office/drawing/2014/main" val="2574927407"/>
                    </a:ext>
                  </a:extLst>
                </a:gridCol>
                <a:gridCol w="238658">
                  <a:extLst>
                    <a:ext uri="{9D8B030D-6E8A-4147-A177-3AD203B41FA5}">
                      <a16:colId xmlns:a16="http://schemas.microsoft.com/office/drawing/2014/main" val="2843334247"/>
                    </a:ext>
                  </a:extLst>
                </a:gridCol>
                <a:gridCol w="238658">
                  <a:extLst>
                    <a:ext uri="{9D8B030D-6E8A-4147-A177-3AD203B41FA5}">
                      <a16:colId xmlns:a16="http://schemas.microsoft.com/office/drawing/2014/main" val="299624349"/>
                    </a:ext>
                  </a:extLst>
                </a:gridCol>
                <a:gridCol w="246888">
                  <a:extLst>
                    <a:ext uri="{9D8B030D-6E8A-4147-A177-3AD203B41FA5}">
                      <a16:colId xmlns:a16="http://schemas.microsoft.com/office/drawing/2014/main" val="323171721"/>
                    </a:ext>
                  </a:extLst>
                </a:gridCol>
                <a:gridCol w="238658">
                  <a:extLst>
                    <a:ext uri="{9D8B030D-6E8A-4147-A177-3AD203B41FA5}">
                      <a16:colId xmlns:a16="http://schemas.microsoft.com/office/drawing/2014/main" val="1283110651"/>
                    </a:ext>
                  </a:extLst>
                </a:gridCol>
                <a:gridCol w="238658">
                  <a:extLst>
                    <a:ext uri="{9D8B030D-6E8A-4147-A177-3AD203B41FA5}">
                      <a16:colId xmlns:a16="http://schemas.microsoft.com/office/drawing/2014/main" val="2895623915"/>
                    </a:ext>
                  </a:extLst>
                </a:gridCol>
                <a:gridCol w="238658">
                  <a:extLst>
                    <a:ext uri="{9D8B030D-6E8A-4147-A177-3AD203B41FA5}">
                      <a16:colId xmlns:a16="http://schemas.microsoft.com/office/drawing/2014/main" val="4248113694"/>
                    </a:ext>
                  </a:extLst>
                </a:gridCol>
                <a:gridCol w="238658">
                  <a:extLst>
                    <a:ext uri="{9D8B030D-6E8A-4147-A177-3AD203B41FA5}">
                      <a16:colId xmlns:a16="http://schemas.microsoft.com/office/drawing/2014/main" val="1387922017"/>
                    </a:ext>
                  </a:extLst>
                </a:gridCol>
                <a:gridCol w="238658">
                  <a:extLst>
                    <a:ext uri="{9D8B030D-6E8A-4147-A177-3AD203B41FA5}">
                      <a16:colId xmlns:a16="http://schemas.microsoft.com/office/drawing/2014/main" val="408369461"/>
                    </a:ext>
                  </a:extLst>
                </a:gridCol>
                <a:gridCol w="238658">
                  <a:extLst>
                    <a:ext uri="{9D8B030D-6E8A-4147-A177-3AD203B41FA5}">
                      <a16:colId xmlns:a16="http://schemas.microsoft.com/office/drawing/2014/main" val="3717820586"/>
                    </a:ext>
                  </a:extLst>
                </a:gridCol>
                <a:gridCol w="238658">
                  <a:extLst>
                    <a:ext uri="{9D8B030D-6E8A-4147-A177-3AD203B41FA5}">
                      <a16:colId xmlns:a16="http://schemas.microsoft.com/office/drawing/2014/main" val="3074042080"/>
                    </a:ext>
                  </a:extLst>
                </a:gridCol>
                <a:gridCol w="238658">
                  <a:extLst>
                    <a:ext uri="{9D8B030D-6E8A-4147-A177-3AD203B41FA5}">
                      <a16:colId xmlns:a16="http://schemas.microsoft.com/office/drawing/2014/main" val="1052421066"/>
                    </a:ext>
                  </a:extLst>
                </a:gridCol>
                <a:gridCol w="238658">
                  <a:extLst>
                    <a:ext uri="{9D8B030D-6E8A-4147-A177-3AD203B41FA5}">
                      <a16:colId xmlns:a16="http://schemas.microsoft.com/office/drawing/2014/main" val="1467510589"/>
                    </a:ext>
                  </a:extLst>
                </a:gridCol>
                <a:gridCol w="238658">
                  <a:extLst>
                    <a:ext uri="{9D8B030D-6E8A-4147-A177-3AD203B41FA5}">
                      <a16:colId xmlns:a16="http://schemas.microsoft.com/office/drawing/2014/main" val="3277821781"/>
                    </a:ext>
                  </a:extLst>
                </a:gridCol>
                <a:gridCol w="238658">
                  <a:extLst>
                    <a:ext uri="{9D8B030D-6E8A-4147-A177-3AD203B41FA5}">
                      <a16:colId xmlns:a16="http://schemas.microsoft.com/office/drawing/2014/main" val="1846396937"/>
                    </a:ext>
                  </a:extLst>
                </a:gridCol>
                <a:gridCol w="238658">
                  <a:extLst>
                    <a:ext uri="{9D8B030D-6E8A-4147-A177-3AD203B41FA5}">
                      <a16:colId xmlns:a16="http://schemas.microsoft.com/office/drawing/2014/main" val="3474622186"/>
                    </a:ext>
                  </a:extLst>
                </a:gridCol>
                <a:gridCol w="238658">
                  <a:extLst>
                    <a:ext uri="{9D8B030D-6E8A-4147-A177-3AD203B41FA5}">
                      <a16:colId xmlns:a16="http://schemas.microsoft.com/office/drawing/2014/main" val="3375887901"/>
                    </a:ext>
                  </a:extLst>
                </a:gridCol>
                <a:gridCol w="238658">
                  <a:extLst>
                    <a:ext uri="{9D8B030D-6E8A-4147-A177-3AD203B41FA5}">
                      <a16:colId xmlns:a16="http://schemas.microsoft.com/office/drawing/2014/main" val="2132907321"/>
                    </a:ext>
                  </a:extLst>
                </a:gridCol>
                <a:gridCol w="238658">
                  <a:extLst>
                    <a:ext uri="{9D8B030D-6E8A-4147-A177-3AD203B41FA5}">
                      <a16:colId xmlns:a16="http://schemas.microsoft.com/office/drawing/2014/main" val="40918699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017232113"/>
                  </a:ext>
                </a:extLst>
              </a:tr>
              <a:tr h="370840">
                <a:tc>
                  <a:txBody>
                    <a:bodyPr/>
                    <a:lstStyle/>
                    <a:p>
                      <a:r>
                        <a:rPr lang="en-US" sz="1000"/>
                        <a:t>SCS Dairy MY</a:t>
                      </a:r>
                    </a:p>
                  </a:txBody>
                  <a:tcPr/>
                </a:tc>
                <a:tc>
                  <a:txBody>
                    <a:bodyPr/>
                    <a:lstStyle/>
                    <a:p>
                      <a:r>
                        <a:rPr lang="en-US" sz="1000"/>
                        <a:t>101027</a:t>
                      </a:r>
                    </a:p>
                  </a:txBody>
                  <a:tcPr/>
                </a:tc>
                <a:tc>
                  <a:txBody>
                    <a:bodyPr/>
                    <a:lstStyle/>
                    <a:p>
                      <a:r>
                        <a:rPr lang="en-US" sz="1000"/>
                        <a:t>881</a:t>
                      </a:r>
                    </a:p>
                  </a:txBody>
                  <a:tcPr/>
                </a:tc>
                <a:tc>
                  <a:txBody>
                    <a:bodyPr/>
                    <a:lstStyle/>
                    <a:p>
                      <a:r>
                        <a:rPr lang="en-US" sz="1000"/>
                        <a:t>1027</a:t>
                      </a:r>
                    </a:p>
                  </a:txBody>
                  <a:tcPr/>
                </a:tc>
                <a:tc>
                  <a:txBody>
                    <a:bodyPr/>
                    <a:lstStyle/>
                    <a:p>
                      <a:r>
                        <a:rPr lang="en-US" sz="1000"/>
                        <a:t>142</a:t>
                      </a:r>
                    </a:p>
                  </a:txBody>
                  <a:tcPr/>
                </a:tc>
                <a:tc>
                  <a:txBody>
                    <a:bodyPr/>
                    <a:lstStyle/>
                    <a:p>
                      <a:r>
                        <a:rPr lang="en-US" sz="1000"/>
                        <a:t>85587.791666667</a:t>
                      </a:r>
                    </a:p>
                  </a:txBody>
                  <a:tcPr/>
                </a:tc>
                <a:tc>
                  <a:txBody>
                    <a:bodyPr/>
                    <a:lstStyle/>
                    <a:p>
                      <a:r>
                        <a:rPr lang="en-US" sz="1000"/>
                        <a:t>22</a:t>
                      </a:r>
                    </a:p>
                  </a:txBody>
                  <a:tcPr/>
                </a:tc>
                <a:tc>
                  <a:txBody>
                    <a:bodyPr/>
                    <a:lstStyle/>
                    <a:p>
                      <a:r>
                        <a:rPr lang="en-US" sz="1000"/>
                        <a:t>167793</a:t>
                      </a:r>
                    </a:p>
                  </a:txBody>
                  <a:tcPr/>
                </a:tc>
                <a:tc>
                  <a:txBody>
                    <a:bodyPr/>
                    <a:lstStyle/>
                    <a:p>
                      <a:r>
                        <a:rPr lang="en-US" sz="1000"/>
                        <a:t>4044.8064516129</a:t>
                      </a:r>
                    </a:p>
                  </a:txBody>
                  <a:tcPr/>
                </a:tc>
                <a:tc>
                  <a:txBody>
                    <a:bodyPr/>
                    <a:lstStyle/>
                    <a:p>
                      <a:r>
                        <a:rPr lang="en-US" sz="1000"/>
                        <a:t>56091</a:t>
                      </a:r>
                    </a:p>
                  </a:txBody>
                  <a:tcPr/>
                </a:tc>
                <a:tc>
                  <a:txBody>
                    <a:bodyPr/>
                    <a:lstStyle/>
                    <a:p>
                      <a:r>
                        <a:rPr lang="en-US" sz="1000"/>
                        <a:t>6971</a:t>
                      </a:r>
                    </a:p>
                  </a:txBody>
                  <a:tcPr/>
                </a:tc>
                <a:tc>
                  <a:txBody>
                    <a:bodyPr/>
                    <a:lstStyle/>
                    <a:p>
                      <a:r>
                        <a:rPr lang="en-US" sz="1000"/>
                        <a:t>111702</a:t>
                      </a:r>
                    </a:p>
                  </a:txBody>
                  <a:tcPr/>
                </a:tc>
                <a:tc>
                  <a:txBody>
                    <a:bodyPr/>
                    <a:lstStyle/>
                    <a:p>
                      <a:r>
                        <a:rPr lang="en-US" sz="1000"/>
                        <a:t>7.35 %</a:t>
                      </a:r>
                    </a:p>
                  </a:txBody>
                  <a:tcPr/>
                </a:tc>
                <a:tc>
                  <a:txBody>
                    <a:bodyPr/>
                    <a:lstStyle/>
                    <a:p>
                      <a:r>
                        <a:rPr lang="en-US" sz="1000"/>
                        <a:t>681</a:t>
                      </a:r>
                    </a:p>
                  </a:txBody>
                  <a:tcPr/>
                </a:tc>
                <a:tc>
                  <a:txBody>
                    <a:bodyPr/>
                    <a:lstStyle/>
                    <a:p>
                      <a:r>
                        <a:rPr lang="en-US" sz="1000"/>
                        <a:t>597</a:t>
                      </a:r>
                    </a:p>
                  </a:txBody>
                  <a:tcPr/>
                </a:tc>
                <a:tc>
                  <a:txBody>
                    <a:bodyPr/>
                    <a:lstStyle/>
                    <a:p>
                      <a:r>
                        <a:rPr lang="en-US" sz="1000"/>
                        <a:t>4</a:t>
                      </a:r>
                    </a:p>
                  </a:txBody>
                  <a:tcPr/>
                </a:tc>
                <a:tc>
                  <a:txBody>
                    <a:bodyPr/>
                    <a:lstStyle/>
                    <a:p>
                      <a:r>
                        <a:rPr lang="en-US" sz="1000"/>
                        <a:t>11</a:t>
                      </a:r>
                    </a:p>
                  </a:txBody>
                  <a:tcPr/>
                </a:tc>
                <a:tc>
                  <a:txBody>
                    <a:bodyPr/>
                    <a:lstStyle/>
                    <a:p>
                      <a:r>
                        <a:rPr lang="en-US" sz="1000"/>
                        <a:t>3389</a:t>
                      </a:r>
                    </a:p>
                  </a:txBody>
                  <a:tcPr/>
                </a:tc>
                <a:tc>
                  <a:txBody>
                    <a:bodyPr/>
                    <a:lstStyle/>
                    <a:p>
                      <a:r>
                        <a:rPr lang="en-US" sz="1000"/>
                        <a:t>31</a:t>
                      </a:r>
                    </a:p>
                  </a:txBody>
                  <a:tcPr/>
                </a:tc>
                <a:tc>
                  <a:txBody>
                    <a:bodyPr/>
                    <a:lstStyle/>
                    <a:p>
                      <a:r>
                        <a:rPr lang="en-US" sz="1000"/>
                        <a:t>502</a:t>
                      </a:r>
                    </a:p>
                  </a:txBody>
                  <a:tcPr/>
                </a:tc>
                <a:tc>
                  <a:txBody>
                    <a:bodyPr/>
                    <a:lstStyle/>
                    <a:p>
                      <a:r>
                        <a:rPr lang="en-US" sz="1000"/>
                        <a:t>843</a:t>
                      </a:r>
                    </a:p>
                  </a:txBody>
                  <a:tcPr/>
                </a:tc>
                <a:tc>
                  <a:txBody>
                    <a:bodyPr/>
                    <a:lstStyle/>
                    <a:p>
                      <a:r>
                        <a:rPr lang="en-US" sz="1000"/>
                        <a:t>2013</a:t>
                      </a:r>
                    </a:p>
                  </a:txBody>
                  <a:tcPr/>
                </a:tc>
                <a:tc>
                  <a:txBody>
                    <a:bodyPr/>
                    <a:lstStyle/>
                    <a:p>
                      <a:r>
                        <a:rPr lang="en-US" sz="1000"/>
                        <a:t>0</a:t>
                      </a:r>
                    </a:p>
                  </a:txBody>
                  <a:tcPr/>
                </a:tc>
                <a:tc>
                  <a:txBody>
                    <a:bodyPr/>
                    <a:lstStyle/>
                    <a:p>
                      <a:r>
                        <a:rPr lang="en-US" sz="1000"/>
                        <a:t>3582</a:t>
                      </a:r>
                    </a:p>
                  </a:txBody>
                  <a:tcPr/>
                </a:tc>
                <a:tc>
                  <a:txBody>
                    <a:bodyPr/>
                    <a:lstStyle/>
                    <a:p>
                      <a:r>
                        <a:rPr lang="en-US" sz="1000"/>
                        <a:t>2941</a:t>
                      </a:r>
                    </a:p>
                  </a:txBody>
                  <a:tcPr/>
                </a:tc>
                <a:tc>
                  <a:txBody>
                    <a:bodyPr/>
                    <a:lstStyle/>
                    <a:p>
                      <a:r>
                        <a:rPr lang="en-US" sz="1000"/>
                        <a:t>115</a:t>
                      </a:r>
                    </a:p>
                  </a:txBody>
                  <a:tcPr/>
                </a:tc>
                <a:tc>
                  <a:txBody>
                    <a:bodyPr/>
                    <a:lstStyle/>
                    <a:p>
                      <a:r>
                        <a:rPr lang="en-US" sz="1000"/>
                        <a:t>526</a:t>
                      </a:r>
                    </a:p>
                  </a:txBody>
                  <a:tcPr/>
                </a:tc>
                <a:tc>
                  <a:txBody>
                    <a:bodyPr/>
                    <a:lstStyle/>
                    <a:p>
                      <a:r>
                        <a:rPr lang="en-US" sz="1000"/>
                        <a:t>0</a:t>
                      </a:r>
                    </a:p>
                  </a:txBody>
                  <a:tcPr/>
                </a:tc>
                <a:tc>
                  <a:txBody>
                    <a:bodyPr/>
                    <a:lstStyle/>
                    <a:p>
                      <a:r>
                        <a:rPr lang="en-US" sz="1000"/>
                        <a:t>0</a:t>
                      </a:r>
                    </a:p>
                  </a:txBody>
                  <a:tcPr/>
                </a:tc>
                <a:tc>
                  <a:txBody>
                    <a:bodyPr/>
                    <a:lstStyle/>
                    <a:p>
                      <a:r>
                        <a:rPr lang="en-US" sz="1000"/>
                        <a:t>16</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405385754"/>
                  </a:ext>
                </a:extLst>
              </a:tr>
            </a:tbl>
          </a:graphicData>
        </a:graphic>
      </p:graphicFrame>
      <p:sp>
        <p:nvSpPr>
          <p:cNvPr id="4" name="Text Placeholder 3">
            <a:extLst>
              <a:ext uri="{FF2B5EF4-FFF2-40B4-BE49-F238E27FC236}">
                <a16:creationId xmlns:a16="http://schemas.microsoft.com/office/drawing/2014/main" id="{8E58AAD4-55FC-4846-97FE-B6F6F532A1A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130223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29EC7-B030-4484-A79E-EF0060912492}"/>
              </a:ext>
            </a:extLst>
          </p:cNvPr>
          <p:cNvSpPr>
            <a:spLocks noGrp="1"/>
          </p:cNvSpPr>
          <p:nvPr>
            <p:ph type="title"/>
          </p:nvPr>
        </p:nvSpPr>
        <p:spPr/>
        <p:txBody>
          <a:bodyPr/>
          <a:lstStyle/>
          <a:p>
            <a:r>
              <a:rPr lang="en-US"/>
              <a:t>Facebook Ads Key Metrics Table | SCS Dairy MY</a:t>
            </a:r>
          </a:p>
        </p:txBody>
      </p:sp>
      <p:graphicFrame>
        <p:nvGraphicFramePr>
          <p:cNvPr id="5" name="Table Placeholder 4">
            <a:extLst>
              <a:ext uri="{FF2B5EF4-FFF2-40B4-BE49-F238E27FC236}">
                <a16:creationId xmlns:a16="http://schemas.microsoft.com/office/drawing/2014/main" id="{64A9D9B0-B279-4E0D-B8B4-EBBE7D5C6A20}"/>
              </a:ext>
            </a:extLst>
          </p:cNvPr>
          <p:cNvGraphicFramePr>
            <a:graphicFrameLocks noGrp="1"/>
          </p:cNvGraphicFramePr>
          <p:nvPr>
            <p:ph type="tbl" sz="quarter" idx="13"/>
            <p:extLst>
              <p:ext uri="{D42A27DB-BD31-4B8C-83A1-F6EECF244321}">
                <p14:modId xmlns:p14="http://schemas.microsoft.com/office/powerpoint/2010/main" val="2922389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79424244"/>
                    </a:ext>
                  </a:extLst>
                </a:gridCol>
                <a:gridCol w="411480">
                  <a:extLst>
                    <a:ext uri="{9D8B030D-6E8A-4147-A177-3AD203B41FA5}">
                      <a16:colId xmlns:a16="http://schemas.microsoft.com/office/drawing/2014/main" val="1144095635"/>
                    </a:ext>
                  </a:extLst>
                </a:gridCol>
                <a:gridCol w="411480">
                  <a:extLst>
                    <a:ext uri="{9D8B030D-6E8A-4147-A177-3AD203B41FA5}">
                      <a16:colId xmlns:a16="http://schemas.microsoft.com/office/drawing/2014/main" val="1861334812"/>
                    </a:ext>
                  </a:extLst>
                </a:gridCol>
                <a:gridCol w="411480">
                  <a:extLst>
                    <a:ext uri="{9D8B030D-6E8A-4147-A177-3AD203B41FA5}">
                      <a16:colId xmlns:a16="http://schemas.microsoft.com/office/drawing/2014/main" val="2340974837"/>
                    </a:ext>
                  </a:extLst>
                </a:gridCol>
                <a:gridCol w="411480">
                  <a:extLst>
                    <a:ext uri="{9D8B030D-6E8A-4147-A177-3AD203B41FA5}">
                      <a16:colId xmlns:a16="http://schemas.microsoft.com/office/drawing/2014/main" val="2742619786"/>
                    </a:ext>
                  </a:extLst>
                </a:gridCol>
                <a:gridCol w="411480">
                  <a:extLst>
                    <a:ext uri="{9D8B030D-6E8A-4147-A177-3AD203B41FA5}">
                      <a16:colId xmlns:a16="http://schemas.microsoft.com/office/drawing/2014/main" val="3166440029"/>
                    </a:ext>
                  </a:extLst>
                </a:gridCol>
                <a:gridCol w="411480">
                  <a:extLst>
                    <a:ext uri="{9D8B030D-6E8A-4147-A177-3AD203B41FA5}">
                      <a16:colId xmlns:a16="http://schemas.microsoft.com/office/drawing/2014/main" val="439416525"/>
                    </a:ext>
                  </a:extLst>
                </a:gridCol>
                <a:gridCol w="411480">
                  <a:extLst>
                    <a:ext uri="{9D8B030D-6E8A-4147-A177-3AD203B41FA5}">
                      <a16:colId xmlns:a16="http://schemas.microsoft.com/office/drawing/2014/main" val="4159062675"/>
                    </a:ext>
                  </a:extLst>
                </a:gridCol>
                <a:gridCol w="411480">
                  <a:extLst>
                    <a:ext uri="{9D8B030D-6E8A-4147-A177-3AD203B41FA5}">
                      <a16:colId xmlns:a16="http://schemas.microsoft.com/office/drawing/2014/main" val="3584361674"/>
                    </a:ext>
                  </a:extLst>
                </a:gridCol>
                <a:gridCol w="411480">
                  <a:extLst>
                    <a:ext uri="{9D8B030D-6E8A-4147-A177-3AD203B41FA5}">
                      <a16:colId xmlns:a16="http://schemas.microsoft.com/office/drawing/2014/main" val="3190623523"/>
                    </a:ext>
                  </a:extLst>
                </a:gridCol>
                <a:gridCol w="411480">
                  <a:extLst>
                    <a:ext uri="{9D8B030D-6E8A-4147-A177-3AD203B41FA5}">
                      <a16:colId xmlns:a16="http://schemas.microsoft.com/office/drawing/2014/main" val="1281955968"/>
                    </a:ext>
                  </a:extLst>
                </a:gridCol>
                <a:gridCol w="411480">
                  <a:extLst>
                    <a:ext uri="{9D8B030D-6E8A-4147-A177-3AD203B41FA5}">
                      <a16:colId xmlns:a16="http://schemas.microsoft.com/office/drawing/2014/main" val="3440627749"/>
                    </a:ext>
                  </a:extLst>
                </a:gridCol>
                <a:gridCol w="411480">
                  <a:extLst>
                    <a:ext uri="{9D8B030D-6E8A-4147-A177-3AD203B41FA5}">
                      <a16:colId xmlns:a16="http://schemas.microsoft.com/office/drawing/2014/main" val="3466016205"/>
                    </a:ext>
                  </a:extLst>
                </a:gridCol>
                <a:gridCol w="411480">
                  <a:extLst>
                    <a:ext uri="{9D8B030D-6E8A-4147-A177-3AD203B41FA5}">
                      <a16:colId xmlns:a16="http://schemas.microsoft.com/office/drawing/2014/main" val="1769075428"/>
                    </a:ext>
                  </a:extLst>
                </a:gridCol>
                <a:gridCol w="411480">
                  <a:extLst>
                    <a:ext uri="{9D8B030D-6E8A-4147-A177-3AD203B41FA5}">
                      <a16:colId xmlns:a16="http://schemas.microsoft.com/office/drawing/2014/main" val="1115605367"/>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Relevance Score</a:t>
                      </a:r>
                    </a:p>
                  </a:txBody>
                  <a:tcPr/>
                </a:tc>
                <a:tc>
                  <a:txBody>
                    <a:bodyPr/>
                    <a:lstStyle/>
                    <a:p>
                      <a:r>
                        <a:rPr lang="en-US" sz="1000"/>
                        <a:t>Avg. CPC</a:t>
                      </a:r>
                    </a:p>
                  </a:txBody>
                  <a:tcPr/>
                </a:tc>
                <a:extLst>
                  <a:ext uri="{0D108BD9-81ED-4DB2-BD59-A6C34878D82A}">
                    <a16:rowId xmlns:a16="http://schemas.microsoft.com/office/drawing/2014/main" val="1902518433"/>
                  </a:ext>
                </a:extLst>
              </a:tr>
              <a:tr h="370840">
                <a:tc>
                  <a:txBody>
                    <a:bodyPr/>
                    <a:lstStyle/>
                    <a:p>
                      <a:r>
                        <a:rPr lang="en-US" sz="1000"/>
                        <a:t>SCS Dairy MY</a:t>
                      </a:r>
                    </a:p>
                  </a:txBody>
                  <a:tcPr/>
                </a:tc>
                <a:tc>
                  <a:txBody>
                    <a:bodyPr/>
                    <a:lstStyle/>
                    <a:p>
                      <a:r>
                        <a:rPr lang="en-US" sz="1000"/>
                        <a:t>14</a:t>
                      </a:r>
                    </a:p>
                  </a:txBody>
                  <a:tcPr/>
                </a:tc>
                <a:tc>
                  <a:txBody>
                    <a:bodyPr/>
                    <a:lstStyle/>
                    <a:p>
                      <a:r>
                        <a:rPr lang="en-US" sz="1000"/>
                        <a:t>14</a:t>
                      </a:r>
                    </a:p>
                  </a:txBody>
                  <a:tcPr/>
                </a:tc>
                <a:tc>
                  <a:txBody>
                    <a:bodyPr/>
                    <a:lstStyle/>
                    <a:p>
                      <a:r>
                        <a:rPr lang="en-US" sz="1000"/>
                        <a:t>0</a:t>
                      </a:r>
                    </a:p>
                  </a:txBody>
                  <a:tcPr/>
                </a:tc>
                <a:tc>
                  <a:txBody>
                    <a:bodyPr/>
                    <a:lstStyle/>
                    <a:p>
                      <a:r>
                        <a:rPr lang="en-US" sz="1000"/>
                        <a:t>28.00 $</a:t>
                      </a:r>
                    </a:p>
                  </a:txBody>
                  <a:tcPr/>
                </a:tc>
                <a:tc>
                  <a:txBody>
                    <a:bodyPr/>
                    <a:lstStyle/>
                    <a:p>
                      <a:r>
                        <a:rPr lang="en-US" sz="1000"/>
                        <a:t>15.53 $</a:t>
                      </a:r>
                    </a:p>
                  </a:txBody>
                  <a:tcPr/>
                </a:tc>
                <a:tc>
                  <a:txBody>
                    <a:bodyPr/>
                    <a:lstStyle/>
                    <a:p>
                      <a:r>
                        <a:rPr lang="en-US" sz="1000"/>
                        <a:t>n/a</a:t>
                      </a:r>
                    </a:p>
                  </a:txBody>
                  <a:tcPr/>
                </a:tc>
                <a:tc>
                  <a:txBody>
                    <a:bodyPr/>
                    <a:lstStyle/>
                    <a:p>
                      <a:r>
                        <a:rPr lang="en-US" sz="1000"/>
                        <a:t>1421</a:t>
                      </a:r>
                    </a:p>
                  </a:txBody>
                  <a:tcPr/>
                </a:tc>
                <a:tc>
                  <a:txBody>
                    <a:bodyPr/>
                    <a:lstStyle/>
                    <a:p>
                      <a:r>
                        <a:rPr lang="en-US" sz="1000"/>
                        <a:t>2</a:t>
                      </a:r>
                    </a:p>
                  </a:txBody>
                  <a:tcPr/>
                </a:tc>
                <a:tc>
                  <a:txBody>
                    <a:bodyPr/>
                    <a:lstStyle/>
                    <a:p>
                      <a:r>
                        <a:rPr lang="en-US" sz="1000"/>
                        <a:t>1472</a:t>
                      </a:r>
                    </a:p>
                  </a:txBody>
                  <a:tcPr/>
                </a:tc>
                <a:tc>
                  <a:txBody>
                    <a:bodyPr/>
                    <a:lstStyle/>
                    <a:p>
                      <a:r>
                        <a:rPr lang="en-US" sz="1000"/>
                        <a:t>11250</a:t>
                      </a:r>
                    </a:p>
                  </a:txBody>
                  <a:tcPr/>
                </a:tc>
                <a:tc>
                  <a:txBody>
                    <a:bodyPr/>
                    <a:lstStyle/>
                    <a:p>
                      <a:r>
                        <a:rPr lang="en-US" sz="1000"/>
                        <a:t>751.28571428571</a:t>
                      </a:r>
                    </a:p>
                  </a:txBody>
                  <a:tcPr/>
                </a:tc>
                <a:tc>
                  <a:txBody>
                    <a:bodyPr/>
                    <a:lstStyle/>
                    <a:p>
                      <a:r>
                        <a:rPr lang="en-US" sz="1000"/>
                        <a:t>1.06</a:t>
                      </a:r>
                    </a:p>
                  </a:txBody>
                  <a:tcPr/>
                </a:tc>
                <a:tc>
                  <a:txBody>
                    <a:bodyPr/>
                    <a:lstStyle/>
                    <a:p>
                      <a:r>
                        <a:rPr lang="en-US" sz="1000"/>
                        <a:t>7.00</a:t>
                      </a:r>
                    </a:p>
                  </a:txBody>
                  <a:tcPr/>
                </a:tc>
                <a:tc>
                  <a:txBody>
                    <a:bodyPr/>
                    <a:lstStyle/>
                    <a:p>
                      <a:r>
                        <a:rPr lang="en-US" sz="1000"/>
                        <a:t>0.0318</a:t>
                      </a:r>
                    </a:p>
                  </a:txBody>
                  <a:tcPr/>
                </a:tc>
                <a:extLst>
                  <a:ext uri="{0D108BD9-81ED-4DB2-BD59-A6C34878D82A}">
                    <a16:rowId xmlns:a16="http://schemas.microsoft.com/office/drawing/2014/main" val="2715608491"/>
                  </a:ext>
                </a:extLst>
              </a:tr>
            </a:tbl>
          </a:graphicData>
        </a:graphic>
      </p:graphicFrame>
      <p:sp>
        <p:nvSpPr>
          <p:cNvPr id="4" name="Text Placeholder 3">
            <a:extLst>
              <a:ext uri="{FF2B5EF4-FFF2-40B4-BE49-F238E27FC236}">
                <a16:creationId xmlns:a16="http://schemas.microsoft.com/office/drawing/2014/main" id="{D254B39B-7102-4684-A6C3-BE76739631E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201076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F0E30-B05A-43AA-B196-93583077BBC8}"/>
              </a:ext>
            </a:extLst>
          </p:cNvPr>
          <p:cNvSpPr>
            <a:spLocks noGrp="1"/>
          </p:cNvSpPr>
          <p:nvPr>
            <p:ph type="title"/>
          </p:nvPr>
        </p:nvSpPr>
        <p:spPr/>
        <p:txBody>
          <a:bodyPr/>
          <a:lstStyle/>
          <a:p>
            <a:r>
              <a:rPr lang="en-US"/>
              <a:t>Facebook Ads Costs Table | SCS Dairy MY - 1 of 15</a:t>
            </a:r>
          </a:p>
        </p:txBody>
      </p:sp>
      <p:graphicFrame>
        <p:nvGraphicFramePr>
          <p:cNvPr id="5" name="Table Placeholder 4">
            <a:extLst>
              <a:ext uri="{FF2B5EF4-FFF2-40B4-BE49-F238E27FC236}">
                <a16:creationId xmlns:a16="http://schemas.microsoft.com/office/drawing/2014/main" id="{DD076957-971F-4E66-AF63-1B6ACF539C4F}"/>
              </a:ext>
            </a:extLst>
          </p:cNvPr>
          <p:cNvGraphicFramePr>
            <a:graphicFrameLocks noGrp="1"/>
          </p:cNvGraphicFramePr>
          <p:nvPr>
            <p:ph type="tbl" sz="quarter" idx="13"/>
            <p:extLst>
              <p:ext uri="{D42A27DB-BD31-4B8C-83A1-F6EECF244321}">
                <p14:modId xmlns:p14="http://schemas.microsoft.com/office/powerpoint/2010/main" val="324084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23432101"/>
                    </a:ext>
                  </a:extLst>
                </a:gridCol>
                <a:gridCol w="1069848">
                  <a:extLst>
                    <a:ext uri="{9D8B030D-6E8A-4147-A177-3AD203B41FA5}">
                      <a16:colId xmlns:a16="http://schemas.microsoft.com/office/drawing/2014/main" val="832182149"/>
                    </a:ext>
                  </a:extLst>
                </a:gridCol>
                <a:gridCol w="246888">
                  <a:extLst>
                    <a:ext uri="{9D8B030D-6E8A-4147-A177-3AD203B41FA5}">
                      <a16:colId xmlns:a16="http://schemas.microsoft.com/office/drawing/2014/main" val="734990046"/>
                    </a:ext>
                  </a:extLst>
                </a:gridCol>
                <a:gridCol w="246888">
                  <a:extLst>
                    <a:ext uri="{9D8B030D-6E8A-4147-A177-3AD203B41FA5}">
                      <a16:colId xmlns:a16="http://schemas.microsoft.com/office/drawing/2014/main" val="2912153813"/>
                    </a:ext>
                  </a:extLst>
                </a:gridCol>
                <a:gridCol w="246888">
                  <a:extLst>
                    <a:ext uri="{9D8B030D-6E8A-4147-A177-3AD203B41FA5}">
                      <a16:colId xmlns:a16="http://schemas.microsoft.com/office/drawing/2014/main" val="3231770566"/>
                    </a:ext>
                  </a:extLst>
                </a:gridCol>
                <a:gridCol w="246888">
                  <a:extLst>
                    <a:ext uri="{9D8B030D-6E8A-4147-A177-3AD203B41FA5}">
                      <a16:colId xmlns:a16="http://schemas.microsoft.com/office/drawing/2014/main" val="3352974305"/>
                    </a:ext>
                  </a:extLst>
                </a:gridCol>
                <a:gridCol w="246888">
                  <a:extLst>
                    <a:ext uri="{9D8B030D-6E8A-4147-A177-3AD203B41FA5}">
                      <a16:colId xmlns:a16="http://schemas.microsoft.com/office/drawing/2014/main" val="4184406201"/>
                    </a:ext>
                  </a:extLst>
                </a:gridCol>
                <a:gridCol w="246888">
                  <a:extLst>
                    <a:ext uri="{9D8B030D-6E8A-4147-A177-3AD203B41FA5}">
                      <a16:colId xmlns:a16="http://schemas.microsoft.com/office/drawing/2014/main" val="1465483788"/>
                    </a:ext>
                  </a:extLst>
                </a:gridCol>
                <a:gridCol w="246888">
                  <a:extLst>
                    <a:ext uri="{9D8B030D-6E8A-4147-A177-3AD203B41FA5}">
                      <a16:colId xmlns:a16="http://schemas.microsoft.com/office/drawing/2014/main" val="2677936704"/>
                    </a:ext>
                  </a:extLst>
                </a:gridCol>
                <a:gridCol w="246888">
                  <a:extLst>
                    <a:ext uri="{9D8B030D-6E8A-4147-A177-3AD203B41FA5}">
                      <a16:colId xmlns:a16="http://schemas.microsoft.com/office/drawing/2014/main" val="358679250"/>
                    </a:ext>
                  </a:extLst>
                </a:gridCol>
                <a:gridCol w="246888">
                  <a:extLst>
                    <a:ext uri="{9D8B030D-6E8A-4147-A177-3AD203B41FA5}">
                      <a16:colId xmlns:a16="http://schemas.microsoft.com/office/drawing/2014/main" val="3248727471"/>
                    </a:ext>
                  </a:extLst>
                </a:gridCol>
                <a:gridCol w="246888">
                  <a:extLst>
                    <a:ext uri="{9D8B030D-6E8A-4147-A177-3AD203B41FA5}">
                      <a16:colId xmlns:a16="http://schemas.microsoft.com/office/drawing/2014/main" val="1159005666"/>
                    </a:ext>
                  </a:extLst>
                </a:gridCol>
                <a:gridCol w="246888">
                  <a:extLst>
                    <a:ext uri="{9D8B030D-6E8A-4147-A177-3AD203B41FA5}">
                      <a16:colId xmlns:a16="http://schemas.microsoft.com/office/drawing/2014/main" val="2470990054"/>
                    </a:ext>
                  </a:extLst>
                </a:gridCol>
                <a:gridCol w="246888">
                  <a:extLst>
                    <a:ext uri="{9D8B030D-6E8A-4147-A177-3AD203B41FA5}">
                      <a16:colId xmlns:a16="http://schemas.microsoft.com/office/drawing/2014/main" val="2717067237"/>
                    </a:ext>
                  </a:extLst>
                </a:gridCol>
                <a:gridCol w="246888">
                  <a:extLst>
                    <a:ext uri="{9D8B030D-6E8A-4147-A177-3AD203B41FA5}">
                      <a16:colId xmlns:a16="http://schemas.microsoft.com/office/drawing/2014/main" val="1264384406"/>
                    </a:ext>
                  </a:extLst>
                </a:gridCol>
                <a:gridCol w="246888">
                  <a:extLst>
                    <a:ext uri="{9D8B030D-6E8A-4147-A177-3AD203B41FA5}">
                      <a16:colId xmlns:a16="http://schemas.microsoft.com/office/drawing/2014/main" val="2959938102"/>
                    </a:ext>
                  </a:extLst>
                </a:gridCol>
                <a:gridCol w="246888">
                  <a:extLst>
                    <a:ext uri="{9D8B030D-6E8A-4147-A177-3AD203B41FA5}">
                      <a16:colId xmlns:a16="http://schemas.microsoft.com/office/drawing/2014/main" val="1783814791"/>
                    </a:ext>
                  </a:extLst>
                </a:gridCol>
                <a:gridCol w="246888">
                  <a:extLst>
                    <a:ext uri="{9D8B030D-6E8A-4147-A177-3AD203B41FA5}">
                      <a16:colId xmlns:a16="http://schemas.microsoft.com/office/drawing/2014/main" val="177270902"/>
                    </a:ext>
                  </a:extLst>
                </a:gridCol>
                <a:gridCol w="246888">
                  <a:extLst>
                    <a:ext uri="{9D8B030D-6E8A-4147-A177-3AD203B41FA5}">
                      <a16:colId xmlns:a16="http://schemas.microsoft.com/office/drawing/2014/main" val="917764534"/>
                    </a:ext>
                  </a:extLst>
                </a:gridCol>
                <a:gridCol w="1234440">
                  <a:extLst>
                    <a:ext uri="{9D8B030D-6E8A-4147-A177-3AD203B41FA5}">
                      <a16:colId xmlns:a16="http://schemas.microsoft.com/office/drawing/2014/main" val="2144107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548739014"/>
                  </a:ext>
                </a:extLst>
              </a:tr>
            </a:tbl>
          </a:graphicData>
        </a:graphic>
      </p:graphicFrame>
      <p:sp>
        <p:nvSpPr>
          <p:cNvPr id="4" name="Text Placeholder 3">
            <a:extLst>
              <a:ext uri="{FF2B5EF4-FFF2-40B4-BE49-F238E27FC236}">
                <a16:creationId xmlns:a16="http://schemas.microsoft.com/office/drawing/2014/main" id="{B01E3675-75B3-43A2-B159-36AEA69D426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92811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8AEC3-2225-422F-BD7E-B583E0339B6B}"/>
              </a:ext>
            </a:extLst>
          </p:cNvPr>
          <p:cNvSpPr>
            <a:spLocks noGrp="1"/>
          </p:cNvSpPr>
          <p:nvPr>
            <p:ph type="title"/>
          </p:nvPr>
        </p:nvSpPr>
        <p:spPr/>
        <p:txBody>
          <a:bodyPr/>
          <a:lstStyle/>
          <a:p>
            <a:r>
              <a:rPr lang="en-US"/>
              <a:t>Facebook Ads Costs Table | SCS Dairy MY - 2 of 15</a:t>
            </a:r>
          </a:p>
        </p:txBody>
      </p:sp>
      <p:graphicFrame>
        <p:nvGraphicFramePr>
          <p:cNvPr id="5" name="Table Placeholder 4">
            <a:extLst>
              <a:ext uri="{FF2B5EF4-FFF2-40B4-BE49-F238E27FC236}">
                <a16:creationId xmlns:a16="http://schemas.microsoft.com/office/drawing/2014/main" id="{EE2ED412-EA02-4F91-8864-BB37A6D4D230}"/>
              </a:ext>
            </a:extLst>
          </p:cNvPr>
          <p:cNvGraphicFramePr>
            <a:graphicFrameLocks noGrp="1"/>
          </p:cNvGraphicFramePr>
          <p:nvPr>
            <p:ph type="tbl" sz="quarter" idx="13"/>
            <p:extLst>
              <p:ext uri="{D42A27DB-BD31-4B8C-83A1-F6EECF244321}">
                <p14:modId xmlns:p14="http://schemas.microsoft.com/office/powerpoint/2010/main" val="121112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00511043"/>
                    </a:ext>
                  </a:extLst>
                </a:gridCol>
                <a:gridCol w="1069848">
                  <a:extLst>
                    <a:ext uri="{9D8B030D-6E8A-4147-A177-3AD203B41FA5}">
                      <a16:colId xmlns:a16="http://schemas.microsoft.com/office/drawing/2014/main" val="3806129843"/>
                    </a:ext>
                  </a:extLst>
                </a:gridCol>
                <a:gridCol w="246888">
                  <a:extLst>
                    <a:ext uri="{9D8B030D-6E8A-4147-A177-3AD203B41FA5}">
                      <a16:colId xmlns:a16="http://schemas.microsoft.com/office/drawing/2014/main" val="1369949610"/>
                    </a:ext>
                  </a:extLst>
                </a:gridCol>
                <a:gridCol w="246888">
                  <a:extLst>
                    <a:ext uri="{9D8B030D-6E8A-4147-A177-3AD203B41FA5}">
                      <a16:colId xmlns:a16="http://schemas.microsoft.com/office/drawing/2014/main" val="150536822"/>
                    </a:ext>
                  </a:extLst>
                </a:gridCol>
                <a:gridCol w="246888">
                  <a:extLst>
                    <a:ext uri="{9D8B030D-6E8A-4147-A177-3AD203B41FA5}">
                      <a16:colId xmlns:a16="http://schemas.microsoft.com/office/drawing/2014/main" val="1427537342"/>
                    </a:ext>
                  </a:extLst>
                </a:gridCol>
                <a:gridCol w="246888">
                  <a:extLst>
                    <a:ext uri="{9D8B030D-6E8A-4147-A177-3AD203B41FA5}">
                      <a16:colId xmlns:a16="http://schemas.microsoft.com/office/drawing/2014/main" val="952004824"/>
                    </a:ext>
                  </a:extLst>
                </a:gridCol>
                <a:gridCol w="246888">
                  <a:extLst>
                    <a:ext uri="{9D8B030D-6E8A-4147-A177-3AD203B41FA5}">
                      <a16:colId xmlns:a16="http://schemas.microsoft.com/office/drawing/2014/main" val="923659286"/>
                    </a:ext>
                  </a:extLst>
                </a:gridCol>
                <a:gridCol w="246888">
                  <a:extLst>
                    <a:ext uri="{9D8B030D-6E8A-4147-A177-3AD203B41FA5}">
                      <a16:colId xmlns:a16="http://schemas.microsoft.com/office/drawing/2014/main" val="2413844767"/>
                    </a:ext>
                  </a:extLst>
                </a:gridCol>
                <a:gridCol w="246888">
                  <a:extLst>
                    <a:ext uri="{9D8B030D-6E8A-4147-A177-3AD203B41FA5}">
                      <a16:colId xmlns:a16="http://schemas.microsoft.com/office/drawing/2014/main" val="2376385605"/>
                    </a:ext>
                  </a:extLst>
                </a:gridCol>
                <a:gridCol w="246888">
                  <a:extLst>
                    <a:ext uri="{9D8B030D-6E8A-4147-A177-3AD203B41FA5}">
                      <a16:colId xmlns:a16="http://schemas.microsoft.com/office/drawing/2014/main" val="3446728926"/>
                    </a:ext>
                  </a:extLst>
                </a:gridCol>
                <a:gridCol w="246888">
                  <a:extLst>
                    <a:ext uri="{9D8B030D-6E8A-4147-A177-3AD203B41FA5}">
                      <a16:colId xmlns:a16="http://schemas.microsoft.com/office/drawing/2014/main" val="3175190718"/>
                    </a:ext>
                  </a:extLst>
                </a:gridCol>
                <a:gridCol w="246888">
                  <a:extLst>
                    <a:ext uri="{9D8B030D-6E8A-4147-A177-3AD203B41FA5}">
                      <a16:colId xmlns:a16="http://schemas.microsoft.com/office/drawing/2014/main" val="4194715042"/>
                    </a:ext>
                  </a:extLst>
                </a:gridCol>
                <a:gridCol w="246888">
                  <a:extLst>
                    <a:ext uri="{9D8B030D-6E8A-4147-A177-3AD203B41FA5}">
                      <a16:colId xmlns:a16="http://schemas.microsoft.com/office/drawing/2014/main" val="958336344"/>
                    </a:ext>
                  </a:extLst>
                </a:gridCol>
                <a:gridCol w="246888">
                  <a:extLst>
                    <a:ext uri="{9D8B030D-6E8A-4147-A177-3AD203B41FA5}">
                      <a16:colId xmlns:a16="http://schemas.microsoft.com/office/drawing/2014/main" val="1584483208"/>
                    </a:ext>
                  </a:extLst>
                </a:gridCol>
                <a:gridCol w="246888">
                  <a:extLst>
                    <a:ext uri="{9D8B030D-6E8A-4147-A177-3AD203B41FA5}">
                      <a16:colId xmlns:a16="http://schemas.microsoft.com/office/drawing/2014/main" val="338258098"/>
                    </a:ext>
                  </a:extLst>
                </a:gridCol>
                <a:gridCol w="246888">
                  <a:extLst>
                    <a:ext uri="{9D8B030D-6E8A-4147-A177-3AD203B41FA5}">
                      <a16:colId xmlns:a16="http://schemas.microsoft.com/office/drawing/2014/main" val="2911288300"/>
                    </a:ext>
                  </a:extLst>
                </a:gridCol>
                <a:gridCol w="246888">
                  <a:extLst>
                    <a:ext uri="{9D8B030D-6E8A-4147-A177-3AD203B41FA5}">
                      <a16:colId xmlns:a16="http://schemas.microsoft.com/office/drawing/2014/main" val="2461487601"/>
                    </a:ext>
                  </a:extLst>
                </a:gridCol>
                <a:gridCol w="246888">
                  <a:extLst>
                    <a:ext uri="{9D8B030D-6E8A-4147-A177-3AD203B41FA5}">
                      <a16:colId xmlns:a16="http://schemas.microsoft.com/office/drawing/2014/main" val="244775737"/>
                    </a:ext>
                  </a:extLst>
                </a:gridCol>
                <a:gridCol w="246888">
                  <a:extLst>
                    <a:ext uri="{9D8B030D-6E8A-4147-A177-3AD203B41FA5}">
                      <a16:colId xmlns:a16="http://schemas.microsoft.com/office/drawing/2014/main" val="1498166815"/>
                    </a:ext>
                  </a:extLst>
                </a:gridCol>
                <a:gridCol w="1234440">
                  <a:extLst>
                    <a:ext uri="{9D8B030D-6E8A-4147-A177-3AD203B41FA5}">
                      <a16:colId xmlns:a16="http://schemas.microsoft.com/office/drawing/2014/main" val="3549706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910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- 2019-08-29 03:25:44</a:t>
                      </a:r>
                      <a:r>
                        <a:rPr kumimoji="0" lang="en-US" sz="1000" b="0" i="0" u="none" strike="noStrike" kern="1200" cap="none" spc="0" normalizeH="0" baseline="0" noProof="0">
                          <a:ln>
                            <a:noFill/>
                          </a:ln>
                          <a:solidFill>
                            <a:prstClr val="black"/>
                          </a:solidFill>
                          <a:effectLst/>
                          <a:uLnTx/>
                          <a:uFillTx/>
                          <a:latin typeface="+mn-lt"/>
                          <a:ea typeface="+mn-ea"/>
                          <a:cs typeface="+mn-cs"/>
                        </a:rPr>
                        <a:t> 
 Craving a decadent treat for breakfast or brunch? Look no further than these double chocolate scones! Moist, cakey, and so chocolatey!
Double Chocolate Scones
Ingredients:
113g SCS unsalted butter
210g all-purpose flour
40g unsweetened cocoa powder
66g granulated sugar
1½ tsp baking powder
½ tsp kosher salt
87g semi sweet chocolate chips
159ml heavy cream
1 large egg
1 tsp vanilla extract
Instructions:
1. Preheat the oven to 190°C, and a line a baking sheet with parchment paper.
2. Place the flour, cocoa, sugar, baking powder, and salt in a large mixing bowl and whisk to combine.
4. Using a pastry blender, cut in the butter until the pieces are pea-sized.
5. Add the chocolate chips.
5. Stir the cream, egg, and vanilla together in a liquid measuring cup.
6. Pour into the dry ingredients, and stir/knead together just until the dough gathers itself into a ball.
7. Transfer the dough to the prepared baking sheet, and flatten it to a thickness of about 1 1/2-inch.
8. Score into 8 equal wedges, and bake for 20 to 25 minutes, or until set.
Source: https://bakingamoment.com/double-chocolate-scones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https://scontent.xx.fbcdn.net/v/t1.0-9/p720x720/69413529_1611951245607216_5771976608877379584_o.jpg?_nc_cat=104&amp;_nc_oc=AQnnM4426Eg8ho8gxlvPDzY7QFlubHEwOFIENrawMoR_7HxRPGE9JPR4pVOgrj2l5p8&amp;_nc_ht=scontent.xx&amp;oh=f1c61af23435702305b8d2f517767466&amp;oe=5E03B606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08/30/2019 08:10:59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"Craving a decadent treat for breakfast or brunch?..."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4253661162"/>
                  </a:ext>
                </a:extLst>
              </a:tr>
            </a:tbl>
          </a:graphicData>
        </a:graphic>
      </p:graphicFrame>
      <p:sp>
        <p:nvSpPr>
          <p:cNvPr id="4" name="Text Placeholder 3">
            <a:extLst>
              <a:ext uri="{FF2B5EF4-FFF2-40B4-BE49-F238E27FC236}">
                <a16:creationId xmlns:a16="http://schemas.microsoft.com/office/drawing/2014/main" id="{BA081A71-D22E-4EFD-86AE-FC40D070CD3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0779930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0296-3188-4AD0-8191-C0F08C332FC5}"/>
              </a:ext>
            </a:extLst>
          </p:cNvPr>
          <p:cNvSpPr>
            <a:spLocks noGrp="1"/>
          </p:cNvSpPr>
          <p:nvPr>
            <p:ph type="title"/>
          </p:nvPr>
        </p:nvSpPr>
        <p:spPr/>
        <p:txBody>
          <a:bodyPr/>
          <a:lstStyle/>
          <a:p>
            <a:r>
              <a:rPr lang="en-US"/>
              <a:t>Facebook Ads Costs Table | SCS Dairy MY - 3 of 15</a:t>
            </a:r>
          </a:p>
        </p:txBody>
      </p:sp>
      <p:graphicFrame>
        <p:nvGraphicFramePr>
          <p:cNvPr id="5" name="Table Placeholder 4">
            <a:extLst>
              <a:ext uri="{FF2B5EF4-FFF2-40B4-BE49-F238E27FC236}">
                <a16:creationId xmlns:a16="http://schemas.microsoft.com/office/drawing/2014/main" id="{B12B91AB-3346-44A3-92A7-15A79F1CC62C}"/>
              </a:ext>
            </a:extLst>
          </p:cNvPr>
          <p:cNvGraphicFramePr>
            <a:graphicFrameLocks noGrp="1"/>
          </p:cNvGraphicFramePr>
          <p:nvPr>
            <p:ph type="tbl" sz="quarter" idx="13"/>
            <p:extLst>
              <p:ext uri="{D42A27DB-BD31-4B8C-83A1-F6EECF244321}">
                <p14:modId xmlns:p14="http://schemas.microsoft.com/office/powerpoint/2010/main" val="159415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68926310"/>
                    </a:ext>
                  </a:extLst>
                </a:gridCol>
                <a:gridCol w="1069848">
                  <a:extLst>
                    <a:ext uri="{9D8B030D-6E8A-4147-A177-3AD203B41FA5}">
                      <a16:colId xmlns:a16="http://schemas.microsoft.com/office/drawing/2014/main" val="1220630940"/>
                    </a:ext>
                  </a:extLst>
                </a:gridCol>
                <a:gridCol w="246888">
                  <a:extLst>
                    <a:ext uri="{9D8B030D-6E8A-4147-A177-3AD203B41FA5}">
                      <a16:colId xmlns:a16="http://schemas.microsoft.com/office/drawing/2014/main" val="15349006"/>
                    </a:ext>
                  </a:extLst>
                </a:gridCol>
                <a:gridCol w="246888">
                  <a:extLst>
                    <a:ext uri="{9D8B030D-6E8A-4147-A177-3AD203B41FA5}">
                      <a16:colId xmlns:a16="http://schemas.microsoft.com/office/drawing/2014/main" val="1808308812"/>
                    </a:ext>
                  </a:extLst>
                </a:gridCol>
                <a:gridCol w="246888">
                  <a:extLst>
                    <a:ext uri="{9D8B030D-6E8A-4147-A177-3AD203B41FA5}">
                      <a16:colId xmlns:a16="http://schemas.microsoft.com/office/drawing/2014/main" val="1445616430"/>
                    </a:ext>
                  </a:extLst>
                </a:gridCol>
                <a:gridCol w="246888">
                  <a:extLst>
                    <a:ext uri="{9D8B030D-6E8A-4147-A177-3AD203B41FA5}">
                      <a16:colId xmlns:a16="http://schemas.microsoft.com/office/drawing/2014/main" val="3866305552"/>
                    </a:ext>
                  </a:extLst>
                </a:gridCol>
                <a:gridCol w="246888">
                  <a:extLst>
                    <a:ext uri="{9D8B030D-6E8A-4147-A177-3AD203B41FA5}">
                      <a16:colId xmlns:a16="http://schemas.microsoft.com/office/drawing/2014/main" val="1568596432"/>
                    </a:ext>
                  </a:extLst>
                </a:gridCol>
                <a:gridCol w="246888">
                  <a:extLst>
                    <a:ext uri="{9D8B030D-6E8A-4147-A177-3AD203B41FA5}">
                      <a16:colId xmlns:a16="http://schemas.microsoft.com/office/drawing/2014/main" val="680588824"/>
                    </a:ext>
                  </a:extLst>
                </a:gridCol>
                <a:gridCol w="246888">
                  <a:extLst>
                    <a:ext uri="{9D8B030D-6E8A-4147-A177-3AD203B41FA5}">
                      <a16:colId xmlns:a16="http://schemas.microsoft.com/office/drawing/2014/main" val="3133653425"/>
                    </a:ext>
                  </a:extLst>
                </a:gridCol>
                <a:gridCol w="246888">
                  <a:extLst>
                    <a:ext uri="{9D8B030D-6E8A-4147-A177-3AD203B41FA5}">
                      <a16:colId xmlns:a16="http://schemas.microsoft.com/office/drawing/2014/main" val="1185965991"/>
                    </a:ext>
                  </a:extLst>
                </a:gridCol>
                <a:gridCol w="246888">
                  <a:extLst>
                    <a:ext uri="{9D8B030D-6E8A-4147-A177-3AD203B41FA5}">
                      <a16:colId xmlns:a16="http://schemas.microsoft.com/office/drawing/2014/main" val="2227604699"/>
                    </a:ext>
                  </a:extLst>
                </a:gridCol>
                <a:gridCol w="246888">
                  <a:extLst>
                    <a:ext uri="{9D8B030D-6E8A-4147-A177-3AD203B41FA5}">
                      <a16:colId xmlns:a16="http://schemas.microsoft.com/office/drawing/2014/main" val="2915009428"/>
                    </a:ext>
                  </a:extLst>
                </a:gridCol>
                <a:gridCol w="246888">
                  <a:extLst>
                    <a:ext uri="{9D8B030D-6E8A-4147-A177-3AD203B41FA5}">
                      <a16:colId xmlns:a16="http://schemas.microsoft.com/office/drawing/2014/main" val="3561894392"/>
                    </a:ext>
                  </a:extLst>
                </a:gridCol>
                <a:gridCol w="246888">
                  <a:extLst>
                    <a:ext uri="{9D8B030D-6E8A-4147-A177-3AD203B41FA5}">
                      <a16:colId xmlns:a16="http://schemas.microsoft.com/office/drawing/2014/main" val="210036068"/>
                    </a:ext>
                  </a:extLst>
                </a:gridCol>
                <a:gridCol w="246888">
                  <a:extLst>
                    <a:ext uri="{9D8B030D-6E8A-4147-A177-3AD203B41FA5}">
                      <a16:colId xmlns:a16="http://schemas.microsoft.com/office/drawing/2014/main" val="3894680314"/>
                    </a:ext>
                  </a:extLst>
                </a:gridCol>
                <a:gridCol w="246888">
                  <a:extLst>
                    <a:ext uri="{9D8B030D-6E8A-4147-A177-3AD203B41FA5}">
                      <a16:colId xmlns:a16="http://schemas.microsoft.com/office/drawing/2014/main" val="4135826516"/>
                    </a:ext>
                  </a:extLst>
                </a:gridCol>
                <a:gridCol w="246888">
                  <a:extLst>
                    <a:ext uri="{9D8B030D-6E8A-4147-A177-3AD203B41FA5}">
                      <a16:colId xmlns:a16="http://schemas.microsoft.com/office/drawing/2014/main" val="2844989121"/>
                    </a:ext>
                  </a:extLst>
                </a:gridCol>
                <a:gridCol w="246888">
                  <a:extLst>
                    <a:ext uri="{9D8B030D-6E8A-4147-A177-3AD203B41FA5}">
                      <a16:colId xmlns:a16="http://schemas.microsoft.com/office/drawing/2014/main" val="298628371"/>
                    </a:ext>
                  </a:extLst>
                </a:gridCol>
                <a:gridCol w="246888">
                  <a:extLst>
                    <a:ext uri="{9D8B030D-6E8A-4147-A177-3AD203B41FA5}">
                      <a16:colId xmlns:a16="http://schemas.microsoft.com/office/drawing/2014/main" val="3413131006"/>
                    </a:ext>
                  </a:extLst>
                </a:gridCol>
                <a:gridCol w="1234440">
                  <a:extLst>
                    <a:ext uri="{9D8B030D-6E8A-4147-A177-3AD203B41FA5}">
                      <a16:colId xmlns:a16="http://schemas.microsoft.com/office/drawing/2014/main" val="342025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22277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- 2019-08-29 03:23:45</a:t>
                      </a:r>
                      <a:r>
                        <a:rPr kumimoji="0" lang="en-US" sz="1000" b="0" i="0" u="none" strike="noStrike" kern="1200" cap="none" spc="0" normalizeH="0" baseline="0" noProof="0">
                          <a:ln>
                            <a:noFill/>
                          </a:ln>
                          <a:solidFill>
                            <a:prstClr val="black"/>
                          </a:solidFill>
                          <a:effectLst/>
                          <a:uLnTx/>
                          <a:uFillTx/>
                          <a:latin typeface="+mn-lt"/>
                          <a:ea typeface="+mn-ea"/>
                          <a:cs typeface="+mn-cs"/>
                        </a:rPr>
                        <a:t> 
 A tub of happiness that can make just about anything taste heavenly, that’s SCS cream cheese spread! #cheesilious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https://scontent.xx.fbcdn.net/v/t1.0-9/p720x720/69028899_1611950122273995_8243701455609921536_o.jpg?_nc_cat=102&amp;_nc_oc=AQmoddu9VW_o1-ZYCbwp1WckcysIwDYGDnl_2pBWmy6oXEaDxdrvNtjMxotbD8i-02E&amp;_nc_ht=scontent.xx&amp;oh=cf80badc2e777cef4637326d3db9adf4&amp;oe=5E051573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08/30/2019 08:10:59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"A tub of happiness that can make just about..."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1804822509"/>
                  </a:ext>
                </a:extLst>
              </a:tr>
            </a:tbl>
          </a:graphicData>
        </a:graphic>
      </p:graphicFrame>
      <p:sp>
        <p:nvSpPr>
          <p:cNvPr id="4" name="Text Placeholder 3">
            <a:extLst>
              <a:ext uri="{FF2B5EF4-FFF2-40B4-BE49-F238E27FC236}">
                <a16:creationId xmlns:a16="http://schemas.microsoft.com/office/drawing/2014/main" id="{3018CC1E-5265-4637-8AAA-B0CF75B3947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800098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E260-366F-42C5-8390-E1C0D2B92C0B}"/>
              </a:ext>
            </a:extLst>
          </p:cNvPr>
          <p:cNvSpPr>
            <a:spLocks noGrp="1"/>
          </p:cNvSpPr>
          <p:nvPr>
            <p:ph type="title"/>
          </p:nvPr>
        </p:nvSpPr>
        <p:spPr/>
        <p:txBody>
          <a:bodyPr/>
          <a:lstStyle/>
          <a:p>
            <a:r>
              <a:rPr lang="en-US"/>
              <a:t>Facebook Ads Costs Table | SCS Dairy MY - 4 of 15</a:t>
            </a:r>
          </a:p>
        </p:txBody>
      </p:sp>
      <p:graphicFrame>
        <p:nvGraphicFramePr>
          <p:cNvPr id="5" name="Table Placeholder 4">
            <a:extLst>
              <a:ext uri="{FF2B5EF4-FFF2-40B4-BE49-F238E27FC236}">
                <a16:creationId xmlns:a16="http://schemas.microsoft.com/office/drawing/2014/main" id="{D1BB1A78-4776-4106-9003-3EB58F4A0C52}"/>
              </a:ext>
            </a:extLst>
          </p:cNvPr>
          <p:cNvGraphicFramePr>
            <a:graphicFrameLocks noGrp="1"/>
          </p:cNvGraphicFramePr>
          <p:nvPr>
            <p:ph type="tbl" sz="quarter" idx="13"/>
            <p:extLst>
              <p:ext uri="{D42A27DB-BD31-4B8C-83A1-F6EECF244321}">
                <p14:modId xmlns:p14="http://schemas.microsoft.com/office/powerpoint/2010/main" val="125623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40051537"/>
                    </a:ext>
                  </a:extLst>
                </a:gridCol>
                <a:gridCol w="1069848">
                  <a:extLst>
                    <a:ext uri="{9D8B030D-6E8A-4147-A177-3AD203B41FA5}">
                      <a16:colId xmlns:a16="http://schemas.microsoft.com/office/drawing/2014/main" val="569662798"/>
                    </a:ext>
                  </a:extLst>
                </a:gridCol>
                <a:gridCol w="246888">
                  <a:extLst>
                    <a:ext uri="{9D8B030D-6E8A-4147-A177-3AD203B41FA5}">
                      <a16:colId xmlns:a16="http://schemas.microsoft.com/office/drawing/2014/main" val="2422735127"/>
                    </a:ext>
                  </a:extLst>
                </a:gridCol>
                <a:gridCol w="246888">
                  <a:extLst>
                    <a:ext uri="{9D8B030D-6E8A-4147-A177-3AD203B41FA5}">
                      <a16:colId xmlns:a16="http://schemas.microsoft.com/office/drawing/2014/main" val="3005434923"/>
                    </a:ext>
                  </a:extLst>
                </a:gridCol>
                <a:gridCol w="246888">
                  <a:extLst>
                    <a:ext uri="{9D8B030D-6E8A-4147-A177-3AD203B41FA5}">
                      <a16:colId xmlns:a16="http://schemas.microsoft.com/office/drawing/2014/main" val="763062668"/>
                    </a:ext>
                  </a:extLst>
                </a:gridCol>
                <a:gridCol w="246888">
                  <a:extLst>
                    <a:ext uri="{9D8B030D-6E8A-4147-A177-3AD203B41FA5}">
                      <a16:colId xmlns:a16="http://schemas.microsoft.com/office/drawing/2014/main" val="2867761414"/>
                    </a:ext>
                  </a:extLst>
                </a:gridCol>
                <a:gridCol w="246888">
                  <a:extLst>
                    <a:ext uri="{9D8B030D-6E8A-4147-A177-3AD203B41FA5}">
                      <a16:colId xmlns:a16="http://schemas.microsoft.com/office/drawing/2014/main" val="2293061117"/>
                    </a:ext>
                  </a:extLst>
                </a:gridCol>
                <a:gridCol w="246888">
                  <a:extLst>
                    <a:ext uri="{9D8B030D-6E8A-4147-A177-3AD203B41FA5}">
                      <a16:colId xmlns:a16="http://schemas.microsoft.com/office/drawing/2014/main" val="995366973"/>
                    </a:ext>
                  </a:extLst>
                </a:gridCol>
                <a:gridCol w="246888">
                  <a:extLst>
                    <a:ext uri="{9D8B030D-6E8A-4147-A177-3AD203B41FA5}">
                      <a16:colId xmlns:a16="http://schemas.microsoft.com/office/drawing/2014/main" val="475500273"/>
                    </a:ext>
                  </a:extLst>
                </a:gridCol>
                <a:gridCol w="246888">
                  <a:extLst>
                    <a:ext uri="{9D8B030D-6E8A-4147-A177-3AD203B41FA5}">
                      <a16:colId xmlns:a16="http://schemas.microsoft.com/office/drawing/2014/main" val="1279112032"/>
                    </a:ext>
                  </a:extLst>
                </a:gridCol>
                <a:gridCol w="246888">
                  <a:extLst>
                    <a:ext uri="{9D8B030D-6E8A-4147-A177-3AD203B41FA5}">
                      <a16:colId xmlns:a16="http://schemas.microsoft.com/office/drawing/2014/main" val="1355373089"/>
                    </a:ext>
                  </a:extLst>
                </a:gridCol>
                <a:gridCol w="246888">
                  <a:extLst>
                    <a:ext uri="{9D8B030D-6E8A-4147-A177-3AD203B41FA5}">
                      <a16:colId xmlns:a16="http://schemas.microsoft.com/office/drawing/2014/main" val="3475773566"/>
                    </a:ext>
                  </a:extLst>
                </a:gridCol>
                <a:gridCol w="246888">
                  <a:extLst>
                    <a:ext uri="{9D8B030D-6E8A-4147-A177-3AD203B41FA5}">
                      <a16:colId xmlns:a16="http://schemas.microsoft.com/office/drawing/2014/main" val="1605126114"/>
                    </a:ext>
                  </a:extLst>
                </a:gridCol>
                <a:gridCol w="246888">
                  <a:extLst>
                    <a:ext uri="{9D8B030D-6E8A-4147-A177-3AD203B41FA5}">
                      <a16:colId xmlns:a16="http://schemas.microsoft.com/office/drawing/2014/main" val="2807168225"/>
                    </a:ext>
                  </a:extLst>
                </a:gridCol>
                <a:gridCol w="246888">
                  <a:extLst>
                    <a:ext uri="{9D8B030D-6E8A-4147-A177-3AD203B41FA5}">
                      <a16:colId xmlns:a16="http://schemas.microsoft.com/office/drawing/2014/main" val="1171185803"/>
                    </a:ext>
                  </a:extLst>
                </a:gridCol>
                <a:gridCol w="246888">
                  <a:extLst>
                    <a:ext uri="{9D8B030D-6E8A-4147-A177-3AD203B41FA5}">
                      <a16:colId xmlns:a16="http://schemas.microsoft.com/office/drawing/2014/main" val="3471414904"/>
                    </a:ext>
                  </a:extLst>
                </a:gridCol>
                <a:gridCol w="246888">
                  <a:extLst>
                    <a:ext uri="{9D8B030D-6E8A-4147-A177-3AD203B41FA5}">
                      <a16:colId xmlns:a16="http://schemas.microsoft.com/office/drawing/2014/main" val="289935937"/>
                    </a:ext>
                  </a:extLst>
                </a:gridCol>
                <a:gridCol w="246888">
                  <a:extLst>
                    <a:ext uri="{9D8B030D-6E8A-4147-A177-3AD203B41FA5}">
                      <a16:colId xmlns:a16="http://schemas.microsoft.com/office/drawing/2014/main" val="2582121196"/>
                    </a:ext>
                  </a:extLst>
                </a:gridCol>
                <a:gridCol w="246888">
                  <a:extLst>
                    <a:ext uri="{9D8B030D-6E8A-4147-A177-3AD203B41FA5}">
                      <a16:colId xmlns:a16="http://schemas.microsoft.com/office/drawing/2014/main" val="944831830"/>
                    </a:ext>
                  </a:extLst>
                </a:gridCol>
                <a:gridCol w="1234440">
                  <a:extLst>
                    <a:ext uri="{9D8B030D-6E8A-4147-A177-3AD203B41FA5}">
                      <a16:colId xmlns:a16="http://schemas.microsoft.com/office/drawing/2014/main" val="745773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8741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- 2019-08-25 23:59:35</a:t>
                      </a:r>
                      <a:r>
                        <a:rPr kumimoji="0" lang="en-US" sz="1000" b="0" i="0" u="none" strike="noStrike" kern="1200" cap="none" spc="0" normalizeH="0" baseline="0" noProof="0">
                          <a:ln>
                            <a:noFill/>
                          </a:ln>
                          <a:solidFill>
                            <a:prstClr val="black"/>
                          </a:solidFill>
                          <a:effectLst/>
                          <a:uLnTx/>
                          <a:uFillTx/>
                          <a:latin typeface="+mn-lt"/>
                          <a:ea typeface="+mn-ea"/>
                          <a:cs typeface="+mn-cs"/>
                        </a:rPr>
                        <a:t> 
 Let’s see how much you know about butter? 
Butter has a moisture content of:
20% to 25%
16% to 18%
7% to 10%
Let us know your answers in the comments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https://scontent.xx.fbcdn.net/v/t1.0-9/p720x720/68962710_1611949262274081_1840897118496096256_o.jpg?_nc_cat=104&amp;_nc_oc=AQnD4dwKtrZtB7gj2waS9LAVl17K7R3DjXW35QjQMtFVmWZpausx4EUzb-1ZfdoaP6c&amp;_nc_ht=scontent.xx&amp;oh=13b397a28795acae24d38ed69c100cfc&amp;oe=5E13DEDC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08:11:16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"Let’s see how much you know about butter?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3648865671"/>
                  </a:ext>
                </a:extLst>
              </a:tr>
            </a:tbl>
          </a:graphicData>
        </a:graphic>
      </p:graphicFrame>
      <p:sp>
        <p:nvSpPr>
          <p:cNvPr id="4" name="Text Placeholder 3">
            <a:extLst>
              <a:ext uri="{FF2B5EF4-FFF2-40B4-BE49-F238E27FC236}">
                <a16:creationId xmlns:a16="http://schemas.microsoft.com/office/drawing/2014/main" id="{A80C0D99-C171-4F4E-B886-F5580B25B76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270796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05A43-80B2-4B06-8C70-7E80B14D4804}"/>
              </a:ext>
            </a:extLst>
          </p:cNvPr>
          <p:cNvSpPr>
            <a:spLocks noGrp="1"/>
          </p:cNvSpPr>
          <p:nvPr>
            <p:ph type="title"/>
          </p:nvPr>
        </p:nvSpPr>
        <p:spPr/>
        <p:txBody>
          <a:bodyPr/>
          <a:lstStyle/>
          <a:p>
            <a:r>
              <a:rPr lang="en-US"/>
              <a:t>Facebook Ads Costs Table | SCS Dairy MY - 5 of 15</a:t>
            </a:r>
          </a:p>
        </p:txBody>
      </p:sp>
      <p:graphicFrame>
        <p:nvGraphicFramePr>
          <p:cNvPr id="5" name="Table Placeholder 4">
            <a:extLst>
              <a:ext uri="{FF2B5EF4-FFF2-40B4-BE49-F238E27FC236}">
                <a16:creationId xmlns:a16="http://schemas.microsoft.com/office/drawing/2014/main" id="{D79D307B-5B3D-4AC9-83F2-1729E764749D}"/>
              </a:ext>
            </a:extLst>
          </p:cNvPr>
          <p:cNvGraphicFramePr>
            <a:graphicFrameLocks noGrp="1"/>
          </p:cNvGraphicFramePr>
          <p:nvPr>
            <p:ph type="tbl" sz="quarter" idx="13"/>
            <p:extLst>
              <p:ext uri="{D42A27DB-BD31-4B8C-83A1-F6EECF244321}">
                <p14:modId xmlns:p14="http://schemas.microsoft.com/office/powerpoint/2010/main" val="2077584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12759044"/>
                    </a:ext>
                  </a:extLst>
                </a:gridCol>
                <a:gridCol w="1069848">
                  <a:extLst>
                    <a:ext uri="{9D8B030D-6E8A-4147-A177-3AD203B41FA5}">
                      <a16:colId xmlns:a16="http://schemas.microsoft.com/office/drawing/2014/main" val="2863427889"/>
                    </a:ext>
                  </a:extLst>
                </a:gridCol>
                <a:gridCol w="246888">
                  <a:extLst>
                    <a:ext uri="{9D8B030D-6E8A-4147-A177-3AD203B41FA5}">
                      <a16:colId xmlns:a16="http://schemas.microsoft.com/office/drawing/2014/main" val="1513357391"/>
                    </a:ext>
                  </a:extLst>
                </a:gridCol>
                <a:gridCol w="246888">
                  <a:extLst>
                    <a:ext uri="{9D8B030D-6E8A-4147-A177-3AD203B41FA5}">
                      <a16:colId xmlns:a16="http://schemas.microsoft.com/office/drawing/2014/main" val="2277059813"/>
                    </a:ext>
                  </a:extLst>
                </a:gridCol>
                <a:gridCol w="246888">
                  <a:extLst>
                    <a:ext uri="{9D8B030D-6E8A-4147-A177-3AD203B41FA5}">
                      <a16:colId xmlns:a16="http://schemas.microsoft.com/office/drawing/2014/main" val="1857339520"/>
                    </a:ext>
                  </a:extLst>
                </a:gridCol>
                <a:gridCol w="246888">
                  <a:extLst>
                    <a:ext uri="{9D8B030D-6E8A-4147-A177-3AD203B41FA5}">
                      <a16:colId xmlns:a16="http://schemas.microsoft.com/office/drawing/2014/main" val="1239472537"/>
                    </a:ext>
                  </a:extLst>
                </a:gridCol>
                <a:gridCol w="246888">
                  <a:extLst>
                    <a:ext uri="{9D8B030D-6E8A-4147-A177-3AD203B41FA5}">
                      <a16:colId xmlns:a16="http://schemas.microsoft.com/office/drawing/2014/main" val="1065712306"/>
                    </a:ext>
                  </a:extLst>
                </a:gridCol>
                <a:gridCol w="246888">
                  <a:extLst>
                    <a:ext uri="{9D8B030D-6E8A-4147-A177-3AD203B41FA5}">
                      <a16:colId xmlns:a16="http://schemas.microsoft.com/office/drawing/2014/main" val="2815511666"/>
                    </a:ext>
                  </a:extLst>
                </a:gridCol>
                <a:gridCol w="246888">
                  <a:extLst>
                    <a:ext uri="{9D8B030D-6E8A-4147-A177-3AD203B41FA5}">
                      <a16:colId xmlns:a16="http://schemas.microsoft.com/office/drawing/2014/main" val="3716901521"/>
                    </a:ext>
                  </a:extLst>
                </a:gridCol>
                <a:gridCol w="246888">
                  <a:extLst>
                    <a:ext uri="{9D8B030D-6E8A-4147-A177-3AD203B41FA5}">
                      <a16:colId xmlns:a16="http://schemas.microsoft.com/office/drawing/2014/main" val="2320272607"/>
                    </a:ext>
                  </a:extLst>
                </a:gridCol>
                <a:gridCol w="246888">
                  <a:extLst>
                    <a:ext uri="{9D8B030D-6E8A-4147-A177-3AD203B41FA5}">
                      <a16:colId xmlns:a16="http://schemas.microsoft.com/office/drawing/2014/main" val="496599031"/>
                    </a:ext>
                  </a:extLst>
                </a:gridCol>
                <a:gridCol w="246888">
                  <a:extLst>
                    <a:ext uri="{9D8B030D-6E8A-4147-A177-3AD203B41FA5}">
                      <a16:colId xmlns:a16="http://schemas.microsoft.com/office/drawing/2014/main" val="1794854943"/>
                    </a:ext>
                  </a:extLst>
                </a:gridCol>
                <a:gridCol w="246888">
                  <a:extLst>
                    <a:ext uri="{9D8B030D-6E8A-4147-A177-3AD203B41FA5}">
                      <a16:colId xmlns:a16="http://schemas.microsoft.com/office/drawing/2014/main" val="1370529854"/>
                    </a:ext>
                  </a:extLst>
                </a:gridCol>
                <a:gridCol w="246888">
                  <a:extLst>
                    <a:ext uri="{9D8B030D-6E8A-4147-A177-3AD203B41FA5}">
                      <a16:colId xmlns:a16="http://schemas.microsoft.com/office/drawing/2014/main" val="241725973"/>
                    </a:ext>
                  </a:extLst>
                </a:gridCol>
                <a:gridCol w="246888">
                  <a:extLst>
                    <a:ext uri="{9D8B030D-6E8A-4147-A177-3AD203B41FA5}">
                      <a16:colId xmlns:a16="http://schemas.microsoft.com/office/drawing/2014/main" val="3266949603"/>
                    </a:ext>
                  </a:extLst>
                </a:gridCol>
                <a:gridCol w="246888">
                  <a:extLst>
                    <a:ext uri="{9D8B030D-6E8A-4147-A177-3AD203B41FA5}">
                      <a16:colId xmlns:a16="http://schemas.microsoft.com/office/drawing/2014/main" val="3620824887"/>
                    </a:ext>
                  </a:extLst>
                </a:gridCol>
                <a:gridCol w="246888">
                  <a:extLst>
                    <a:ext uri="{9D8B030D-6E8A-4147-A177-3AD203B41FA5}">
                      <a16:colId xmlns:a16="http://schemas.microsoft.com/office/drawing/2014/main" val="1645366905"/>
                    </a:ext>
                  </a:extLst>
                </a:gridCol>
                <a:gridCol w="246888">
                  <a:extLst>
                    <a:ext uri="{9D8B030D-6E8A-4147-A177-3AD203B41FA5}">
                      <a16:colId xmlns:a16="http://schemas.microsoft.com/office/drawing/2014/main" val="735247798"/>
                    </a:ext>
                  </a:extLst>
                </a:gridCol>
                <a:gridCol w="246888">
                  <a:extLst>
                    <a:ext uri="{9D8B030D-6E8A-4147-A177-3AD203B41FA5}">
                      <a16:colId xmlns:a16="http://schemas.microsoft.com/office/drawing/2014/main" val="1213856147"/>
                    </a:ext>
                  </a:extLst>
                </a:gridCol>
                <a:gridCol w="1234440">
                  <a:extLst>
                    <a:ext uri="{9D8B030D-6E8A-4147-A177-3AD203B41FA5}">
                      <a16:colId xmlns:a16="http://schemas.microsoft.com/office/drawing/2014/main" val="1607629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5939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- 2019-08-25 23:58:37</a:t>
                      </a:r>
                      <a:r>
                        <a:rPr kumimoji="0" lang="en-US" sz="1000" b="0" i="0" u="none" strike="noStrike" kern="1200" cap="none" spc="0" normalizeH="0" baseline="0" noProof="0">
                          <a:ln>
                            <a:noFill/>
                          </a:ln>
                          <a:solidFill>
                            <a:prstClr val="black"/>
                          </a:solidFill>
                          <a:effectLst/>
                          <a:uLnTx/>
                          <a:uFillTx/>
                          <a:latin typeface="+mn-lt"/>
                          <a:ea typeface="+mn-ea"/>
                          <a:cs typeface="+mn-cs"/>
                        </a:rPr>
                        <a:t> 
 It's tempting to look inside the oven to see how things are going when baking a cake, but it's not a good idea. The influx of air, or even the vibration of the oven door, can cause it to fall. Not to mention, letting the heat out, which is obviously going to affect the baking.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https://scontent.xx.fbcdn.net/v/t1.0-9/p720x720/68743535_1611947182274289_1783995497678110720_o.jpg?_nc_cat=105&amp;_nc_oc=AQm2ePTK-vJWYweHNzWMejTYxW_H0GZmE3P7h0dy7TcO7jYMRNd4ThCWTJ_fijqxVnk&amp;_nc_ht=scontent.xx&amp;oh=f9a753e036efe4c9d34f59ea20d0dca8&amp;oe=5E13EE1E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08/27/2019 20:11:26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"It's tempting to look inside the oven to see 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2652936483"/>
                  </a:ext>
                </a:extLst>
              </a:tr>
            </a:tbl>
          </a:graphicData>
        </a:graphic>
      </p:graphicFrame>
      <p:sp>
        <p:nvSpPr>
          <p:cNvPr id="4" name="Text Placeholder 3">
            <a:extLst>
              <a:ext uri="{FF2B5EF4-FFF2-40B4-BE49-F238E27FC236}">
                <a16:creationId xmlns:a16="http://schemas.microsoft.com/office/drawing/2014/main" id="{CAF862B2-4A44-432E-8829-CFF26E42581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295377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6B293-02ED-414D-A096-AFC17CBC4EFB}"/>
              </a:ext>
            </a:extLst>
          </p:cNvPr>
          <p:cNvSpPr>
            <a:spLocks noGrp="1"/>
          </p:cNvSpPr>
          <p:nvPr>
            <p:ph type="title"/>
          </p:nvPr>
        </p:nvSpPr>
        <p:spPr/>
        <p:txBody>
          <a:bodyPr/>
          <a:lstStyle/>
          <a:p>
            <a:r>
              <a:rPr lang="en-US"/>
              <a:t>Facebook Ads Costs Table | SCS Dairy MY - 6 of 15</a:t>
            </a:r>
          </a:p>
        </p:txBody>
      </p:sp>
      <p:graphicFrame>
        <p:nvGraphicFramePr>
          <p:cNvPr id="5" name="Table Placeholder 4">
            <a:extLst>
              <a:ext uri="{FF2B5EF4-FFF2-40B4-BE49-F238E27FC236}">
                <a16:creationId xmlns:a16="http://schemas.microsoft.com/office/drawing/2014/main" id="{1F20A558-9F9A-45AC-BCFD-794CA8C65667}"/>
              </a:ext>
            </a:extLst>
          </p:cNvPr>
          <p:cNvGraphicFramePr>
            <a:graphicFrameLocks noGrp="1"/>
          </p:cNvGraphicFramePr>
          <p:nvPr>
            <p:ph type="tbl" sz="quarter" idx="13"/>
            <p:extLst>
              <p:ext uri="{D42A27DB-BD31-4B8C-83A1-F6EECF244321}">
                <p14:modId xmlns:p14="http://schemas.microsoft.com/office/powerpoint/2010/main" val="2389944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64675699"/>
                    </a:ext>
                  </a:extLst>
                </a:gridCol>
                <a:gridCol w="1069848">
                  <a:extLst>
                    <a:ext uri="{9D8B030D-6E8A-4147-A177-3AD203B41FA5}">
                      <a16:colId xmlns:a16="http://schemas.microsoft.com/office/drawing/2014/main" val="2539764272"/>
                    </a:ext>
                  </a:extLst>
                </a:gridCol>
                <a:gridCol w="246888">
                  <a:extLst>
                    <a:ext uri="{9D8B030D-6E8A-4147-A177-3AD203B41FA5}">
                      <a16:colId xmlns:a16="http://schemas.microsoft.com/office/drawing/2014/main" val="3952339936"/>
                    </a:ext>
                  </a:extLst>
                </a:gridCol>
                <a:gridCol w="246888">
                  <a:extLst>
                    <a:ext uri="{9D8B030D-6E8A-4147-A177-3AD203B41FA5}">
                      <a16:colId xmlns:a16="http://schemas.microsoft.com/office/drawing/2014/main" val="807821043"/>
                    </a:ext>
                  </a:extLst>
                </a:gridCol>
                <a:gridCol w="246888">
                  <a:extLst>
                    <a:ext uri="{9D8B030D-6E8A-4147-A177-3AD203B41FA5}">
                      <a16:colId xmlns:a16="http://schemas.microsoft.com/office/drawing/2014/main" val="1333584309"/>
                    </a:ext>
                  </a:extLst>
                </a:gridCol>
                <a:gridCol w="246888">
                  <a:extLst>
                    <a:ext uri="{9D8B030D-6E8A-4147-A177-3AD203B41FA5}">
                      <a16:colId xmlns:a16="http://schemas.microsoft.com/office/drawing/2014/main" val="4009884872"/>
                    </a:ext>
                  </a:extLst>
                </a:gridCol>
                <a:gridCol w="246888">
                  <a:extLst>
                    <a:ext uri="{9D8B030D-6E8A-4147-A177-3AD203B41FA5}">
                      <a16:colId xmlns:a16="http://schemas.microsoft.com/office/drawing/2014/main" val="4110469584"/>
                    </a:ext>
                  </a:extLst>
                </a:gridCol>
                <a:gridCol w="246888">
                  <a:extLst>
                    <a:ext uri="{9D8B030D-6E8A-4147-A177-3AD203B41FA5}">
                      <a16:colId xmlns:a16="http://schemas.microsoft.com/office/drawing/2014/main" val="1676502742"/>
                    </a:ext>
                  </a:extLst>
                </a:gridCol>
                <a:gridCol w="246888">
                  <a:extLst>
                    <a:ext uri="{9D8B030D-6E8A-4147-A177-3AD203B41FA5}">
                      <a16:colId xmlns:a16="http://schemas.microsoft.com/office/drawing/2014/main" val="810697566"/>
                    </a:ext>
                  </a:extLst>
                </a:gridCol>
                <a:gridCol w="246888">
                  <a:extLst>
                    <a:ext uri="{9D8B030D-6E8A-4147-A177-3AD203B41FA5}">
                      <a16:colId xmlns:a16="http://schemas.microsoft.com/office/drawing/2014/main" val="1260180731"/>
                    </a:ext>
                  </a:extLst>
                </a:gridCol>
                <a:gridCol w="246888">
                  <a:extLst>
                    <a:ext uri="{9D8B030D-6E8A-4147-A177-3AD203B41FA5}">
                      <a16:colId xmlns:a16="http://schemas.microsoft.com/office/drawing/2014/main" val="3755907372"/>
                    </a:ext>
                  </a:extLst>
                </a:gridCol>
                <a:gridCol w="246888">
                  <a:extLst>
                    <a:ext uri="{9D8B030D-6E8A-4147-A177-3AD203B41FA5}">
                      <a16:colId xmlns:a16="http://schemas.microsoft.com/office/drawing/2014/main" val="1751732928"/>
                    </a:ext>
                  </a:extLst>
                </a:gridCol>
                <a:gridCol w="246888">
                  <a:extLst>
                    <a:ext uri="{9D8B030D-6E8A-4147-A177-3AD203B41FA5}">
                      <a16:colId xmlns:a16="http://schemas.microsoft.com/office/drawing/2014/main" val="313004176"/>
                    </a:ext>
                  </a:extLst>
                </a:gridCol>
                <a:gridCol w="246888">
                  <a:extLst>
                    <a:ext uri="{9D8B030D-6E8A-4147-A177-3AD203B41FA5}">
                      <a16:colId xmlns:a16="http://schemas.microsoft.com/office/drawing/2014/main" val="3851388179"/>
                    </a:ext>
                  </a:extLst>
                </a:gridCol>
                <a:gridCol w="246888">
                  <a:extLst>
                    <a:ext uri="{9D8B030D-6E8A-4147-A177-3AD203B41FA5}">
                      <a16:colId xmlns:a16="http://schemas.microsoft.com/office/drawing/2014/main" val="1190574137"/>
                    </a:ext>
                  </a:extLst>
                </a:gridCol>
                <a:gridCol w="246888">
                  <a:extLst>
                    <a:ext uri="{9D8B030D-6E8A-4147-A177-3AD203B41FA5}">
                      <a16:colId xmlns:a16="http://schemas.microsoft.com/office/drawing/2014/main" val="2615468196"/>
                    </a:ext>
                  </a:extLst>
                </a:gridCol>
                <a:gridCol w="246888">
                  <a:extLst>
                    <a:ext uri="{9D8B030D-6E8A-4147-A177-3AD203B41FA5}">
                      <a16:colId xmlns:a16="http://schemas.microsoft.com/office/drawing/2014/main" val="4041682239"/>
                    </a:ext>
                  </a:extLst>
                </a:gridCol>
                <a:gridCol w="246888">
                  <a:extLst>
                    <a:ext uri="{9D8B030D-6E8A-4147-A177-3AD203B41FA5}">
                      <a16:colId xmlns:a16="http://schemas.microsoft.com/office/drawing/2014/main" val="3743197590"/>
                    </a:ext>
                  </a:extLst>
                </a:gridCol>
                <a:gridCol w="246888">
                  <a:extLst>
                    <a:ext uri="{9D8B030D-6E8A-4147-A177-3AD203B41FA5}">
                      <a16:colId xmlns:a16="http://schemas.microsoft.com/office/drawing/2014/main" val="1838554248"/>
                    </a:ext>
                  </a:extLst>
                </a:gridCol>
                <a:gridCol w="1234440">
                  <a:extLst>
                    <a:ext uri="{9D8B030D-6E8A-4147-A177-3AD203B41FA5}">
                      <a16:colId xmlns:a16="http://schemas.microsoft.com/office/drawing/2014/main" val="211233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43480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- 2019-08-21 00:12:49</a:t>
                      </a:r>
                      <a:r>
                        <a:rPr kumimoji="0" lang="en-US" sz="1000" b="0" i="0" u="none" strike="noStrike" kern="1200" cap="none" spc="0" normalizeH="0" baseline="0" noProof="0">
                          <a:ln>
                            <a:noFill/>
                          </a:ln>
                          <a:solidFill>
                            <a:prstClr val="black"/>
                          </a:solidFill>
                          <a:effectLst/>
                          <a:uLnTx/>
                          <a:uFillTx/>
                          <a:latin typeface="+mn-lt"/>
                          <a:ea typeface="+mn-ea"/>
                          <a:cs typeface="+mn-cs"/>
                        </a:rPr>
                        <a:t> 
 These Cinnamon Coffee Scones are the perfect baked good. Each bite gives a delicious taste of cinnamon, coffee and brown sugar all wrapped in a buttery scone.
Cinnamon Coffee Scones
Ingredients:
Cinnamon-Coffee Filling:
30g cold SCS butter
47g brown sugar
2 tbsp flour
1 tsp finely ground coffee
½ tsp ground cinnamon
For the scone:
113g cold SCS butter
300g flour
100g sugar
2 tsp baking powder
½ tsp baking soda
½ tsp kosher salt
227ml vanilla yogurt
1 egg
2 tsp vanilla extract
Egg Wash: 
1 egg white, lightly whisked 
2 tsp sugar
Glaze: 
150g icing sugar 
3 tbsp strong brewed coffee, cooled
Instructions:
1. For the cinnamon-coffee filling, combine brown sugar, flour, coffee and cinnamon in a medium bowl. Stir to combine. Add butter, incorporate until coarse crumbs and set aside. 
2. For the scones, preheat oven to 190ºC. Line a baking sheet with parchment paper. 
3. In a large bowl, combine flour, sugar, baking powder, baking soda and salt. Cut in butter with your fingers until pea size crumbs form.
4. In a small bowl, whisk yogurt, egg and vanilla extract. Add to flour mixture and stir with a wooden spoon until moistened. 
5. Dump onto a lightly floured surface and knead 5 to 6 times. Divide dough in half, and pat each half into an 8-inch circle. 
6. Sprinkle cinnamon-coffee filling over one circle and place remaining dough circle over top. Pinch edges gently together. 
7. Cut into 8 wedges and place each wedge on prepared baking sheet. Brush wedges with egg white and sprinkle with sugar. 
8. Bake for 20-25 minutes, until tops are golden. 
9. For the glaze, whisk together icing sugar and coffee in a small bowl. Drizzle over cooled scones.
Source: https://www.bitememore.com/feedme/267/cinnamon-coffee-scones-recipe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08/22/2019 02:24:38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"These Cinnamon Coffee Scones are the perfect..."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3374464542"/>
                  </a:ext>
                </a:extLst>
              </a:tr>
            </a:tbl>
          </a:graphicData>
        </a:graphic>
      </p:graphicFrame>
      <p:sp>
        <p:nvSpPr>
          <p:cNvPr id="4" name="Text Placeholder 3">
            <a:extLst>
              <a:ext uri="{FF2B5EF4-FFF2-40B4-BE49-F238E27FC236}">
                <a16:creationId xmlns:a16="http://schemas.microsoft.com/office/drawing/2014/main" id="{F00AECA6-C5E1-472B-956F-2AAEF484A5D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334370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320C6-9FD8-40B5-B47D-D7AD3692ED09}"/>
              </a:ext>
            </a:extLst>
          </p:cNvPr>
          <p:cNvSpPr>
            <a:spLocks noGrp="1"/>
          </p:cNvSpPr>
          <p:nvPr>
            <p:ph type="title"/>
          </p:nvPr>
        </p:nvSpPr>
        <p:spPr/>
        <p:txBody>
          <a:bodyPr/>
          <a:lstStyle/>
          <a:p>
            <a:r>
              <a:rPr lang="en-US"/>
              <a:t>Facebook Ads Costs Table | SCS Dairy MY - 7 of 15</a:t>
            </a:r>
          </a:p>
        </p:txBody>
      </p:sp>
      <p:graphicFrame>
        <p:nvGraphicFramePr>
          <p:cNvPr id="5" name="Table Placeholder 4">
            <a:extLst>
              <a:ext uri="{FF2B5EF4-FFF2-40B4-BE49-F238E27FC236}">
                <a16:creationId xmlns:a16="http://schemas.microsoft.com/office/drawing/2014/main" id="{AE6D3CB8-D43D-4693-B74A-E14E8947A401}"/>
              </a:ext>
            </a:extLst>
          </p:cNvPr>
          <p:cNvGraphicFramePr>
            <a:graphicFrameLocks noGrp="1"/>
          </p:cNvGraphicFramePr>
          <p:nvPr>
            <p:ph type="tbl" sz="quarter" idx="13"/>
            <p:extLst>
              <p:ext uri="{D42A27DB-BD31-4B8C-83A1-F6EECF244321}">
                <p14:modId xmlns:p14="http://schemas.microsoft.com/office/powerpoint/2010/main" val="2925002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65918741"/>
                    </a:ext>
                  </a:extLst>
                </a:gridCol>
                <a:gridCol w="1069848">
                  <a:extLst>
                    <a:ext uri="{9D8B030D-6E8A-4147-A177-3AD203B41FA5}">
                      <a16:colId xmlns:a16="http://schemas.microsoft.com/office/drawing/2014/main" val="2020894879"/>
                    </a:ext>
                  </a:extLst>
                </a:gridCol>
                <a:gridCol w="246888">
                  <a:extLst>
                    <a:ext uri="{9D8B030D-6E8A-4147-A177-3AD203B41FA5}">
                      <a16:colId xmlns:a16="http://schemas.microsoft.com/office/drawing/2014/main" val="2468662479"/>
                    </a:ext>
                  </a:extLst>
                </a:gridCol>
                <a:gridCol w="246888">
                  <a:extLst>
                    <a:ext uri="{9D8B030D-6E8A-4147-A177-3AD203B41FA5}">
                      <a16:colId xmlns:a16="http://schemas.microsoft.com/office/drawing/2014/main" val="1564318473"/>
                    </a:ext>
                  </a:extLst>
                </a:gridCol>
                <a:gridCol w="246888">
                  <a:extLst>
                    <a:ext uri="{9D8B030D-6E8A-4147-A177-3AD203B41FA5}">
                      <a16:colId xmlns:a16="http://schemas.microsoft.com/office/drawing/2014/main" val="1845881300"/>
                    </a:ext>
                  </a:extLst>
                </a:gridCol>
                <a:gridCol w="246888">
                  <a:extLst>
                    <a:ext uri="{9D8B030D-6E8A-4147-A177-3AD203B41FA5}">
                      <a16:colId xmlns:a16="http://schemas.microsoft.com/office/drawing/2014/main" val="3998953497"/>
                    </a:ext>
                  </a:extLst>
                </a:gridCol>
                <a:gridCol w="246888">
                  <a:extLst>
                    <a:ext uri="{9D8B030D-6E8A-4147-A177-3AD203B41FA5}">
                      <a16:colId xmlns:a16="http://schemas.microsoft.com/office/drawing/2014/main" val="2120988697"/>
                    </a:ext>
                  </a:extLst>
                </a:gridCol>
                <a:gridCol w="246888">
                  <a:extLst>
                    <a:ext uri="{9D8B030D-6E8A-4147-A177-3AD203B41FA5}">
                      <a16:colId xmlns:a16="http://schemas.microsoft.com/office/drawing/2014/main" val="462705344"/>
                    </a:ext>
                  </a:extLst>
                </a:gridCol>
                <a:gridCol w="246888">
                  <a:extLst>
                    <a:ext uri="{9D8B030D-6E8A-4147-A177-3AD203B41FA5}">
                      <a16:colId xmlns:a16="http://schemas.microsoft.com/office/drawing/2014/main" val="889542841"/>
                    </a:ext>
                  </a:extLst>
                </a:gridCol>
                <a:gridCol w="246888">
                  <a:extLst>
                    <a:ext uri="{9D8B030D-6E8A-4147-A177-3AD203B41FA5}">
                      <a16:colId xmlns:a16="http://schemas.microsoft.com/office/drawing/2014/main" val="3734111334"/>
                    </a:ext>
                  </a:extLst>
                </a:gridCol>
                <a:gridCol w="246888">
                  <a:extLst>
                    <a:ext uri="{9D8B030D-6E8A-4147-A177-3AD203B41FA5}">
                      <a16:colId xmlns:a16="http://schemas.microsoft.com/office/drawing/2014/main" val="3037635008"/>
                    </a:ext>
                  </a:extLst>
                </a:gridCol>
                <a:gridCol w="246888">
                  <a:extLst>
                    <a:ext uri="{9D8B030D-6E8A-4147-A177-3AD203B41FA5}">
                      <a16:colId xmlns:a16="http://schemas.microsoft.com/office/drawing/2014/main" val="734722520"/>
                    </a:ext>
                  </a:extLst>
                </a:gridCol>
                <a:gridCol w="246888">
                  <a:extLst>
                    <a:ext uri="{9D8B030D-6E8A-4147-A177-3AD203B41FA5}">
                      <a16:colId xmlns:a16="http://schemas.microsoft.com/office/drawing/2014/main" val="3262390134"/>
                    </a:ext>
                  </a:extLst>
                </a:gridCol>
                <a:gridCol w="246888">
                  <a:extLst>
                    <a:ext uri="{9D8B030D-6E8A-4147-A177-3AD203B41FA5}">
                      <a16:colId xmlns:a16="http://schemas.microsoft.com/office/drawing/2014/main" val="2039939504"/>
                    </a:ext>
                  </a:extLst>
                </a:gridCol>
                <a:gridCol w="246888">
                  <a:extLst>
                    <a:ext uri="{9D8B030D-6E8A-4147-A177-3AD203B41FA5}">
                      <a16:colId xmlns:a16="http://schemas.microsoft.com/office/drawing/2014/main" val="3287210010"/>
                    </a:ext>
                  </a:extLst>
                </a:gridCol>
                <a:gridCol w="246888">
                  <a:extLst>
                    <a:ext uri="{9D8B030D-6E8A-4147-A177-3AD203B41FA5}">
                      <a16:colId xmlns:a16="http://schemas.microsoft.com/office/drawing/2014/main" val="3773688957"/>
                    </a:ext>
                  </a:extLst>
                </a:gridCol>
                <a:gridCol w="246888">
                  <a:extLst>
                    <a:ext uri="{9D8B030D-6E8A-4147-A177-3AD203B41FA5}">
                      <a16:colId xmlns:a16="http://schemas.microsoft.com/office/drawing/2014/main" val="1054306945"/>
                    </a:ext>
                  </a:extLst>
                </a:gridCol>
                <a:gridCol w="246888">
                  <a:extLst>
                    <a:ext uri="{9D8B030D-6E8A-4147-A177-3AD203B41FA5}">
                      <a16:colId xmlns:a16="http://schemas.microsoft.com/office/drawing/2014/main" val="1960802133"/>
                    </a:ext>
                  </a:extLst>
                </a:gridCol>
                <a:gridCol w="246888">
                  <a:extLst>
                    <a:ext uri="{9D8B030D-6E8A-4147-A177-3AD203B41FA5}">
                      <a16:colId xmlns:a16="http://schemas.microsoft.com/office/drawing/2014/main" val="1775433316"/>
                    </a:ext>
                  </a:extLst>
                </a:gridCol>
                <a:gridCol w="1234440">
                  <a:extLst>
                    <a:ext uri="{9D8B030D-6E8A-4147-A177-3AD203B41FA5}">
                      <a16:colId xmlns:a16="http://schemas.microsoft.com/office/drawing/2014/main" val="3456887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969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- 2019-08-19 03:36:53</a:t>
                      </a:r>
                      <a:r>
                        <a:rPr kumimoji="0" lang="en-US" sz="1000" b="0" i="0" u="none" strike="noStrike" kern="1200" cap="none" spc="0" normalizeH="0" baseline="0" noProof="0">
                          <a:ln>
                            <a:noFill/>
                          </a:ln>
                          <a:solidFill>
                            <a:prstClr val="black"/>
                          </a:solidFill>
                          <a:effectLst/>
                          <a:uLnTx/>
                          <a:uFillTx/>
                          <a:latin typeface="+mn-lt"/>
                          <a:ea typeface="+mn-ea"/>
                          <a:cs typeface="+mn-cs"/>
                        </a:rPr>
                        <a:t> 
 Delicious strawberry scones - a perfect snack any time of the day!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https://scontent.xx.fbcdn.net/v/t1.0-9/p720x720/68269629_1606392289496445_509234060170625024_o.jpg?_nc_cat=108&amp;_nc_oc=AQmI2xukmsbhoh55yVfHT4hHxxCtsYknzUNXCRDPCcPoxdiCj-Bf7BiKNWsR7DZpaxE&amp;_nc_ht=scontent.xx&amp;oh=3010c64f72b790b6dfe7ae65f41f8930&amp;oe=5DDCD276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08:09:31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"Delicious strawberry scones - a perfect snack 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500011447"/>
                  </a:ext>
                </a:extLst>
              </a:tr>
            </a:tbl>
          </a:graphicData>
        </a:graphic>
      </p:graphicFrame>
      <p:sp>
        <p:nvSpPr>
          <p:cNvPr id="4" name="Text Placeholder 3">
            <a:extLst>
              <a:ext uri="{FF2B5EF4-FFF2-40B4-BE49-F238E27FC236}">
                <a16:creationId xmlns:a16="http://schemas.microsoft.com/office/drawing/2014/main" id="{0BC310C5-CAA9-48A0-A5E0-980EEE204A8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900951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D0FB3-4292-4918-8196-4A95F55DD8A2}"/>
              </a:ext>
            </a:extLst>
          </p:cNvPr>
          <p:cNvSpPr>
            <a:spLocks noGrp="1"/>
          </p:cNvSpPr>
          <p:nvPr>
            <p:ph type="title"/>
          </p:nvPr>
        </p:nvSpPr>
        <p:spPr/>
        <p:txBody>
          <a:bodyPr/>
          <a:lstStyle/>
          <a:p>
            <a:r>
              <a:rPr lang="en-US"/>
              <a:t>Facebook Ads Costs Table | SCS Dairy MY - 8 of 15</a:t>
            </a:r>
          </a:p>
        </p:txBody>
      </p:sp>
      <p:graphicFrame>
        <p:nvGraphicFramePr>
          <p:cNvPr id="5" name="Table Placeholder 4">
            <a:extLst>
              <a:ext uri="{FF2B5EF4-FFF2-40B4-BE49-F238E27FC236}">
                <a16:creationId xmlns:a16="http://schemas.microsoft.com/office/drawing/2014/main" id="{15DD945E-8592-48B1-9984-69D16E19142C}"/>
              </a:ext>
            </a:extLst>
          </p:cNvPr>
          <p:cNvGraphicFramePr>
            <a:graphicFrameLocks noGrp="1"/>
          </p:cNvGraphicFramePr>
          <p:nvPr>
            <p:ph type="tbl" sz="quarter" idx="13"/>
            <p:extLst>
              <p:ext uri="{D42A27DB-BD31-4B8C-83A1-F6EECF244321}">
                <p14:modId xmlns:p14="http://schemas.microsoft.com/office/powerpoint/2010/main" val="3190010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15562199"/>
                    </a:ext>
                  </a:extLst>
                </a:gridCol>
                <a:gridCol w="1069848">
                  <a:extLst>
                    <a:ext uri="{9D8B030D-6E8A-4147-A177-3AD203B41FA5}">
                      <a16:colId xmlns:a16="http://schemas.microsoft.com/office/drawing/2014/main" val="493117759"/>
                    </a:ext>
                  </a:extLst>
                </a:gridCol>
                <a:gridCol w="246888">
                  <a:extLst>
                    <a:ext uri="{9D8B030D-6E8A-4147-A177-3AD203B41FA5}">
                      <a16:colId xmlns:a16="http://schemas.microsoft.com/office/drawing/2014/main" val="2333857050"/>
                    </a:ext>
                  </a:extLst>
                </a:gridCol>
                <a:gridCol w="246888">
                  <a:extLst>
                    <a:ext uri="{9D8B030D-6E8A-4147-A177-3AD203B41FA5}">
                      <a16:colId xmlns:a16="http://schemas.microsoft.com/office/drawing/2014/main" val="2400484923"/>
                    </a:ext>
                  </a:extLst>
                </a:gridCol>
                <a:gridCol w="246888">
                  <a:extLst>
                    <a:ext uri="{9D8B030D-6E8A-4147-A177-3AD203B41FA5}">
                      <a16:colId xmlns:a16="http://schemas.microsoft.com/office/drawing/2014/main" val="3851002390"/>
                    </a:ext>
                  </a:extLst>
                </a:gridCol>
                <a:gridCol w="246888">
                  <a:extLst>
                    <a:ext uri="{9D8B030D-6E8A-4147-A177-3AD203B41FA5}">
                      <a16:colId xmlns:a16="http://schemas.microsoft.com/office/drawing/2014/main" val="284656408"/>
                    </a:ext>
                  </a:extLst>
                </a:gridCol>
                <a:gridCol w="246888">
                  <a:extLst>
                    <a:ext uri="{9D8B030D-6E8A-4147-A177-3AD203B41FA5}">
                      <a16:colId xmlns:a16="http://schemas.microsoft.com/office/drawing/2014/main" val="1752549464"/>
                    </a:ext>
                  </a:extLst>
                </a:gridCol>
                <a:gridCol w="246888">
                  <a:extLst>
                    <a:ext uri="{9D8B030D-6E8A-4147-A177-3AD203B41FA5}">
                      <a16:colId xmlns:a16="http://schemas.microsoft.com/office/drawing/2014/main" val="589027331"/>
                    </a:ext>
                  </a:extLst>
                </a:gridCol>
                <a:gridCol w="246888">
                  <a:extLst>
                    <a:ext uri="{9D8B030D-6E8A-4147-A177-3AD203B41FA5}">
                      <a16:colId xmlns:a16="http://schemas.microsoft.com/office/drawing/2014/main" val="410514674"/>
                    </a:ext>
                  </a:extLst>
                </a:gridCol>
                <a:gridCol w="246888">
                  <a:extLst>
                    <a:ext uri="{9D8B030D-6E8A-4147-A177-3AD203B41FA5}">
                      <a16:colId xmlns:a16="http://schemas.microsoft.com/office/drawing/2014/main" val="1258580331"/>
                    </a:ext>
                  </a:extLst>
                </a:gridCol>
                <a:gridCol w="246888">
                  <a:extLst>
                    <a:ext uri="{9D8B030D-6E8A-4147-A177-3AD203B41FA5}">
                      <a16:colId xmlns:a16="http://schemas.microsoft.com/office/drawing/2014/main" val="3189134713"/>
                    </a:ext>
                  </a:extLst>
                </a:gridCol>
                <a:gridCol w="246888">
                  <a:extLst>
                    <a:ext uri="{9D8B030D-6E8A-4147-A177-3AD203B41FA5}">
                      <a16:colId xmlns:a16="http://schemas.microsoft.com/office/drawing/2014/main" val="3142914345"/>
                    </a:ext>
                  </a:extLst>
                </a:gridCol>
                <a:gridCol w="246888">
                  <a:extLst>
                    <a:ext uri="{9D8B030D-6E8A-4147-A177-3AD203B41FA5}">
                      <a16:colId xmlns:a16="http://schemas.microsoft.com/office/drawing/2014/main" val="1274570599"/>
                    </a:ext>
                  </a:extLst>
                </a:gridCol>
                <a:gridCol w="246888">
                  <a:extLst>
                    <a:ext uri="{9D8B030D-6E8A-4147-A177-3AD203B41FA5}">
                      <a16:colId xmlns:a16="http://schemas.microsoft.com/office/drawing/2014/main" val="3036991127"/>
                    </a:ext>
                  </a:extLst>
                </a:gridCol>
                <a:gridCol w="246888">
                  <a:extLst>
                    <a:ext uri="{9D8B030D-6E8A-4147-A177-3AD203B41FA5}">
                      <a16:colId xmlns:a16="http://schemas.microsoft.com/office/drawing/2014/main" val="1153277398"/>
                    </a:ext>
                  </a:extLst>
                </a:gridCol>
                <a:gridCol w="246888">
                  <a:extLst>
                    <a:ext uri="{9D8B030D-6E8A-4147-A177-3AD203B41FA5}">
                      <a16:colId xmlns:a16="http://schemas.microsoft.com/office/drawing/2014/main" val="1282952014"/>
                    </a:ext>
                  </a:extLst>
                </a:gridCol>
                <a:gridCol w="246888">
                  <a:extLst>
                    <a:ext uri="{9D8B030D-6E8A-4147-A177-3AD203B41FA5}">
                      <a16:colId xmlns:a16="http://schemas.microsoft.com/office/drawing/2014/main" val="676251784"/>
                    </a:ext>
                  </a:extLst>
                </a:gridCol>
                <a:gridCol w="246888">
                  <a:extLst>
                    <a:ext uri="{9D8B030D-6E8A-4147-A177-3AD203B41FA5}">
                      <a16:colId xmlns:a16="http://schemas.microsoft.com/office/drawing/2014/main" val="4291360696"/>
                    </a:ext>
                  </a:extLst>
                </a:gridCol>
                <a:gridCol w="246888">
                  <a:extLst>
                    <a:ext uri="{9D8B030D-6E8A-4147-A177-3AD203B41FA5}">
                      <a16:colId xmlns:a16="http://schemas.microsoft.com/office/drawing/2014/main" val="2793714755"/>
                    </a:ext>
                  </a:extLst>
                </a:gridCol>
                <a:gridCol w="1234440">
                  <a:extLst>
                    <a:ext uri="{9D8B030D-6E8A-4147-A177-3AD203B41FA5}">
                      <a16:colId xmlns:a16="http://schemas.microsoft.com/office/drawing/2014/main" val="69901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56240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- 2019-08-19 03:35:57</a:t>
                      </a:r>
                      <a:r>
                        <a:rPr kumimoji="0" lang="en-US" sz="1000" b="0" i="0" u="none" strike="noStrike" kern="1200" cap="none" spc="0" normalizeH="0" baseline="0" noProof="0">
                          <a:ln>
                            <a:noFill/>
                          </a:ln>
                          <a:solidFill>
                            <a:prstClr val="black"/>
                          </a:solidFill>
                          <a:effectLst/>
                          <a:uLnTx/>
                          <a:uFillTx/>
                          <a:latin typeface="+mn-lt"/>
                          <a:ea typeface="+mn-ea"/>
                          <a:cs typeface="+mn-cs"/>
                        </a:rPr>
                        <a:t> 
 Did you know? Sailors in Elizabethan times were guaranteed 1/4 lb of butter a day in their rations, and it was an old English custom to present newlyweds with a pot of this creamy delight as a wish for fertility and prosperity.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https://scontent.xx.fbcdn.net/v/t1.0-9/p720x720/68515857_1606391399496534_741177756036890624_o.jpg?_nc_cat=110&amp;_nc_oc=AQnJErGMEs0giQYR-LNkdWZ3H6J6-knPIYgFaBiH85FaqWlmeQtyQrXQv31pDS5Kn_Y&amp;_nc_ht=scontent.xx&amp;oh=3fcf049feeae783366bc1851357a12fb&amp;oe=5E09A00D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20:11:22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"Did you know? Sailors in Elizabethan times were..."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3776385135"/>
                  </a:ext>
                </a:extLst>
              </a:tr>
            </a:tbl>
          </a:graphicData>
        </a:graphic>
      </p:graphicFrame>
      <p:sp>
        <p:nvSpPr>
          <p:cNvPr id="4" name="Text Placeholder 3">
            <a:extLst>
              <a:ext uri="{FF2B5EF4-FFF2-40B4-BE49-F238E27FC236}">
                <a16:creationId xmlns:a16="http://schemas.microsoft.com/office/drawing/2014/main" id="{5C7B52B2-733D-4D7E-8E0F-1B2AC62F8DD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576131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DB6FD-DC24-468B-B968-57C8F2C01397}"/>
              </a:ext>
            </a:extLst>
          </p:cNvPr>
          <p:cNvSpPr>
            <a:spLocks noGrp="1"/>
          </p:cNvSpPr>
          <p:nvPr>
            <p:ph type="title"/>
          </p:nvPr>
        </p:nvSpPr>
        <p:spPr/>
        <p:txBody>
          <a:bodyPr/>
          <a:lstStyle/>
          <a:p>
            <a:r>
              <a:rPr lang="en-US"/>
              <a:t>Facebook Ads Costs Table | SCS Dairy MY - 9 of 15</a:t>
            </a:r>
          </a:p>
        </p:txBody>
      </p:sp>
      <p:graphicFrame>
        <p:nvGraphicFramePr>
          <p:cNvPr id="5" name="Table Placeholder 4">
            <a:extLst>
              <a:ext uri="{FF2B5EF4-FFF2-40B4-BE49-F238E27FC236}">
                <a16:creationId xmlns:a16="http://schemas.microsoft.com/office/drawing/2014/main" id="{68D2BD9F-7BE0-41C3-8F6F-0EC48022F2A9}"/>
              </a:ext>
            </a:extLst>
          </p:cNvPr>
          <p:cNvGraphicFramePr>
            <a:graphicFrameLocks noGrp="1"/>
          </p:cNvGraphicFramePr>
          <p:nvPr>
            <p:ph type="tbl" sz="quarter" idx="13"/>
            <p:extLst>
              <p:ext uri="{D42A27DB-BD31-4B8C-83A1-F6EECF244321}">
                <p14:modId xmlns:p14="http://schemas.microsoft.com/office/powerpoint/2010/main" val="3683477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55238335"/>
                    </a:ext>
                  </a:extLst>
                </a:gridCol>
                <a:gridCol w="1069848">
                  <a:extLst>
                    <a:ext uri="{9D8B030D-6E8A-4147-A177-3AD203B41FA5}">
                      <a16:colId xmlns:a16="http://schemas.microsoft.com/office/drawing/2014/main" val="3795148280"/>
                    </a:ext>
                  </a:extLst>
                </a:gridCol>
                <a:gridCol w="246888">
                  <a:extLst>
                    <a:ext uri="{9D8B030D-6E8A-4147-A177-3AD203B41FA5}">
                      <a16:colId xmlns:a16="http://schemas.microsoft.com/office/drawing/2014/main" val="3063511496"/>
                    </a:ext>
                  </a:extLst>
                </a:gridCol>
                <a:gridCol w="246888">
                  <a:extLst>
                    <a:ext uri="{9D8B030D-6E8A-4147-A177-3AD203B41FA5}">
                      <a16:colId xmlns:a16="http://schemas.microsoft.com/office/drawing/2014/main" val="2630400804"/>
                    </a:ext>
                  </a:extLst>
                </a:gridCol>
                <a:gridCol w="246888">
                  <a:extLst>
                    <a:ext uri="{9D8B030D-6E8A-4147-A177-3AD203B41FA5}">
                      <a16:colId xmlns:a16="http://schemas.microsoft.com/office/drawing/2014/main" val="53315444"/>
                    </a:ext>
                  </a:extLst>
                </a:gridCol>
                <a:gridCol w="246888">
                  <a:extLst>
                    <a:ext uri="{9D8B030D-6E8A-4147-A177-3AD203B41FA5}">
                      <a16:colId xmlns:a16="http://schemas.microsoft.com/office/drawing/2014/main" val="1215346968"/>
                    </a:ext>
                  </a:extLst>
                </a:gridCol>
                <a:gridCol w="246888">
                  <a:extLst>
                    <a:ext uri="{9D8B030D-6E8A-4147-A177-3AD203B41FA5}">
                      <a16:colId xmlns:a16="http://schemas.microsoft.com/office/drawing/2014/main" val="4204344463"/>
                    </a:ext>
                  </a:extLst>
                </a:gridCol>
                <a:gridCol w="246888">
                  <a:extLst>
                    <a:ext uri="{9D8B030D-6E8A-4147-A177-3AD203B41FA5}">
                      <a16:colId xmlns:a16="http://schemas.microsoft.com/office/drawing/2014/main" val="2178873592"/>
                    </a:ext>
                  </a:extLst>
                </a:gridCol>
                <a:gridCol w="246888">
                  <a:extLst>
                    <a:ext uri="{9D8B030D-6E8A-4147-A177-3AD203B41FA5}">
                      <a16:colId xmlns:a16="http://schemas.microsoft.com/office/drawing/2014/main" val="3821339700"/>
                    </a:ext>
                  </a:extLst>
                </a:gridCol>
                <a:gridCol w="246888">
                  <a:extLst>
                    <a:ext uri="{9D8B030D-6E8A-4147-A177-3AD203B41FA5}">
                      <a16:colId xmlns:a16="http://schemas.microsoft.com/office/drawing/2014/main" val="3313026061"/>
                    </a:ext>
                  </a:extLst>
                </a:gridCol>
                <a:gridCol w="246888">
                  <a:extLst>
                    <a:ext uri="{9D8B030D-6E8A-4147-A177-3AD203B41FA5}">
                      <a16:colId xmlns:a16="http://schemas.microsoft.com/office/drawing/2014/main" val="2609316846"/>
                    </a:ext>
                  </a:extLst>
                </a:gridCol>
                <a:gridCol w="246888">
                  <a:extLst>
                    <a:ext uri="{9D8B030D-6E8A-4147-A177-3AD203B41FA5}">
                      <a16:colId xmlns:a16="http://schemas.microsoft.com/office/drawing/2014/main" val="1003686388"/>
                    </a:ext>
                  </a:extLst>
                </a:gridCol>
                <a:gridCol w="246888">
                  <a:extLst>
                    <a:ext uri="{9D8B030D-6E8A-4147-A177-3AD203B41FA5}">
                      <a16:colId xmlns:a16="http://schemas.microsoft.com/office/drawing/2014/main" val="3770792488"/>
                    </a:ext>
                  </a:extLst>
                </a:gridCol>
                <a:gridCol w="246888">
                  <a:extLst>
                    <a:ext uri="{9D8B030D-6E8A-4147-A177-3AD203B41FA5}">
                      <a16:colId xmlns:a16="http://schemas.microsoft.com/office/drawing/2014/main" val="3418312835"/>
                    </a:ext>
                  </a:extLst>
                </a:gridCol>
                <a:gridCol w="246888">
                  <a:extLst>
                    <a:ext uri="{9D8B030D-6E8A-4147-A177-3AD203B41FA5}">
                      <a16:colId xmlns:a16="http://schemas.microsoft.com/office/drawing/2014/main" val="2295687512"/>
                    </a:ext>
                  </a:extLst>
                </a:gridCol>
                <a:gridCol w="246888">
                  <a:extLst>
                    <a:ext uri="{9D8B030D-6E8A-4147-A177-3AD203B41FA5}">
                      <a16:colId xmlns:a16="http://schemas.microsoft.com/office/drawing/2014/main" val="3846575112"/>
                    </a:ext>
                  </a:extLst>
                </a:gridCol>
                <a:gridCol w="246888">
                  <a:extLst>
                    <a:ext uri="{9D8B030D-6E8A-4147-A177-3AD203B41FA5}">
                      <a16:colId xmlns:a16="http://schemas.microsoft.com/office/drawing/2014/main" val="3763370881"/>
                    </a:ext>
                  </a:extLst>
                </a:gridCol>
                <a:gridCol w="246888">
                  <a:extLst>
                    <a:ext uri="{9D8B030D-6E8A-4147-A177-3AD203B41FA5}">
                      <a16:colId xmlns:a16="http://schemas.microsoft.com/office/drawing/2014/main" val="2514747598"/>
                    </a:ext>
                  </a:extLst>
                </a:gridCol>
                <a:gridCol w="246888">
                  <a:extLst>
                    <a:ext uri="{9D8B030D-6E8A-4147-A177-3AD203B41FA5}">
                      <a16:colId xmlns:a16="http://schemas.microsoft.com/office/drawing/2014/main" val="329461127"/>
                    </a:ext>
                  </a:extLst>
                </a:gridCol>
                <a:gridCol w="1234440">
                  <a:extLst>
                    <a:ext uri="{9D8B030D-6E8A-4147-A177-3AD203B41FA5}">
                      <a16:colId xmlns:a16="http://schemas.microsoft.com/office/drawing/2014/main" val="1511152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2363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- 2019-08-17 19:37:58</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https://scontent.xx.fbcdn.net/v/t1.0-9/p720x720/67764935_1605881442880863_8912999128607227904_o.jpg?_nc_cat=111&amp;_nc_oc=AQneUAyvQ3dOT0SWqDb0smkCaTbfJLZU2pNxIyyCsConYuQH2kXJk9tzUyETtvRKBXI&amp;_nc_ht=scontent.xx&amp;oh=c9fdbee9893e3e6dafcc7dd163a2e7c5&amp;oe=5DDB1A70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02:24:13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"Wishing everyone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4164125614"/>
                  </a:ext>
                </a:extLst>
              </a:tr>
            </a:tbl>
          </a:graphicData>
        </a:graphic>
      </p:graphicFrame>
      <p:sp>
        <p:nvSpPr>
          <p:cNvPr id="4" name="Text Placeholder 3">
            <a:extLst>
              <a:ext uri="{FF2B5EF4-FFF2-40B4-BE49-F238E27FC236}">
                <a16:creationId xmlns:a16="http://schemas.microsoft.com/office/drawing/2014/main" id="{09FCEADF-7C51-471C-9773-89C2B7CDD8E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7718616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2C856-F577-44DC-A720-018D2B55BD9F}"/>
              </a:ext>
            </a:extLst>
          </p:cNvPr>
          <p:cNvSpPr>
            <a:spLocks noGrp="1"/>
          </p:cNvSpPr>
          <p:nvPr>
            <p:ph type="title"/>
          </p:nvPr>
        </p:nvSpPr>
        <p:spPr/>
        <p:txBody>
          <a:bodyPr/>
          <a:lstStyle/>
          <a:p>
            <a:r>
              <a:rPr lang="en-US"/>
              <a:t>Facebook Ads Costs Table | SCS Dairy MY - 10 of 15</a:t>
            </a:r>
          </a:p>
        </p:txBody>
      </p:sp>
      <p:graphicFrame>
        <p:nvGraphicFramePr>
          <p:cNvPr id="5" name="Table Placeholder 4">
            <a:extLst>
              <a:ext uri="{FF2B5EF4-FFF2-40B4-BE49-F238E27FC236}">
                <a16:creationId xmlns:a16="http://schemas.microsoft.com/office/drawing/2014/main" id="{36EBD5BF-91FA-4B34-8D4F-25B36926E9D2}"/>
              </a:ext>
            </a:extLst>
          </p:cNvPr>
          <p:cNvGraphicFramePr>
            <a:graphicFrameLocks noGrp="1"/>
          </p:cNvGraphicFramePr>
          <p:nvPr>
            <p:ph type="tbl" sz="quarter" idx="13"/>
            <p:extLst>
              <p:ext uri="{D42A27DB-BD31-4B8C-83A1-F6EECF244321}">
                <p14:modId xmlns:p14="http://schemas.microsoft.com/office/powerpoint/2010/main" val="2953410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87385136"/>
                    </a:ext>
                  </a:extLst>
                </a:gridCol>
                <a:gridCol w="1069848">
                  <a:extLst>
                    <a:ext uri="{9D8B030D-6E8A-4147-A177-3AD203B41FA5}">
                      <a16:colId xmlns:a16="http://schemas.microsoft.com/office/drawing/2014/main" val="3535847677"/>
                    </a:ext>
                  </a:extLst>
                </a:gridCol>
                <a:gridCol w="246888">
                  <a:extLst>
                    <a:ext uri="{9D8B030D-6E8A-4147-A177-3AD203B41FA5}">
                      <a16:colId xmlns:a16="http://schemas.microsoft.com/office/drawing/2014/main" val="3347625938"/>
                    </a:ext>
                  </a:extLst>
                </a:gridCol>
                <a:gridCol w="246888">
                  <a:extLst>
                    <a:ext uri="{9D8B030D-6E8A-4147-A177-3AD203B41FA5}">
                      <a16:colId xmlns:a16="http://schemas.microsoft.com/office/drawing/2014/main" val="1593668555"/>
                    </a:ext>
                  </a:extLst>
                </a:gridCol>
                <a:gridCol w="246888">
                  <a:extLst>
                    <a:ext uri="{9D8B030D-6E8A-4147-A177-3AD203B41FA5}">
                      <a16:colId xmlns:a16="http://schemas.microsoft.com/office/drawing/2014/main" val="4215897703"/>
                    </a:ext>
                  </a:extLst>
                </a:gridCol>
                <a:gridCol w="246888">
                  <a:extLst>
                    <a:ext uri="{9D8B030D-6E8A-4147-A177-3AD203B41FA5}">
                      <a16:colId xmlns:a16="http://schemas.microsoft.com/office/drawing/2014/main" val="1719869112"/>
                    </a:ext>
                  </a:extLst>
                </a:gridCol>
                <a:gridCol w="246888">
                  <a:extLst>
                    <a:ext uri="{9D8B030D-6E8A-4147-A177-3AD203B41FA5}">
                      <a16:colId xmlns:a16="http://schemas.microsoft.com/office/drawing/2014/main" val="2757631555"/>
                    </a:ext>
                  </a:extLst>
                </a:gridCol>
                <a:gridCol w="246888">
                  <a:extLst>
                    <a:ext uri="{9D8B030D-6E8A-4147-A177-3AD203B41FA5}">
                      <a16:colId xmlns:a16="http://schemas.microsoft.com/office/drawing/2014/main" val="1981738082"/>
                    </a:ext>
                  </a:extLst>
                </a:gridCol>
                <a:gridCol w="246888">
                  <a:extLst>
                    <a:ext uri="{9D8B030D-6E8A-4147-A177-3AD203B41FA5}">
                      <a16:colId xmlns:a16="http://schemas.microsoft.com/office/drawing/2014/main" val="2219904685"/>
                    </a:ext>
                  </a:extLst>
                </a:gridCol>
                <a:gridCol w="246888">
                  <a:extLst>
                    <a:ext uri="{9D8B030D-6E8A-4147-A177-3AD203B41FA5}">
                      <a16:colId xmlns:a16="http://schemas.microsoft.com/office/drawing/2014/main" val="1616568249"/>
                    </a:ext>
                  </a:extLst>
                </a:gridCol>
                <a:gridCol w="246888">
                  <a:extLst>
                    <a:ext uri="{9D8B030D-6E8A-4147-A177-3AD203B41FA5}">
                      <a16:colId xmlns:a16="http://schemas.microsoft.com/office/drawing/2014/main" val="3521951151"/>
                    </a:ext>
                  </a:extLst>
                </a:gridCol>
                <a:gridCol w="246888">
                  <a:extLst>
                    <a:ext uri="{9D8B030D-6E8A-4147-A177-3AD203B41FA5}">
                      <a16:colId xmlns:a16="http://schemas.microsoft.com/office/drawing/2014/main" val="1862906840"/>
                    </a:ext>
                  </a:extLst>
                </a:gridCol>
                <a:gridCol w="246888">
                  <a:extLst>
                    <a:ext uri="{9D8B030D-6E8A-4147-A177-3AD203B41FA5}">
                      <a16:colId xmlns:a16="http://schemas.microsoft.com/office/drawing/2014/main" val="241696951"/>
                    </a:ext>
                  </a:extLst>
                </a:gridCol>
                <a:gridCol w="246888">
                  <a:extLst>
                    <a:ext uri="{9D8B030D-6E8A-4147-A177-3AD203B41FA5}">
                      <a16:colId xmlns:a16="http://schemas.microsoft.com/office/drawing/2014/main" val="757499224"/>
                    </a:ext>
                  </a:extLst>
                </a:gridCol>
                <a:gridCol w="246888">
                  <a:extLst>
                    <a:ext uri="{9D8B030D-6E8A-4147-A177-3AD203B41FA5}">
                      <a16:colId xmlns:a16="http://schemas.microsoft.com/office/drawing/2014/main" val="424551429"/>
                    </a:ext>
                  </a:extLst>
                </a:gridCol>
                <a:gridCol w="246888">
                  <a:extLst>
                    <a:ext uri="{9D8B030D-6E8A-4147-A177-3AD203B41FA5}">
                      <a16:colId xmlns:a16="http://schemas.microsoft.com/office/drawing/2014/main" val="3253439811"/>
                    </a:ext>
                  </a:extLst>
                </a:gridCol>
                <a:gridCol w="246888">
                  <a:extLst>
                    <a:ext uri="{9D8B030D-6E8A-4147-A177-3AD203B41FA5}">
                      <a16:colId xmlns:a16="http://schemas.microsoft.com/office/drawing/2014/main" val="601321723"/>
                    </a:ext>
                  </a:extLst>
                </a:gridCol>
                <a:gridCol w="246888">
                  <a:extLst>
                    <a:ext uri="{9D8B030D-6E8A-4147-A177-3AD203B41FA5}">
                      <a16:colId xmlns:a16="http://schemas.microsoft.com/office/drawing/2014/main" val="730624143"/>
                    </a:ext>
                  </a:extLst>
                </a:gridCol>
                <a:gridCol w="246888">
                  <a:extLst>
                    <a:ext uri="{9D8B030D-6E8A-4147-A177-3AD203B41FA5}">
                      <a16:colId xmlns:a16="http://schemas.microsoft.com/office/drawing/2014/main" val="386421528"/>
                    </a:ext>
                  </a:extLst>
                </a:gridCol>
                <a:gridCol w="1234440">
                  <a:extLst>
                    <a:ext uri="{9D8B030D-6E8A-4147-A177-3AD203B41FA5}">
                      <a16:colId xmlns:a16="http://schemas.microsoft.com/office/drawing/2014/main" val="3411827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72740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- 2019-08-17 19:36:55</a:t>
                      </a:r>
                      <a:r>
                        <a:rPr kumimoji="0" lang="en-US" sz="1000" b="0" i="0" u="none" strike="noStrike" kern="1200" cap="none" spc="0" normalizeH="0" baseline="0" noProof="0">
                          <a:ln>
                            <a:noFill/>
                          </a:ln>
                          <a:solidFill>
                            <a:prstClr val="black"/>
                          </a:solidFill>
                          <a:effectLst/>
                          <a:uLnTx/>
                          <a:uFillTx/>
                          <a:latin typeface="+mn-lt"/>
                          <a:ea typeface="+mn-ea"/>
                          <a:cs typeface="+mn-cs"/>
                        </a:rPr>
                        <a:t> 
 This easy Blueberry Scones recipe is the perfect thing for a fun brunch. They are light, fluffy with just the right amount of fresh blueberries.
Blueberry Scones 
Ingredients:
5 tbsp cold SCS butter, cut in pieces
240g all purpose flour
1 tsp baking powder
Pinch of salt
2 tbsp granulated sugar
166g blueberries
237ml heavy cream
Instructions:
1. Preheat oven to 204°C and line a baking sheet with parchment paper.
2. Set aside. In a large bowl, sift together dry ingredients, flour, baking powder, salt and sugar.
3. Using a pastry cutter, cut butter and add into the dry ingredients until crumbs start to form.
4. Fold in fresh blueberries.
5. Form a well in the middle of the ingredients and pour in heavy cream, half of it at a time.
6. Mix until a dough forms, being careful to not pop any of the blueberries.
7. Pat dough onto a baking sheet, forming it into a flat circle about 8 inches in diameter.
8. Cut to create 8 triangular shapes.
9. Separate triangles from each other and replace gently on a lined baking sheet.
10. Bake for 15 to 20 minutes and allow to cool for 5-10 minutes on a wire rack.
11. Serve and enjoy.
Source: https://bubbapie.com/easy-blueberry-scones-recipe/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02:24:13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"This easy Blueberry Scones recipe is the perfect..."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1410253478"/>
                  </a:ext>
                </a:extLst>
              </a:tr>
            </a:tbl>
          </a:graphicData>
        </a:graphic>
      </p:graphicFrame>
      <p:sp>
        <p:nvSpPr>
          <p:cNvPr id="4" name="Text Placeholder 3">
            <a:extLst>
              <a:ext uri="{FF2B5EF4-FFF2-40B4-BE49-F238E27FC236}">
                <a16:creationId xmlns:a16="http://schemas.microsoft.com/office/drawing/2014/main" id="{B93AD0F3-C13A-4AB2-BE1E-5AD672443AA5}"/>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346958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D70E0-D934-47FE-BA6C-62BB86EBFD29}"/>
              </a:ext>
            </a:extLst>
          </p:cNvPr>
          <p:cNvSpPr>
            <a:spLocks noGrp="1"/>
          </p:cNvSpPr>
          <p:nvPr>
            <p:ph type="title"/>
          </p:nvPr>
        </p:nvSpPr>
        <p:spPr/>
        <p:txBody>
          <a:bodyPr/>
          <a:lstStyle/>
          <a:p>
            <a:r>
              <a:rPr lang="en-US"/>
              <a:t>Facebook Ads Costs Table | SCS Dairy MY - 11 of 15</a:t>
            </a:r>
          </a:p>
        </p:txBody>
      </p:sp>
      <p:graphicFrame>
        <p:nvGraphicFramePr>
          <p:cNvPr id="5" name="Table Placeholder 4">
            <a:extLst>
              <a:ext uri="{FF2B5EF4-FFF2-40B4-BE49-F238E27FC236}">
                <a16:creationId xmlns:a16="http://schemas.microsoft.com/office/drawing/2014/main" id="{CEE6F4B3-82BA-4B5C-9C5D-2996929F41D7}"/>
              </a:ext>
            </a:extLst>
          </p:cNvPr>
          <p:cNvGraphicFramePr>
            <a:graphicFrameLocks noGrp="1"/>
          </p:cNvGraphicFramePr>
          <p:nvPr>
            <p:ph type="tbl" sz="quarter" idx="13"/>
            <p:extLst>
              <p:ext uri="{D42A27DB-BD31-4B8C-83A1-F6EECF244321}">
                <p14:modId xmlns:p14="http://schemas.microsoft.com/office/powerpoint/2010/main" val="3553659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17012049"/>
                    </a:ext>
                  </a:extLst>
                </a:gridCol>
                <a:gridCol w="1069848">
                  <a:extLst>
                    <a:ext uri="{9D8B030D-6E8A-4147-A177-3AD203B41FA5}">
                      <a16:colId xmlns:a16="http://schemas.microsoft.com/office/drawing/2014/main" val="615328883"/>
                    </a:ext>
                  </a:extLst>
                </a:gridCol>
                <a:gridCol w="246888">
                  <a:extLst>
                    <a:ext uri="{9D8B030D-6E8A-4147-A177-3AD203B41FA5}">
                      <a16:colId xmlns:a16="http://schemas.microsoft.com/office/drawing/2014/main" val="2810825474"/>
                    </a:ext>
                  </a:extLst>
                </a:gridCol>
                <a:gridCol w="246888">
                  <a:extLst>
                    <a:ext uri="{9D8B030D-6E8A-4147-A177-3AD203B41FA5}">
                      <a16:colId xmlns:a16="http://schemas.microsoft.com/office/drawing/2014/main" val="2933667286"/>
                    </a:ext>
                  </a:extLst>
                </a:gridCol>
                <a:gridCol w="246888">
                  <a:extLst>
                    <a:ext uri="{9D8B030D-6E8A-4147-A177-3AD203B41FA5}">
                      <a16:colId xmlns:a16="http://schemas.microsoft.com/office/drawing/2014/main" val="2816428853"/>
                    </a:ext>
                  </a:extLst>
                </a:gridCol>
                <a:gridCol w="246888">
                  <a:extLst>
                    <a:ext uri="{9D8B030D-6E8A-4147-A177-3AD203B41FA5}">
                      <a16:colId xmlns:a16="http://schemas.microsoft.com/office/drawing/2014/main" val="1877497647"/>
                    </a:ext>
                  </a:extLst>
                </a:gridCol>
                <a:gridCol w="246888">
                  <a:extLst>
                    <a:ext uri="{9D8B030D-6E8A-4147-A177-3AD203B41FA5}">
                      <a16:colId xmlns:a16="http://schemas.microsoft.com/office/drawing/2014/main" val="649211351"/>
                    </a:ext>
                  </a:extLst>
                </a:gridCol>
                <a:gridCol w="246888">
                  <a:extLst>
                    <a:ext uri="{9D8B030D-6E8A-4147-A177-3AD203B41FA5}">
                      <a16:colId xmlns:a16="http://schemas.microsoft.com/office/drawing/2014/main" val="2346246758"/>
                    </a:ext>
                  </a:extLst>
                </a:gridCol>
                <a:gridCol w="246888">
                  <a:extLst>
                    <a:ext uri="{9D8B030D-6E8A-4147-A177-3AD203B41FA5}">
                      <a16:colId xmlns:a16="http://schemas.microsoft.com/office/drawing/2014/main" val="2634211649"/>
                    </a:ext>
                  </a:extLst>
                </a:gridCol>
                <a:gridCol w="246888">
                  <a:extLst>
                    <a:ext uri="{9D8B030D-6E8A-4147-A177-3AD203B41FA5}">
                      <a16:colId xmlns:a16="http://schemas.microsoft.com/office/drawing/2014/main" val="1757279118"/>
                    </a:ext>
                  </a:extLst>
                </a:gridCol>
                <a:gridCol w="246888">
                  <a:extLst>
                    <a:ext uri="{9D8B030D-6E8A-4147-A177-3AD203B41FA5}">
                      <a16:colId xmlns:a16="http://schemas.microsoft.com/office/drawing/2014/main" val="2162827231"/>
                    </a:ext>
                  </a:extLst>
                </a:gridCol>
                <a:gridCol w="246888">
                  <a:extLst>
                    <a:ext uri="{9D8B030D-6E8A-4147-A177-3AD203B41FA5}">
                      <a16:colId xmlns:a16="http://schemas.microsoft.com/office/drawing/2014/main" val="1027802911"/>
                    </a:ext>
                  </a:extLst>
                </a:gridCol>
                <a:gridCol w="246888">
                  <a:extLst>
                    <a:ext uri="{9D8B030D-6E8A-4147-A177-3AD203B41FA5}">
                      <a16:colId xmlns:a16="http://schemas.microsoft.com/office/drawing/2014/main" val="2529149338"/>
                    </a:ext>
                  </a:extLst>
                </a:gridCol>
                <a:gridCol w="246888">
                  <a:extLst>
                    <a:ext uri="{9D8B030D-6E8A-4147-A177-3AD203B41FA5}">
                      <a16:colId xmlns:a16="http://schemas.microsoft.com/office/drawing/2014/main" val="2326742847"/>
                    </a:ext>
                  </a:extLst>
                </a:gridCol>
                <a:gridCol w="246888">
                  <a:extLst>
                    <a:ext uri="{9D8B030D-6E8A-4147-A177-3AD203B41FA5}">
                      <a16:colId xmlns:a16="http://schemas.microsoft.com/office/drawing/2014/main" val="1989629665"/>
                    </a:ext>
                  </a:extLst>
                </a:gridCol>
                <a:gridCol w="246888">
                  <a:extLst>
                    <a:ext uri="{9D8B030D-6E8A-4147-A177-3AD203B41FA5}">
                      <a16:colId xmlns:a16="http://schemas.microsoft.com/office/drawing/2014/main" val="3726044587"/>
                    </a:ext>
                  </a:extLst>
                </a:gridCol>
                <a:gridCol w="246888">
                  <a:extLst>
                    <a:ext uri="{9D8B030D-6E8A-4147-A177-3AD203B41FA5}">
                      <a16:colId xmlns:a16="http://schemas.microsoft.com/office/drawing/2014/main" val="1532155097"/>
                    </a:ext>
                  </a:extLst>
                </a:gridCol>
                <a:gridCol w="246888">
                  <a:extLst>
                    <a:ext uri="{9D8B030D-6E8A-4147-A177-3AD203B41FA5}">
                      <a16:colId xmlns:a16="http://schemas.microsoft.com/office/drawing/2014/main" val="3996537801"/>
                    </a:ext>
                  </a:extLst>
                </a:gridCol>
                <a:gridCol w="246888">
                  <a:extLst>
                    <a:ext uri="{9D8B030D-6E8A-4147-A177-3AD203B41FA5}">
                      <a16:colId xmlns:a16="http://schemas.microsoft.com/office/drawing/2014/main" val="1316570195"/>
                    </a:ext>
                  </a:extLst>
                </a:gridCol>
                <a:gridCol w="1234440">
                  <a:extLst>
                    <a:ext uri="{9D8B030D-6E8A-4147-A177-3AD203B41FA5}">
                      <a16:colId xmlns:a16="http://schemas.microsoft.com/office/drawing/2014/main" val="2801454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095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- 2019-08-12 04:57:50</a:t>
                      </a:r>
                      <a:r>
                        <a:rPr kumimoji="0" lang="en-US" sz="1000" b="0" i="0" u="none" strike="noStrike" kern="1200" cap="none" spc="0" normalizeH="0" baseline="0" noProof="0">
                          <a:ln>
                            <a:noFill/>
                          </a:ln>
                          <a:solidFill>
                            <a:prstClr val="black"/>
                          </a:solidFill>
                          <a:effectLst/>
                          <a:uLnTx/>
                          <a:uFillTx/>
                          <a:latin typeface="+mn-lt"/>
                          <a:ea typeface="+mn-ea"/>
                          <a:cs typeface="+mn-cs"/>
                        </a:rPr>
                        <a:t> 
 Give your mornings a healthy start with a buttered slice of bread and black coffee!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https://scontent.xx.fbcdn.net/v/t1.0-9/p720x720/67629187_1603006749834999_2499620023664902144_o.jpg?_nc_cat=108&amp;_nc_oc=AQmhbzZlYMCwDzqRxJ3EWBXlJon3sqq1q4k24dYGj62u_dPKG7yjOwK1JxZGbKWtsas&amp;_nc_ht=scontent.xx&amp;oh=f6b7c9bd9a76575a5b15736436b50e5e&amp;oe=5DCB74C6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08/14/2019 02:31:35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"Give your mornings a healthy start with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25 - 35</a:t>
                      </a:r>
                    </a:p>
                  </a:txBody>
                  <a:tcPr/>
                </a:tc>
                <a:extLst>
                  <a:ext uri="{0D108BD9-81ED-4DB2-BD59-A6C34878D82A}">
                    <a16:rowId xmlns:a16="http://schemas.microsoft.com/office/drawing/2014/main" val="785006487"/>
                  </a:ext>
                </a:extLst>
              </a:tr>
            </a:tbl>
          </a:graphicData>
        </a:graphic>
      </p:graphicFrame>
      <p:sp>
        <p:nvSpPr>
          <p:cNvPr id="4" name="Text Placeholder 3">
            <a:extLst>
              <a:ext uri="{FF2B5EF4-FFF2-40B4-BE49-F238E27FC236}">
                <a16:creationId xmlns:a16="http://schemas.microsoft.com/office/drawing/2014/main" id="{EBFDA250-62CA-49F8-A66D-453F4255536A}"/>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0870273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AA1D9-7E4C-4D01-8FAF-C4E5652E0C72}"/>
              </a:ext>
            </a:extLst>
          </p:cNvPr>
          <p:cNvSpPr>
            <a:spLocks noGrp="1"/>
          </p:cNvSpPr>
          <p:nvPr>
            <p:ph type="title"/>
          </p:nvPr>
        </p:nvSpPr>
        <p:spPr/>
        <p:txBody>
          <a:bodyPr/>
          <a:lstStyle/>
          <a:p>
            <a:r>
              <a:rPr lang="en-US"/>
              <a:t>Facebook Ads Costs Table | SCS Dairy MY - 12 of 15</a:t>
            </a:r>
          </a:p>
        </p:txBody>
      </p:sp>
      <p:graphicFrame>
        <p:nvGraphicFramePr>
          <p:cNvPr id="5" name="Table Placeholder 4">
            <a:extLst>
              <a:ext uri="{FF2B5EF4-FFF2-40B4-BE49-F238E27FC236}">
                <a16:creationId xmlns:a16="http://schemas.microsoft.com/office/drawing/2014/main" id="{63A926B9-BFCB-473B-8A08-7267264F5D92}"/>
              </a:ext>
            </a:extLst>
          </p:cNvPr>
          <p:cNvGraphicFramePr>
            <a:graphicFrameLocks noGrp="1"/>
          </p:cNvGraphicFramePr>
          <p:nvPr>
            <p:ph type="tbl" sz="quarter" idx="13"/>
            <p:extLst>
              <p:ext uri="{D42A27DB-BD31-4B8C-83A1-F6EECF244321}">
                <p14:modId xmlns:p14="http://schemas.microsoft.com/office/powerpoint/2010/main" val="4089361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01367641"/>
                    </a:ext>
                  </a:extLst>
                </a:gridCol>
                <a:gridCol w="1069848">
                  <a:extLst>
                    <a:ext uri="{9D8B030D-6E8A-4147-A177-3AD203B41FA5}">
                      <a16:colId xmlns:a16="http://schemas.microsoft.com/office/drawing/2014/main" val="251984321"/>
                    </a:ext>
                  </a:extLst>
                </a:gridCol>
                <a:gridCol w="246888">
                  <a:extLst>
                    <a:ext uri="{9D8B030D-6E8A-4147-A177-3AD203B41FA5}">
                      <a16:colId xmlns:a16="http://schemas.microsoft.com/office/drawing/2014/main" val="2784220061"/>
                    </a:ext>
                  </a:extLst>
                </a:gridCol>
                <a:gridCol w="246888">
                  <a:extLst>
                    <a:ext uri="{9D8B030D-6E8A-4147-A177-3AD203B41FA5}">
                      <a16:colId xmlns:a16="http://schemas.microsoft.com/office/drawing/2014/main" val="1979055075"/>
                    </a:ext>
                  </a:extLst>
                </a:gridCol>
                <a:gridCol w="246888">
                  <a:extLst>
                    <a:ext uri="{9D8B030D-6E8A-4147-A177-3AD203B41FA5}">
                      <a16:colId xmlns:a16="http://schemas.microsoft.com/office/drawing/2014/main" val="1075646938"/>
                    </a:ext>
                  </a:extLst>
                </a:gridCol>
                <a:gridCol w="246888">
                  <a:extLst>
                    <a:ext uri="{9D8B030D-6E8A-4147-A177-3AD203B41FA5}">
                      <a16:colId xmlns:a16="http://schemas.microsoft.com/office/drawing/2014/main" val="3641591848"/>
                    </a:ext>
                  </a:extLst>
                </a:gridCol>
                <a:gridCol w="246888">
                  <a:extLst>
                    <a:ext uri="{9D8B030D-6E8A-4147-A177-3AD203B41FA5}">
                      <a16:colId xmlns:a16="http://schemas.microsoft.com/office/drawing/2014/main" val="2373595305"/>
                    </a:ext>
                  </a:extLst>
                </a:gridCol>
                <a:gridCol w="246888">
                  <a:extLst>
                    <a:ext uri="{9D8B030D-6E8A-4147-A177-3AD203B41FA5}">
                      <a16:colId xmlns:a16="http://schemas.microsoft.com/office/drawing/2014/main" val="2561746645"/>
                    </a:ext>
                  </a:extLst>
                </a:gridCol>
                <a:gridCol w="246888">
                  <a:extLst>
                    <a:ext uri="{9D8B030D-6E8A-4147-A177-3AD203B41FA5}">
                      <a16:colId xmlns:a16="http://schemas.microsoft.com/office/drawing/2014/main" val="3386188321"/>
                    </a:ext>
                  </a:extLst>
                </a:gridCol>
                <a:gridCol w="246888">
                  <a:extLst>
                    <a:ext uri="{9D8B030D-6E8A-4147-A177-3AD203B41FA5}">
                      <a16:colId xmlns:a16="http://schemas.microsoft.com/office/drawing/2014/main" val="2606755227"/>
                    </a:ext>
                  </a:extLst>
                </a:gridCol>
                <a:gridCol w="246888">
                  <a:extLst>
                    <a:ext uri="{9D8B030D-6E8A-4147-A177-3AD203B41FA5}">
                      <a16:colId xmlns:a16="http://schemas.microsoft.com/office/drawing/2014/main" val="2342996301"/>
                    </a:ext>
                  </a:extLst>
                </a:gridCol>
                <a:gridCol w="246888">
                  <a:extLst>
                    <a:ext uri="{9D8B030D-6E8A-4147-A177-3AD203B41FA5}">
                      <a16:colId xmlns:a16="http://schemas.microsoft.com/office/drawing/2014/main" val="2580768053"/>
                    </a:ext>
                  </a:extLst>
                </a:gridCol>
                <a:gridCol w="246888">
                  <a:extLst>
                    <a:ext uri="{9D8B030D-6E8A-4147-A177-3AD203B41FA5}">
                      <a16:colId xmlns:a16="http://schemas.microsoft.com/office/drawing/2014/main" val="3250643848"/>
                    </a:ext>
                  </a:extLst>
                </a:gridCol>
                <a:gridCol w="246888">
                  <a:extLst>
                    <a:ext uri="{9D8B030D-6E8A-4147-A177-3AD203B41FA5}">
                      <a16:colId xmlns:a16="http://schemas.microsoft.com/office/drawing/2014/main" val="343821358"/>
                    </a:ext>
                  </a:extLst>
                </a:gridCol>
                <a:gridCol w="246888">
                  <a:extLst>
                    <a:ext uri="{9D8B030D-6E8A-4147-A177-3AD203B41FA5}">
                      <a16:colId xmlns:a16="http://schemas.microsoft.com/office/drawing/2014/main" val="2999679681"/>
                    </a:ext>
                  </a:extLst>
                </a:gridCol>
                <a:gridCol w="246888">
                  <a:extLst>
                    <a:ext uri="{9D8B030D-6E8A-4147-A177-3AD203B41FA5}">
                      <a16:colId xmlns:a16="http://schemas.microsoft.com/office/drawing/2014/main" val="242328017"/>
                    </a:ext>
                  </a:extLst>
                </a:gridCol>
                <a:gridCol w="246888">
                  <a:extLst>
                    <a:ext uri="{9D8B030D-6E8A-4147-A177-3AD203B41FA5}">
                      <a16:colId xmlns:a16="http://schemas.microsoft.com/office/drawing/2014/main" val="953258970"/>
                    </a:ext>
                  </a:extLst>
                </a:gridCol>
                <a:gridCol w="246888">
                  <a:extLst>
                    <a:ext uri="{9D8B030D-6E8A-4147-A177-3AD203B41FA5}">
                      <a16:colId xmlns:a16="http://schemas.microsoft.com/office/drawing/2014/main" val="3181650176"/>
                    </a:ext>
                  </a:extLst>
                </a:gridCol>
                <a:gridCol w="246888">
                  <a:extLst>
                    <a:ext uri="{9D8B030D-6E8A-4147-A177-3AD203B41FA5}">
                      <a16:colId xmlns:a16="http://schemas.microsoft.com/office/drawing/2014/main" val="2488646862"/>
                    </a:ext>
                  </a:extLst>
                </a:gridCol>
                <a:gridCol w="1234440">
                  <a:extLst>
                    <a:ext uri="{9D8B030D-6E8A-4147-A177-3AD203B41FA5}">
                      <a16:colId xmlns:a16="http://schemas.microsoft.com/office/drawing/2014/main" val="3320801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4348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- 2019-08-12 04:57:01</a:t>
                      </a:r>
                      <a:r>
                        <a:rPr kumimoji="0" lang="en-US" sz="1000" b="0" i="0" u="none" strike="noStrike" kern="1200" cap="none" spc="0" normalizeH="0" baseline="0" noProof="0">
                          <a:ln>
                            <a:noFill/>
                          </a:ln>
                          <a:solidFill>
                            <a:prstClr val="black"/>
                          </a:solidFill>
                          <a:effectLst/>
                          <a:uLnTx/>
                          <a:uFillTx/>
                          <a:latin typeface="+mn-lt"/>
                          <a:ea typeface="+mn-ea"/>
                          <a:cs typeface="+mn-cs"/>
                        </a:rPr>
                        <a:t> 
 From the mid-1800s through the 1940s, the hand-crank butter churn was the most commonly used household butter churn in America. Crank churns replaced simplistic wooden dash churns. It wasn’t long before crank churns were replaced by electric churns. Soon after that commercial butter production became widespread.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https://scontent.xx.fbcdn.net/v/t1.0-9/p720x720/67682289_1601451343323873_4363592115951763456_o.jpg?_nc_cat=107&amp;_nc_oc=AQn6vG8-zi-Q7SPI5tiFlITy5rdcrmIMZnb5l4jAAmjMkTQuXWIbZ4q85ka80ESwTVM&amp;_nc_ht=scontent.xx&amp;oh=0660ee8f122c32c0507ac5a8aa77f256&amp;oe=5DCB9E4B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08/13/2019 08:14:01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"From the mid-1800s through the 1940s,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3012646172"/>
                  </a:ext>
                </a:extLst>
              </a:tr>
            </a:tbl>
          </a:graphicData>
        </a:graphic>
      </p:graphicFrame>
      <p:sp>
        <p:nvSpPr>
          <p:cNvPr id="4" name="Text Placeholder 3">
            <a:extLst>
              <a:ext uri="{FF2B5EF4-FFF2-40B4-BE49-F238E27FC236}">
                <a16:creationId xmlns:a16="http://schemas.microsoft.com/office/drawing/2014/main" id="{F2D19E1D-BB04-4EC0-94A8-5F48329F510C}"/>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6722334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BE319-54FA-417A-AFBE-E0CBD1110A4C}"/>
              </a:ext>
            </a:extLst>
          </p:cNvPr>
          <p:cNvSpPr>
            <a:spLocks noGrp="1"/>
          </p:cNvSpPr>
          <p:nvPr>
            <p:ph type="title"/>
          </p:nvPr>
        </p:nvSpPr>
        <p:spPr/>
        <p:txBody>
          <a:bodyPr/>
          <a:lstStyle/>
          <a:p>
            <a:r>
              <a:rPr lang="en-US"/>
              <a:t>Facebook Ads Costs Table | SCS Dairy MY - 13 of 15</a:t>
            </a:r>
          </a:p>
        </p:txBody>
      </p:sp>
      <p:graphicFrame>
        <p:nvGraphicFramePr>
          <p:cNvPr id="5" name="Table Placeholder 4">
            <a:extLst>
              <a:ext uri="{FF2B5EF4-FFF2-40B4-BE49-F238E27FC236}">
                <a16:creationId xmlns:a16="http://schemas.microsoft.com/office/drawing/2014/main" id="{F59E2C19-6041-4332-ACEC-48D2B15631E2}"/>
              </a:ext>
            </a:extLst>
          </p:cNvPr>
          <p:cNvGraphicFramePr>
            <a:graphicFrameLocks noGrp="1"/>
          </p:cNvGraphicFramePr>
          <p:nvPr>
            <p:ph type="tbl" sz="quarter" idx="13"/>
            <p:extLst>
              <p:ext uri="{D42A27DB-BD31-4B8C-83A1-F6EECF244321}">
                <p14:modId xmlns:p14="http://schemas.microsoft.com/office/powerpoint/2010/main" val="2376976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7519790"/>
                    </a:ext>
                  </a:extLst>
                </a:gridCol>
                <a:gridCol w="1069848">
                  <a:extLst>
                    <a:ext uri="{9D8B030D-6E8A-4147-A177-3AD203B41FA5}">
                      <a16:colId xmlns:a16="http://schemas.microsoft.com/office/drawing/2014/main" val="3464310552"/>
                    </a:ext>
                  </a:extLst>
                </a:gridCol>
                <a:gridCol w="246888">
                  <a:extLst>
                    <a:ext uri="{9D8B030D-6E8A-4147-A177-3AD203B41FA5}">
                      <a16:colId xmlns:a16="http://schemas.microsoft.com/office/drawing/2014/main" val="2432803152"/>
                    </a:ext>
                  </a:extLst>
                </a:gridCol>
                <a:gridCol w="246888">
                  <a:extLst>
                    <a:ext uri="{9D8B030D-6E8A-4147-A177-3AD203B41FA5}">
                      <a16:colId xmlns:a16="http://schemas.microsoft.com/office/drawing/2014/main" val="707727667"/>
                    </a:ext>
                  </a:extLst>
                </a:gridCol>
                <a:gridCol w="246888">
                  <a:extLst>
                    <a:ext uri="{9D8B030D-6E8A-4147-A177-3AD203B41FA5}">
                      <a16:colId xmlns:a16="http://schemas.microsoft.com/office/drawing/2014/main" val="2850026401"/>
                    </a:ext>
                  </a:extLst>
                </a:gridCol>
                <a:gridCol w="246888">
                  <a:extLst>
                    <a:ext uri="{9D8B030D-6E8A-4147-A177-3AD203B41FA5}">
                      <a16:colId xmlns:a16="http://schemas.microsoft.com/office/drawing/2014/main" val="2503224848"/>
                    </a:ext>
                  </a:extLst>
                </a:gridCol>
                <a:gridCol w="246888">
                  <a:extLst>
                    <a:ext uri="{9D8B030D-6E8A-4147-A177-3AD203B41FA5}">
                      <a16:colId xmlns:a16="http://schemas.microsoft.com/office/drawing/2014/main" val="4036873424"/>
                    </a:ext>
                  </a:extLst>
                </a:gridCol>
                <a:gridCol w="246888">
                  <a:extLst>
                    <a:ext uri="{9D8B030D-6E8A-4147-A177-3AD203B41FA5}">
                      <a16:colId xmlns:a16="http://schemas.microsoft.com/office/drawing/2014/main" val="988672014"/>
                    </a:ext>
                  </a:extLst>
                </a:gridCol>
                <a:gridCol w="246888">
                  <a:extLst>
                    <a:ext uri="{9D8B030D-6E8A-4147-A177-3AD203B41FA5}">
                      <a16:colId xmlns:a16="http://schemas.microsoft.com/office/drawing/2014/main" val="4268534870"/>
                    </a:ext>
                  </a:extLst>
                </a:gridCol>
                <a:gridCol w="246888">
                  <a:extLst>
                    <a:ext uri="{9D8B030D-6E8A-4147-A177-3AD203B41FA5}">
                      <a16:colId xmlns:a16="http://schemas.microsoft.com/office/drawing/2014/main" val="515782828"/>
                    </a:ext>
                  </a:extLst>
                </a:gridCol>
                <a:gridCol w="246888">
                  <a:extLst>
                    <a:ext uri="{9D8B030D-6E8A-4147-A177-3AD203B41FA5}">
                      <a16:colId xmlns:a16="http://schemas.microsoft.com/office/drawing/2014/main" val="53316005"/>
                    </a:ext>
                  </a:extLst>
                </a:gridCol>
                <a:gridCol w="246888">
                  <a:extLst>
                    <a:ext uri="{9D8B030D-6E8A-4147-A177-3AD203B41FA5}">
                      <a16:colId xmlns:a16="http://schemas.microsoft.com/office/drawing/2014/main" val="1224721875"/>
                    </a:ext>
                  </a:extLst>
                </a:gridCol>
                <a:gridCol w="246888">
                  <a:extLst>
                    <a:ext uri="{9D8B030D-6E8A-4147-A177-3AD203B41FA5}">
                      <a16:colId xmlns:a16="http://schemas.microsoft.com/office/drawing/2014/main" val="2518913831"/>
                    </a:ext>
                  </a:extLst>
                </a:gridCol>
                <a:gridCol w="246888">
                  <a:extLst>
                    <a:ext uri="{9D8B030D-6E8A-4147-A177-3AD203B41FA5}">
                      <a16:colId xmlns:a16="http://schemas.microsoft.com/office/drawing/2014/main" val="2040721824"/>
                    </a:ext>
                  </a:extLst>
                </a:gridCol>
                <a:gridCol w="246888">
                  <a:extLst>
                    <a:ext uri="{9D8B030D-6E8A-4147-A177-3AD203B41FA5}">
                      <a16:colId xmlns:a16="http://schemas.microsoft.com/office/drawing/2014/main" val="3998716036"/>
                    </a:ext>
                  </a:extLst>
                </a:gridCol>
                <a:gridCol w="246888">
                  <a:extLst>
                    <a:ext uri="{9D8B030D-6E8A-4147-A177-3AD203B41FA5}">
                      <a16:colId xmlns:a16="http://schemas.microsoft.com/office/drawing/2014/main" val="384062369"/>
                    </a:ext>
                  </a:extLst>
                </a:gridCol>
                <a:gridCol w="246888">
                  <a:extLst>
                    <a:ext uri="{9D8B030D-6E8A-4147-A177-3AD203B41FA5}">
                      <a16:colId xmlns:a16="http://schemas.microsoft.com/office/drawing/2014/main" val="1177955041"/>
                    </a:ext>
                  </a:extLst>
                </a:gridCol>
                <a:gridCol w="246888">
                  <a:extLst>
                    <a:ext uri="{9D8B030D-6E8A-4147-A177-3AD203B41FA5}">
                      <a16:colId xmlns:a16="http://schemas.microsoft.com/office/drawing/2014/main" val="2490767322"/>
                    </a:ext>
                  </a:extLst>
                </a:gridCol>
                <a:gridCol w="246888">
                  <a:extLst>
                    <a:ext uri="{9D8B030D-6E8A-4147-A177-3AD203B41FA5}">
                      <a16:colId xmlns:a16="http://schemas.microsoft.com/office/drawing/2014/main" val="199651943"/>
                    </a:ext>
                  </a:extLst>
                </a:gridCol>
                <a:gridCol w="1234440">
                  <a:extLst>
                    <a:ext uri="{9D8B030D-6E8A-4147-A177-3AD203B41FA5}">
                      <a16:colId xmlns:a16="http://schemas.microsoft.com/office/drawing/2014/main" val="4170921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2714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- 2019-08-08 02:05:58</a:t>
                      </a:r>
                      <a:r>
                        <a:rPr kumimoji="0" lang="en-US" sz="1000" b="0" i="0" u="none" strike="noStrike" kern="1200" cap="none" spc="0" normalizeH="0" baseline="0" noProof="0">
                          <a:ln>
                            <a:noFill/>
                          </a:ln>
                          <a:solidFill>
                            <a:prstClr val="black"/>
                          </a:solidFill>
                          <a:effectLst/>
                          <a:uLnTx/>
                          <a:uFillTx/>
                          <a:latin typeface="+mn-lt"/>
                          <a:ea typeface="+mn-ea"/>
                          <a:cs typeface="+mn-cs"/>
                        </a:rPr>
                        <a:t> 
 Use a light coloured pan, the reason for this is that dark-colored pans absorb more heat than light-colored ones, which can actually cause the bottoms of your cakes or cookies to burn.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08/09/2019 08:14:37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"Use a light coloured pan, the reason for this 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1159945255"/>
                  </a:ext>
                </a:extLst>
              </a:tr>
            </a:tbl>
          </a:graphicData>
        </a:graphic>
      </p:graphicFrame>
      <p:sp>
        <p:nvSpPr>
          <p:cNvPr id="4" name="Text Placeholder 3">
            <a:extLst>
              <a:ext uri="{FF2B5EF4-FFF2-40B4-BE49-F238E27FC236}">
                <a16:creationId xmlns:a16="http://schemas.microsoft.com/office/drawing/2014/main" id="{852AE582-9901-433E-A159-F1F639AF67C3}"/>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0535816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80C35-C8DB-4CD5-89E9-7021D7F5132A}"/>
              </a:ext>
            </a:extLst>
          </p:cNvPr>
          <p:cNvSpPr>
            <a:spLocks noGrp="1"/>
          </p:cNvSpPr>
          <p:nvPr>
            <p:ph type="title"/>
          </p:nvPr>
        </p:nvSpPr>
        <p:spPr/>
        <p:txBody>
          <a:bodyPr/>
          <a:lstStyle/>
          <a:p>
            <a:r>
              <a:rPr lang="en-US"/>
              <a:t>Facebook Ads Costs Table | SCS Dairy MY - 14 of 15</a:t>
            </a:r>
          </a:p>
        </p:txBody>
      </p:sp>
      <p:graphicFrame>
        <p:nvGraphicFramePr>
          <p:cNvPr id="5" name="Table Placeholder 4">
            <a:extLst>
              <a:ext uri="{FF2B5EF4-FFF2-40B4-BE49-F238E27FC236}">
                <a16:creationId xmlns:a16="http://schemas.microsoft.com/office/drawing/2014/main" id="{9E443B9B-1B15-4566-87B3-C0069ABB9481}"/>
              </a:ext>
            </a:extLst>
          </p:cNvPr>
          <p:cNvGraphicFramePr>
            <a:graphicFrameLocks noGrp="1"/>
          </p:cNvGraphicFramePr>
          <p:nvPr>
            <p:ph type="tbl" sz="quarter" idx="13"/>
            <p:extLst>
              <p:ext uri="{D42A27DB-BD31-4B8C-83A1-F6EECF244321}">
                <p14:modId xmlns:p14="http://schemas.microsoft.com/office/powerpoint/2010/main" val="1185352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18361055"/>
                    </a:ext>
                  </a:extLst>
                </a:gridCol>
                <a:gridCol w="1069848">
                  <a:extLst>
                    <a:ext uri="{9D8B030D-6E8A-4147-A177-3AD203B41FA5}">
                      <a16:colId xmlns:a16="http://schemas.microsoft.com/office/drawing/2014/main" val="1796030716"/>
                    </a:ext>
                  </a:extLst>
                </a:gridCol>
                <a:gridCol w="246888">
                  <a:extLst>
                    <a:ext uri="{9D8B030D-6E8A-4147-A177-3AD203B41FA5}">
                      <a16:colId xmlns:a16="http://schemas.microsoft.com/office/drawing/2014/main" val="3827488322"/>
                    </a:ext>
                  </a:extLst>
                </a:gridCol>
                <a:gridCol w="246888">
                  <a:extLst>
                    <a:ext uri="{9D8B030D-6E8A-4147-A177-3AD203B41FA5}">
                      <a16:colId xmlns:a16="http://schemas.microsoft.com/office/drawing/2014/main" val="658733598"/>
                    </a:ext>
                  </a:extLst>
                </a:gridCol>
                <a:gridCol w="246888">
                  <a:extLst>
                    <a:ext uri="{9D8B030D-6E8A-4147-A177-3AD203B41FA5}">
                      <a16:colId xmlns:a16="http://schemas.microsoft.com/office/drawing/2014/main" val="1968469683"/>
                    </a:ext>
                  </a:extLst>
                </a:gridCol>
                <a:gridCol w="246888">
                  <a:extLst>
                    <a:ext uri="{9D8B030D-6E8A-4147-A177-3AD203B41FA5}">
                      <a16:colId xmlns:a16="http://schemas.microsoft.com/office/drawing/2014/main" val="3796424729"/>
                    </a:ext>
                  </a:extLst>
                </a:gridCol>
                <a:gridCol w="246888">
                  <a:extLst>
                    <a:ext uri="{9D8B030D-6E8A-4147-A177-3AD203B41FA5}">
                      <a16:colId xmlns:a16="http://schemas.microsoft.com/office/drawing/2014/main" val="2232047259"/>
                    </a:ext>
                  </a:extLst>
                </a:gridCol>
                <a:gridCol w="246888">
                  <a:extLst>
                    <a:ext uri="{9D8B030D-6E8A-4147-A177-3AD203B41FA5}">
                      <a16:colId xmlns:a16="http://schemas.microsoft.com/office/drawing/2014/main" val="3843890984"/>
                    </a:ext>
                  </a:extLst>
                </a:gridCol>
                <a:gridCol w="246888">
                  <a:extLst>
                    <a:ext uri="{9D8B030D-6E8A-4147-A177-3AD203B41FA5}">
                      <a16:colId xmlns:a16="http://schemas.microsoft.com/office/drawing/2014/main" val="3768361216"/>
                    </a:ext>
                  </a:extLst>
                </a:gridCol>
                <a:gridCol w="246888">
                  <a:extLst>
                    <a:ext uri="{9D8B030D-6E8A-4147-A177-3AD203B41FA5}">
                      <a16:colId xmlns:a16="http://schemas.microsoft.com/office/drawing/2014/main" val="2585217879"/>
                    </a:ext>
                  </a:extLst>
                </a:gridCol>
                <a:gridCol w="246888">
                  <a:extLst>
                    <a:ext uri="{9D8B030D-6E8A-4147-A177-3AD203B41FA5}">
                      <a16:colId xmlns:a16="http://schemas.microsoft.com/office/drawing/2014/main" val="2575230751"/>
                    </a:ext>
                  </a:extLst>
                </a:gridCol>
                <a:gridCol w="246888">
                  <a:extLst>
                    <a:ext uri="{9D8B030D-6E8A-4147-A177-3AD203B41FA5}">
                      <a16:colId xmlns:a16="http://schemas.microsoft.com/office/drawing/2014/main" val="2813275031"/>
                    </a:ext>
                  </a:extLst>
                </a:gridCol>
                <a:gridCol w="246888">
                  <a:extLst>
                    <a:ext uri="{9D8B030D-6E8A-4147-A177-3AD203B41FA5}">
                      <a16:colId xmlns:a16="http://schemas.microsoft.com/office/drawing/2014/main" val="2210846642"/>
                    </a:ext>
                  </a:extLst>
                </a:gridCol>
                <a:gridCol w="246888">
                  <a:extLst>
                    <a:ext uri="{9D8B030D-6E8A-4147-A177-3AD203B41FA5}">
                      <a16:colId xmlns:a16="http://schemas.microsoft.com/office/drawing/2014/main" val="3373776161"/>
                    </a:ext>
                  </a:extLst>
                </a:gridCol>
                <a:gridCol w="246888">
                  <a:extLst>
                    <a:ext uri="{9D8B030D-6E8A-4147-A177-3AD203B41FA5}">
                      <a16:colId xmlns:a16="http://schemas.microsoft.com/office/drawing/2014/main" val="1232450197"/>
                    </a:ext>
                  </a:extLst>
                </a:gridCol>
                <a:gridCol w="246888">
                  <a:extLst>
                    <a:ext uri="{9D8B030D-6E8A-4147-A177-3AD203B41FA5}">
                      <a16:colId xmlns:a16="http://schemas.microsoft.com/office/drawing/2014/main" val="959034242"/>
                    </a:ext>
                  </a:extLst>
                </a:gridCol>
                <a:gridCol w="246888">
                  <a:extLst>
                    <a:ext uri="{9D8B030D-6E8A-4147-A177-3AD203B41FA5}">
                      <a16:colId xmlns:a16="http://schemas.microsoft.com/office/drawing/2014/main" val="1421385118"/>
                    </a:ext>
                  </a:extLst>
                </a:gridCol>
                <a:gridCol w="246888">
                  <a:extLst>
                    <a:ext uri="{9D8B030D-6E8A-4147-A177-3AD203B41FA5}">
                      <a16:colId xmlns:a16="http://schemas.microsoft.com/office/drawing/2014/main" val="2313659077"/>
                    </a:ext>
                  </a:extLst>
                </a:gridCol>
                <a:gridCol w="246888">
                  <a:extLst>
                    <a:ext uri="{9D8B030D-6E8A-4147-A177-3AD203B41FA5}">
                      <a16:colId xmlns:a16="http://schemas.microsoft.com/office/drawing/2014/main" val="2444852186"/>
                    </a:ext>
                  </a:extLst>
                </a:gridCol>
                <a:gridCol w="1234440">
                  <a:extLst>
                    <a:ext uri="{9D8B030D-6E8A-4147-A177-3AD203B41FA5}">
                      <a16:colId xmlns:a16="http://schemas.microsoft.com/office/drawing/2014/main" val="1882752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6249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- 2019-08-06 03:09:10</a:t>
                      </a:r>
                      <a:r>
                        <a:rPr kumimoji="0" lang="en-US" sz="1000" b="0" i="0" u="none" strike="noStrike" kern="1200" cap="none" spc="0" normalizeH="0" baseline="0" noProof="0">
                          <a:ln>
                            <a:noFill/>
                          </a:ln>
                          <a:solidFill>
                            <a:prstClr val="black"/>
                          </a:solidFill>
                          <a:effectLst/>
                          <a:uLnTx/>
                          <a:uFillTx/>
                          <a:latin typeface="+mn-lt"/>
                          <a:ea typeface="+mn-ea"/>
                          <a:cs typeface="+mn-cs"/>
                        </a:rPr>
                        <a:t> 
 This scone recipe is made with butter and cream cheese, ideal for breakfast or brunch.
Lemon Cream Cheese Scones
Ingredients:
113g SCS cream cheese cold, cut into pieces
6 tbsp SCS unsalted butter, cold and cut into pieces
50g granulated sugar
1 tbsp lemon zest
360g all-purpose flour
1 tsp baking powder
¾ tsp salt
2 large eggs cold
78ml whole milk cold
1 tbsp fresh lemon juice
For the glaze:
120g powdered sugar
1 tsp lemon zest
2 tbsp lemon juice
Instructions:
1. Preheat the oven to 218°C. Line a large baking sheet with parchment paper or a silicone baking mat. Set aside.
2. In a medium bowl, combine the sugar and lemon zest. Rub together with your fingers until fragrant. Add the flour, baking powder, salt. Whisk until combined. Set aside.
3. Place the cold cream cheese, butter, and eggs in the bowl of a food processor fitted with the metal blade and pulse to combine, about 6 to 8 times. Scrape down the bowl and add the dry ingredients, milk, and lemon juice. Pulse 3 more times and scrape again. Pulse a few more times until the dough comes together.
4. Remove the dough from the food processor and place on a lightly floured work surface. Fold the dough over on itself a few times to make it smoother. Don't overwork the dough.
5. Divide the dough in 2 equal pieces. Form each piece into about a 6-inch disk. Use a bench scraper or sharp knife to cut the disks into triangles.
6. Place the scones on the prepared baking sheet. Bake for 15 minutes or until the scones rise up and are golden. Remove the scones from the oven and place on a wire cooling rack to cool completely.
7. While the scones are cooling, make the lemon glaze. Combine the powdered sugar and lemon juice in a medium bowl. Whisk until smooth. Drizzle the glaze over the scones. Serve.
Source: https://www.twopeasandtheirpod.com/lemon-cream-cheese-scones/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08:12:41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"This scone recipe is made with butter and cream..."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2081638317"/>
                  </a:ext>
                </a:extLst>
              </a:tr>
            </a:tbl>
          </a:graphicData>
        </a:graphic>
      </p:graphicFrame>
      <p:sp>
        <p:nvSpPr>
          <p:cNvPr id="4" name="Text Placeholder 3">
            <a:extLst>
              <a:ext uri="{FF2B5EF4-FFF2-40B4-BE49-F238E27FC236}">
                <a16:creationId xmlns:a16="http://schemas.microsoft.com/office/drawing/2014/main" id="{F2A8DF83-F44C-4AD7-A5B5-162CDA89C76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337540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99B1F-D252-4524-925C-FDA1951D3809}"/>
              </a:ext>
            </a:extLst>
          </p:cNvPr>
          <p:cNvSpPr>
            <a:spLocks noGrp="1"/>
          </p:cNvSpPr>
          <p:nvPr>
            <p:ph type="title"/>
          </p:nvPr>
        </p:nvSpPr>
        <p:spPr/>
        <p:txBody>
          <a:bodyPr/>
          <a:lstStyle/>
          <a:p>
            <a:r>
              <a:rPr lang="en-US"/>
              <a:t>Facebook Ads Costs Table | SCS Dairy MY - 15 of 15</a:t>
            </a:r>
          </a:p>
        </p:txBody>
      </p:sp>
      <p:graphicFrame>
        <p:nvGraphicFramePr>
          <p:cNvPr id="5" name="Table Placeholder 4">
            <a:extLst>
              <a:ext uri="{FF2B5EF4-FFF2-40B4-BE49-F238E27FC236}">
                <a16:creationId xmlns:a16="http://schemas.microsoft.com/office/drawing/2014/main" id="{1EB5D8B9-7001-46A9-B956-59B4B6D916C8}"/>
              </a:ext>
            </a:extLst>
          </p:cNvPr>
          <p:cNvGraphicFramePr>
            <a:graphicFrameLocks noGrp="1"/>
          </p:cNvGraphicFramePr>
          <p:nvPr>
            <p:ph type="tbl" sz="quarter" idx="13"/>
            <p:extLst>
              <p:ext uri="{D42A27DB-BD31-4B8C-83A1-F6EECF244321}">
                <p14:modId xmlns:p14="http://schemas.microsoft.com/office/powerpoint/2010/main" val="691731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00147389"/>
                    </a:ext>
                  </a:extLst>
                </a:gridCol>
                <a:gridCol w="1069848">
                  <a:extLst>
                    <a:ext uri="{9D8B030D-6E8A-4147-A177-3AD203B41FA5}">
                      <a16:colId xmlns:a16="http://schemas.microsoft.com/office/drawing/2014/main" val="1828755098"/>
                    </a:ext>
                  </a:extLst>
                </a:gridCol>
                <a:gridCol w="246888">
                  <a:extLst>
                    <a:ext uri="{9D8B030D-6E8A-4147-A177-3AD203B41FA5}">
                      <a16:colId xmlns:a16="http://schemas.microsoft.com/office/drawing/2014/main" val="85020619"/>
                    </a:ext>
                  </a:extLst>
                </a:gridCol>
                <a:gridCol w="246888">
                  <a:extLst>
                    <a:ext uri="{9D8B030D-6E8A-4147-A177-3AD203B41FA5}">
                      <a16:colId xmlns:a16="http://schemas.microsoft.com/office/drawing/2014/main" val="1013192865"/>
                    </a:ext>
                  </a:extLst>
                </a:gridCol>
                <a:gridCol w="246888">
                  <a:extLst>
                    <a:ext uri="{9D8B030D-6E8A-4147-A177-3AD203B41FA5}">
                      <a16:colId xmlns:a16="http://schemas.microsoft.com/office/drawing/2014/main" val="3509503042"/>
                    </a:ext>
                  </a:extLst>
                </a:gridCol>
                <a:gridCol w="246888">
                  <a:extLst>
                    <a:ext uri="{9D8B030D-6E8A-4147-A177-3AD203B41FA5}">
                      <a16:colId xmlns:a16="http://schemas.microsoft.com/office/drawing/2014/main" val="4254197712"/>
                    </a:ext>
                  </a:extLst>
                </a:gridCol>
                <a:gridCol w="246888">
                  <a:extLst>
                    <a:ext uri="{9D8B030D-6E8A-4147-A177-3AD203B41FA5}">
                      <a16:colId xmlns:a16="http://schemas.microsoft.com/office/drawing/2014/main" val="2355010441"/>
                    </a:ext>
                  </a:extLst>
                </a:gridCol>
                <a:gridCol w="246888">
                  <a:extLst>
                    <a:ext uri="{9D8B030D-6E8A-4147-A177-3AD203B41FA5}">
                      <a16:colId xmlns:a16="http://schemas.microsoft.com/office/drawing/2014/main" val="2340199470"/>
                    </a:ext>
                  </a:extLst>
                </a:gridCol>
                <a:gridCol w="246888">
                  <a:extLst>
                    <a:ext uri="{9D8B030D-6E8A-4147-A177-3AD203B41FA5}">
                      <a16:colId xmlns:a16="http://schemas.microsoft.com/office/drawing/2014/main" val="3550822735"/>
                    </a:ext>
                  </a:extLst>
                </a:gridCol>
                <a:gridCol w="246888">
                  <a:extLst>
                    <a:ext uri="{9D8B030D-6E8A-4147-A177-3AD203B41FA5}">
                      <a16:colId xmlns:a16="http://schemas.microsoft.com/office/drawing/2014/main" val="684250120"/>
                    </a:ext>
                  </a:extLst>
                </a:gridCol>
                <a:gridCol w="246888">
                  <a:extLst>
                    <a:ext uri="{9D8B030D-6E8A-4147-A177-3AD203B41FA5}">
                      <a16:colId xmlns:a16="http://schemas.microsoft.com/office/drawing/2014/main" val="4118395829"/>
                    </a:ext>
                  </a:extLst>
                </a:gridCol>
                <a:gridCol w="246888">
                  <a:extLst>
                    <a:ext uri="{9D8B030D-6E8A-4147-A177-3AD203B41FA5}">
                      <a16:colId xmlns:a16="http://schemas.microsoft.com/office/drawing/2014/main" val="2305845447"/>
                    </a:ext>
                  </a:extLst>
                </a:gridCol>
                <a:gridCol w="246888">
                  <a:extLst>
                    <a:ext uri="{9D8B030D-6E8A-4147-A177-3AD203B41FA5}">
                      <a16:colId xmlns:a16="http://schemas.microsoft.com/office/drawing/2014/main" val="3892437885"/>
                    </a:ext>
                  </a:extLst>
                </a:gridCol>
                <a:gridCol w="246888">
                  <a:extLst>
                    <a:ext uri="{9D8B030D-6E8A-4147-A177-3AD203B41FA5}">
                      <a16:colId xmlns:a16="http://schemas.microsoft.com/office/drawing/2014/main" val="887205992"/>
                    </a:ext>
                  </a:extLst>
                </a:gridCol>
                <a:gridCol w="246888">
                  <a:extLst>
                    <a:ext uri="{9D8B030D-6E8A-4147-A177-3AD203B41FA5}">
                      <a16:colId xmlns:a16="http://schemas.microsoft.com/office/drawing/2014/main" val="271524379"/>
                    </a:ext>
                  </a:extLst>
                </a:gridCol>
                <a:gridCol w="246888">
                  <a:extLst>
                    <a:ext uri="{9D8B030D-6E8A-4147-A177-3AD203B41FA5}">
                      <a16:colId xmlns:a16="http://schemas.microsoft.com/office/drawing/2014/main" val="3634825479"/>
                    </a:ext>
                  </a:extLst>
                </a:gridCol>
                <a:gridCol w="246888">
                  <a:extLst>
                    <a:ext uri="{9D8B030D-6E8A-4147-A177-3AD203B41FA5}">
                      <a16:colId xmlns:a16="http://schemas.microsoft.com/office/drawing/2014/main" val="1904482318"/>
                    </a:ext>
                  </a:extLst>
                </a:gridCol>
                <a:gridCol w="246888">
                  <a:extLst>
                    <a:ext uri="{9D8B030D-6E8A-4147-A177-3AD203B41FA5}">
                      <a16:colId xmlns:a16="http://schemas.microsoft.com/office/drawing/2014/main" val="3777481060"/>
                    </a:ext>
                  </a:extLst>
                </a:gridCol>
                <a:gridCol w="246888">
                  <a:extLst>
                    <a:ext uri="{9D8B030D-6E8A-4147-A177-3AD203B41FA5}">
                      <a16:colId xmlns:a16="http://schemas.microsoft.com/office/drawing/2014/main" val="130229164"/>
                    </a:ext>
                  </a:extLst>
                </a:gridCol>
                <a:gridCol w="1234440">
                  <a:extLst>
                    <a:ext uri="{9D8B030D-6E8A-4147-A177-3AD203B41FA5}">
                      <a16:colId xmlns:a16="http://schemas.microsoft.com/office/drawing/2014/main" val="4294412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30461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- 2019-08-03 05:24:25</a:t>
                      </a:r>
                      <a:r>
                        <a:rPr kumimoji="0" lang="en-US" sz="1000" b="0" i="0" u="none" strike="noStrike" kern="1200" cap="none" spc="0" normalizeH="0" baseline="0" noProof="0">
                          <a:ln>
                            <a:noFill/>
                          </a:ln>
                          <a:solidFill>
                            <a:prstClr val="black"/>
                          </a:solidFill>
                          <a:effectLst/>
                          <a:uLnTx/>
                          <a:uFillTx/>
                          <a:latin typeface="+mn-lt"/>
                          <a:ea typeface="+mn-ea"/>
                          <a:cs typeface="+mn-cs"/>
                        </a:rPr>
                        <a:t> 
 Pack the perfect sandwich with fresh veggies, some meat and cheese!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08/04/2019 08:11:32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"Pack the perfect sandwich with fresh veggies,..."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25 - 35</a:t>
                      </a:r>
                    </a:p>
                  </a:txBody>
                  <a:tcPr/>
                </a:tc>
                <a:extLst>
                  <a:ext uri="{0D108BD9-81ED-4DB2-BD59-A6C34878D82A}">
                    <a16:rowId xmlns:a16="http://schemas.microsoft.com/office/drawing/2014/main" val="2717016475"/>
                  </a:ext>
                </a:extLst>
              </a:tr>
            </a:tbl>
          </a:graphicData>
        </a:graphic>
      </p:graphicFrame>
      <p:sp>
        <p:nvSpPr>
          <p:cNvPr id="4" name="Text Placeholder 3">
            <a:extLst>
              <a:ext uri="{FF2B5EF4-FFF2-40B4-BE49-F238E27FC236}">
                <a16:creationId xmlns:a16="http://schemas.microsoft.com/office/drawing/2014/main" id="{D7FD06EC-31AD-4147-A4E5-8C3926DC510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4346462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3948</Words>
  <Application>Microsoft Office PowerPoint</Application>
  <PresentationFormat>On-screen Show (4:3)</PresentationFormat>
  <Paragraphs>1354</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UNIFIED DASHBOARD</vt:lpstr>
      <vt:lpstr>Facebook Key Metrics Table | SCS Dairy MY</vt:lpstr>
      <vt:lpstr>Facebook Fans By City Table | SCS Dairy MY - 1 of 3</vt:lpstr>
      <vt:lpstr>Facebook Fans By City Table | SCS Dairy MY - 2 of 3</vt:lpstr>
      <vt:lpstr>Facebook Fans By City Table | SCS Dairy MY - 3 of 3</vt:lpstr>
      <vt:lpstr>Facebook (UNIFIED) Growth Monitoring Chart | SCS Dairy MY</vt:lpstr>
      <vt:lpstr>Facebook (UNIFIED) Engagement Monitoring Chart | SCS Dairy MY</vt:lpstr>
      <vt:lpstr>Facebook (UNIFIED) Visibility Monitoring Chart | SCS Dairy MY</vt:lpstr>
      <vt:lpstr>Facebook Fans Total | SCS Dairy MY</vt:lpstr>
      <vt:lpstr>Facebook Interaction Rate By Hour | SCS Dairy MY</vt:lpstr>
      <vt:lpstr>Facebook Interactions Distribution | SCS Dairy MY</vt:lpstr>
      <vt:lpstr>Facebook Fan Demographics | SCS Dairy MY</vt:lpstr>
      <vt:lpstr>Facebook Interaction Rate | SCS Dairy MY</vt:lpstr>
      <vt:lpstr>Facebook Attrition and Engagement Table | SCS Dairy MY</vt:lpstr>
      <vt:lpstr>Facebook Interaction Rate By Weekday | SCS Dairy MY</vt:lpstr>
      <vt:lpstr>Facebook FB - Own Posts Table w. Custom I-Rate (Insights) | SCS Dairy MY - 1 of 13</vt:lpstr>
      <vt:lpstr>Facebook FB - Own Posts Table w. Custom I-Rate (Insights) | SCS Dairy MY - 2 of 13</vt:lpstr>
      <vt:lpstr>Facebook FB - Own Posts Table w. Custom I-Rate (Insights) | SCS Dairy MY - 3 of 13</vt:lpstr>
      <vt:lpstr>Facebook FB - Own Posts Table w. Custom I-Rate (Insights) | SCS Dairy MY - 4 of 13</vt:lpstr>
      <vt:lpstr>Facebook FB - Own Posts Table w. Custom I-Rate (Insights) | SCS Dairy MY - 5 of 13</vt:lpstr>
      <vt:lpstr>Facebook FB - Own Posts Table w. Custom I-Rate (Insights) | SCS Dairy MY - 6 of 13</vt:lpstr>
      <vt:lpstr>Facebook FB - Own Posts Table w. Custom I-Rate (Insights) | SCS Dairy MY - 7 of 13</vt:lpstr>
      <vt:lpstr>Facebook FB - Own Posts Table w. Custom I-Rate (Insights) | SCS Dairy MY - 8 of 13</vt:lpstr>
      <vt:lpstr>Facebook FB - Own Posts Table w. Custom I-Rate (Insights) | SCS Dairy MY - 9 of 13</vt:lpstr>
      <vt:lpstr>Facebook FB - Own Posts Table w. Custom I-Rate (Insights) | SCS Dairy MY - 10 of 13</vt:lpstr>
      <vt:lpstr>Facebook FB - Own Posts Table w. Custom I-Rate (Insights) | SCS Dairy MY - 11 of 13</vt:lpstr>
      <vt:lpstr>Facebook FB - Own Posts Table w. Custom I-Rate (Insights) | SCS Dairy MY - 12 of 13</vt:lpstr>
      <vt:lpstr>Facebook FB - Own Posts Table w. Custom I-Rate (Insights) | SCS Dairy MY - 13 of 13</vt:lpstr>
      <vt:lpstr>Facebook Interaction Rate By Post Type | SCS Dairy MY</vt:lpstr>
      <vt:lpstr>Facebook Video Views Table | SCS Dairy MY</vt:lpstr>
      <vt:lpstr>Facebook Key Metrics Table | SCS Dairy MY</vt:lpstr>
      <vt:lpstr>Facebook Ads Key Metrics Table | SCS Dairy MY</vt:lpstr>
      <vt:lpstr>Facebook Ads Costs Table | SCS Dairy MY - 1 of 15</vt:lpstr>
      <vt:lpstr>Facebook Ads Costs Table | SCS Dairy MY - 2 of 15</vt:lpstr>
      <vt:lpstr>Facebook Ads Costs Table | SCS Dairy MY - 3 of 15</vt:lpstr>
      <vt:lpstr>Facebook Ads Costs Table | SCS Dairy MY - 4 of 15</vt:lpstr>
      <vt:lpstr>Facebook Ads Costs Table | SCS Dairy MY - 5 of 15</vt:lpstr>
      <vt:lpstr>Facebook Ads Costs Table | SCS Dairy MY - 6 of 15</vt:lpstr>
      <vt:lpstr>Facebook Ads Costs Table | SCS Dairy MY - 7 of 15</vt:lpstr>
      <vt:lpstr>Facebook Ads Costs Table | SCS Dairy MY - 8 of 15</vt:lpstr>
      <vt:lpstr>Facebook Ads Costs Table | SCS Dairy MY - 9 of 15</vt:lpstr>
      <vt:lpstr>Facebook Ads Costs Table | SCS Dairy MY - 10 of 15</vt:lpstr>
      <vt:lpstr>Facebook Ads Costs Table | SCS Dairy MY - 11 of 15</vt:lpstr>
      <vt:lpstr>Facebook Ads Costs Table | SCS Dairy MY - 12 of 15</vt:lpstr>
      <vt:lpstr>Facebook Ads Costs Table | SCS Dairy MY - 13 of 15</vt:lpstr>
      <vt:lpstr>Facebook Ads Costs Table | SCS Dairy MY - 14 of 15</vt:lpstr>
      <vt:lpstr>Facebook Ads Costs Table | SCS Dairy MY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Frederik Peiniger</dc:creator>
  <cp:lastModifiedBy>Frederik Peiniger</cp:lastModifiedBy>
  <cp:revision>1</cp:revision>
  <dcterms:created xsi:type="dcterms:W3CDTF">2019-09-05T03:32:12Z</dcterms:created>
  <dcterms:modified xsi:type="dcterms:W3CDTF">2019-09-05T03:33:44Z</dcterms:modified>
</cp:coreProperties>
</file>