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36687</c:v>
                </c:pt>
                <c:pt idx="1">
                  <c:v>33346</c:v>
                </c:pt>
                <c:pt idx="2">
                  <c:v>22628</c:v>
                </c:pt>
                <c:pt idx="3">
                  <c:v>1630</c:v>
                </c:pt>
                <c:pt idx="4">
                  <c:v>336</c:v>
                </c:pt>
                <c:pt idx="5">
                  <c:v>195</c:v>
                </c:pt>
                <c:pt idx="6">
                  <c:v>914</c:v>
                </c:pt>
                <c:pt idx="7">
                  <c:v>1119</c:v>
                </c:pt>
                <c:pt idx="8">
                  <c:v>1520</c:v>
                </c:pt>
                <c:pt idx="9">
                  <c:v>1175</c:v>
                </c:pt>
                <c:pt idx="10">
                  <c:v>889</c:v>
                </c:pt>
                <c:pt idx="11">
                  <c:v>333</c:v>
                </c:pt>
                <c:pt idx="12">
                  <c:v>445</c:v>
                </c:pt>
                <c:pt idx="13">
                  <c:v>522</c:v>
                </c:pt>
                <c:pt idx="14">
                  <c:v>1309</c:v>
                </c:pt>
                <c:pt idx="15">
                  <c:v>11097</c:v>
                </c:pt>
                <c:pt idx="16">
                  <c:v>7288</c:v>
                </c:pt>
                <c:pt idx="17">
                  <c:v>22118</c:v>
                </c:pt>
                <c:pt idx="18">
                  <c:v>11096</c:v>
                </c:pt>
                <c:pt idx="19">
                  <c:v>8158</c:v>
                </c:pt>
                <c:pt idx="20">
                  <c:v>10360</c:v>
                </c:pt>
                <c:pt idx="21">
                  <c:v>11581</c:v>
                </c:pt>
                <c:pt idx="22">
                  <c:v>11875</c:v>
                </c:pt>
                <c:pt idx="23">
                  <c:v>9318</c:v>
                </c:pt>
                <c:pt idx="24">
                  <c:v>8415</c:v>
                </c:pt>
                <c:pt idx="25">
                  <c:v>8529</c:v>
                </c:pt>
                <c:pt idx="26">
                  <c:v>10426</c:v>
                </c:pt>
                <c:pt idx="27">
                  <c:v>10143</c:v>
                </c:pt>
                <c:pt idx="28">
                  <c:v>11788</c:v>
                </c:pt>
                <c:pt idx="29">
                  <c:v>36102</c:v>
                </c:pt>
                <c:pt idx="30">
                  <c:v>77664</c:v>
                </c:pt>
              </c:numCache>
            </c:numRef>
          </c:val>
          <c:smooth val="0"/>
          <c:extLst>
            <c:ext xmlns:c16="http://schemas.microsoft.com/office/drawing/2014/chart" uri="{C3380CC4-5D6E-409C-BE32-E72D297353CC}">
              <c16:uniqueId val="{00000000-AB20-4B94-A53E-DF56B2AA8BF4}"/>
            </c:ext>
          </c:extLst>
        </c:ser>
        <c:dLbls>
          <c:showLegendKey val="0"/>
          <c:showVal val="0"/>
          <c:showCatName val="0"/>
          <c:showSerName val="0"/>
          <c:showPercent val="0"/>
          <c:showBubbleSize val="0"/>
        </c:dLbls>
        <c:smooth val="0"/>
        <c:axId val="299864936"/>
        <c:axId val="299865592"/>
      </c:lineChart>
      <c:dateAx>
        <c:axId val="29986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5592"/>
        <c:crosses val="autoZero"/>
        <c:auto val="1"/>
        <c:lblOffset val="100"/>
        <c:baseTimeUnit val="days"/>
      </c:dateAx>
      <c:valAx>
        <c:axId val="29986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6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658</c:v>
                </c:pt>
                <c:pt idx="1">
                  <c:v>664</c:v>
                </c:pt>
                <c:pt idx="2">
                  <c:v>613</c:v>
                </c:pt>
                <c:pt idx="3">
                  <c:v>126</c:v>
                </c:pt>
                <c:pt idx="4">
                  <c:v>29</c:v>
                </c:pt>
                <c:pt idx="5">
                  <c:v>22</c:v>
                </c:pt>
                <c:pt idx="6">
                  <c:v>111</c:v>
                </c:pt>
                <c:pt idx="7">
                  <c:v>190</c:v>
                </c:pt>
                <c:pt idx="8">
                  <c:v>263</c:v>
                </c:pt>
                <c:pt idx="9">
                  <c:v>149</c:v>
                </c:pt>
                <c:pt idx="10">
                  <c:v>65</c:v>
                </c:pt>
                <c:pt idx="11">
                  <c:v>35</c:v>
                </c:pt>
                <c:pt idx="12">
                  <c:v>33</c:v>
                </c:pt>
                <c:pt idx="13">
                  <c:v>36</c:v>
                </c:pt>
                <c:pt idx="14">
                  <c:v>78</c:v>
                </c:pt>
                <c:pt idx="15">
                  <c:v>349</c:v>
                </c:pt>
                <c:pt idx="16">
                  <c:v>312</c:v>
                </c:pt>
                <c:pt idx="17">
                  <c:v>340</c:v>
                </c:pt>
                <c:pt idx="18">
                  <c:v>478</c:v>
                </c:pt>
                <c:pt idx="19">
                  <c:v>317</c:v>
                </c:pt>
                <c:pt idx="20">
                  <c:v>422</c:v>
                </c:pt>
                <c:pt idx="21">
                  <c:v>498</c:v>
                </c:pt>
                <c:pt idx="22">
                  <c:v>649</c:v>
                </c:pt>
                <c:pt idx="23">
                  <c:v>426</c:v>
                </c:pt>
                <c:pt idx="24">
                  <c:v>338</c:v>
                </c:pt>
                <c:pt idx="25">
                  <c:v>245</c:v>
                </c:pt>
                <c:pt idx="26">
                  <c:v>273</c:v>
                </c:pt>
                <c:pt idx="27">
                  <c:v>246</c:v>
                </c:pt>
                <c:pt idx="28">
                  <c:v>144</c:v>
                </c:pt>
                <c:pt idx="29">
                  <c:v>201</c:v>
                </c:pt>
                <c:pt idx="30">
                  <c:v>315</c:v>
                </c:pt>
              </c:numCache>
            </c:numRef>
          </c:val>
          <c:smooth val="0"/>
          <c:extLst>
            <c:ext xmlns:c16="http://schemas.microsoft.com/office/drawing/2014/chart" uri="{C3380CC4-5D6E-409C-BE32-E72D297353CC}">
              <c16:uniqueId val="{00000000-4246-497D-B969-A1A30FA86D2D}"/>
            </c:ext>
          </c:extLst>
        </c:ser>
        <c:dLbls>
          <c:showLegendKey val="0"/>
          <c:showVal val="0"/>
          <c:showCatName val="0"/>
          <c:showSerName val="0"/>
          <c:showPercent val="0"/>
          <c:showBubbleSize val="0"/>
        </c:dLbls>
        <c:smooth val="0"/>
        <c:axId val="301990152"/>
        <c:axId val="301990480"/>
      </c:lineChart>
      <c:dateAx>
        <c:axId val="30199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90480"/>
        <c:crosses val="autoZero"/>
        <c:auto val="1"/>
        <c:lblOffset val="100"/>
        <c:baseTimeUnit val="days"/>
      </c:dateAx>
      <c:valAx>
        <c:axId val="30199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8</c:v>
                </c:pt>
                <c:pt idx="1">
                  <c:v>12</c:v>
                </c:pt>
                <c:pt idx="2">
                  <c:v>22</c:v>
                </c:pt>
                <c:pt idx="3">
                  <c:v>0</c:v>
                </c:pt>
                <c:pt idx="4">
                  <c:v>0</c:v>
                </c:pt>
                <c:pt idx="5">
                  <c:v>22</c:v>
                </c:pt>
                <c:pt idx="6">
                  <c:v>22</c:v>
                </c:pt>
                <c:pt idx="7">
                  <c:v>22</c:v>
                </c:pt>
                <c:pt idx="8">
                  <c:v>10</c:v>
                </c:pt>
                <c:pt idx="9">
                  <c:v>6</c:v>
                </c:pt>
                <c:pt idx="10">
                  <c:v>0</c:v>
                </c:pt>
                <c:pt idx="11">
                  <c:v>0</c:v>
                </c:pt>
                <c:pt idx="12">
                  <c:v>7</c:v>
                </c:pt>
                <c:pt idx="13">
                  <c:v>3</c:v>
                </c:pt>
                <c:pt idx="14">
                  <c:v>9</c:v>
                </c:pt>
                <c:pt idx="15">
                  <c:v>8</c:v>
                </c:pt>
                <c:pt idx="16">
                  <c:v>4</c:v>
                </c:pt>
                <c:pt idx="17">
                  <c:v>22</c:v>
                </c:pt>
                <c:pt idx="18">
                  <c:v>0</c:v>
                </c:pt>
                <c:pt idx="19">
                  <c:v>0</c:v>
                </c:pt>
                <c:pt idx="20">
                  <c:v>21</c:v>
                </c:pt>
                <c:pt idx="21">
                  <c:v>0</c:v>
                </c:pt>
                <c:pt idx="22">
                  <c:v>51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CBB-4CF3-B836-2F1E4DA4EA61}"/>
            </c:ext>
          </c:extLst>
        </c:ser>
        <c:dLbls>
          <c:showLegendKey val="0"/>
          <c:showVal val="0"/>
          <c:showCatName val="0"/>
          <c:showSerName val="0"/>
          <c:showPercent val="0"/>
          <c:showBubbleSize val="0"/>
        </c:dLbls>
        <c:smooth val="0"/>
        <c:axId val="298227144"/>
        <c:axId val="298221896"/>
      </c:lineChart>
      <c:dateAx>
        <c:axId val="29822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1896"/>
        <c:crosses val="autoZero"/>
        <c:auto val="1"/>
        <c:lblOffset val="100"/>
        <c:baseTimeUnit val="days"/>
      </c:dateAx>
      <c:valAx>
        <c:axId val="29822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382</c:v>
                </c:pt>
              </c:numCache>
            </c:numRef>
          </c:val>
          <c:extLst>
            <c:ext xmlns:c16="http://schemas.microsoft.com/office/drawing/2014/chart" uri="{C3380CC4-5D6E-409C-BE32-E72D297353CC}">
              <c16:uniqueId val="{00000000-914A-44C1-A2CF-BDD3B86050B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15</c:v>
                </c:pt>
              </c:numCache>
            </c:numRef>
          </c:val>
          <c:extLst>
            <c:ext xmlns:c16="http://schemas.microsoft.com/office/drawing/2014/chart" uri="{C3380CC4-5D6E-409C-BE32-E72D297353CC}">
              <c16:uniqueId val="{00000001-914A-44C1-A2CF-BDD3B86050B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914A-44C1-A2CF-BDD3B86050B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914A-44C1-A2CF-BDD3B86050B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914A-44C1-A2CF-BDD3B86050B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914A-44C1-A2CF-BDD3B86050B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1</c:v>
                </c:pt>
              </c:numCache>
            </c:numRef>
          </c:val>
          <c:extLst>
            <c:ext xmlns:c16="http://schemas.microsoft.com/office/drawing/2014/chart" uri="{C3380CC4-5D6E-409C-BE32-E72D297353CC}">
              <c16:uniqueId val="{00000006-914A-44C1-A2CF-BDD3B86050B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20</c:v>
                </c:pt>
              </c:numCache>
            </c:numRef>
          </c:val>
          <c:extLst>
            <c:ext xmlns:c16="http://schemas.microsoft.com/office/drawing/2014/chart" uri="{C3380CC4-5D6E-409C-BE32-E72D297353CC}">
              <c16:uniqueId val="{00000007-914A-44C1-A2CF-BDD3B86050BA}"/>
            </c:ext>
          </c:extLst>
        </c:ser>
        <c:dLbls>
          <c:showLegendKey val="0"/>
          <c:showVal val="0"/>
          <c:showCatName val="0"/>
          <c:showSerName val="0"/>
          <c:showPercent val="0"/>
          <c:showBubbleSize val="0"/>
        </c:dLbls>
        <c:gapWidth val="150"/>
        <c:overlap val="100"/>
        <c:axId val="298225832"/>
        <c:axId val="298226160"/>
      </c:barChart>
      <c:catAx>
        <c:axId val="29822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6160"/>
        <c:crosses val="autoZero"/>
        <c:auto val="1"/>
        <c:lblAlgn val="ctr"/>
        <c:lblOffset val="100"/>
        <c:noMultiLvlLbl val="0"/>
      </c:catAx>
      <c:valAx>
        <c:axId val="298226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0.107255703394498</c:v>
                </c:pt>
                <c:pt idx="1">
                  <c:v>0.161753195930081</c:v>
                </c:pt>
                <c:pt idx="2">
                  <c:v>0.128706844073398</c:v>
                </c:pt>
                <c:pt idx="3">
                  <c:v>0.1326202278459</c:v>
                </c:pt>
                <c:pt idx="4">
                  <c:v>0.114792590660057</c:v>
                </c:pt>
                <c:pt idx="5">
                  <c:v>0.23480302635011699</c:v>
                </c:pt>
              </c:numCache>
            </c:numRef>
          </c:val>
          <c:extLst>
            <c:ext xmlns:c16="http://schemas.microsoft.com/office/drawing/2014/chart" uri="{C3380CC4-5D6E-409C-BE32-E72D297353CC}">
              <c16:uniqueId val="{00000000-4AF2-47F3-93B8-354073349C3D}"/>
            </c:ext>
          </c:extLst>
        </c:ser>
        <c:dLbls>
          <c:showLegendKey val="0"/>
          <c:showVal val="0"/>
          <c:showCatName val="0"/>
          <c:showSerName val="0"/>
          <c:showPercent val="0"/>
          <c:showBubbleSize val="0"/>
        </c:dLbls>
        <c:gapWidth val="219"/>
        <c:overlap val="-27"/>
        <c:axId val="180486208"/>
        <c:axId val="180486536"/>
      </c:barChart>
      <c:catAx>
        <c:axId val="1804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486536"/>
        <c:crosses val="autoZero"/>
        <c:auto val="1"/>
        <c:lblAlgn val="ctr"/>
        <c:lblOffset val="100"/>
        <c:noMultiLvlLbl val="0"/>
      </c:catAx>
      <c:valAx>
        <c:axId val="18048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48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61</c:v>
                </c:pt>
                <c:pt idx="1">
                  <c:v>1129</c:v>
                </c:pt>
                <c:pt idx="2">
                  <c:v>1861</c:v>
                </c:pt>
                <c:pt idx="3">
                  <c:v>1300</c:v>
                </c:pt>
                <c:pt idx="4">
                  <c:v>539</c:v>
                </c:pt>
                <c:pt idx="5">
                  <c:v>139</c:v>
                </c:pt>
                <c:pt idx="6">
                  <c:v>65</c:v>
                </c:pt>
              </c:numCache>
            </c:numRef>
          </c:val>
          <c:extLst>
            <c:ext xmlns:c16="http://schemas.microsoft.com/office/drawing/2014/chart" uri="{C3380CC4-5D6E-409C-BE32-E72D297353CC}">
              <c16:uniqueId val="{00000000-F033-4454-869F-57A5B4D85F8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81</c:v>
                </c:pt>
                <c:pt idx="1">
                  <c:v>870</c:v>
                </c:pt>
                <c:pt idx="2">
                  <c:v>1964</c:v>
                </c:pt>
                <c:pt idx="3">
                  <c:v>2422</c:v>
                </c:pt>
                <c:pt idx="4">
                  <c:v>783</c:v>
                </c:pt>
                <c:pt idx="5">
                  <c:v>157</c:v>
                </c:pt>
                <c:pt idx="6">
                  <c:v>85</c:v>
                </c:pt>
              </c:numCache>
            </c:numRef>
          </c:val>
          <c:extLst>
            <c:ext xmlns:c16="http://schemas.microsoft.com/office/drawing/2014/chart" uri="{C3380CC4-5D6E-409C-BE32-E72D297353CC}">
              <c16:uniqueId val="{00000001-F033-4454-869F-57A5B4D85F8A}"/>
            </c:ext>
          </c:extLst>
        </c:ser>
        <c:dLbls>
          <c:showLegendKey val="0"/>
          <c:showVal val="0"/>
          <c:showCatName val="0"/>
          <c:showSerName val="0"/>
          <c:showPercent val="0"/>
          <c:showBubbleSize val="0"/>
        </c:dLbls>
        <c:gapWidth val="219"/>
        <c:overlap val="-27"/>
        <c:axId val="308109296"/>
        <c:axId val="308109624"/>
      </c:barChart>
      <c:catAx>
        <c:axId val="30810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09624"/>
        <c:crosses val="autoZero"/>
        <c:auto val="1"/>
        <c:lblAlgn val="ctr"/>
        <c:lblOffset val="100"/>
        <c:noMultiLvlLbl val="0"/>
      </c:catAx>
      <c:valAx>
        <c:axId val="30810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0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6.9753247885604705E-2</c:v>
                </c:pt>
                <c:pt idx="1">
                  <c:v>0.113319386331939</c:v>
                </c:pt>
                <c:pt idx="2">
                  <c:v>0.204828728318661</c:v>
                </c:pt>
                <c:pt idx="3">
                  <c:v>0</c:v>
                </c:pt>
                <c:pt idx="4">
                  <c:v>0</c:v>
                </c:pt>
                <c:pt idx="5">
                  <c:v>0.191771269177127</c:v>
                </c:pt>
                <c:pt idx="6">
                  <c:v>0.204828728318661</c:v>
                </c:pt>
                <c:pt idx="7">
                  <c:v>0.20481087676486001</c:v>
                </c:pt>
                <c:pt idx="8">
                  <c:v>9.0058683400151093E-2</c:v>
                </c:pt>
                <c:pt idx="9">
                  <c:v>6.1007495206553901E-2</c:v>
                </c:pt>
                <c:pt idx="10">
                  <c:v>0</c:v>
                </c:pt>
                <c:pt idx="11">
                  <c:v>0</c:v>
                </c:pt>
                <c:pt idx="12">
                  <c:v>6.5348087479306399E-2</c:v>
                </c:pt>
                <c:pt idx="13">
                  <c:v>2.6132404181184701E-2</c:v>
                </c:pt>
                <c:pt idx="14">
                  <c:v>8.27381989200488E-2</c:v>
                </c:pt>
                <c:pt idx="15">
                  <c:v>7.2577367473727006E-2</c:v>
                </c:pt>
                <c:pt idx="16">
                  <c:v>5.2251153879648203E-2</c:v>
                </c:pt>
                <c:pt idx="17">
                  <c:v>0.235048315487072</c:v>
                </c:pt>
                <c:pt idx="18">
                  <c:v>0</c:v>
                </c:pt>
                <c:pt idx="19">
                  <c:v>0</c:v>
                </c:pt>
                <c:pt idx="20">
                  <c:v>0.18702157272094599</c:v>
                </c:pt>
                <c:pt idx="21">
                  <c:v>0</c:v>
                </c:pt>
                <c:pt idx="22">
                  <c:v>0.460949730387894</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377-405B-B79A-05D38B57793D}"/>
            </c:ext>
          </c:extLst>
        </c:ser>
        <c:dLbls>
          <c:showLegendKey val="0"/>
          <c:showVal val="0"/>
          <c:showCatName val="0"/>
          <c:showSerName val="0"/>
          <c:showPercent val="0"/>
          <c:showBubbleSize val="0"/>
        </c:dLbls>
        <c:smooth val="0"/>
        <c:axId val="310051648"/>
        <c:axId val="310054600"/>
      </c:lineChart>
      <c:dateAx>
        <c:axId val="31005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54600"/>
        <c:crosses val="autoZero"/>
        <c:auto val="1"/>
        <c:lblOffset val="100"/>
        <c:baseTimeUnit val="days"/>
      </c:dateAx>
      <c:valAx>
        <c:axId val="31005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5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11470</c:v>
                </c:pt>
                <c:pt idx="1">
                  <c:v>11474</c:v>
                </c:pt>
                <c:pt idx="2">
                  <c:v>11473</c:v>
                </c:pt>
                <c:pt idx="3">
                  <c:v>11473</c:v>
                </c:pt>
                <c:pt idx="4">
                  <c:v>11471</c:v>
                </c:pt>
                <c:pt idx="5">
                  <c:v>11473</c:v>
                </c:pt>
                <c:pt idx="6">
                  <c:v>11474</c:v>
                </c:pt>
                <c:pt idx="7">
                  <c:v>11474</c:v>
                </c:pt>
                <c:pt idx="8">
                  <c:v>11474</c:v>
                </c:pt>
                <c:pt idx="9">
                  <c:v>11474</c:v>
                </c:pt>
                <c:pt idx="10">
                  <c:v>11475</c:v>
                </c:pt>
                <c:pt idx="11">
                  <c:v>11475</c:v>
                </c:pt>
                <c:pt idx="12">
                  <c:v>11479</c:v>
                </c:pt>
                <c:pt idx="13">
                  <c:v>11481</c:v>
                </c:pt>
                <c:pt idx="14">
                  <c:v>11483</c:v>
                </c:pt>
                <c:pt idx="15">
                  <c:v>11482</c:v>
                </c:pt>
                <c:pt idx="16">
                  <c:v>11484</c:v>
                </c:pt>
                <c:pt idx="17">
                  <c:v>11490</c:v>
                </c:pt>
                <c:pt idx="18">
                  <c:v>11491</c:v>
                </c:pt>
                <c:pt idx="19">
                  <c:v>11495</c:v>
                </c:pt>
                <c:pt idx="20">
                  <c:v>11498</c:v>
                </c:pt>
                <c:pt idx="21">
                  <c:v>11499</c:v>
                </c:pt>
                <c:pt idx="22">
                  <c:v>11498</c:v>
                </c:pt>
                <c:pt idx="23">
                  <c:v>11505</c:v>
                </c:pt>
                <c:pt idx="24">
                  <c:v>11507</c:v>
                </c:pt>
                <c:pt idx="25">
                  <c:v>11513</c:v>
                </c:pt>
                <c:pt idx="26">
                  <c:v>11513</c:v>
                </c:pt>
                <c:pt idx="27">
                  <c:v>11517</c:v>
                </c:pt>
                <c:pt idx="28">
                  <c:v>11523</c:v>
                </c:pt>
                <c:pt idx="29">
                  <c:v>11527</c:v>
                </c:pt>
                <c:pt idx="30">
                  <c:v>11529</c:v>
                </c:pt>
              </c:numCache>
            </c:numRef>
          </c:val>
          <c:smooth val="0"/>
          <c:extLst>
            <c:ext xmlns:c16="http://schemas.microsoft.com/office/drawing/2014/chart" uri="{C3380CC4-5D6E-409C-BE32-E72D297353CC}">
              <c16:uniqueId val="{00000000-84BA-42DF-BA20-DB273AADAFC1}"/>
            </c:ext>
          </c:extLst>
        </c:ser>
        <c:dLbls>
          <c:showLegendKey val="0"/>
          <c:showVal val="0"/>
          <c:showCatName val="0"/>
          <c:showSerName val="0"/>
          <c:showPercent val="0"/>
          <c:showBubbleSize val="0"/>
        </c:dLbls>
        <c:smooth val="0"/>
        <c:axId val="310050336"/>
        <c:axId val="310057224"/>
      </c:lineChart>
      <c:dateAx>
        <c:axId val="31005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57224"/>
        <c:crosses val="autoZero"/>
        <c:auto val="1"/>
        <c:lblOffset val="100"/>
        <c:baseTimeUnit val="days"/>
      </c:dateAx>
      <c:valAx>
        <c:axId val="31005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5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Sheet1!$A$2:$A$32</c:f>
              <c:numCache>
                <c:formatCode>m/d/yyyy</c:formatCode>
                <c:ptCount val="31"/>
                <c:pt idx="0">
                  <c:v>43628</c:v>
                </c:pt>
                <c:pt idx="1">
                  <c:v>43629</c:v>
                </c:pt>
                <c:pt idx="2">
                  <c:v>43630</c:v>
                </c:pt>
                <c:pt idx="3">
                  <c:v>43631</c:v>
                </c:pt>
                <c:pt idx="4">
                  <c:v>43632</c:v>
                </c:pt>
                <c:pt idx="5">
                  <c:v>43633</c:v>
                </c:pt>
                <c:pt idx="6">
                  <c:v>43634</c:v>
                </c:pt>
                <c:pt idx="7">
                  <c:v>43635</c:v>
                </c:pt>
                <c:pt idx="8">
                  <c:v>43636</c:v>
                </c:pt>
                <c:pt idx="9">
                  <c:v>43637</c:v>
                </c:pt>
                <c:pt idx="10">
                  <c:v>43638</c:v>
                </c:pt>
                <c:pt idx="11">
                  <c:v>43639</c:v>
                </c:pt>
                <c:pt idx="12">
                  <c:v>43640</c:v>
                </c:pt>
                <c:pt idx="13">
                  <c:v>43641</c:v>
                </c:pt>
                <c:pt idx="14">
                  <c:v>43642</c:v>
                </c:pt>
                <c:pt idx="15">
                  <c:v>43643</c:v>
                </c:pt>
                <c:pt idx="16">
                  <c:v>43644</c:v>
                </c:pt>
                <c:pt idx="17">
                  <c:v>43645</c:v>
                </c:pt>
                <c:pt idx="18">
                  <c:v>43646</c:v>
                </c:pt>
                <c:pt idx="19">
                  <c:v>43647</c:v>
                </c:pt>
                <c:pt idx="20">
                  <c:v>43648</c:v>
                </c:pt>
                <c:pt idx="21">
                  <c:v>43649</c:v>
                </c:pt>
                <c:pt idx="22">
                  <c:v>43650</c:v>
                </c:pt>
                <c:pt idx="23">
                  <c:v>43651</c:v>
                </c:pt>
                <c:pt idx="24">
                  <c:v>43652</c:v>
                </c:pt>
                <c:pt idx="25">
                  <c:v>43653</c:v>
                </c:pt>
                <c:pt idx="26">
                  <c:v>43654</c:v>
                </c:pt>
                <c:pt idx="27">
                  <c:v>43655</c:v>
                </c:pt>
                <c:pt idx="28">
                  <c:v>43656</c:v>
                </c:pt>
                <c:pt idx="29">
                  <c:v>43657</c:v>
                </c:pt>
                <c:pt idx="30">
                  <c:v>43658</c:v>
                </c:pt>
              </c:numCache>
            </c:numRef>
          </c:cat>
          <c:val>
            <c:numRef>
              <c:f>Sheet1!$B$2:$B$32</c:f>
              <c:numCache>
                <c:formatCode>General</c:formatCode>
                <c:ptCount val="31"/>
                <c:pt idx="0">
                  <c:v>76</c:v>
                </c:pt>
                <c:pt idx="1">
                  <c:v>55</c:v>
                </c:pt>
                <c:pt idx="2">
                  <c:v>66</c:v>
                </c:pt>
                <c:pt idx="3">
                  <c:v>47</c:v>
                </c:pt>
                <c:pt idx="4">
                  <c:v>32</c:v>
                </c:pt>
                <c:pt idx="5">
                  <c:v>63</c:v>
                </c:pt>
                <c:pt idx="6">
                  <c:v>37</c:v>
                </c:pt>
                <c:pt idx="7">
                  <c:v>53</c:v>
                </c:pt>
                <c:pt idx="8">
                  <c:v>63</c:v>
                </c:pt>
                <c:pt idx="9">
                  <c:v>74</c:v>
                </c:pt>
                <c:pt idx="10">
                  <c:v>57</c:v>
                </c:pt>
                <c:pt idx="11">
                  <c:v>26</c:v>
                </c:pt>
                <c:pt idx="12">
                  <c:v>51</c:v>
                </c:pt>
                <c:pt idx="13">
                  <c:v>56</c:v>
                </c:pt>
                <c:pt idx="14">
                  <c:v>49</c:v>
                </c:pt>
                <c:pt idx="15">
                  <c:v>71</c:v>
                </c:pt>
                <c:pt idx="16">
                  <c:v>61</c:v>
                </c:pt>
                <c:pt idx="17">
                  <c:v>66</c:v>
                </c:pt>
                <c:pt idx="18">
                  <c:v>48</c:v>
                </c:pt>
                <c:pt idx="19">
                  <c:v>53</c:v>
                </c:pt>
                <c:pt idx="20">
                  <c:v>56</c:v>
                </c:pt>
                <c:pt idx="21">
                  <c:v>53</c:v>
                </c:pt>
                <c:pt idx="22">
                  <c:v>55</c:v>
                </c:pt>
                <c:pt idx="23">
                  <c:v>74</c:v>
                </c:pt>
                <c:pt idx="24">
                  <c:v>55</c:v>
                </c:pt>
                <c:pt idx="25">
                  <c:v>136</c:v>
                </c:pt>
                <c:pt idx="26">
                  <c:v>51</c:v>
                </c:pt>
                <c:pt idx="27">
                  <c:v>62</c:v>
                </c:pt>
                <c:pt idx="28">
                  <c:v>72</c:v>
                </c:pt>
                <c:pt idx="29">
                  <c:v>100</c:v>
                </c:pt>
                <c:pt idx="30">
                  <c:v>66</c:v>
                </c:pt>
              </c:numCache>
            </c:numRef>
          </c:val>
          <c:smooth val="0"/>
          <c:extLst>
            <c:ext xmlns:c16="http://schemas.microsoft.com/office/drawing/2014/chart" uri="{C3380CC4-5D6E-409C-BE32-E72D297353CC}">
              <c16:uniqueId val="{00000000-30A1-46F8-A957-F862000F57C9}"/>
            </c:ext>
          </c:extLst>
        </c:ser>
        <c:dLbls>
          <c:showLegendKey val="0"/>
          <c:showVal val="0"/>
          <c:showCatName val="0"/>
          <c:showSerName val="0"/>
          <c:showPercent val="0"/>
          <c:showBubbleSize val="0"/>
        </c:dLbls>
        <c:smooth val="0"/>
        <c:axId val="310062144"/>
        <c:axId val="310060832"/>
      </c:lineChart>
      <c:dateAx>
        <c:axId val="31006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60832"/>
        <c:crosses val="autoZero"/>
        <c:auto val="1"/>
        <c:lblOffset val="100"/>
        <c:baseTimeUnit val="days"/>
      </c:dateAx>
      <c:valAx>
        <c:axId val="31006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6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8D8A6-4559-4295-BACF-DFD00C254A5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5534A50-6908-4057-8184-23C34C449E7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21521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EA7B-8CA0-4341-81AA-2BB755B5F664}"/>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17B19EE4-A2ED-4DFA-8884-706F4EEF09A4}"/>
              </a:ext>
            </a:extLst>
          </p:cNvPr>
          <p:cNvGraphicFramePr>
            <a:graphicFrameLocks noGrp="1"/>
          </p:cNvGraphicFramePr>
          <p:nvPr>
            <p:ph type="tbl" sz="quarter" idx="13"/>
            <p:extLst>
              <p:ext uri="{D42A27DB-BD31-4B8C-83A1-F6EECF244321}">
                <p14:modId xmlns:p14="http://schemas.microsoft.com/office/powerpoint/2010/main" val="2855271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5661389"/>
                    </a:ext>
                  </a:extLst>
                </a:gridCol>
                <a:gridCol w="740664">
                  <a:extLst>
                    <a:ext uri="{9D8B030D-6E8A-4147-A177-3AD203B41FA5}">
                      <a16:colId xmlns:a16="http://schemas.microsoft.com/office/drawing/2014/main" val="3661471149"/>
                    </a:ext>
                  </a:extLst>
                </a:gridCol>
                <a:gridCol w="740664">
                  <a:extLst>
                    <a:ext uri="{9D8B030D-6E8A-4147-A177-3AD203B41FA5}">
                      <a16:colId xmlns:a16="http://schemas.microsoft.com/office/drawing/2014/main" val="4111171393"/>
                    </a:ext>
                  </a:extLst>
                </a:gridCol>
                <a:gridCol w="740664">
                  <a:extLst>
                    <a:ext uri="{9D8B030D-6E8A-4147-A177-3AD203B41FA5}">
                      <a16:colId xmlns:a16="http://schemas.microsoft.com/office/drawing/2014/main" val="653182280"/>
                    </a:ext>
                  </a:extLst>
                </a:gridCol>
                <a:gridCol w="740664">
                  <a:extLst>
                    <a:ext uri="{9D8B030D-6E8A-4147-A177-3AD203B41FA5}">
                      <a16:colId xmlns:a16="http://schemas.microsoft.com/office/drawing/2014/main" val="1070579947"/>
                    </a:ext>
                  </a:extLst>
                </a:gridCol>
                <a:gridCol w="740664">
                  <a:extLst>
                    <a:ext uri="{9D8B030D-6E8A-4147-A177-3AD203B41FA5}">
                      <a16:colId xmlns:a16="http://schemas.microsoft.com/office/drawing/2014/main" val="2161189972"/>
                    </a:ext>
                  </a:extLst>
                </a:gridCol>
                <a:gridCol w="740664">
                  <a:extLst>
                    <a:ext uri="{9D8B030D-6E8A-4147-A177-3AD203B41FA5}">
                      <a16:colId xmlns:a16="http://schemas.microsoft.com/office/drawing/2014/main" val="1047146572"/>
                    </a:ext>
                  </a:extLst>
                </a:gridCol>
                <a:gridCol w="740664">
                  <a:extLst>
                    <a:ext uri="{9D8B030D-6E8A-4147-A177-3AD203B41FA5}">
                      <a16:colId xmlns:a16="http://schemas.microsoft.com/office/drawing/2014/main" val="1904409339"/>
                    </a:ext>
                  </a:extLst>
                </a:gridCol>
                <a:gridCol w="740664">
                  <a:extLst>
                    <a:ext uri="{9D8B030D-6E8A-4147-A177-3AD203B41FA5}">
                      <a16:colId xmlns:a16="http://schemas.microsoft.com/office/drawing/2014/main" val="3060049162"/>
                    </a:ext>
                  </a:extLst>
                </a:gridCol>
                <a:gridCol w="740664">
                  <a:extLst>
                    <a:ext uri="{9D8B030D-6E8A-4147-A177-3AD203B41FA5}">
                      <a16:colId xmlns:a16="http://schemas.microsoft.com/office/drawing/2014/main" val="3275532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50495128"/>
                  </a:ext>
                </a:extLst>
              </a:tr>
              <a:tr h="370840">
                <a:tc>
                  <a:txBody>
                    <a:bodyPr/>
                    <a:lstStyle/>
                    <a:p>
                      <a:r>
                        <a:rPr lang="en-US" sz="1000"/>
                        <a:t>Nexus International School Malaysia</a:t>
                      </a:r>
                    </a:p>
                  </a:txBody>
                  <a:tcPr/>
                </a:tc>
                <a:tc>
                  <a:txBody>
                    <a:bodyPr/>
                    <a:lstStyle/>
                    <a:p>
                      <a:r>
                        <a:rPr lang="en-US" sz="1000"/>
                        <a:t>11529</a:t>
                      </a:r>
                    </a:p>
                  </a:txBody>
                  <a:tcPr/>
                </a:tc>
                <a:tc>
                  <a:txBody>
                    <a:bodyPr/>
                    <a:lstStyle/>
                    <a:p>
                      <a:r>
                        <a:rPr lang="en-US" sz="1000"/>
                        <a:t>61</a:t>
                      </a:r>
                    </a:p>
                  </a:txBody>
                  <a:tcPr/>
                </a:tc>
                <a:tc>
                  <a:txBody>
                    <a:bodyPr/>
                    <a:lstStyle/>
                    <a:p>
                      <a:r>
                        <a:rPr lang="en-US" sz="1000"/>
                        <a:t>27</a:t>
                      </a:r>
                    </a:p>
                  </a:txBody>
                  <a:tcPr/>
                </a:tc>
                <a:tc>
                  <a:txBody>
                    <a:bodyPr/>
                    <a:lstStyle/>
                    <a:p>
                      <a:r>
                        <a:rPr lang="en-US" sz="1000"/>
                        <a:t>398</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0.1350 %</a:t>
                      </a:r>
                    </a:p>
                  </a:txBody>
                  <a:tcPr/>
                </a:tc>
                <a:tc>
                  <a:txBody>
                    <a:bodyPr/>
                    <a:lstStyle/>
                    <a:p>
                      <a:r>
                        <a:rPr lang="en-US" sz="1000"/>
                        <a:t>0.0 %</a:t>
                      </a:r>
                    </a:p>
                  </a:txBody>
                  <a:tcPr/>
                </a:tc>
                <a:extLst>
                  <a:ext uri="{0D108BD9-81ED-4DB2-BD59-A6C34878D82A}">
                    <a16:rowId xmlns:a16="http://schemas.microsoft.com/office/drawing/2014/main" val="2952750954"/>
                  </a:ext>
                </a:extLst>
              </a:tr>
            </a:tbl>
          </a:graphicData>
        </a:graphic>
      </p:graphicFrame>
      <p:sp>
        <p:nvSpPr>
          <p:cNvPr id="4" name="Text Placeholder 3">
            <a:extLst>
              <a:ext uri="{FF2B5EF4-FFF2-40B4-BE49-F238E27FC236}">
                <a16:creationId xmlns:a16="http://schemas.microsoft.com/office/drawing/2014/main" id="{6FEF3D09-A469-4DB1-9F84-F63A48BC6472}"/>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1137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B4857-86E3-48CC-96D0-23342BFA683F}"/>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1E2A49F9-DA9D-4880-A11A-309880BC4368}"/>
              </a:ext>
            </a:extLst>
          </p:cNvPr>
          <p:cNvGraphicFramePr>
            <a:graphicFrameLocks noGrp="1"/>
          </p:cNvGraphicFramePr>
          <p:nvPr>
            <p:ph type="chart" sz="quarter" idx="13"/>
            <p:extLst>
              <p:ext uri="{D42A27DB-BD31-4B8C-83A1-F6EECF244321}">
                <p14:modId xmlns:p14="http://schemas.microsoft.com/office/powerpoint/2010/main" val="2311329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268C29-74B8-4CC3-B1E3-F2407EEF7799}"/>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D9B4267F-C065-4605-AA9C-C84F2F6C50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98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E97DE-B453-475F-B319-584C71090795}"/>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D868DC07-F07C-4DD9-8507-49F3120A48E1}"/>
              </a:ext>
            </a:extLst>
          </p:cNvPr>
          <p:cNvGraphicFramePr>
            <a:graphicFrameLocks noGrp="1"/>
          </p:cNvGraphicFramePr>
          <p:nvPr>
            <p:ph type="chart" sz="quarter" idx="13"/>
            <p:extLst>
              <p:ext uri="{D42A27DB-BD31-4B8C-83A1-F6EECF244321}">
                <p14:modId xmlns:p14="http://schemas.microsoft.com/office/powerpoint/2010/main" val="220750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7C4E2-0269-4930-A29D-3B482BC0EC10}"/>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098FB3AD-F784-4148-B115-C4CEAC74E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64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1699-2807-42F2-87A0-7FC2EEF456A2}"/>
              </a:ext>
            </a:extLst>
          </p:cNvPr>
          <p:cNvSpPr>
            <a:spLocks noGrp="1"/>
          </p:cNvSpPr>
          <p:nvPr>
            <p:ph type="title"/>
          </p:nvPr>
        </p:nvSpPr>
        <p:spPr/>
        <p:txBody>
          <a:bodyPr/>
          <a:lstStyle/>
          <a:p>
            <a:r>
              <a:rPr lang="en-US"/>
              <a:t>Facebook Average Reactions Per Post | Nexus International School Malaysia</a:t>
            </a:r>
          </a:p>
        </p:txBody>
      </p:sp>
      <p:graphicFrame>
        <p:nvGraphicFramePr>
          <p:cNvPr id="6" name="Chart Placeholder 5">
            <a:extLst>
              <a:ext uri="{FF2B5EF4-FFF2-40B4-BE49-F238E27FC236}">
                <a16:creationId xmlns:a16="http://schemas.microsoft.com/office/drawing/2014/main" id="{957D894C-6C45-4D75-A7DD-5B2A14036E17}"/>
              </a:ext>
            </a:extLst>
          </p:cNvPr>
          <p:cNvGraphicFramePr>
            <a:graphicFrameLocks noGrp="1"/>
          </p:cNvGraphicFramePr>
          <p:nvPr>
            <p:ph type="chart" sz="quarter" idx="13"/>
            <p:extLst>
              <p:ext uri="{D42A27DB-BD31-4B8C-83A1-F6EECF244321}">
                <p14:modId xmlns:p14="http://schemas.microsoft.com/office/powerpoint/2010/main" val="4270353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2927E-BF8F-495A-A73F-9A516329F8D5}"/>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DCB22EA4-B7EA-4A33-846A-CE1448835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830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19E33-7684-4B1C-ACC1-F4EA5268044C}"/>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C16205C9-4276-47B3-B541-0C4FC8C0A58C}"/>
              </a:ext>
            </a:extLst>
          </p:cNvPr>
          <p:cNvGraphicFramePr>
            <a:graphicFrameLocks noGrp="1"/>
          </p:cNvGraphicFramePr>
          <p:nvPr>
            <p:ph type="chart" sz="quarter" idx="13"/>
            <p:extLst>
              <p:ext uri="{D42A27DB-BD31-4B8C-83A1-F6EECF244321}">
                <p14:modId xmlns:p14="http://schemas.microsoft.com/office/powerpoint/2010/main" val="116505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BC4BEE-C594-4599-AAB5-DDFF7EDD42CA}"/>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30601DA9-1B6E-4CDC-A17A-0070411CC4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36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CF04-355E-452C-A213-F8A8C9DDCC72}"/>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059BA44F-B442-48AB-84C5-19D37B60A687}"/>
              </a:ext>
            </a:extLst>
          </p:cNvPr>
          <p:cNvGraphicFramePr>
            <a:graphicFrameLocks noGrp="1"/>
          </p:cNvGraphicFramePr>
          <p:nvPr>
            <p:ph type="chart" sz="quarter" idx="13"/>
            <p:extLst>
              <p:ext uri="{D42A27DB-BD31-4B8C-83A1-F6EECF244321}">
                <p14:modId xmlns:p14="http://schemas.microsoft.com/office/powerpoint/2010/main" val="2884351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C34D7-8C73-44DA-964A-EE16346B71AF}"/>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C0C699DA-B48D-42EB-BE2F-CA617F5D7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23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C11C-44F8-4953-B8DF-A9D9CDB03B49}"/>
              </a:ext>
            </a:extLst>
          </p:cNvPr>
          <p:cNvSpPr>
            <a:spLocks noGrp="1"/>
          </p:cNvSpPr>
          <p:nvPr>
            <p:ph type="title"/>
          </p:nvPr>
        </p:nvSpPr>
        <p:spPr/>
        <p:txBody>
          <a:bodyPr/>
          <a:lstStyle/>
          <a:p>
            <a:r>
              <a:rPr lang="en-US"/>
              <a:t>Facebook (FB) Custom Own Posts Table (new) | Nexus International School Malaysia - 1 of 2</a:t>
            </a:r>
          </a:p>
        </p:txBody>
      </p:sp>
      <p:graphicFrame>
        <p:nvGraphicFramePr>
          <p:cNvPr id="5" name="Table Placeholder 4">
            <a:extLst>
              <a:ext uri="{FF2B5EF4-FFF2-40B4-BE49-F238E27FC236}">
                <a16:creationId xmlns:a16="http://schemas.microsoft.com/office/drawing/2014/main" id="{28624503-202C-4FCC-8CCA-784D413C9AD5}"/>
              </a:ext>
            </a:extLst>
          </p:cNvPr>
          <p:cNvGraphicFramePr>
            <a:graphicFrameLocks noGrp="1"/>
          </p:cNvGraphicFramePr>
          <p:nvPr>
            <p:ph type="tbl" sz="quarter" idx="13"/>
            <p:extLst>
              <p:ext uri="{D42A27DB-BD31-4B8C-83A1-F6EECF244321}">
                <p14:modId xmlns:p14="http://schemas.microsoft.com/office/powerpoint/2010/main" val="408167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6626572"/>
                    </a:ext>
                  </a:extLst>
                </a:gridCol>
                <a:gridCol w="822960">
                  <a:extLst>
                    <a:ext uri="{9D8B030D-6E8A-4147-A177-3AD203B41FA5}">
                      <a16:colId xmlns:a16="http://schemas.microsoft.com/office/drawing/2014/main" val="3660966852"/>
                    </a:ext>
                  </a:extLst>
                </a:gridCol>
                <a:gridCol w="822960">
                  <a:extLst>
                    <a:ext uri="{9D8B030D-6E8A-4147-A177-3AD203B41FA5}">
                      <a16:colId xmlns:a16="http://schemas.microsoft.com/office/drawing/2014/main" val="3081167"/>
                    </a:ext>
                  </a:extLst>
                </a:gridCol>
                <a:gridCol w="822960">
                  <a:extLst>
                    <a:ext uri="{9D8B030D-6E8A-4147-A177-3AD203B41FA5}">
                      <a16:colId xmlns:a16="http://schemas.microsoft.com/office/drawing/2014/main" val="889088285"/>
                    </a:ext>
                  </a:extLst>
                </a:gridCol>
                <a:gridCol w="822960">
                  <a:extLst>
                    <a:ext uri="{9D8B030D-6E8A-4147-A177-3AD203B41FA5}">
                      <a16:colId xmlns:a16="http://schemas.microsoft.com/office/drawing/2014/main" val="645783881"/>
                    </a:ext>
                  </a:extLst>
                </a:gridCol>
                <a:gridCol w="822960">
                  <a:extLst>
                    <a:ext uri="{9D8B030D-6E8A-4147-A177-3AD203B41FA5}">
                      <a16:colId xmlns:a16="http://schemas.microsoft.com/office/drawing/2014/main" val="45854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79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- 2019-07-04 10:44:17</a:t>
                      </a:r>
                      <a:r>
                        <a:rPr kumimoji="0" lang="en-US" sz="1000" b="0" i="0" u="none" strike="noStrike" kern="1200" cap="none" spc="0" normalizeH="0" baseline="0" noProof="0">
                          <a:ln>
                            <a:noFill/>
                          </a:ln>
                          <a:solidFill>
                            <a:prstClr val="black"/>
                          </a:solidFill>
                          <a:effectLst/>
                          <a:uLnTx/>
                          <a:uFillTx/>
                          <a:latin typeface="+mn-lt"/>
                          <a:ea typeface="+mn-ea"/>
                          <a:cs typeface="+mn-cs"/>
                        </a:rPr>
                        <a:t> 
 On 2 July, our Secondary learners participated in CAS (Creativity, Activity and Service) Day - a further opportunity which encourages them to participate in experiences outside of the classroom in order to become more balanced individuals.
Through CAS, learners can engage with global issues, reflect on their Challenge Week experiences, explore their interests, and focus on the development of their ATL skills. It also gives them ability to identify, develop and reflect on their own personal journeys, therefore equipping them for a rapidly changing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032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- 2019-06-19 15:59:01</a:t>
                      </a:r>
                      <a:r>
                        <a:rPr kumimoji="0" lang="en-US" sz="1000" b="0" i="0" u="none" strike="noStrike" kern="1200" cap="none" spc="0" normalizeH="0" baseline="0" noProof="0">
                          <a:ln>
                            <a:noFill/>
                          </a:ln>
                          <a:solidFill>
                            <a:prstClr val="black"/>
                          </a:solidFill>
                          <a:effectLst/>
                          <a:uLnTx/>
                          <a:uFillTx/>
                          <a:latin typeface="+mn-lt"/>
                          <a:ea typeface="+mn-ea"/>
                          <a:cs typeface="+mn-cs"/>
                        </a:rPr>
                        <a:t> 
 Challenge Week allows our learners to grow beyond the classroom by exposing them to new life experiences. This time around, we headed to Perhentian for a turtle conservation project! 
With this hands-on experience, learners learnt to care for the wildlife by keeping the beaches clean, assisting in hatcheries and finding out about the potential threats. Definitely, a rewarding, life long learning experience for the learners, teachers and even the turtles!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1316039"/>
                  </a:ext>
                </a:extLst>
              </a:tr>
            </a:tbl>
          </a:graphicData>
        </a:graphic>
      </p:graphicFrame>
      <p:sp>
        <p:nvSpPr>
          <p:cNvPr id="4" name="Text Placeholder 3">
            <a:extLst>
              <a:ext uri="{FF2B5EF4-FFF2-40B4-BE49-F238E27FC236}">
                <a16:creationId xmlns:a16="http://schemas.microsoft.com/office/drawing/2014/main" id="{6A487F91-CD8E-4616-BD51-03D4BE2B3DC9}"/>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137147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9D7E7-230C-430A-8265-A6BC2C872326}"/>
              </a:ext>
            </a:extLst>
          </p:cNvPr>
          <p:cNvSpPr>
            <a:spLocks noGrp="1"/>
          </p:cNvSpPr>
          <p:nvPr>
            <p:ph type="title"/>
          </p:nvPr>
        </p:nvSpPr>
        <p:spPr/>
        <p:txBody>
          <a:bodyPr/>
          <a:lstStyle/>
          <a:p>
            <a:r>
              <a:rPr lang="en-US"/>
              <a:t>Facebook (FB) Custom Own Posts Table (new) | Nexus International School Malaysia - 2 of 2</a:t>
            </a:r>
          </a:p>
        </p:txBody>
      </p:sp>
      <p:graphicFrame>
        <p:nvGraphicFramePr>
          <p:cNvPr id="5" name="Table Placeholder 4">
            <a:extLst>
              <a:ext uri="{FF2B5EF4-FFF2-40B4-BE49-F238E27FC236}">
                <a16:creationId xmlns:a16="http://schemas.microsoft.com/office/drawing/2014/main" id="{13FDF541-A952-4A6B-B770-8C4A2FDCD7F8}"/>
              </a:ext>
            </a:extLst>
          </p:cNvPr>
          <p:cNvGraphicFramePr>
            <a:graphicFrameLocks noGrp="1"/>
          </p:cNvGraphicFramePr>
          <p:nvPr>
            <p:ph type="tbl" sz="quarter" idx="13"/>
            <p:extLst>
              <p:ext uri="{D42A27DB-BD31-4B8C-83A1-F6EECF244321}">
                <p14:modId xmlns:p14="http://schemas.microsoft.com/office/powerpoint/2010/main" val="90593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12471956"/>
                    </a:ext>
                  </a:extLst>
                </a:gridCol>
                <a:gridCol w="822960">
                  <a:extLst>
                    <a:ext uri="{9D8B030D-6E8A-4147-A177-3AD203B41FA5}">
                      <a16:colId xmlns:a16="http://schemas.microsoft.com/office/drawing/2014/main" val="155775598"/>
                    </a:ext>
                  </a:extLst>
                </a:gridCol>
                <a:gridCol w="822960">
                  <a:extLst>
                    <a:ext uri="{9D8B030D-6E8A-4147-A177-3AD203B41FA5}">
                      <a16:colId xmlns:a16="http://schemas.microsoft.com/office/drawing/2014/main" val="2740604586"/>
                    </a:ext>
                  </a:extLst>
                </a:gridCol>
                <a:gridCol w="822960">
                  <a:extLst>
                    <a:ext uri="{9D8B030D-6E8A-4147-A177-3AD203B41FA5}">
                      <a16:colId xmlns:a16="http://schemas.microsoft.com/office/drawing/2014/main" val="3697212313"/>
                    </a:ext>
                  </a:extLst>
                </a:gridCol>
                <a:gridCol w="822960">
                  <a:extLst>
                    <a:ext uri="{9D8B030D-6E8A-4147-A177-3AD203B41FA5}">
                      <a16:colId xmlns:a16="http://schemas.microsoft.com/office/drawing/2014/main" val="3227272221"/>
                    </a:ext>
                  </a:extLst>
                </a:gridCol>
                <a:gridCol w="822960">
                  <a:extLst>
                    <a:ext uri="{9D8B030D-6E8A-4147-A177-3AD203B41FA5}">
                      <a16:colId xmlns:a16="http://schemas.microsoft.com/office/drawing/2014/main" val="1847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45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- 2019-06-14 21:39:44</a:t>
                      </a:r>
                      <a:r>
                        <a:rPr kumimoji="0" lang="en-US" sz="1000" b="0" i="0" u="none" strike="noStrike" kern="1200" cap="none" spc="0" normalizeH="0" baseline="0" noProof="0">
                          <a:ln>
                            <a:noFill/>
                          </a:ln>
                          <a:solidFill>
                            <a:prstClr val="black"/>
                          </a:solidFill>
                          <a:effectLst/>
                          <a:uLnTx/>
                          <a:uFillTx/>
                          <a:latin typeface="+mn-lt"/>
                          <a:ea typeface="+mn-ea"/>
                          <a:cs typeface="+mn-cs"/>
                        </a:rPr>
                        <a:t> 
 We’re not done with the festive season just yet! In conjunction with the Raya celebration, we had a fantastic lineup of events that included a fashion show, traditional kompang performance, Ramadan drama play, sarong tying competition, and many more. 
Watch this video for a glimpse of the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084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- 2019-07-02 13:33:59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one of our former teacher, Vincent Heselwood, for his huge success with his new book! We are so proud of you and we wish you the very best! If you are interested to meet him in person, you can catch him at KL Comic Arts Festival this coming weekend! 
Check out the link below to find out more about his experience in Africa: https://www.nst.com.my/lifestyle/sunday-vibes/2019/06/500208/zambian-adventure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1899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- 2019-06-29 15:26:20</a:t>
                      </a:r>
                      <a:r>
                        <a:rPr kumimoji="0" lang="en-US" sz="1000" b="0" i="0" u="none" strike="noStrike" kern="1200" cap="none" spc="0" normalizeH="0" baseline="0" noProof="0">
                          <a:ln>
                            <a:noFill/>
                          </a:ln>
                          <a:solidFill>
                            <a:prstClr val="black"/>
                          </a:solidFill>
                          <a:effectLst/>
                          <a:uLnTx/>
                          <a:uFillTx/>
                          <a:latin typeface="+mn-lt"/>
                          <a:ea typeface="+mn-ea"/>
                          <a:cs typeface="+mn-cs"/>
                        </a:rPr>
                        <a:t> 
 We’re back with Party in the Park! 
As we raise funds and awareness for United Voice, we kickstarted the event with a charity run where learners finished at Taman Canseri and enjoyed a family picnic. The day continued at Nexus with stage performances and food sales by parents and learners. Check out this video on the amazing activities that took place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9802541"/>
                  </a:ext>
                </a:extLst>
              </a:tr>
            </a:tbl>
          </a:graphicData>
        </a:graphic>
      </p:graphicFrame>
      <p:sp>
        <p:nvSpPr>
          <p:cNvPr id="4" name="Text Placeholder 3">
            <a:extLst>
              <a:ext uri="{FF2B5EF4-FFF2-40B4-BE49-F238E27FC236}">
                <a16:creationId xmlns:a16="http://schemas.microsoft.com/office/drawing/2014/main" id="{00C6F12C-827C-4E9C-AE43-10D90CA7C902}"/>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112541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EAB22-C32B-4B22-8BA8-0BC6A834380E}"/>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7A568F86-C491-4D99-AFCA-200E286B60F1}"/>
              </a:ext>
            </a:extLst>
          </p:cNvPr>
          <p:cNvGraphicFramePr>
            <a:graphicFrameLocks noGrp="1"/>
          </p:cNvGraphicFramePr>
          <p:nvPr>
            <p:ph type="chart" sz="quarter" idx="13"/>
            <p:extLst>
              <p:ext uri="{D42A27DB-BD31-4B8C-83A1-F6EECF244321}">
                <p14:modId xmlns:p14="http://schemas.microsoft.com/office/powerpoint/2010/main" val="123780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CA9AD-2781-46E4-B474-AFFB64C88EC8}"/>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27223A1B-019B-4BB5-AEE2-6421AD6698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7895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9B1D-B5F6-4341-A319-AD31670F5D58}"/>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16660218-93A7-4354-A1C2-EE7133C4A6C7}"/>
              </a:ext>
            </a:extLst>
          </p:cNvPr>
          <p:cNvGraphicFramePr>
            <a:graphicFrameLocks noGrp="1"/>
          </p:cNvGraphicFramePr>
          <p:nvPr>
            <p:ph type="chart" sz="quarter" idx="13"/>
            <p:extLst>
              <p:ext uri="{D42A27DB-BD31-4B8C-83A1-F6EECF244321}">
                <p14:modId xmlns:p14="http://schemas.microsoft.com/office/powerpoint/2010/main" val="1077584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4FF80-B50C-4F7E-A9CA-6684EDEF289A}"/>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BD21BE22-B3C1-47C1-A219-F29FCF07D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456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F4B8A-6D25-4857-B818-B71D8EEE8BC7}"/>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24A1D613-8B64-4064-B2CD-50C0DB4A8767}"/>
              </a:ext>
            </a:extLst>
          </p:cNvPr>
          <p:cNvGraphicFramePr>
            <a:graphicFrameLocks noGrp="1"/>
          </p:cNvGraphicFramePr>
          <p:nvPr>
            <p:ph type="chart" sz="quarter" idx="13"/>
            <p:extLst>
              <p:ext uri="{D42A27DB-BD31-4B8C-83A1-F6EECF244321}">
                <p14:modId xmlns:p14="http://schemas.microsoft.com/office/powerpoint/2010/main" val="3209899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7F975-2EB4-41F5-BF15-E7AA1BF4986B}"/>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EB6388C7-0791-48D3-AF02-12FAB8E6A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688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99FB5-ED9E-4EB7-A2EB-95202FE58BC3}"/>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3F7864F2-137D-44F4-9179-A97577D8A3FF}"/>
              </a:ext>
            </a:extLst>
          </p:cNvPr>
          <p:cNvGraphicFramePr>
            <a:graphicFrameLocks noGrp="1"/>
          </p:cNvGraphicFramePr>
          <p:nvPr>
            <p:ph type="chart" sz="quarter" idx="13"/>
            <p:extLst>
              <p:ext uri="{D42A27DB-BD31-4B8C-83A1-F6EECF244321}">
                <p14:modId xmlns:p14="http://schemas.microsoft.com/office/powerpoint/2010/main" val="1754609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D489A-EF73-4E01-B46D-656A73C7B02E}"/>
              </a:ext>
            </a:extLst>
          </p:cNvPr>
          <p:cNvSpPr>
            <a:spLocks noGrp="1"/>
          </p:cNvSpPr>
          <p:nvPr>
            <p:ph type="body" sz="quarter" idx="14"/>
          </p:nvPr>
        </p:nvSpPr>
        <p:spPr/>
        <p:txBody>
          <a:bodyPr/>
          <a:lstStyle/>
          <a:p>
            <a:r>
              <a:rPr lang="en-US"/>
              <a:t>06/12/2019 - 07/12/2019</a:t>
            </a:r>
          </a:p>
        </p:txBody>
      </p:sp>
      <p:sp>
        <p:nvSpPr>
          <p:cNvPr id="5" name="Footer Placeholder 4">
            <a:extLst>
              <a:ext uri="{FF2B5EF4-FFF2-40B4-BE49-F238E27FC236}">
                <a16:creationId xmlns:a16="http://schemas.microsoft.com/office/drawing/2014/main" id="{CD955FCD-CF85-4A8A-9226-E63E3119E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04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8B13-777B-45D8-854B-63BCD8782F4C}"/>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25907F56-74A9-4DB3-9974-D4A80502A8CE}"/>
              </a:ext>
            </a:extLst>
          </p:cNvPr>
          <p:cNvGraphicFramePr>
            <a:graphicFrameLocks noGrp="1"/>
          </p:cNvGraphicFramePr>
          <p:nvPr>
            <p:ph type="tbl" sz="quarter" idx="13"/>
            <p:extLst>
              <p:ext uri="{D42A27DB-BD31-4B8C-83A1-F6EECF244321}">
                <p14:modId xmlns:p14="http://schemas.microsoft.com/office/powerpoint/2010/main" val="182026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50901103"/>
                    </a:ext>
                  </a:extLst>
                </a:gridCol>
                <a:gridCol w="1645920">
                  <a:extLst>
                    <a:ext uri="{9D8B030D-6E8A-4147-A177-3AD203B41FA5}">
                      <a16:colId xmlns:a16="http://schemas.microsoft.com/office/drawing/2014/main" val="1283219011"/>
                    </a:ext>
                  </a:extLst>
                </a:gridCol>
                <a:gridCol w="1645920">
                  <a:extLst>
                    <a:ext uri="{9D8B030D-6E8A-4147-A177-3AD203B41FA5}">
                      <a16:colId xmlns:a16="http://schemas.microsoft.com/office/drawing/2014/main" val="219492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5195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35.6 %</a:t>
                      </a:r>
                    </a:p>
                  </a:txBody>
                  <a:tcPr/>
                </a:tc>
                <a:extLst>
                  <a:ext uri="{0D108BD9-81ED-4DB2-BD59-A6C34878D82A}">
                    <a16:rowId xmlns:a16="http://schemas.microsoft.com/office/drawing/2014/main" val="225773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3208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8808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85948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65251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69469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62194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13069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3515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36524450"/>
                  </a:ext>
                </a:extLst>
              </a:tr>
            </a:tbl>
          </a:graphicData>
        </a:graphic>
      </p:graphicFrame>
      <p:sp>
        <p:nvSpPr>
          <p:cNvPr id="4" name="Text Placeholder 3">
            <a:extLst>
              <a:ext uri="{FF2B5EF4-FFF2-40B4-BE49-F238E27FC236}">
                <a16:creationId xmlns:a16="http://schemas.microsoft.com/office/drawing/2014/main" id="{901829F9-5149-47DD-8D80-45BA7C29BFE4}"/>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013471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AC6E-966F-44D2-B931-833108972E9B}"/>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3AA7BB44-2B72-4005-90AE-41A4DBBBBB07}"/>
              </a:ext>
            </a:extLst>
          </p:cNvPr>
          <p:cNvGraphicFramePr>
            <a:graphicFrameLocks noGrp="1"/>
          </p:cNvGraphicFramePr>
          <p:nvPr>
            <p:ph type="tbl" sz="quarter" idx="13"/>
            <p:extLst>
              <p:ext uri="{D42A27DB-BD31-4B8C-83A1-F6EECF244321}">
                <p14:modId xmlns:p14="http://schemas.microsoft.com/office/powerpoint/2010/main" val="1688220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7300016"/>
                    </a:ext>
                  </a:extLst>
                </a:gridCol>
                <a:gridCol w="1645920">
                  <a:extLst>
                    <a:ext uri="{9D8B030D-6E8A-4147-A177-3AD203B41FA5}">
                      <a16:colId xmlns:a16="http://schemas.microsoft.com/office/drawing/2014/main" val="2805808706"/>
                    </a:ext>
                  </a:extLst>
                </a:gridCol>
                <a:gridCol w="1645920">
                  <a:extLst>
                    <a:ext uri="{9D8B030D-6E8A-4147-A177-3AD203B41FA5}">
                      <a16:colId xmlns:a16="http://schemas.microsoft.com/office/drawing/2014/main" val="1670019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8552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7568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40915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2537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91403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2595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2437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96231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33606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88353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66299904"/>
                  </a:ext>
                </a:extLst>
              </a:tr>
            </a:tbl>
          </a:graphicData>
        </a:graphic>
      </p:graphicFrame>
      <p:sp>
        <p:nvSpPr>
          <p:cNvPr id="4" name="Text Placeholder 3">
            <a:extLst>
              <a:ext uri="{FF2B5EF4-FFF2-40B4-BE49-F238E27FC236}">
                <a16:creationId xmlns:a16="http://schemas.microsoft.com/office/drawing/2014/main" id="{7E6BD48F-6A0F-41BE-B7EA-524295F3DDEC}"/>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56160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9E06A-CAA8-4BC2-B33F-AAD21D434E85}"/>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EF45FE1C-A16C-4C3A-AA00-95B60DD3DFD2}"/>
              </a:ext>
            </a:extLst>
          </p:cNvPr>
          <p:cNvGraphicFramePr>
            <a:graphicFrameLocks noGrp="1"/>
          </p:cNvGraphicFramePr>
          <p:nvPr>
            <p:ph type="tbl" sz="quarter" idx="13"/>
            <p:extLst>
              <p:ext uri="{D42A27DB-BD31-4B8C-83A1-F6EECF244321}">
                <p14:modId xmlns:p14="http://schemas.microsoft.com/office/powerpoint/2010/main" val="382826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26237755"/>
                    </a:ext>
                  </a:extLst>
                </a:gridCol>
                <a:gridCol w="1645920">
                  <a:extLst>
                    <a:ext uri="{9D8B030D-6E8A-4147-A177-3AD203B41FA5}">
                      <a16:colId xmlns:a16="http://schemas.microsoft.com/office/drawing/2014/main" val="1500526562"/>
                    </a:ext>
                  </a:extLst>
                </a:gridCol>
                <a:gridCol w="1645920">
                  <a:extLst>
                    <a:ext uri="{9D8B030D-6E8A-4147-A177-3AD203B41FA5}">
                      <a16:colId xmlns:a16="http://schemas.microsoft.com/office/drawing/2014/main" val="347044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8053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2012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7008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2960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67698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492914516"/>
                  </a:ext>
                </a:extLst>
              </a:tr>
            </a:tbl>
          </a:graphicData>
        </a:graphic>
      </p:graphicFrame>
      <p:sp>
        <p:nvSpPr>
          <p:cNvPr id="4" name="Text Placeholder 3">
            <a:extLst>
              <a:ext uri="{FF2B5EF4-FFF2-40B4-BE49-F238E27FC236}">
                <a16:creationId xmlns:a16="http://schemas.microsoft.com/office/drawing/2014/main" id="{FCBB72DF-AABC-4FA1-8560-0D305890DB65}"/>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96256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66B9D-FB32-4A11-A116-60138F099702}"/>
              </a:ext>
            </a:extLst>
          </p:cNvPr>
          <p:cNvSpPr>
            <a:spLocks noGrp="1"/>
          </p:cNvSpPr>
          <p:nvPr>
            <p:ph type="title"/>
          </p:nvPr>
        </p:nvSpPr>
        <p:spPr/>
        <p:txBody>
          <a:bodyPr/>
          <a:lstStyle/>
          <a:p>
            <a:r>
              <a:rPr lang="en-US"/>
              <a:t>Facebook Own Posts Table | Nexus International School Malaysia - 1 of 11</a:t>
            </a:r>
          </a:p>
        </p:txBody>
      </p:sp>
      <p:graphicFrame>
        <p:nvGraphicFramePr>
          <p:cNvPr id="5" name="Table Placeholder 4">
            <a:extLst>
              <a:ext uri="{FF2B5EF4-FFF2-40B4-BE49-F238E27FC236}">
                <a16:creationId xmlns:a16="http://schemas.microsoft.com/office/drawing/2014/main" id="{86DC6EBD-EBEB-4786-80C8-042B7F102ABB}"/>
              </a:ext>
            </a:extLst>
          </p:cNvPr>
          <p:cNvGraphicFramePr>
            <a:graphicFrameLocks noGrp="1"/>
          </p:cNvGraphicFramePr>
          <p:nvPr>
            <p:ph type="tbl" sz="quarter" idx="13"/>
            <p:extLst>
              <p:ext uri="{D42A27DB-BD31-4B8C-83A1-F6EECF244321}">
                <p14:modId xmlns:p14="http://schemas.microsoft.com/office/powerpoint/2010/main" val="375520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9600527"/>
                    </a:ext>
                  </a:extLst>
                </a:gridCol>
                <a:gridCol w="658368">
                  <a:extLst>
                    <a:ext uri="{9D8B030D-6E8A-4147-A177-3AD203B41FA5}">
                      <a16:colId xmlns:a16="http://schemas.microsoft.com/office/drawing/2014/main" val="1927719696"/>
                    </a:ext>
                  </a:extLst>
                </a:gridCol>
                <a:gridCol w="658368">
                  <a:extLst>
                    <a:ext uri="{9D8B030D-6E8A-4147-A177-3AD203B41FA5}">
                      <a16:colId xmlns:a16="http://schemas.microsoft.com/office/drawing/2014/main" val="2116419089"/>
                    </a:ext>
                  </a:extLst>
                </a:gridCol>
                <a:gridCol w="658368">
                  <a:extLst>
                    <a:ext uri="{9D8B030D-6E8A-4147-A177-3AD203B41FA5}">
                      <a16:colId xmlns:a16="http://schemas.microsoft.com/office/drawing/2014/main" val="524827782"/>
                    </a:ext>
                  </a:extLst>
                </a:gridCol>
                <a:gridCol w="658368">
                  <a:extLst>
                    <a:ext uri="{9D8B030D-6E8A-4147-A177-3AD203B41FA5}">
                      <a16:colId xmlns:a16="http://schemas.microsoft.com/office/drawing/2014/main" val="4017388368"/>
                    </a:ext>
                  </a:extLst>
                </a:gridCol>
                <a:gridCol w="658368">
                  <a:extLst>
                    <a:ext uri="{9D8B030D-6E8A-4147-A177-3AD203B41FA5}">
                      <a16:colId xmlns:a16="http://schemas.microsoft.com/office/drawing/2014/main" val="3252447211"/>
                    </a:ext>
                  </a:extLst>
                </a:gridCol>
                <a:gridCol w="658368">
                  <a:extLst>
                    <a:ext uri="{9D8B030D-6E8A-4147-A177-3AD203B41FA5}">
                      <a16:colId xmlns:a16="http://schemas.microsoft.com/office/drawing/2014/main" val="4247890542"/>
                    </a:ext>
                  </a:extLst>
                </a:gridCol>
                <a:gridCol w="658368">
                  <a:extLst>
                    <a:ext uri="{9D8B030D-6E8A-4147-A177-3AD203B41FA5}">
                      <a16:colId xmlns:a16="http://schemas.microsoft.com/office/drawing/2014/main" val="16052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566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- 2019-07-04 10:44:17</a:t>
                      </a:r>
                      <a:r>
                        <a:rPr kumimoji="0" lang="en-US" sz="1000" b="0" i="0" u="none" strike="noStrike" kern="1200" cap="none" spc="0" normalizeH="0" baseline="0" noProof="0">
                          <a:ln>
                            <a:noFill/>
                          </a:ln>
                          <a:solidFill>
                            <a:prstClr val="black"/>
                          </a:solidFill>
                          <a:effectLst/>
                          <a:uLnTx/>
                          <a:uFillTx/>
                          <a:latin typeface="+mn-lt"/>
                          <a:ea typeface="+mn-ea"/>
                          <a:cs typeface="+mn-cs"/>
                        </a:rPr>
                        <a:t> 
 On 2 July, our Secondary learners participated in CAS (Creativity, Activity and Service) Day - a further opportunity which encourages them to participate in experiences outside of the classroom in order to become more balanced individuals.
Through CAS, learners can engage with global issues, reflect on their Challenge Week experiences, explore their interests, and focus on the development of their ATL skills. It also gives them ability to identify, develop and reflect on their own personal journeys, therefore equipping them for a rapidly changing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154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- 2019-07-02 16:22:26</a:t>
                      </a:r>
                      <a:r>
                        <a:rPr kumimoji="0" lang="en-US" sz="1000" b="0" i="0" u="none" strike="noStrike" kern="1200" cap="none" spc="0" normalizeH="0" baseline="0" noProof="0">
                          <a:ln>
                            <a:noFill/>
                          </a:ln>
                          <a:solidFill>
                            <a:prstClr val="black"/>
                          </a:solidFill>
                          <a:effectLst/>
                          <a:uLnTx/>
                          <a:uFillTx/>
                          <a:latin typeface="+mn-lt"/>
                          <a:ea typeface="+mn-ea"/>
                          <a:cs typeface="+mn-cs"/>
                        </a:rPr>
                        <a:t> 
 The IB Diploma Programme is a two-year pre-university programme for learners aged 16-19 and is highly respected by leading universities across the globe.
Read on to find out more about the programme and benefits it offers to learners who undertake the programme or speak to our team at admissions@nexus.edu.my! 
https://www.nexus.edu.my/student-life/learning-as-you-parent/ibdp-spotlight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913934"/>
                  </a:ext>
                </a:extLst>
              </a:tr>
            </a:tbl>
          </a:graphicData>
        </a:graphic>
      </p:graphicFrame>
      <p:sp>
        <p:nvSpPr>
          <p:cNvPr id="4" name="Text Placeholder 3">
            <a:extLst>
              <a:ext uri="{FF2B5EF4-FFF2-40B4-BE49-F238E27FC236}">
                <a16:creationId xmlns:a16="http://schemas.microsoft.com/office/drawing/2014/main" id="{E1644809-2D1B-4589-B530-B0C2E9B2DDF9}"/>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492636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1CED7-1DFE-428F-B42E-2A8D9213A1CB}"/>
              </a:ext>
            </a:extLst>
          </p:cNvPr>
          <p:cNvSpPr>
            <a:spLocks noGrp="1"/>
          </p:cNvSpPr>
          <p:nvPr>
            <p:ph type="title"/>
          </p:nvPr>
        </p:nvSpPr>
        <p:spPr/>
        <p:txBody>
          <a:bodyPr/>
          <a:lstStyle/>
          <a:p>
            <a:r>
              <a:rPr lang="en-US"/>
              <a:t>Facebook Own Posts Table | Nexus International School Malaysia - 2 of 11</a:t>
            </a:r>
          </a:p>
        </p:txBody>
      </p:sp>
      <p:graphicFrame>
        <p:nvGraphicFramePr>
          <p:cNvPr id="5" name="Table Placeholder 4">
            <a:extLst>
              <a:ext uri="{FF2B5EF4-FFF2-40B4-BE49-F238E27FC236}">
                <a16:creationId xmlns:a16="http://schemas.microsoft.com/office/drawing/2014/main" id="{A4CBFFD8-C908-4047-A435-D8EFA9AFBDD3}"/>
              </a:ext>
            </a:extLst>
          </p:cNvPr>
          <p:cNvGraphicFramePr>
            <a:graphicFrameLocks noGrp="1"/>
          </p:cNvGraphicFramePr>
          <p:nvPr>
            <p:ph type="tbl" sz="quarter" idx="13"/>
            <p:extLst>
              <p:ext uri="{D42A27DB-BD31-4B8C-83A1-F6EECF244321}">
                <p14:modId xmlns:p14="http://schemas.microsoft.com/office/powerpoint/2010/main" val="29016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9402646"/>
                    </a:ext>
                  </a:extLst>
                </a:gridCol>
                <a:gridCol w="658368">
                  <a:extLst>
                    <a:ext uri="{9D8B030D-6E8A-4147-A177-3AD203B41FA5}">
                      <a16:colId xmlns:a16="http://schemas.microsoft.com/office/drawing/2014/main" val="2954980288"/>
                    </a:ext>
                  </a:extLst>
                </a:gridCol>
                <a:gridCol w="658368">
                  <a:extLst>
                    <a:ext uri="{9D8B030D-6E8A-4147-A177-3AD203B41FA5}">
                      <a16:colId xmlns:a16="http://schemas.microsoft.com/office/drawing/2014/main" val="1881732213"/>
                    </a:ext>
                  </a:extLst>
                </a:gridCol>
                <a:gridCol w="658368">
                  <a:extLst>
                    <a:ext uri="{9D8B030D-6E8A-4147-A177-3AD203B41FA5}">
                      <a16:colId xmlns:a16="http://schemas.microsoft.com/office/drawing/2014/main" val="3448075049"/>
                    </a:ext>
                  </a:extLst>
                </a:gridCol>
                <a:gridCol w="658368">
                  <a:extLst>
                    <a:ext uri="{9D8B030D-6E8A-4147-A177-3AD203B41FA5}">
                      <a16:colId xmlns:a16="http://schemas.microsoft.com/office/drawing/2014/main" val="3100303244"/>
                    </a:ext>
                  </a:extLst>
                </a:gridCol>
                <a:gridCol w="658368">
                  <a:extLst>
                    <a:ext uri="{9D8B030D-6E8A-4147-A177-3AD203B41FA5}">
                      <a16:colId xmlns:a16="http://schemas.microsoft.com/office/drawing/2014/main" val="3216729057"/>
                    </a:ext>
                  </a:extLst>
                </a:gridCol>
                <a:gridCol w="658368">
                  <a:extLst>
                    <a:ext uri="{9D8B030D-6E8A-4147-A177-3AD203B41FA5}">
                      <a16:colId xmlns:a16="http://schemas.microsoft.com/office/drawing/2014/main" val="1543838619"/>
                    </a:ext>
                  </a:extLst>
                </a:gridCol>
                <a:gridCol w="658368">
                  <a:extLst>
                    <a:ext uri="{9D8B030D-6E8A-4147-A177-3AD203B41FA5}">
                      <a16:colId xmlns:a16="http://schemas.microsoft.com/office/drawing/2014/main" val="406519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195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- 2019-07-02 13:33:59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one of our former teacher, Vincent Heselwood, for his huge success with his new book! We are so proud of you and we wish you the very best! If you are interested to meet him in person, you can catch him at KL Comic Arts Festival this coming weekend! 
Check out the link below to find out more about his experience in Africa: https://www.nst.com.my/lifestyle/sunday-vibes/2019/06/500208/zambian-adventure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275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- 2019-06-29 15:26:20</a:t>
                      </a:r>
                      <a:r>
                        <a:rPr kumimoji="0" lang="en-US" sz="1000" b="0" i="0" u="none" strike="noStrike" kern="1200" cap="none" spc="0" normalizeH="0" baseline="0" noProof="0">
                          <a:ln>
                            <a:noFill/>
                          </a:ln>
                          <a:solidFill>
                            <a:prstClr val="black"/>
                          </a:solidFill>
                          <a:effectLst/>
                          <a:uLnTx/>
                          <a:uFillTx/>
                          <a:latin typeface="+mn-lt"/>
                          <a:ea typeface="+mn-ea"/>
                          <a:cs typeface="+mn-cs"/>
                        </a:rPr>
                        <a:t> 
 We’re back with Party in the Park! 
As we raise funds and awareness for United Voice, we kickstarted the event with a charity run where learners finished at Taman Canseri and enjoyed a family picnic. The day continued at Nexus with stage performances and food sales by parents and learners. Check out this video on the amazing activities that took place yesterday!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82188"/>
                  </a:ext>
                </a:extLst>
              </a:tr>
            </a:tbl>
          </a:graphicData>
        </a:graphic>
      </p:graphicFrame>
      <p:sp>
        <p:nvSpPr>
          <p:cNvPr id="4" name="Text Placeholder 3">
            <a:extLst>
              <a:ext uri="{FF2B5EF4-FFF2-40B4-BE49-F238E27FC236}">
                <a16:creationId xmlns:a16="http://schemas.microsoft.com/office/drawing/2014/main" id="{E0BA850A-8951-441F-A7B2-DB4CF3FC93C8}"/>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38260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01F31-F0FD-43A8-9524-D93BA6F6C83F}"/>
              </a:ext>
            </a:extLst>
          </p:cNvPr>
          <p:cNvSpPr>
            <a:spLocks noGrp="1"/>
          </p:cNvSpPr>
          <p:nvPr>
            <p:ph type="title"/>
          </p:nvPr>
        </p:nvSpPr>
        <p:spPr/>
        <p:txBody>
          <a:bodyPr/>
          <a:lstStyle/>
          <a:p>
            <a:r>
              <a:rPr lang="en-US"/>
              <a:t>Facebook Own Posts Table | Nexus International School Malaysia - 3 of 11</a:t>
            </a:r>
          </a:p>
        </p:txBody>
      </p:sp>
      <p:graphicFrame>
        <p:nvGraphicFramePr>
          <p:cNvPr id="5" name="Table Placeholder 4">
            <a:extLst>
              <a:ext uri="{FF2B5EF4-FFF2-40B4-BE49-F238E27FC236}">
                <a16:creationId xmlns:a16="http://schemas.microsoft.com/office/drawing/2014/main" id="{5B7D7305-B362-4013-899A-E7600ED5F9D2}"/>
              </a:ext>
            </a:extLst>
          </p:cNvPr>
          <p:cNvGraphicFramePr>
            <a:graphicFrameLocks noGrp="1"/>
          </p:cNvGraphicFramePr>
          <p:nvPr>
            <p:ph type="tbl" sz="quarter" idx="13"/>
            <p:extLst>
              <p:ext uri="{D42A27DB-BD31-4B8C-83A1-F6EECF244321}">
                <p14:modId xmlns:p14="http://schemas.microsoft.com/office/powerpoint/2010/main" val="172873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2023578"/>
                    </a:ext>
                  </a:extLst>
                </a:gridCol>
                <a:gridCol w="658368">
                  <a:extLst>
                    <a:ext uri="{9D8B030D-6E8A-4147-A177-3AD203B41FA5}">
                      <a16:colId xmlns:a16="http://schemas.microsoft.com/office/drawing/2014/main" val="764330090"/>
                    </a:ext>
                  </a:extLst>
                </a:gridCol>
                <a:gridCol w="658368">
                  <a:extLst>
                    <a:ext uri="{9D8B030D-6E8A-4147-A177-3AD203B41FA5}">
                      <a16:colId xmlns:a16="http://schemas.microsoft.com/office/drawing/2014/main" val="2942557426"/>
                    </a:ext>
                  </a:extLst>
                </a:gridCol>
                <a:gridCol w="658368">
                  <a:extLst>
                    <a:ext uri="{9D8B030D-6E8A-4147-A177-3AD203B41FA5}">
                      <a16:colId xmlns:a16="http://schemas.microsoft.com/office/drawing/2014/main" val="3704277530"/>
                    </a:ext>
                  </a:extLst>
                </a:gridCol>
                <a:gridCol w="658368">
                  <a:extLst>
                    <a:ext uri="{9D8B030D-6E8A-4147-A177-3AD203B41FA5}">
                      <a16:colId xmlns:a16="http://schemas.microsoft.com/office/drawing/2014/main" val="2870818605"/>
                    </a:ext>
                  </a:extLst>
                </a:gridCol>
                <a:gridCol w="658368">
                  <a:extLst>
                    <a:ext uri="{9D8B030D-6E8A-4147-A177-3AD203B41FA5}">
                      <a16:colId xmlns:a16="http://schemas.microsoft.com/office/drawing/2014/main" val="1101863563"/>
                    </a:ext>
                  </a:extLst>
                </a:gridCol>
                <a:gridCol w="658368">
                  <a:extLst>
                    <a:ext uri="{9D8B030D-6E8A-4147-A177-3AD203B41FA5}">
                      <a16:colId xmlns:a16="http://schemas.microsoft.com/office/drawing/2014/main" val="1549869522"/>
                    </a:ext>
                  </a:extLst>
                </a:gridCol>
                <a:gridCol w="658368">
                  <a:extLst>
                    <a:ext uri="{9D8B030D-6E8A-4147-A177-3AD203B41FA5}">
                      <a16:colId xmlns:a16="http://schemas.microsoft.com/office/drawing/2014/main" val="174476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424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- 2019-06-28 17:46:47</a:t>
                      </a:r>
                      <a:r>
                        <a:rPr kumimoji="0" lang="en-US" sz="1000" b="0" i="0" u="none" strike="noStrike" kern="1200" cap="none" spc="0" normalizeH="0" baseline="0" noProof="0">
                          <a:ln>
                            <a:noFill/>
                          </a:ln>
                          <a:solidFill>
                            <a:prstClr val="black"/>
                          </a:solidFill>
                          <a:effectLst/>
                          <a:uLnTx/>
                          <a:uFillTx/>
                          <a:latin typeface="+mn-lt"/>
                          <a:ea typeface="+mn-ea"/>
                          <a:cs typeface="+mn-cs"/>
                        </a:rPr>
                        <a:t> 
 The Nexus IB Scholarship for 2019 is now open for applications. Link: http://bit.ly/2KJcID6.
The IB (International Baccalaureate Diploma Programme) is a two-year pre-university programme that is internationally recognised and accepted by universities worldwide.
Contact our Admissions team at admissions@nexus.edu.my or 03-8889 3868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46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- 2019-06-28 12:10:27</a:t>
                      </a:r>
                      <a:r>
                        <a:rPr kumimoji="0" lang="en-US" sz="1000" b="0" i="0" u="none" strike="noStrike" kern="1200" cap="none" spc="0" normalizeH="0" baseline="0" noProof="0">
                          <a:ln>
                            <a:noFill/>
                          </a:ln>
                          <a:solidFill>
                            <a:prstClr val="black"/>
                          </a:solidFill>
                          <a:effectLst/>
                          <a:uLnTx/>
                          <a:uFillTx/>
                          <a:latin typeface="+mn-lt"/>
                          <a:ea typeface="+mn-ea"/>
                          <a:cs typeface="+mn-cs"/>
                        </a:rPr>
                        <a:t> 
 Ever wonder if Boarding experience would benefit your child? 
Yes, in many ways! 
Each day is filled with activities to help a boarder naturally develop life skills such as independence, responsibility and teamwork as well as social and problem-solving skills. At the same time, boarders will go on to form enduring friendships with like-minded individuals, all in a safe and caring environment.
Drop by at our campus this coming Boarding Morning on 1st July at 9am to enjoy a free boarding and school tour while having your questions answered! Sign Up Form: http://bit.ly/2x9Vvde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105563"/>
                  </a:ext>
                </a:extLst>
              </a:tr>
            </a:tbl>
          </a:graphicData>
        </a:graphic>
      </p:graphicFrame>
      <p:sp>
        <p:nvSpPr>
          <p:cNvPr id="4" name="Text Placeholder 3">
            <a:extLst>
              <a:ext uri="{FF2B5EF4-FFF2-40B4-BE49-F238E27FC236}">
                <a16:creationId xmlns:a16="http://schemas.microsoft.com/office/drawing/2014/main" id="{BFB5DA07-BA31-4994-83D5-6B60F4C1F1FD}"/>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341978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0BD8B-3AF6-4231-88DD-8380328F9A22}"/>
              </a:ext>
            </a:extLst>
          </p:cNvPr>
          <p:cNvSpPr>
            <a:spLocks noGrp="1"/>
          </p:cNvSpPr>
          <p:nvPr>
            <p:ph type="title"/>
          </p:nvPr>
        </p:nvSpPr>
        <p:spPr/>
        <p:txBody>
          <a:bodyPr/>
          <a:lstStyle/>
          <a:p>
            <a:r>
              <a:rPr lang="en-US"/>
              <a:t>Facebook Own Posts Table | Nexus International School Malaysia - 4 of 11</a:t>
            </a:r>
          </a:p>
        </p:txBody>
      </p:sp>
      <p:graphicFrame>
        <p:nvGraphicFramePr>
          <p:cNvPr id="5" name="Table Placeholder 4">
            <a:extLst>
              <a:ext uri="{FF2B5EF4-FFF2-40B4-BE49-F238E27FC236}">
                <a16:creationId xmlns:a16="http://schemas.microsoft.com/office/drawing/2014/main" id="{9538F422-7955-4D59-BE3F-502EF5AAF10A}"/>
              </a:ext>
            </a:extLst>
          </p:cNvPr>
          <p:cNvGraphicFramePr>
            <a:graphicFrameLocks noGrp="1"/>
          </p:cNvGraphicFramePr>
          <p:nvPr>
            <p:ph type="tbl" sz="quarter" idx="13"/>
            <p:extLst>
              <p:ext uri="{D42A27DB-BD31-4B8C-83A1-F6EECF244321}">
                <p14:modId xmlns:p14="http://schemas.microsoft.com/office/powerpoint/2010/main" val="278819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6630186"/>
                    </a:ext>
                  </a:extLst>
                </a:gridCol>
                <a:gridCol w="658368">
                  <a:extLst>
                    <a:ext uri="{9D8B030D-6E8A-4147-A177-3AD203B41FA5}">
                      <a16:colId xmlns:a16="http://schemas.microsoft.com/office/drawing/2014/main" val="1484653180"/>
                    </a:ext>
                  </a:extLst>
                </a:gridCol>
                <a:gridCol w="658368">
                  <a:extLst>
                    <a:ext uri="{9D8B030D-6E8A-4147-A177-3AD203B41FA5}">
                      <a16:colId xmlns:a16="http://schemas.microsoft.com/office/drawing/2014/main" val="1743593798"/>
                    </a:ext>
                  </a:extLst>
                </a:gridCol>
                <a:gridCol w="658368">
                  <a:extLst>
                    <a:ext uri="{9D8B030D-6E8A-4147-A177-3AD203B41FA5}">
                      <a16:colId xmlns:a16="http://schemas.microsoft.com/office/drawing/2014/main" val="3927625950"/>
                    </a:ext>
                  </a:extLst>
                </a:gridCol>
                <a:gridCol w="658368">
                  <a:extLst>
                    <a:ext uri="{9D8B030D-6E8A-4147-A177-3AD203B41FA5}">
                      <a16:colId xmlns:a16="http://schemas.microsoft.com/office/drawing/2014/main" val="2009763783"/>
                    </a:ext>
                  </a:extLst>
                </a:gridCol>
                <a:gridCol w="658368">
                  <a:extLst>
                    <a:ext uri="{9D8B030D-6E8A-4147-A177-3AD203B41FA5}">
                      <a16:colId xmlns:a16="http://schemas.microsoft.com/office/drawing/2014/main" val="459295538"/>
                    </a:ext>
                  </a:extLst>
                </a:gridCol>
                <a:gridCol w="658368">
                  <a:extLst>
                    <a:ext uri="{9D8B030D-6E8A-4147-A177-3AD203B41FA5}">
                      <a16:colId xmlns:a16="http://schemas.microsoft.com/office/drawing/2014/main" val="3993016314"/>
                    </a:ext>
                  </a:extLst>
                </a:gridCol>
                <a:gridCol w="658368">
                  <a:extLst>
                    <a:ext uri="{9D8B030D-6E8A-4147-A177-3AD203B41FA5}">
                      <a16:colId xmlns:a16="http://schemas.microsoft.com/office/drawing/2014/main" val="8386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371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- 2019-06-27 16:24:08</a:t>
                      </a:r>
                      <a:r>
                        <a:rPr kumimoji="0" lang="en-US" sz="1000" b="0" i="0" u="none" strike="noStrike" kern="1200" cap="none" spc="0" normalizeH="0" baseline="0" noProof="0">
                          <a:ln>
                            <a:noFill/>
                          </a:ln>
                          <a:solidFill>
                            <a:prstClr val="black"/>
                          </a:solidFill>
                          <a:effectLst/>
                          <a:uLnTx/>
                          <a:uFillTx/>
                          <a:latin typeface="+mn-lt"/>
                          <a:ea typeface="+mn-ea"/>
                          <a:cs typeface="+mn-cs"/>
                        </a:rPr>
                        <a:t> 
 Recently our Y8 Chinese First Language learners took part in an online collaboration activity with HELP International School to share their creative work. 
Both sides had a wonderful time presenting their creative pieces and exchanging positive feedbacks to each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90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- 2019-06-27 11:15:52</a:t>
                      </a:r>
                      <a:r>
                        <a:rPr kumimoji="0" lang="en-US" sz="1000" b="0" i="0" u="none" strike="noStrike" kern="1200" cap="none" spc="0" normalizeH="0" baseline="0" noProof="0">
                          <a:ln>
                            <a:noFill/>
                          </a:ln>
                          <a:solidFill>
                            <a:prstClr val="black"/>
                          </a:solidFill>
                          <a:effectLst/>
                          <a:uLnTx/>
                          <a:uFillTx/>
                          <a:latin typeface="+mn-lt"/>
                          <a:ea typeface="+mn-ea"/>
                          <a:cs typeface="+mn-cs"/>
                        </a:rPr>
                        <a:t> 
 Hey Parents, Nexus is delighted to announce that you may now pay the full year school fees via the online credit card payment option in the Nexus One Card portal. Visit the school’s website to learn more and for billing information, you may contact our Finance Customer Care at 03-8889 3868 or accounts@nexus.edu.my.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4238219"/>
                  </a:ext>
                </a:extLst>
              </a:tr>
            </a:tbl>
          </a:graphicData>
        </a:graphic>
      </p:graphicFrame>
      <p:sp>
        <p:nvSpPr>
          <p:cNvPr id="4" name="Text Placeholder 3">
            <a:extLst>
              <a:ext uri="{FF2B5EF4-FFF2-40B4-BE49-F238E27FC236}">
                <a16:creationId xmlns:a16="http://schemas.microsoft.com/office/drawing/2014/main" id="{35363DD6-E34F-47CF-A6F4-2028FB261B4D}"/>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2501590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8724-67AC-4566-8242-42A1FA3190F8}"/>
              </a:ext>
            </a:extLst>
          </p:cNvPr>
          <p:cNvSpPr>
            <a:spLocks noGrp="1"/>
          </p:cNvSpPr>
          <p:nvPr>
            <p:ph type="title"/>
          </p:nvPr>
        </p:nvSpPr>
        <p:spPr/>
        <p:txBody>
          <a:bodyPr/>
          <a:lstStyle/>
          <a:p>
            <a:r>
              <a:rPr lang="en-US"/>
              <a:t>Facebook Own Posts Table | Nexus International School Malaysia - 5 of 11</a:t>
            </a:r>
          </a:p>
        </p:txBody>
      </p:sp>
      <p:graphicFrame>
        <p:nvGraphicFramePr>
          <p:cNvPr id="5" name="Table Placeholder 4">
            <a:extLst>
              <a:ext uri="{FF2B5EF4-FFF2-40B4-BE49-F238E27FC236}">
                <a16:creationId xmlns:a16="http://schemas.microsoft.com/office/drawing/2014/main" id="{F43DD1CA-9A7C-4937-B248-444809CC348A}"/>
              </a:ext>
            </a:extLst>
          </p:cNvPr>
          <p:cNvGraphicFramePr>
            <a:graphicFrameLocks noGrp="1"/>
          </p:cNvGraphicFramePr>
          <p:nvPr>
            <p:ph type="tbl" sz="quarter" idx="13"/>
            <p:extLst>
              <p:ext uri="{D42A27DB-BD31-4B8C-83A1-F6EECF244321}">
                <p14:modId xmlns:p14="http://schemas.microsoft.com/office/powerpoint/2010/main" val="472575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4893424"/>
                    </a:ext>
                  </a:extLst>
                </a:gridCol>
                <a:gridCol w="658368">
                  <a:extLst>
                    <a:ext uri="{9D8B030D-6E8A-4147-A177-3AD203B41FA5}">
                      <a16:colId xmlns:a16="http://schemas.microsoft.com/office/drawing/2014/main" val="3121104665"/>
                    </a:ext>
                  </a:extLst>
                </a:gridCol>
                <a:gridCol w="658368">
                  <a:extLst>
                    <a:ext uri="{9D8B030D-6E8A-4147-A177-3AD203B41FA5}">
                      <a16:colId xmlns:a16="http://schemas.microsoft.com/office/drawing/2014/main" val="2523328941"/>
                    </a:ext>
                  </a:extLst>
                </a:gridCol>
                <a:gridCol w="658368">
                  <a:extLst>
                    <a:ext uri="{9D8B030D-6E8A-4147-A177-3AD203B41FA5}">
                      <a16:colId xmlns:a16="http://schemas.microsoft.com/office/drawing/2014/main" val="3049238317"/>
                    </a:ext>
                  </a:extLst>
                </a:gridCol>
                <a:gridCol w="658368">
                  <a:extLst>
                    <a:ext uri="{9D8B030D-6E8A-4147-A177-3AD203B41FA5}">
                      <a16:colId xmlns:a16="http://schemas.microsoft.com/office/drawing/2014/main" val="422630937"/>
                    </a:ext>
                  </a:extLst>
                </a:gridCol>
                <a:gridCol w="658368">
                  <a:extLst>
                    <a:ext uri="{9D8B030D-6E8A-4147-A177-3AD203B41FA5}">
                      <a16:colId xmlns:a16="http://schemas.microsoft.com/office/drawing/2014/main" val="2430462296"/>
                    </a:ext>
                  </a:extLst>
                </a:gridCol>
                <a:gridCol w="658368">
                  <a:extLst>
                    <a:ext uri="{9D8B030D-6E8A-4147-A177-3AD203B41FA5}">
                      <a16:colId xmlns:a16="http://schemas.microsoft.com/office/drawing/2014/main" val="2614486289"/>
                    </a:ext>
                  </a:extLst>
                </a:gridCol>
                <a:gridCol w="658368">
                  <a:extLst>
                    <a:ext uri="{9D8B030D-6E8A-4147-A177-3AD203B41FA5}">
                      <a16:colId xmlns:a16="http://schemas.microsoft.com/office/drawing/2014/main" val="372043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256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- 2019-06-27 10:00:00</a:t>
                      </a:r>
                      <a:r>
                        <a:rPr kumimoji="0" lang="en-US" sz="1000" b="0" i="0" u="none" strike="noStrike" kern="1200" cap="none" spc="0" normalizeH="0" baseline="0" noProof="0">
                          <a:ln>
                            <a:noFill/>
                          </a:ln>
                          <a:solidFill>
                            <a:prstClr val="black"/>
                          </a:solidFill>
                          <a:effectLst/>
                          <a:uLnTx/>
                          <a:uFillTx/>
                          <a:latin typeface="+mn-lt"/>
                          <a:ea typeface="+mn-ea"/>
                          <a:cs typeface="+mn-cs"/>
                        </a:rPr>
                        <a:t> 
 Teachers, Parents and the Wider Community are the three groups of people involved in educating our young people. 
At Nexus we have a very active Parent Association and we regularly invite parents to attend workshops run by our teachers. These workshops are designed to help parents understand our learning philosophy and values so that they can better support their children at home. Join us for our next workshop here! http://parentzone.nexus.edu.my
We encourage strong parent-school relationship where parents feel their contribution is valued.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130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- 2019-06-26 13:45:04</a:t>
                      </a:r>
                      <a:r>
                        <a:rPr kumimoji="0" lang="en-US" sz="1000" b="0" i="0" u="none" strike="noStrike" kern="1200" cap="none" spc="0" normalizeH="0" baseline="0" noProof="0">
                          <a:ln>
                            <a:noFill/>
                          </a:ln>
                          <a:solidFill>
                            <a:prstClr val="black"/>
                          </a:solidFill>
                          <a:effectLst/>
                          <a:uLnTx/>
                          <a:uFillTx/>
                          <a:latin typeface="+mn-lt"/>
                          <a:ea typeface="+mn-ea"/>
                          <a:cs typeface="+mn-cs"/>
                        </a:rPr>
                        <a:t> 
 Digital face off happening now at the art room. May the best team win! Go Nexus Wolves!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720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- 2019-06-26 10:48:41</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video whereby Learners got to develop their fundamental skills during a basketball camp which included ball handling, shooting, passing and team work based skills. Keep up the good work champs! As Michael Jordan would say “Talent wins games, but teamwork and intelligence wins championships”.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9662604"/>
                  </a:ext>
                </a:extLst>
              </a:tr>
            </a:tbl>
          </a:graphicData>
        </a:graphic>
      </p:graphicFrame>
      <p:sp>
        <p:nvSpPr>
          <p:cNvPr id="4" name="Text Placeholder 3">
            <a:extLst>
              <a:ext uri="{FF2B5EF4-FFF2-40B4-BE49-F238E27FC236}">
                <a16:creationId xmlns:a16="http://schemas.microsoft.com/office/drawing/2014/main" id="{D4B845D4-70C8-4655-9764-313F4C157912}"/>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1788288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B686-A201-4DBD-AE95-CCD3D3A9364A}"/>
              </a:ext>
            </a:extLst>
          </p:cNvPr>
          <p:cNvSpPr>
            <a:spLocks noGrp="1"/>
          </p:cNvSpPr>
          <p:nvPr>
            <p:ph type="title"/>
          </p:nvPr>
        </p:nvSpPr>
        <p:spPr/>
        <p:txBody>
          <a:bodyPr/>
          <a:lstStyle/>
          <a:p>
            <a:r>
              <a:rPr lang="en-US"/>
              <a:t>Facebook Own Posts Table | Nexus International School Malaysia - 6 of 11</a:t>
            </a:r>
          </a:p>
        </p:txBody>
      </p:sp>
      <p:graphicFrame>
        <p:nvGraphicFramePr>
          <p:cNvPr id="5" name="Table Placeholder 4">
            <a:extLst>
              <a:ext uri="{FF2B5EF4-FFF2-40B4-BE49-F238E27FC236}">
                <a16:creationId xmlns:a16="http://schemas.microsoft.com/office/drawing/2014/main" id="{2264D1CA-BD7E-4F23-9022-C26380EE295F}"/>
              </a:ext>
            </a:extLst>
          </p:cNvPr>
          <p:cNvGraphicFramePr>
            <a:graphicFrameLocks noGrp="1"/>
          </p:cNvGraphicFramePr>
          <p:nvPr>
            <p:ph type="tbl" sz="quarter" idx="13"/>
            <p:extLst>
              <p:ext uri="{D42A27DB-BD31-4B8C-83A1-F6EECF244321}">
                <p14:modId xmlns:p14="http://schemas.microsoft.com/office/powerpoint/2010/main" val="231495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0196288"/>
                    </a:ext>
                  </a:extLst>
                </a:gridCol>
                <a:gridCol w="658368">
                  <a:extLst>
                    <a:ext uri="{9D8B030D-6E8A-4147-A177-3AD203B41FA5}">
                      <a16:colId xmlns:a16="http://schemas.microsoft.com/office/drawing/2014/main" val="540368506"/>
                    </a:ext>
                  </a:extLst>
                </a:gridCol>
                <a:gridCol w="658368">
                  <a:extLst>
                    <a:ext uri="{9D8B030D-6E8A-4147-A177-3AD203B41FA5}">
                      <a16:colId xmlns:a16="http://schemas.microsoft.com/office/drawing/2014/main" val="2034171143"/>
                    </a:ext>
                  </a:extLst>
                </a:gridCol>
                <a:gridCol w="658368">
                  <a:extLst>
                    <a:ext uri="{9D8B030D-6E8A-4147-A177-3AD203B41FA5}">
                      <a16:colId xmlns:a16="http://schemas.microsoft.com/office/drawing/2014/main" val="2226453533"/>
                    </a:ext>
                  </a:extLst>
                </a:gridCol>
                <a:gridCol w="658368">
                  <a:extLst>
                    <a:ext uri="{9D8B030D-6E8A-4147-A177-3AD203B41FA5}">
                      <a16:colId xmlns:a16="http://schemas.microsoft.com/office/drawing/2014/main" val="2352371375"/>
                    </a:ext>
                  </a:extLst>
                </a:gridCol>
                <a:gridCol w="658368">
                  <a:extLst>
                    <a:ext uri="{9D8B030D-6E8A-4147-A177-3AD203B41FA5}">
                      <a16:colId xmlns:a16="http://schemas.microsoft.com/office/drawing/2014/main" val="837670886"/>
                    </a:ext>
                  </a:extLst>
                </a:gridCol>
                <a:gridCol w="658368">
                  <a:extLst>
                    <a:ext uri="{9D8B030D-6E8A-4147-A177-3AD203B41FA5}">
                      <a16:colId xmlns:a16="http://schemas.microsoft.com/office/drawing/2014/main" val="3528734813"/>
                    </a:ext>
                  </a:extLst>
                </a:gridCol>
                <a:gridCol w="658368">
                  <a:extLst>
                    <a:ext uri="{9D8B030D-6E8A-4147-A177-3AD203B41FA5}">
                      <a16:colId xmlns:a16="http://schemas.microsoft.com/office/drawing/2014/main" val="3656364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827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- 2019-06-25 19:17:06</a:t>
                      </a:r>
                      <a:r>
                        <a:rPr kumimoji="0" lang="en-US" sz="1000" b="0" i="0" u="none" strike="noStrike" kern="1200" cap="none" spc="0" normalizeH="0" baseline="0" noProof="0">
                          <a:ln>
                            <a:noFill/>
                          </a:ln>
                          <a:solidFill>
                            <a:prstClr val="black"/>
                          </a:solidFill>
                          <a:effectLst/>
                          <a:uLnTx/>
                          <a:uFillTx/>
                          <a:latin typeface="+mn-lt"/>
                          <a:ea typeface="+mn-ea"/>
                          <a:cs typeface="+mn-cs"/>
                        </a:rPr>
                        <a:t> 
 Ever wonder what it is like being in Nexus Boarding House? Drop by to enjoy a free boarding and school tour while having your questions answered this coming Boarding Morning! Click now to sign up!
Sign Up Form: http://bit.ly/2x9Vvde
Date: 1st July 2019 
Time: 9am 
Venue: Nexus International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093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- 2019-06-24 13:37:27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491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- 2019-06-24 10:00:00</a:t>
                      </a:r>
                      <a:r>
                        <a:rPr kumimoji="0" lang="en-US" sz="1000" b="0" i="0" u="none" strike="noStrike" kern="1200" cap="none" spc="0" normalizeH="0" baseline="0" noProof="0">
                          <a:ln>
                            <a:noFill/>
                          </a:ln>
                          <a:solidFill>
                            <a:prstClr val="black"/>
                          </a:solidFill>
                          <a:effectLst/>
                          <a:uLnTx/>
                          <a:uFillTx/>
                          <a:latin typeface="+mn-lt"/>
                          <a:ea typeface="+mn-ea"/>
                          <a:cs typeface="+mn-cs"/>
                        </a:rPr>
                        <a:t> 
 “Teachers would adapt by teaching you according to your pace and capability, making everyone feel included in the learning process.” - Marcus 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90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- 2019-06-21 17:22:31</a:t>
                      </a:r>
                      <a:r>
                        <a:rPr kumimoji="0" lang="en-US" sz="1000" b="0" i="0" u="none" strike="noStrike" kern="1200" cap="none" spc="0" normalizeH="0" baseline="0" noProof="0">
                          <a:ln>
                            <a:noFill/>
                          </a:ln>
                          <a:solidFill>
                            <a:prstClr val="black"/>
                          </a:solidFill>
                          <a:effectLst/>
                          <a:uLnTx/>
                          <a:uFillTx/>
                          <a:latin typeface="+mn-lt"/>
                          <a:ea typeface="+mn-ea"/>
                          <a:cs typeface="+mn-cs"/>
                        </a:rPr>
                        <a:t> 
 We’re constantly promoting personal growth whilst developing crucial life skills here at Nexus Boarding House. Visit us today to find out why it’s more than a place to stay!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9776940"/>
                  </a:ext>
                </a:extLst>
              </a:tr>
            </a:tbl>
          </a:graphicData>
        </a:graphic>
      </p:graphicFrame>
      <p:sp>
        <p:nvSpPr>
          <p:cNvPr id="4" name="Text Placeholder 3">
            <a:extLst>
              <a:ext uri="{FF2B5EF4-FFF2-40B4-BE49-F238E27FC236}">
                <a16:creationId xmlns:a16="http://schemas.microsoft.com/office/drawing/2014/main" id="{2ABBA198-D334-489D-9FCD-7DE18DE323E8}"/>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800704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CBD95-4BD0-4964-89C1-D96BAAA47B06}"/>
              </a:ext>
            </a:extLst>
          </p:cNvPr>
          <p:cNvSpPr>
            <a:spLocks noGrp="1"/>
          </p:cNvSpPr>
          <p:nvPr>
            <p:ph type="title"/>
          </p:nvPr>
        </p:nvSpPr>
        <p:spPr/>
        <p:txBody>
          <a:bodyPr/>
          <a:lstStyle/>
          <a:p>
            <a:r>
              <a:rPr lang="en-US"/>
              <a:t>Facebook Own Posts Table | Nexus International School Malaysia - 7 of 11</a:t>
            </a:r>
          </a:p>
        </p:txBody>
      </p:sp>
      <p:graphicFrame>
        <p:nvGraphicFramePr>
          <p:cNvPr id="5" name="Table Placeholder 4">
            <a:extLst>
              <a:ext uri="{FF2B5EF4-FFF2-40B4-BE49-F238E27FC236}">
                <a16:creationId xmlns:a16="http://schemas.microsoft.com/office/drawing/2014/main" id="{8E0584E2-7FD9-4F85-A627-04CD08313ED6}"/>
              </a:ext>
            </a:extLst>
          </p:cNvPr>
          <p:cNvGraphicFramePr>
            <a:graphicFrameLocks noGrp="1"/>
          </p:cNvGraphicFramePr>
          <p:nvPr>
            <p:ph type="tbl" sz="quarter" idx="13"/>
            <p:extLst>
              <p:ext uri="{D42A27DB-BD31-4B8C-83A1-F6EECF244321}">
                <p14:modId xmlns:p14="http://schemas.microsoft.com/office/powerpoint/2010/main" val="151458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3348336"/>
                    </a:ext>
                  </a:extLst>
                </a:gridCol>
                <a:gridCol w="658368">
                  <a:extLst>
                    <a:ext uri="{9D8B030D-6E8A-4147-A177-3AD203B41FA5}">
                      <a16:colId xmlns:a16="http://schemas.microsoft.com/office/drawing/2014/main" val="1796272603"/>
                    </a:ext>
                  </a:extLst>
                </a:gridCol>
                <a:gridCol w="658368">
                  <a:extLst>
                    <a:ext uri="{9D8B030D-6E8A-4147-A177-3AD203B41FA5}">
                      <a16:colId xmlns:a16="http://schemas.microsoft.com/office/drawing/2014/main" val="1896979154"/>
                    </a:ext>
                  </a:extLst>
                </a:gridCol>
                <a:gridCol w="658368">
                  <a:extLst>
                    <a:ext uri="{9D8B030D-6E8A-4147-A177-3AD203B41FA5}">
                      <a16:colId xmlns:a16="http://schemas.microsoft.com/office/drawing/2014/main" val="907338048"/>
                    </a:ext>
                  </a:extLst>
                </a:gridCol>
                <a:gridCol w="658368">
                  <a:extLst>
                    <a:ext uri="{9D8B030D-6E8A-4147-A177-3AD203B41FA5}">
                      <a16:colId xmlns:a16="http://schemas.microsoft.com/office/drawing/2014/main" val="3189254366"/>
                    </a:ext>
                  </a:extLst>
                </a:gridCol>
                <a:gridCol w="658368">
                  <a:extLst>
                    <a:ext uri="{9D8B030D-6E8A-4147-A177-3AD203B41FA5}">
                      <a16:colId xmlns:a16="http://schemas.microsoft.com/office/drawing/2014/main" val="107335975"/>
                    </a:ext>
                  </a:extLst>
                </a:gridCol>
                <a:gridCol w="658368">
                  <a:extLst>
                    <a:ext uri="{9D8B030D-6E8A-4147-A177-3AD203B41FA5}">
                      <a16:colId xmlns:a16="http://schemas.microsoft.com/office/drawing/2014/main" val="940594823"/>
                    </a:ext>
                  </a:extLst>
                </a:gridCol>
                <a:gridCol w="658368">
                  <a:extLst>
                    <a:ext uri="{9D8B030D-6E8A-4147-A177-3AD203B41FA5}">
                      <a16:colId xmlns:a16="http://schemas.microsoft.com/office/drawing/2014/main" val="376917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605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- 2019-06-20 16:50:26</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to do in case of an emergency? At Nexus, we want our learners to be equipped with essential life skills and here’s one of them. 
In conjunction with Primary Challenge Week, EY to Y4 learners were exposed to the fundamentals of handling broken bones, burns or placing someone in the recovery position. They were put to the test with different scenarios and all of them applied their learning calmly and with confidence! 
#NexusChallengeWeek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3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- 2019-06-20 12:30:00</a:t>
                      </a:r>
                      <a:r>
                        <a:rPr kumimoji="0" lang="en-US" sz="1000" b="0" i="0" u="none" strike="noStrike" kern="1200" cap="none" spc="0" normalizeH="0" baseline="0" noProof="0">
                          <a:ln>
                            <a:noFill/>
                          </a:ln>
                          <a:solidFill>
                            <a:prstClr val="black"/>
                          </a:solidFill>
                          <a:effectLst/>
                          <a:uLnTx/>
                          <a:uFillTx/>
                          <a:latin typeface="+mn-lt"/>
                          <a:ea typeface="+mn-ea"/>
                          <a:cs typeface="+mn-cs"/>
                        </a:rPr>
                        <a:t> 
 Recently at Nexus Market Place, Y8 learners were tasked to design a mobile phone of the near future. 
Learners were given the opportunity to create a company profile, design a product, market it via marketing collaterals and pitch the idea to an audience. The ideas were amazing! 
#TheNexusWay
#NexusInnovation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0330133"/>
                  </a:ext>
                </a:extLst>
              </a:tr>
            </a:tbl>
          </a:graphicData>
        </a:graphic>
      </p:graphicFrame>
      <p:sp>
        <p:nvSpPr>
          <p:cNvPr id="4" name="Text Placeholder 3">
            <a:extLst>
              <a:ext uri="{FF2B5EF4-FFF2-40B4-BE49-F238E27FC236}">
                <a16:creationId xmlns:a16="http://schemas.microsoft.com/office/drawing/2014/main" id="{E19EE36F-7FBB-4CF6-9164-DCA28A41FDAC}"/>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1733038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A3DA-17B0-4DBC-98D7-D8DA534899F1}"/>
              </a:ext>
            </a:extLst>
          </p:cNvPr>
          <p:cNvSpPr>
            <a:spLocks noGrp="1"/>
          </p:cNvSpPr>
          <p:nvPr>
            <p:ph type="title"/>
          </p:nvPr>
        </p:nvSpPr>
        <p:spPr/>
        <p:txBody>
          <a:bodyPr/>
          <a:lstStyle/>
          <a:p>
            <a:r>
              <a:rPr lang="en-US"/>
              <a:t>Facebook Own Posts Table | Nexus International School Malaysia - 8 of 11</a:t>
            </a:r>
          </a:p>
        </p:txBody>
      </p:sp>
      <p:graphicFrame>
        <p:nvGraphicFramePr>
          <p:cNvPr id="5" name="Table Placeholder 4">
            <a:extLst>
              <a:ext uri="{FF2B5EF4-FFF2-40B4-BE49-F238E27FC236}">
                <a16:creationId xmlns:a16="http://schemas.microsoft.com/office/drawing/2014/main" id="{BE35BC3A-68DA-4DA3-8F06-4AA18376042B}"/>
              </a:ext>
            </a:extLst>
          </p:cNvPr>
          <p:cNvGraphicFramePr>
            <a:graphicFrameLocks noGrp="1"/>
          </p:cNvGraphicFramePr>
          <p:nvPr>
            <p:ph type="tbl" sz="quarter" idx="13"/>
            <p:extLst>
              <p:ext uri="{D42A27DB-BD31-4B8C-83A1-F6EECF244321}">
                <p14:modId xmlns:p14="http://schemas.microsoft.com/office/powerpoint/2010/main" val="238047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166947"/>
                    </a:ext>
                  </a:extLst>
                </a:gridCol>
                <a:gridCol w="658368">
                  <a:extLst>
                    <a:ext uri="{9D8B030D-6E8A-4147-A177-3AD203B41FA5}">
                      <a16:colId xmlns:a16="http://schemas.microsoft.com/office/drawing/2014/main" val="1591298617"/>
                    </a:ext>
                  </a:extLst>
                </a:gridCol>
                <a:gridCol w="658368">
                  <a:extLst>
                    <a:ext uri="{9D8B030D-6E8A-4147-A177-3AD203B41FA5}">
                      <a16:colId xmlns:a16="http://schemas.microsoft.com/office/drawing/2014/main" val="1225981110"/>
                    </a:ext>
                  </a:extLst>
                </a:gridCol>
                <a:gridCol w="658368">
                  <a:extLst>
                    <a:ext uri="{9D8B030D-6E8A-4147-A177-3AD203B41FA5}">
                      <a16:colId xmlns:a16="http://schemas.microsoft.com/office/drawing/2014/main" val="3826993320"/>
                    </a:ext>
                  </a:extLst>
                </a:gridCol>
                <a:gridCol w="658368">
                  <a:extLst>
                    <a:ext uri="{9D8B030D-6E8A-4147-A177-3AD203B41FA5}">
                      <a16:colId xmlns:a16="http://schemas.microsoft.com/office/drawing/2014/main" val="669499353"/>
                    </a:ext>
                  </a:extLst>
                </a:gridCol>
                <a:gridCol w="658368">
                  <a:extLst>
                    <a:ext uri="{9D8B030D-6E8A-4147-A177-3AD203B41FA5}">
                      <a16:colId xmlns:a16="http://schemas.microsoft.com/office/drawing/2014/main" val="1954409692"/>
                    </a:ext>
                  </a:extLst>
                </a:gridCol>
                <a:gridCol w="658368">
                  <a:extLst>
                    <a:ext uri="{9D8B030D-6E8A-4147-A177-3AD203B41FA5}">
                      <a16:colId xmlns:a16="http://schemas.microsoft.com/office/drawing/2014/main" val="2263597286"/>
                    </a:ext>
                  </a:extLst>
                </a:gridCol>
                <a:gridCol w="658368">
                  <a:extLst>
                    <a:ext uri="{9D8B030D-6E8A-4147-A177-3AD203B41FA5}">
                      <a16:colId xmlns:a16="http://schemas.microsoft.com/office/drawing/2014/main" val="159569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400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- 2019-06-20 11:55:03</a:t>
                      </a:r>
                      <a:r>
                        <a:rPr kumimoji="0" lang="en-US" sz="1000" b="0" i="0" u="none" strike="noStrike" kern="1200" cap="none" spc="0" normalizeH="0" baseline="0" noProof="0">
                          <a:ln>
                            <a:noFill/>
                          </a:ln>
                          <a:solidFill>
                            <a:prstClr val="black"/>
                          </a:solidFill>
                          <a:effectLst/>
                          <a:uLnTx/>
                          <a:uFillTx/>
                          <a:latin typeface="+mn-lt"/>
                          <a:ea typeface="+mn-ea"/>
                          <a:cs typeface="+mn-cs"/>
                        </a:rPr>
                        <a:t> 
 Let your dreams fly like a kite and see where it’ll take you! 
#NexusChallengeWeek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750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- 2019-06-19 16:16:18</a:t>
                      </a:r>
                      <a:r>
                        <a:rPr kumimoji="0" lang="en-US" sz="1000" b="0" i="0" u="none" strike="noStrike" kern="1200" cap="none" spc="0" normalizeH="0" baseline="0" noProof="0">
                          <a:ln>
                            <a:noFill/>
                          </a:ln>
                          <a:solidFill>
                            <a:prstClr val="black"/>
                          </a:solidFill>
                          <a:effectLst/>
                          <a:uLnTx/>
                          <a:uFillTx/>
                          <a:latin typeface="+mn-lt"/>
                          <a:ea typeface="+mn-ea"/>
                          <a:cs typeface="+mn-cs"/>
                        </a:rPr>
                        <a:t> 
 *Insert background music Mary Poppins - Let's Go Fly A Kite*
#NexusChallengeWeek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422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- 2019-06-19 15:59:01</a:t>
                      </a:r>
                      <a:r>
                        <a:rPr kumimoji="0" lang="en-US" sz="1000" b="0" i="0" u="none" strike="noStrike" kern="1200" cap="none" spc="0" normalizeH="0" baseline="0" noProof="0">
                          <a:ln>
                            <a:noFill/>
                          </a:ln>
                          <a:solidFill>
                            <a:prstClr val="black"/>
                          </a:solidFill>
                          <a:effectLst/>
                          <a:uLnTx/>
                          <a:uFillTx/>
                          <a:latin typeface="+mn-lt"/>
                          <a:ea typeface="+mn-ea"/>
                          <a:cs typeface="+mn-cs"/>
                        </a:rPr>
                        <a:t> 
 Challenge Week allows our learners to grow beyond the classroom by exposing them to new life experiences. This time around, we headed to Perhentian for a turtle conservation project! 
With this hands-on experience, learners learnt to care for the wildlife by keeping the beaches clean, assisting in hatcheries and finding out about the potential threats. Definitely, a rewarding, life long learning experience for the learners, teachers and even the turtles!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1778007"/>
                  </a:ext>
                </a:extLst>
              </a:tr>
            </a:tbl>
          </a:graphicData>
        </a:graphic>
      </p:graphicFrame>
      <p:sp>
        <p:nvSpPr>
          <p:cNvPr id="4" name="Text Placeholder 3">
            <a:extLst>
              <a:ext uri="{FF2B5EF4-FFF2-40B4-BE49-F238E27FC236}">
                <a16:creationId xmlns:a16="http://schemas.microsoft.com/office/drawing/2014/main" id="{01633858-7851-494D-9A46-D577C9F8E556}"/>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457938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3F035-3403-4DD3-ADE5-0ABA018266DE}"/>
              </a:ext>
            </a:extLst>
          </p:cNvPr>
          <p:cNvSpPr>
            <a:spLocks noGrp="1"/>
          </p:cNvSpPr>
          <p:nvPr>
            <p:ph type="title"/>
          </p:nvPr>
        </p:nvSpPr>
        <p:spPr/>
        <p:txBody>
          <a:bodyPr/>
          <a:lstStyle/>
          <a:p>
            <a:r>
              <a:rPr lang="en-US"/>
              <a:t>Facebook Own Posts Table | Nexus International School Malaysia - 9 of 11</a:t>
            </a:r>
          </a:p>
        </p:txBody>
      </p:sp>
      <p:graphicFrame>
        <p:nvGraphicFramePr>
          <p:cNvPr id="5" name="Table Placeholder 4">
            <a:extLst>
              <a:ext uri="{FF2B5EF4-FFF2-40B4-BE49-F238E27FC236}">
                <a16:creationId xmlns:a16="http://schemas.microsoft.com/office/drawing/2014/main" id="{A3B7F298-68E4-4E4E-AFB3-F6E1D7FF7845}"/>
              </a:ext>
            </a:extLst>
          </p:cNvPr>
          <p:cNvGraphicFramePr>
            <a:graphicFrameLocks noGrp="1"/>
          </p:cNvGraphicFramePr>
          <p:nvPr>
            <p:ph type="tbl" sz="quarter" idx="13"/>
            <p:extLst>
              <p:ext uri="{D42A27DB-BD31-4B8C-83A1-F6EECF244321}">
                <p14:modId xmlns:p14="http://schemas.microsoft.com/office/powerpoint/2010/main" val="11561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6883225"/>
                    </a:ext>
                  </a:extLst>
                </a:gridCol>
                <a:gridCol w="658368">
                  <a:extLst>
                    <a:ext uri="{9D8B030D-6E8A-4147-A177-3AD203B41FA5}">
                      <a16:colId xmlns:a16="http://schemas.microsoft.com/office/drawing/2014/main" val="4127727303"/>
                    </a:ext>
                  </a:extLst>
                </a:gridCol>
                <a:gridCol w="658368">
                  <a:extLst>
                    <a:ext uri="{9D8B030D-6E8A-4147-A177-3AD203B41FA5}">
                      <a16:colId xmlns:a16="http://schemas.microsoft.com/office/drawing/2014/main" val="1542541212"/>
                    </a:ext>
                  </a:extLst>
                </a:gridCol>
                <a:gridCol w="658368">
                  <a:extLst>
                    <a:ext uri="{9D8B030D-6E8A-4147-A177-3AD203B41FA5}">
                      <a16:colId xmlns:a16="http://schemas.microsoft.com/office/drawing/2014/main" val="3061068813"/>
                    </a:ext>
                  </a:extLst>
                </a:gridCol>
                <a:gridCol w="658368">
                  <a:extLst>
                    <a:ext uri="{9D8B030D-6E8A-4147-A177-3AD203B41FA5}">
                      <a16:colId xmlns:a16="http://schemas.microsoft.com/office/drawing/2014/main" val="1868597578"/>
                    </a:ext>
                  </a:extLst>
                </a:gridCol>
                <a:gridCol w="658368">
                  <a:extLst>
                    <a:ext uri="{9D8B030D-6E8A-4147-A177-3AD203B41FA5}">
                      <a16:colId xmlns:a16="http://schemas.microsoft.com/office/drawing/2014/main" val="2247899012"/>
                    </a:ext>
                  </a:extLst>
                </a:gridCol>
                <a:gridCol w="658368">
                  <a:extLst>
                    <a:ext uri="{9D8B030D-6E8A-4147-A177-3AD203B41FA5}">
                      <a16:colId xmlns:a16="http://schemas.microsoft.com/office/drawing/2014/main" val="1842212604"/>
                    </a:ext>
                  </a:extLst>
                </a:gridCol>
                <a:gridCol w="658368">
                  <a:extLst>
                    <a:ext uri="{9D8B030D-6E8A-4147-A177-3AD203B41FA5}">
                      <a16:colId xmlns:a16="http://schemas.microsoft.com/office/drawing/2014/main" val="105297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773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- 2019-06-18 19:30:00</a:t>
                      </a:r>
                      <a:r>
                        <a:rPr kumimoji="0" lang="en-US" sz="1000" b="0" i="0" u="none" strike="noStrike" kern="1200" cap="none" spc="0" normalizeH="0" baseline="0" noProof="0">
                          <a:ln>
                            <a:noFill/>
                          </a:ln>
                          <a:solidFill>
                            <a:prstClr val="black"/>
                          </a:solidFill>
                          <a:effectLst/>
                          <a:uLnTx/>
                          <a:uFillTx/>
                          <a:latin typeface="+mn-lt"/>
                          <a:ea typeface="+mn-ea"/>
                          <a:cs typeface="+mn-cs"/>
                        </a:rPr>
                        <a:t> 
 So what experiences have Nexus learners had outside the classroom today? Just walking through the tranquil temple and experiencing the purification ceremony at Meiji-Jingu Shrine located in Tokyo. 
#NexusChallengeWeek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811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- 2019-06-18 19:06:12</a:t>
                      </a:r>
                      <a:r>
                        <a:rPr kumimoji="0" lang="en-US" sz="1000" b="0" i="0" u="none" strike="noStrike" kern="1200" cap="none" spc="0" normalizeH="0" baseline="0" noProof="0">
                          <a:ln>
                            <a:noFill/>
                          </a:ln>
                          <a:solidFill>
                            <a:prstClr val="black"/>
                          </a:solidFill>
                          <a:effectLst/>
                          <a:uLnTx/>
                          <a:uFillTx/>
                          <a:latin typeface="+mn-lt"/>
                          <a:ea typeface="+mn-ea"/>
                          <a:cs typeface="+mn-cs"/>
                        </a:rPr>
                        <a:t> 
 We’re getting some creative juice flowing on Day 2! 
Here are some of our learners getting their hands on digital art animation whereby the task is to bring their animated character to life. We can’t wait to see their final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4037031"/>
                  </a:ext>
                </a:extLst>
              </a:tr>
            </a:tbl>
          </a:graphicData>
        </a:graphic>
      </p:graphicFrame>
      <p:sp>
        <p:nvSpPr>
          <p:cNvPr id="4" name="Text Placeholder 3">
            <a:extLst>
              <a:ext uri="{FF2B5EF4-FFF2-40B4-BE49-F238E27FC236}">
                <a16:creationId xmlns:a16="http://schemas.microsoft.com/office/drawing/2014/main" id="{0AE0DDE6-13BD-4C34-B057-7F935C0949A9}"/>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3598001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71499-8C21-4904-BFC2-0254691D2404}"/>
              </a:ext>
            </a:extLst>
          </p:cNvPr>
          <p:cNvSpPr>
            <a:spLocks noGrp="1"/>
          </p:cNvSpPr>
          <p:nvPr>
            <p:ph type="title"/>
          </p:nvPr>
        </p:nvSpPr>
        <p:spPr/>
        <p:txBody>
          <a:bodyPr/>
          <a:lstStyle/>
          <a:p>
            <a:r>
              <a:rPr lang="en-US"/>
              <a:t>Facebook Own Posts Table | Nexus International School Malaysia - 10 of 11</a:t>
            </a:r>
          </a:p>
        </p:txBody>
      </p:sp>
      <p:graphicFrame>
        <p:nvGraphicFramePr>
          <p:cNvPr id="5" name="Table Placeholder 4">
            <a:extLst>
              <a:ext uri="{FF2B5EF4-FFF2-40B4-BE49-F238E27FC236}">
                <a16:creationId xmlns:a16="http://schemas.microsoft.com/office/drawing/2014/main" id="{FFBD02C4-7A35-4AC6-9F13-C1DC3A6C59E6}"/>
              </a:ext>
            </a:extLst>
          </p:cNvPr>
          <p:cNvGraphicFramePr>
            <a:graphicFrameLocks noGrp="1"/>
          </p:cNvGraphicFramePr>
          <p:nvPr>
            <p:ph type="tbl" sz="quarter" idx="13"/>
            <p:extLst>
              <p:ext uri="{D42A27DB-BD31-4B8C-83A1-F6EECF244321}">
                <p14:modId xmlns:p14="http://schemas.microsoft.com/office/powerpoint/2010/main" val="143416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8560305"/>
                    </a:ext>
                  </a:extLst>
                </a:gridCol>
                <a:gridCol w="658368">
                  <a:extLst>
                    <a:ext uri="{9D8B030D-6E8A-4147-A177-3AD203B41FA5}">
                      <a16:colId xmlns:a16="http://schemas.microsoft.com/office/drawing/2014/main" val="1871620646"/>
                    </a:ext>
                  </a:extLst>
                </a:gridCol>
                <a:gridCol w="658368">
                  <a:extLst>
                    <a:ext uri="{9D8B030D-6E8A-4147-A177-3AD203B41FA5}">
                      <a16:colId xmlns:a16="http://schemas.microsoft.com/office/drawing/2014/main" val="576358884"/>
                    </a:ext>
                  </a:extLst>
                </a:gridCol>
                <a:gridCol w="658368">
                  <a:extLst>
                    <a:ext uri="{9D8B030D-6E8A-4147-A177-3AD203B41FA5}">
                      <a16:colId xmlns:a16="http://schemas.microsoft.com/office/drawing/2014/main" val="3751603905"/>
                    </a:ext>
                  </a:extLst>
                </a:gridCol>
                <a:gridCol w="658368">
                  <a:extLst>
                    <a:ext uri="{9D8B030D-6E8A-4147-A177-3AD203B41FA5}">
                      <a16:colId xmlns:a16="http://schemas.microsoft.com/office/drawing/2014/main" val="250265120"/>
                    </a:ext>
                  </a:extLst>
                </a:gridCol>
                <a:gridCol w="658368">
                  <a:extLst>
                    <a:ext uri="{9D8B030D-6E8A-4147-A177-3AD203B41FA5}">
                      <a16:colId xmlns:a16="http://schemas.microsoft.com/office/drawing/2014/main" val="1645993087"/>
                    </a:ext>
                  </a:extLst>
                </a:gridCol>
                <a:gridCol w="658368">
                  <a:extLst>
                    <a:ext uri="{9D8B030D-6E8A-4147-A177-3AD203B41FA5}">
                      <a16:colId xmlns:a16="http://schemas.microsoft.com/office/drawing/2014/main" val="1814393815"/>
                    </a:ext>
                  </a:extLst>
                </a:gridCol>
                <a:gridCol w="658368">
                  <a:extLst>
                    <a:ext uri="{9D8B030D-6E8A-4147-A177-3AD203B41FA5}">
                      <a16:colId xmlns:a16="http://schemas.microsoft.com/office/drawing/2014/main" val="289023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104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- 2019-06-17 19:36:23</a:t>
                      </a:r>
                      <a:r>
                        <a:rPr kumimoji="0" lang="en-US" sz="1000" b="0" i="0" u="none" strike="noStrike" kern="1200" cap="none" spc="0" normalizeH="0" baseline="0" noProof="0">
                          <a:ln>
                            <a:noFill/>
                          </a:ln>
                          <a:solidFill>
                            <a:prstClr val="black"/>
                          </a:solidFill>
                          <a:effectLst/>
                          <a:uLnTx/>
                          <a:uFillTx/>
                          <a:latin typeface="+mn-lt"/>
                          <a:ea typeface="+mn-ea"/>
                          <a:cs typeface="+mn-cs"/>
                        </a:rPr>
                        <a:t> 
 Every year, Challenge Week provides the opportunity for our learners to develop a growth mindset through taking on new challenges. 
We’re kickstarting with a variety of activities like this one here, a Construction Challenge where learners are to design and build remote control boats for a boat race! The task includes a lot of spacial reasoning challenges, making skills and practical physics. May the best boat win! 
Stay tuned for more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323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- 2019-06-14 21:39:44</a:t>
                      </a:r>
                      <a:r>
                        <a:rPr kumimoji="0" lang="en-US" sz="1000" b="0" i="0" u="none" strike="noStrike" kern="1200" cap="none" spc="0" normalizeH="0" baseline="0" noProof="0">
                          <a:ln>
                            <a:noFill/>
                          </a:ln>
                          <a:solidFill>
                            <a:prstClr val="black"/>
                          </a:solidFill>
                          <a:effectLst/>
                          <a:uLnTx/>
                          <a:uFillTx/>
                          <a:latin typeface="+mn-lt"/>
                          <a:ea typeface="+mn-ea"/>
                          <a:cs typeface="+mn-cs"/>
                        </a:rPr>
                        <a:t> 
 We’re not done with the festive season just yet! In conjunction with the Raya celebration, we had a fantastic lineup of events that included a fashion show, traditional kompang performance, Ramadan drama play, sarong tying competition, and many more. 
Watch this video for a glimpse of the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781871"/>
                  </a:ext>
                </a:extLst>
              </a:tr>
            </a:tbl>
          </a:graphicData>
        </a:graphic>
      </p:graphicFrame>
      <p:sp>
        <p:nvSpPr>
          <p:cNvPr id="4" name="Text Placeholder 3">
            <a:extLst>
              <a:ext uri="{FF2B5EF4-FFF2-40B4-BE49-F238E27FC236}">
                <a16:creationId xmlns:a16="http://schemas.microsoft.com/office/drawing/2014/main" id="{9CCAAA99-07BE-4A78-AF40-BB150EB7284A}"/>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3249056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A09F9-FC2F-4D96-82F0-27D57E58B9DD}"/>
              </a:ext>
            </a:extLst>
          </p:cNvPr>
          <p:cNvSpPr>
            <a:spLocks noGrp="1"/>
          </p:cNvSpPr>
          <p:nvPr>
            <p:ph type="title"/>
          </p:nvPr>
        </p:nvSpPr>
        <p:spPr/>
        <p:txBody>
          <a:bodyPr/>
          <a:lstStyle/>
          <a:p>
            <a:r>
              <a:rPr lang="en-US"/>
              <a:t>Facebook Own Posts Table | Nexus International School Malaysia - 11 of 11</a:t>
            </a:r>
          </a:p>
        </p:txBody>
      </p:sp>
      <p:graphicFrame>
        <p:nvGraphicFramePr>
          <p:cNvPr id="5" name="Table Placeholder 4">
            <a:extLst>
              <a:ext uri="{FF2B5EF4-FFF2-40B4-BE49-F238E27FC236}">
                <a16:creationId xmlns:a16="http://schemas.microsoft.com/office/drawing/2014/main" id="{7DD422B6-28BC-4D48-A6ED-385B26BD79B4}"/>
              </a:ext>
            </a:extLst>
          </p:cNvPr>
          <p:cNvGraphicFramePr>
            <a:graphicFrameLocks noGrp="1"/>
          </p:cNvGraphicFramePr>
          <p:nvPr>
            <p:ph type="tbl" sz="quarter" idx="13"/>
            <p:extLst>
              <p:ext uri="{D42A27DB-BD31-4B8C-83A1-F6EECF244321}">
                <p14:modId xmlns:p14="http://schemas.microsoft.com/office/powerpoint/2010/main" val="243142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8825399"/>
                    </a:ext>
                  </a:extLst>
                </a:gridCol>
                <a:gridCol w="658368">
                  <a:extLst>
                    <a:ext uri="{9D8B030D-6E8A-4147-A177-3AD203B41FA5}">
                      <a16:colId xmlns:a16="http://schemas.microsoft.com/office/drawing/2014/main" val="3655220083"/>
                    </a:ext>
                  </a:extLst>
                </a:gridCol>
                <a:gridCol w="658368">
                  <a:extLst>
                    <a:ext uri="{9D8B030D-6E8A-4147-A177-3AD203B41FA5}">
                      <a16:colId xmlns:a16="http://schemas.microsoft.com/office/drawing/2014/main" val="475410314"/>
                    </a:ext>
                  </a:extLst>
                </a:gridCol>
                <a:gridCol w="658368">
                  <a:extLst>
                    <a:ext uri="{9D8B030D-6E8A-4147-A177-3AD203B41FA5}">
                      <a16:colId xmlns:a16="http://schemas.microsoft.com/office/drawing/2014/main" val="1696417632"/>
                    </a:ext>
                  </a:extLst>
                </a:gridCol>
                <a:gridCol w="658368">
                  <a:extLst>
                    <a:ext uri="{9D8B030D-6E8A-4147-A177-3AD203B41FA5}">
                      <a16:colId xmlns:a16="http://schemas.microsoft.com/office/drawing/2014/main" val="2380492254"/>
                    </a:ext>
                  </a:extLst>
                </a:gridCol>
                <a:gridCol w="658368">
                  <a:extLst>
                    <a:ext uri="{9D8B030D-6E8A-4147-A177-3AD203B41FA5}">
                      <a16:colId xmlns:a16="http://schemas.microsoft.com/office/drawing/2014/main" val="2093561205"/>
                    </a:ext>
                  </a:extLst>
                </a:gridCol>
                <a:gridCol w="658368">
                  <a:extLst>
                    <a:ext uri="{9D8B030D-6E8A-4147-A177-3AD203B41FA5}">
                      <a16:colId xmlns:a16="http://schemas.microsoft.com/office/drawing/2014/main" val="2375485817"/>
                    </a:ext>
                  </a:extLst>
                </a:gridCol>
                <a:gridCol w="658368">
                  <a:extLst>
                    <a:ext uri="{9D8B030D-6E8A-4147-A177-3AD203B41FA5}">
                      <a16:colId xmlns:a16="http://schemas.microsoft.com/office/drawing/2014/main" val="321693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192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- 2019-06-14 12:06:52</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the write-up EssentialEducation.
Find out more about the various curriculums, take a school tour, experience a VR demonstration, meet learners and staff and ask any questions you may have this Open Day!
13-14 June 2019: 9am to 2pm
15 June 2019: 9am-12midday.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1202545"/>
                  </a:ext>
                </a:extLst>
              </a:tr>
            </a:tbl>
          </a:graphicData>
        </a:graphic>
      </p:graphicFrame>
      <p:sp>
        <p:nvSpPr>
          <p:cNvPr id="4" name="Text Placeholder 3">
            <a:extLst>
              <a:ext uri="{FF2B5EF4-FFF2-40B4-BE49-F238E27FC236}">
                <a16:creationId xmlns:a16="http://schemas.microsoft.com/office/drawing/2014/main" id="{F1788309-9692-4A26-8DCA-E0D02C2B78E7}"/>
              </a:ext>
            </a:extLst>
          </p:cNvPr>
          <p:cNvSpPr>
            <a:spLocks noGrp="1"/>
          </p:cNvSpPr>
          <p:nvPr>
            <p:ph type="body" sz="quarter" idx="14"/>
          </p:nvPr>
        </p:nvSpPr>
        <p:spPr/>
        <p:txBody>
          <a:bodyPr/>
          <a:lstStyle/>
          <a:p>
            <a:r>
              <a:rPr lang="en-US"/>
              <a:t>06/12/2019 - 07/12/2019</a:t>
            </a:r>
          </a:p>
        </p:txBody>
      </p:sp>
    </p:spTree>
    <p:extLst>
      <p:ext uri="{BB962C8B-B14F-4D97-AF65-F5344CB8AC3E}">
        <p14:creationId xmlns:p14="http://schemas.microsoft.com/office/powerpoint/2010/main" val="32559550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1152</Words>
  <Application>Microsoft Office PowerPoint</Application>
  <PresentationFormat>On-screen Show (4:3)</PresentationFormat>
  <Paragraphs>497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Nexus International School Malaysia</vt:lpstr>
      <vt:lpstr>Facebook Reach | Nexus International School Malaysia</vt:lpstr>
      <vt:lpstr>Facebook Engaged Users | Nexus International School Malaysia</vt:lpstr>
      <vt:lpstr>Facebook Average Reactions Per Post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2</vt:lpstr>
      <vt:lpstr>Facebook (FB) Custom Own Posts Table (new) | Nexus International School Malaysia - 2 of 2</vt:lpstr>
      <vt:lpstr>Facebook Fan Demographics | Nexus International School Malaysia</vt:lpstr>
      <vt:lpstr>Facebook Interaction Rate | Nexus International School Malaysia</vt:lpstr>
      <vt:lpstr>Facebook Fans Total | Nexus International School Malaysia</vt:lpstr>
      <vt:lpstr>Facebook Page Views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Own Posts Table | Nexus International School Malaysia - 1 of 11</vt:lpstr>
      <vt:lpstr>Facebook Own Posts Table | Nexus International School Malaysia - 2 of 11</vt:lpstr>
      <vt:lpstr>Facebook Own Posts Table | Nexus International School Malaysia - 3 of 11</vt:lpstr>
      <vt:lpstr>Facebook Own Posts Table | Nexus International School Malaysia - 4 of 11</vt:lpstr>
      <vt:lpstr>Facebook Own Posts Table | Nexus International School Malaysia - 5 of 11</vt:lpstr>
      <vt:lpstr>Facebook Own Posts Table | Nexus International School Malaysia - 6 of 11</vt:lpstr>
      <vt:lpstr>Facebook Own Posts Table | Nexus International School Malaysia - 7 of 11</vt:lpstr>
      <vt:lpstr>Facebook Own Posts Table | Nexus International School Malaysia - 8 of 11</vt:lpstr>
      <vt:lpstr>Facebook Own Posts Table | Nexus International School Malaysia - 9 of 11</vt:lpstr>
      <vt:lpstr>Facebook Own Posts Table | Nexus International School Malaysia - 10 of 11</vt:lpstr>
      <vt:lpstr>Facebook Own Posts Table | Nexus International School Malaysia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2019-08-12T16:00:19Z</dcterms:created>
  <dcterms:modified xsi:type="dcterms:W3CDTF">2019-08-12T16:01:18Z</dcterms:modified>
</cp:coreProperties>
</file>