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</c:v>
                </c:pt>
                <c:pt idx="1">
                  <c:v>17</c:v>
                </c:pt>
                <c:pt idx="2">
                  <c:v>4</c:v>
                </c:pt>
                <c:pt idx="3">
                  <c:v>269</c:v>
                </c:pt>
                <c:pt idx="4">
                  <c:v>33</c:v>
                </c:pt>
                <c:pt idx="5">
                  <c:v>30</c:v>
                </c:pt>
                <c:pt idx="6">
                  <c:v>23</c:v>
                </c:pt>
                <c:pt idx="7">
                  <c:v>7</c:v>
                </c:pt>
                <c:pt idx="8">
                  <c:v>317</c:v>
                </c:pt>
                <c:pt idx="9">
                  <c:v>138</c:v>
                </c:pt>
                <c:pt idx="10">
                  <c:v>25</c:v>
                </c:pt>
                <c:pt idx="11">
                  <c:v>9</c:v>
                </c:pt>
                <c:pt idx="12">
                  <c:v>16</c:v>
                </c:pt>
                <c:pt idx="13">
                  <c:v>6</c:v>
                </c:pt>
                <c:pt idx="14">
                  <c:v>3</c:v>
                </c:pt>
                <c:pt idx="15">
                  <c:v>3</c:v>
                </c:pt>
                <c:pt idx="16">
                  <c:v>7</c:v>
                </c:pt>
                <c:pt idx="17">
                  <c:v>7</c:v>
                </c:pt>
                <c:pt idx="18">
                  <c:v>457</c:v>
                </c:pt>
                <c:pt idx="19">
                  <c:v>2077</c:v>
                </c:pt>
                <c:pt idx="20">
                  <c:v>3954</c:v>
                </c:pt>
                <c:pt idx="21">
                  <c:v>6915</c:v>
                </c:pt>
                <c:pt idx="22">
                  <c:v>10291</c:v>
                </c:pt>
                <c:pt idx="23">
                  <c:v>12286</c:v>
                </c:pt>
                <c:pt idx="24">
                  <c:v>12038</c:v>
                </c:pt>
                <c:pt idx="25">
                  <c:v>14848</c:v>
                </c:pt>
                <c:pt idx="26">
                  <c:v>15745</c:v>
                </c:pt>
                <c:pt idx="27">
                  <c:v>20717</c:v>
                </c:pt>
                <c:pt idx="28">
                  <c:v>9562</c:v>
                </c:pt>
                <c:pt idx="29">
                  <c:v>6818</c:v>
                </c:pt>
                <c:pt idx="30">
                  <c:v>4324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FB-40C6-9694-ED4531CE3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66704"/>
        <c:axId val="299372280"/>
      </c:lineChart>
      <c:dateAx>
        <c:axId val="29936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72280"/>
        <c:crosses val="autoZero"/>
        <c:auto val="1"/>
        <c:lblOffset val="100"/>
        <c:baseTimeUnit val="days"/>
      </c:dateAx>
      <c:valAx>
        <c:axId val="29937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6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13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11</c:v>
                </c:pt>
                <c:pt idx="9">
                  <c:v>4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44</c:v>
                </c:pt>
                <c:pt idx="20">
                  <c:v>63</c:v>
                </c:pt>
                <c:pt idx="21">
                  <c:v>74</c:v>
                </c:pt>
                <c:pt idx="22">
                  <c:v>72</c:v>
                </c:pt>
                <c:pt idx="23">
                  <c:v>31</c:v>
                </c:pt>
                <c:pt idx="24">
                  <c:v>25</c:v>
                </c:pt>
                <c:pt idx="25">
                  <c:v>26</c:v>
                </c:pt>
                <c:pt idx="26">
                  <c:v>32</c:v>
                </c:pt>
                <c:pt idx="27">
                  <c:v>34</c:v>
                </c:pt>
                <c:pt idx="28">
                  <c:v>25</c:v>
                </c:pt>
                <c:pt idx="29">
                  <c:v>37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5-45A8-B4FF-C78C84888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71296"/>
        <c:axId val="299367360"/>
      </c:lineChart>
      <c:dateAx>
        <c:axId val="299371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67360"/>
        <c:crosses val="autoZero"/>
        <c:auto val="1"/>
        <c:lblOffset val="100"/>
        <c:baseTimeUnit val="days"/>
      </c:dateAx>
      <c:valAx>
        <c:axId val="29936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71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5-417F-83B7-4F5D263FB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56792"/>
        <c:axId val="300351216"/>
      </c:lineChart>
      <c:dateAx>
        <c:axId val="30035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51216"/>
        <c:crosses val="autoZero"/>
        <c:auto val="1"/>
        <c:lblOffset val="100"/>
        <c:baseTimeUnit val="days"/>
      </c:dateAx>
      <c:valAx>
        <c:axId val="30035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5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26-45AA-8614-B55641102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26-45AA-8614-B55641102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26-45AA-8614-B556411021D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26-45AA-8614-B556411021D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26-45AA-8614-B556411021D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26-45AA-8614-B556411021D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26-45AA-8614-B556411021D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 Pre-University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A26-45AA-8614-B55641102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700232"/>
        <c:axId val="174705480"/>
      </c:barChart>
      <c:catAx>
        <c:axId val="17470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5480"/>
        <c:crosses val="autoZero"/>
        <c:auto val="1"/>
        <c:lblAlgn val="ctr"/>
        <c:lblOffset val="100"/>
        <c:noMultiLvlLbl val="0"/>
      </c:catAx>
      <c:valAx>
        <c:axId val="17470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31F-442C-BF15-CF60DFB88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03512"/>
        <c:axId val="174704168"/>
      </c:barChart>
      <c:catAx>
        <c:axId val="17470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4168"/>
        <c:crosses val="autoZero"/>
        <c:auto val="1"/>
        <c:lblAlgn val="ctr"/>
        <c:lblOffset val="100"/>
        <c:noMultiLvlLbl val="0"/>
      </c:catAx>
      <c:valAx>
        <c:axId val="17470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0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420</c:v>
                </c:pt>
                <c:pt idx="2">
                  <c:v>124</c:v>
                </c:pt>
                <c:pt idx="3">
                  <c:v>54</c:v>
                </c:pt>
                <c:pt idx="4">
                  <c:v>20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83-49F9-8C21-702AD6553E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677</c:v>
                </c:pt>
                <c:pt idx="2">
                  <c:v>140</c:v>
                </c:pt>
                <c:pt idx="3">
                  <c:v>92</c:v>
                </c:pt>
                <c:pt idx="4">
                  <c:v>28</c:v>
                </c:pt>
                <c:pt idx="5">
                  <c:v>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83-49F9-8C21-702AD6553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726024"/>
        <c:axId val="300724384"/>
      </c:barChart>
      <c:catAx>
        <c:axId val="30072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24384"/>
        <c:crosses val="autoZero"/>
        <c:auto val="1"/>
        <c:lblAlgn val="ctr"/>
        <c:lblOffset val="100"/>
        <c:noMultiLvlLbl val="0"/>
      </c:catAx>
      <c:valAx>
        <c:axId val="3007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2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74-478D-A1F3-9E78287FF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24712"/>
        <c:axId val="300723072"/>
      </c:lineChart>
      <c:dateAx>
        <c:axId val="300724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23072"/>
        <c:crosses val="autoZero"/>
        <c:auto val="1"/>
        <c:lblOffset val="100"/>
        <c:baseTimeUnit val="days"/>
      </c:dateAx>
      <c:valAx>
        <c:axId val="30072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2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1627</c:v>
                </c:pt>
                <c:pt idx="1">
                  <c:v>1627</c:v>
                </c:pt>
                <c:pt idx="2">
                  <c:v>1627</c:v>
                </c:pt>
                <c:pt idx="3">
                  <c:v>1627</c:v>
                </c:pt>
                <c:pt idx="4">
                  <c:v>1626</c:v>
                </c:pt>
                <c:pt idx="5">
                  <c:v>1626</c:v>
                </c:pt>
                <c:pt idx="6">
                  <c:v>1626</c:v>
                </c:pt>
                <c:pt idx="7">
                  <c:v>1626</c:v>
                </c:pt>
                <c:pt idx="8">
                  <c:v>1626</c:v>
                </c:pt>
                <c:pt idx="9">
                  <c:v>1626</c:v>
                </c:pt>
                <c:pt idx="10">
                  <c:v>1627</c:v>
                </c:pt>
                <c:pt idx="11">
                  <c:v>1627</c:v>
                </c:pt>
                <c:pt idx="12">
                  <c:v>1627</c:v>
                </c:pt>
                <c:pt idx="13">
                  <c:v>1627</c:v>
                </c:pt>
                <c:pt idx="14">
                  <c:v>1627</c:v>
                </c:pt>
                <c:pt idx="15">
                  <c:v>1627</c:v>
                </c:pt>
                <c:pt idx="16">
                  <c:v>1627</c:v>
                </c:pt>
                <c:pt idx="17">
                  <c:v>1627</c:v>
                </c:pt>
                <c:pt idx="18">
                  <c:v>1627</c:v>
                </c:pt>
                <c:pt idx="19">
                  <c:v>1627</c:v>
                </c:pt>
                <c:pt idx="20">
                  <c:v>1627</c:v>
                </c:pt>
                <c:pt idx="21">
                  <c:v>1627</c:v>
                </c:pt>
                <c:pt idx="22">
                  <c:v>1627</c:v>
                </c:pt>
                <c:pt idx="23">
                  <c:v>1628</c:v>
                </c:pt>
                <c:pt idx="24">
                  <c:v>1628</c:v>
                </c:pt>
                <c:pt idx="25">
                  <c:v>1628</c:v>
                </c:pt>
                <c:pt idx="26">
                  <c:v>1628</c:v>
                </c:pt>
                <c:pt idx="27">
                  <c:v>1628</c:v>
                </c:pt>
                <c:pt idx="28">
                  <c:v>1628</c:v>
                </c:pt>
                <c:pt idx="29">
                  <c:v>1630</c:v>
                </c:pt>
                <c:pt idx="30">
                  <c:v>1631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4B-4D80-B23A-C9ACC6E8DC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33240"/>
        <c:axId val="300734224"/>
      </c:lineChart>
      <c:dateAx>
        <c:axId val="30073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4224"/>
        <c:crosses val="autoZero"/>
        <c:auto val="1"/>
        <c:lblOffset val="100"/>
        <c:baseTimeUnit val="days"/>
      </c:dateAx>
      <c:valAx>
        <c:axId val="30073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 Pre-University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1</c:v>
                </c:pt>
                <c:pt idx="7">
                  <c:v>4</c:v>
                </c:pt>
                <c:pt idx="8">
                  <c:v>12</c:v>
                </c:pt>
                <c:pt idx="9">
                  <c:v>7</c:v>
                </c:pt>
                <c:pt idx="10">
                  <c:v>8</c:v>
                </c:pt>
                <c:pt idx="11">
                  <c:v>2</c:v>
                </c:pt>
                <c:pt idx="12">
                  <c:v>6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5</c:v>
                </c:pt>
                <c:pt idx="21">
                  <c:v>3</c:v>
                </c:pt>
                <c:pt idx="22">
                  <c:v>1</c:v>
                </c:pt>
                <c:pt idx="23">
                  <c:v>8</c:v>
                </c:pt>
                <c:pt idx="24">
                  <c:v>4</c:v>
                </c:pt>
                <c:pt idx="25">
                  <c:v>5</c:v>
                </c:pt>
                <c:pt idx="26">
                  <c:v>0</c:v>
                </c:pt>
                <c:pt idx="27">
                  <c:v>2</c:v>
                </c:pt>
                <c:pt idx="28">
                  <c:v>6</c:v>
                </c:pt>
                <c:pt idx="29">
                  <c:v>6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46-4BDB-BB4F-8830D275C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733568"/>
        <c:axId val="300733896"/>
      </c:lineChart>
      <c:dateAx>
        <c:axId val="300733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3896"/>
        <c:crosses val="autoZero"/>
        <c:auto val="1"/>
        <c:lblOffset val="100"/>
        <c:baseTimeUnit val="days"/>
      </c:dateAx>
      <c:valAx>
        <c:axId val="30073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73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B521-3D25-4BBB-9F48-BB609DF40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56D43A-F9B5-4CF2-B7DC-B1E6C4CDE0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99741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4359-B190-4424-88EE-666AE391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Oxford Fajar Pre-University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E8C09-A7A9-4BB4-85DB-04EB172BB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038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43189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86414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4016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2772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428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8962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2172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539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6301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35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6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Oxford Fajar Pre-University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0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2C155-53AB-43B5-AB57-A5810D954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51157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920D-F9A1-4161-A6E3-5CA3D02F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1437F-6DA9-475A-8CC7-29ECB20B1D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653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A26B0-3CF3-4F88-A9BE-CD8D2DF4BA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B2AD1-A202-44CC-BDB6-760E26EE1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71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D33AE-5041-48AF-B8AC-E07074E4B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FCE060-3065-42B2-AD97-7C223C1108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25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B0468-43D8-49FC-8859-FF7599E5D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98028-C2AA-4066-8658-E9BFA9FA6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164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F732A-D770-4822-A0DD-C98491EF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CC6C97-8B05-4D7B-A850-8C7CB6F8FE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94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106F6-081B-4108-910A-C6E7F9100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C20ED-1464-49E9-A568-EC4E5C0D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8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2C8AD-E967-42EE-A63A-5434ADAD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1A37A1-BA13-48A3-8CD3-FF035A3ED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262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C2006-F05F-4CA2-8BB8-FF53D38A42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6C8DF-C48A-498D-BF41-1DCEFA5A9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1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5EEC2-5381-4119-BD1A-8EB536350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F2B2E4-9833-4FD3-86D9-8D0241E25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727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F3C04-0204-4BB3-9EC1-A298A6EF9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1FD24-25A5-46DB-BB0E-B8B6FB4B9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27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F5E00-3196-4A44-9614-2E2BFC9B1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955FC-D1A7-4161-A5F2-C25F860C17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8495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74228-E6D4-4259-8072-D20F7B34A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89F28-602D-41BD-ADEA-AD6CA9F8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257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0549-17FD-410A-BAC9-2FDB18615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80677-5B42-454C-B523-B357D7EC2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358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BAB36-5C42-4B21-BD6D-A861A37690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454D5-2F38-4C29-AE15-8BA1B90A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54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6326-988B-4D6E-92DE-D52BD719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AE9B97-E7D6-4B52-984D-B1DBCCE7E6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7375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4C7E6-AF43-4EC6-8A2D-2DCB2EDFD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11CEA-6EEA-4128-9781-19E71D64C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97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5F791-D426-4FCD-95DA-0E39256F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Oxford Fajar Pre-University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599E1A-EC0A-4ACE-972A-C2834B520B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947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CC512-D6C5-4ACC-92EB-C74997874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E83A8-B19A-4F85-83AE-7C9D306B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330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7DD46-7C84-44C1-8BE1-CA720B652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Pre-University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0B354-F8B8-4221-9F93-3C3774E3E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448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4029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146127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870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55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70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93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70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2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22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62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81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2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1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45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E9704-2201-4FC0-B702-93F8D321C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85270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E6EB0-42AB-443D-BE49-F30CE4B8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Pre-University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FEAB48-A49F-478C-AAA9-21796E0F16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470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65785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56735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94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8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99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06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9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2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64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00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0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3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8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39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6F64A-9A64-47DC-B117-67024194C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63637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39DC8-31BE-4EF0-84E6-177BB884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Pre-University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B65BEE-B9C8-4850-B96A-BE82AAEE2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860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11242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38372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0049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4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05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6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505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39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Krai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1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24A3F-DD8C-40FB-87D5-0B0302F41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0885131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332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MASTER TEMPLATE</vt:lpstr>
      <vt:lpstr>Facebook Key Metrics Table | Oxford Fajar Pre-University</vt:lpstr>
      <vt:lpstr>Facebook Reach | Oxford Fajar Pre-University</vt:lpstr>
      <vt:lpstr>Facebook Engaged Users | Oxford Fajar Pre-University</vt:lpstr>
      <vt:lpstr>Facebook Average Reactions Per Post | Oxford Fajar Pre-University</vt:lpstr>
      <vt:lpstr>Facebook Interactions Distribution | Oxford Fajar Pre-University</vt:lpstr>
      <vt:lpstr>Facebook Interaction Rate By Weekday | Oxford Fajar Pre-University</vt:lpstr>
      <vt:lpstr>Facebook Fan Demographics | Oxford Fajar Pre-University</vt:lpstr>
      <vt:lpstr>Facebook Interaction Rate | Oxford Fajar Pre-University</vt:lpstr>
      <vt:lpstr>Facebook Fans Total | Oxford Fajar Pre-University</vt:lpstr>
      <vt:lpstr>Facebook Page Views | Oxford Fajar Pre-University</vt:lpstr>
      <vt:lpstr>Facebook Fans By City Table | Oxford Fajar Pre-University - 1 of 3</vt:lpstr>
      <vt:lpstr>Facebook Fans By City Table | Oxford Fajar Pre-University - 2 of 3</vt:lpstr>
      <vt:lpstr>Facebook Fans By City Table | Oxford Fajar Pre-University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2019-08-05T07:09:03Z</dcterms:created>
  <dcterms:modified xsi:type="dcterms:W3CDTF">2019-08-05T07:09:22Z</dcterms:modified>
</cp:coreProperties>
</file>