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5" r:id="rId18"/>
    <p:sldId id="276" r:id="rId19"/>
    <p:sldId id="277" r:id="rId20"/>
    <p:sldId id="278" r:id="rId21"/>
    <p:sldId id="279" r:id="rId22"/>
    <p:sldId id="280" r:id="rId23"/>
    <p:sldId id="281" r:id="rId24"/>
    <p:sldId id="282"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numCache>
            </c:numRef>
          </c:cat>
          <c:val>
            <c:numRef>
              <c:f>Sheet1!$B$2:$B$32</c:f>
              <c:numCache>
                <c:formatCode>General</c:formatCode>
                <c:ptCount val="31"/>
                <c:pt idx="0">
                  <c:v>2980</c:v>
                </c:pt>
                <c:pt idx="1">
                  <c:v>3941</c:v>
                </c:pt>
                <c:pt idx="2">
                  <c:v>3211</c:v>
                </c:pt>
                <c:pt idx="3">
                  <c:v>2765</c:v>
                </c:pt>
                <c:pt idx="4">
                  <c:v>3122</c:v>
                </c:pt>
                <c:pt idx="5">
                  <c:v>2867</c:v>
                </c:pt>
                <c:pt idx="6">
                  <c:v>3136</c:v>
                </c:pt>
                <c:pt idx="7">
                  <c:v>3240</c:v>
                </c:pt>
                <c:pt idx="8">
                  <c:v>7541</c:v>
                </c:pt>
                <c:pt idx="9">
                  <c:v>5190</c:v>
                </c:pt>
                <c:pt idx="10">
                  <c:v>3309</c:v>
                </c:pt>
                <c:pt idx="11">
                  <c:v>3941</c:v>
                </c:pt>
                <c:pt idx="12">
                  <c:v>4443</c:v>
                </c:pt>
                <c:pt idx="13">
                  <c:v>4219</c:v>
                </c:pt>
                <c:pt idx="14">
                  <c:v>3789</c:v>
                </c:pt>
                <c:pt idx="15">
                  <c:v>2559</c:v>
                </c:pt>
                <c:pt idx="16">
                  <c:v>2573</c:v>
                </c:pt>
                <c:pt idx="17">
                  <c:v>2385</c:v>
                </c:pt>
                <c:pt idx="18">
                  <c:v>2395</c:v>
                </c:pt>
                <c:pt idx="19">
                  <c:v>31729</c:v>
                </c:pt>
                <c:pt idx="20">
                  <c:v>22824</c:v>
                </c:pt>
                <c:pt idx="21">
                  <c:v>22902</c:v>
                </c:pt>
                <c:pt idx="22">
                  <c:v>24419</c:v>
                </c:pt>
                <c:pt idx="23">
                  <c:v>23801</c:v>
                </c:pt>
                <c:pt idx="24">
                  <c:v>15695</c:v>
                </c:pt>
                <c:pt idx="25">
                  <c:v>7675</c:v>
                </c:pt>
                <c:pt idx="26">
                  <c:v>7739</c:v>
                </c:pt>
                <c:pt idx="27">
                  <c:v>7574</c:v>
                </c:pt>
                <c:pt idx="28">
                  <c:v>9371</c:v>
                </c:pt>
                <c:pt idx="29">
                  <c:v>8634</c:v>
                </c:pt>
                <c:pt idx="30">
                  <c:v>9581</c:v>
                </c:pt>
              </c:numCache>
            </c:numRef>
          </c:val>
          <c:smooth val="0"/>
          <c:extLst>
            <c:ext xmlns:c16="http://schemas.microsoft.com/office/drawing/2014/chart" uri="{C3380CC4-5D6E-409C-BE32-E72D297353CC}">
              <c16:uniqueId val="{00000000-AA3D-4936-92C3-CB705CFB67DB}"/>
            </c:ext>
          </c:extLst>
        </c:ser>
        <c:dLbls>
          <c:showLegendKey val="0"/>
          <c:showVal val="0"/>
          <c:showCatName val="0"/>
          <c:showSerName val="0"/>
          <c:showPercent val="0"/>
          <c:showBubbleSize val="0"/>
        </c:dLbls>
        <c:smooth val="0"/>
        <c:axId val="250388800"/>
        <c:axId val="304704312"/>
      </c:lineChart>
      <c:dateAx>
        <c:axId val="250388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704312"/>
        <c:crosses val="autoZero"/>
        <c:auto val="1"/>
        <c:lblOffset val="100"/>
        <c:baseTimeUnit val="days"/>
      </c:dateAx>
      <c:valAx>
        <c:axId val="304704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388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numCache>
            </c:numRef>
          </c:cat>
          <c:val>
            <c:numRef>
              <c:f>Sheet1!$B$2:$B$32</c:f>
              <c:numCache>
                <c:formatCode>General</c:formatCode>
                <c:ptCount val="31"/>
                <c:pt idx="0">
                  <c:v>68</c:v>
                </c:pt>
                <c:pt idx="1">
                  <c:v>76</c:v>
                </c:pt>
                <c:pt idx="2">
                  <c:v>66</c:v>
                </c:pt>
                <c:pt idx="3">
                  <c:v>70</c:v>
                </c:pt>
                <c:pt idx="4">
                  <c:v>55</c:v>
                </c:pt>
                <c:pt idx="5">
                  <c:v>53</c:v>
                </c:pt>
                <c:pt idx="6">
                  <c:v>59</c:v>
                </c:pt>
                <c:pt idx="7">
                  <c:v>63</c:v>
                </c:pt>
                <c:pt idx="8">
                  <c:v>91</c:v>
                </c:pt>
                <c:pt idx="9">
                  <c:v>63</c:v>
                </c:pt>
                <c:pt idx="10">
                  <c:v>55</c:v>
                </c:pt>
                <c:pt idx="11">
                  <c:v>84</c:v>
                </c:pt>
                <c:pt idx="12">
                  <c:v>86</c:v>
                </c:pt>
                <c:pt idx="13">
                  <c:v>89</c:v>
                </c:pt>
                <c:pt idx="14">
                  <c:v>61</c:v>
                </c:pt>
                <c:pt idx="15">
                  <c:v>64</c:v>
                </c:pt>
                <c:pt idx="16">
                  <c:v>64</c:v>
                </c:pt>
                <c:pt idx="17">
                  <c:v>62</c:v>
                </c:pt>
                <c:pt idx="18">
                  <c:v>51</c:v>
                </c:pt>
                <c:pt idx="19">
                  <c:v>74</c:v>
                </c:pt>
                <c:pt idx="20">
                  <c:v>84</c:v>
                </c:pt>
                <c:pt idx="21">
                  <c:v>113</c:v>
                </c:pt>
                <c:pt idx="22">
                  <c:v>126</c:v>
                </c:pt>
                <c:pt idx="23">
                  <c:v>113</c:v>
                </c:pt>
                <c:pt idx="24">
                  <c:v>72</c:v>
                </c:pt>
                <c:pt idx="25">
                  <c:v>54</c:v>
                </c:pt>
                <c:pt idx="26">
                  <c:v>63</c:v>
                </c:pt>
                <c:pt idx="27">
                  <c:v>64</c:v>
                </c:pt>
                <c:pt idx="28">
                  <c:v>70</c:v>
                </c:pt>
                <c:pt idx="29">
                  <c:v>58</c:v>
                </c:pt>
                <c:pt idx="30">
                  <c:v>61</c:v>
                </c:pt>
              </c:numCache>
            </c:numRef>
          </c:val>
          <c:smooth val="0"/>
          <c:extLst>
            <c:ext xmlns:c16="http://schemas.microsoft.com/office/drawing/2014/chart" uri="{C3380CC4-5D6E-409C-BE32-E72D297353CC}">
              <c16:uniqueId val="{00000000-F52F-4E4C-B9B2-7FCD2B351826}"/>
            </c:ext>
          </c:extLst>
        </c:ser>
        <c:dLbls>
          <c:showLegendKey val="0"/>
          <c:showVal val="0"/>
          <c:showCatName val="0"/>
          <c:showSerName val="0"/>
          <c:showPercent val="0"/>
          <c:showBubbleSize val="0"/>
        </c:dLbls>
        <c:smooth val="0"/>
        <c:axId val="304706280"/>
        <c:axId val="304705624"/>
      </c:lineChart>
      <c:dateAx>
        <c:axId val="304706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705624"/>
        <c:crosses val="autoZero"/>
        <c:auto val="1"/>
        <c:lblOffset val="100"/>
        <c:baseTimeUnit val="days"/>
      </c:dateAx>
      <c:valAx>
        <c:axId val="304705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706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numCache>
            </c:numRef>
          </c:cat>
          <c:val>
            <c:numRef>
              <c:f>Sheet1!$B$2:$B$32</c:f>
              <c:numCache>
                <c:formatCode>General</c:formatCode>
                <c:ptCount val="31"/>
                <c:pt idx="0">
                  <c:v>0</c:v>
                </c:pt>
                <c:pt idx="1">
                  <c:v>0</c:v>
                </c:pt>
                <c:pt idx="2">
                  <c:v>0</c:v>
                </c:pt>
                <c:pt idx="3">
                  <c:v>0</c:v>
                </c:pt>
                <c:pt idx="4">
                  <c:v>0</c:v>
                </c:pt>
                <c:pt idx="5">
                  <c:v>0</c:v>
                </c:pt>
                <c:pt idx="6">
                  <c:v>0</c:v>
                </c:pt>
                <c:pt idx="7">
                  <c:v>9</c:v>
                </c:pt>
                <c:pt idx="8">
                  <c:v>6</c:v>
                </c:pt>
                <c:pt idx="9">
                  <c:v>0</c:v>
                </c:pt>
                <c:pt idx="10">
                  <c:v>18</c:v>
                </c:pt>
                <c:pt idx="11">
                  <c:v>21</c:v>
                </c:pt>
                <c:pt idx="12">
                  <c:v>17</c:v>
                </c:pt>
                <c:pt idx="13">
                  <c:v>9</c:v>
                </c:pt>
                <c:pt idx="14">
                  <c:v>12</c:v>
                </c:pt>
                <c:pt idx="15">
                  <c:v>6</c:v>
                </c:pt>
                <c:pt idx="16">
                  <c:v>6</c:v>
                </c:pt>
                <c:pt idx="17">
                  <c:v>0</c:v>
                </c:pt>
                <c:pt idx="18">
                  <c:v>6</c:v>
                </c:pt>
                <c:pt idx="19">
                  <c:v>0</c:v>
                </c:pt>
                <c:pt idx="20">
                  <c:v>21</c:v>
                </c:pt>
                <c:pt idx="21">
                  <c:v>0</c:v>
                </c:pt>
                <c:pt idx="22">
                  <c:v>7</c:v>
                </c:pt>
                <c:pt idx="23">
                  <c:v>0</c:v>
                </c:pt>
                <c:pt idx="24">
                  <c:v>11</c:v>
                </c:pt>
                <c:pt idx="25">
                  <c:v>0</c:v>
                </c:pt>
                <c:pt idx="26">
                  <c:v>14</c:v>
                </c:pt>
                <c:pt idx="27">
                  <c:v>0</c:v>
                </c:pt>
                <c:pt idx="28">
                  <c:v>12</c:v>
                </c:pt>
                <c:pt idx="29">
                  <c:v>0</c:v>
                </c:pt>
                <c:pt idx="30">
                  <c:v>0</c:v>
                </c:pt>
              </c:numCache>
            </c:numRef>
          </c:val>
          <c:smooth val="0"/>
          <c:extLst>
            <c:ext xmlns:c16="http://schemas.microsoft.com/office/drawing/2014/chart" uri="{C3380CC4-5D6E-409C-BE32-E72D297353CC}">
              <c16:uniqueId val="{00000000-CFC7-42D2-9322-D921D52247A9}"/>
            </c:ext>
          </c:extLst>
        </c:ser>
        <c:dLbls>
          <c:showLegendKey val="0"/>
          <c:showVal val="0"/>
          <c:showCatName val="0"/>
          <c:showSerName val="0"/>
          <c:showPercent val="0"/>
          <c:showBubbleSize val="0"/>
        </c:dLbls>
        <c:smooth val="0"/>
        <c:axId val="302164104"/>
        <c:axId val="302165416"/>
      </c:lineChart>
      <c:dateAx>
        <c:axId val="302164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65416"/>
        <c:crosses val="autoZero"/>
        <c:auto val="1"/>
        <c:lblOffset val="100"/>
        <c:baseTimeUnit val="days"/>
      </c:dateAx>
      <c:valAx>
        <c:axId val="302165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64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164</c:v>
                </c:pt>
              </c:numCache>
            </c:numRef>
          </c:val>
          <c:extLst>
            <c:ext xmlns:c16="http://schemas.microsoft.com/office/drawing/2014/chart" uri="{C3380CC4-5D6E-409C-BE32-E72D297353CC}">
              <c16:uniqueId val="{00000000-3ACE-402C-B5C7-906E71E4345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21</c:v>
                </c:pt>
              </c:numCache>
            </c:numRef>
          </c:val>
          <c:extLst>
            <c:ext xmlns:c16="http://schemas.microsoft.com/office/drawing/2014/chart" uri="{C3380CC4-5D6E-409C-BE32-E72D297353CC}">
              <c16:uniqueId val="{00000001-3ACE-402C-B5C7-906E71E4345E}"/>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3</c:v>
                </c:pt>
              </c:numCache>
            </c:numRef>
          </c:val>
          <c:extLst>
            <c:ext xmlns:c16="http://schemas.microsoft.com/office/drawing/2014/chart" uri="{C3380CC4-5D6E-409C-BE32-E72D297353CC}">
              <c16:uniqueId val="{00000002-3ACE-402C-B5C7-906E71E4345E}"/>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1</c:v>
                </c:pt>
              </c:numCache>
            </c:numRef>
          </c:val>
          <c:extLst>
            <c:ext xmlns:c16="http://schemas.microsoft.com/office/drawing/2014/chart" uri="{C3380CC4-5D6E-409C-BE32-E72D297353CC}">
              <c16:uniqueId val="{00000003-3ACE-402C-B5C7-906E71E4345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5</c:v>
                </c:pt>
              </c:numCache>
            </c:numRef>
          </c:val>
          <c:extLst>
            <c:ext xmlns:c16="http://schemas.microsoft.com/office/drawing/2014/chart" uri="{C3380CC4-5D6E-409C-BE32-E72D297353CC}">
              <c16:uniqueId val="{00000004-3ACE-402C-B5C7-906E71E4345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0</c:v>
                </c:pt>
              </c:numCache>
            </c:numRef>
          </c:val>
          <c:extLst>
            <c:ext xmlns:c16="http://schemas.microsoft.com/office/drawing/2014/chart" uri="{C3380CC4-5D6E-409C-BE32-E72D297353CC}">
              <c16:uniqueId val="{00000005-3ACE-402C-B5C7-906E71E4345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8</c:v>
                </c:pt>
              </c:numCache>
            </c:numRef>
          </c:val>
          <c:extLst>
            <c:ext xmlns:c16="http://schemas.microsoft.com/office/drawing/2014/chart" uri="{C3380CC4-5D6E-409C-BE32-E72D297353CC}">
              <c16:uniqueId val="{00000006-3ACE-402C-B5C7-906E71E4345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14</c:v>
                </c:pt>
              </c:numCache>
            </c:numRef>
          </c:val>
          <c:extLst>
            <c:ext xmlns:c16="http://schemas.microsoft.com/office/drawing/2014/chart" uri="{C3380CC4-5D6E-409C-BE32-E72D297353CC}">
              <c16:uniqueId val="{00000007-3ACE-402C-B5C7-906E71E4345E}"/>
            </c:ext>
          </c:extLst>
        </c:ser>
        <c:dLbls>
          <c:showLegendKey val="0"/>
          <c:showVal val="0"/>
          <c:showCatName val="0"/>
          <c:showSerName val="0"/>
          <c:showPercent val="0"/>
          <c:showBubbleSize val="0"/>
        </c:dLbls>
        <c:gapWidth val="150"/>
        <c:overlap val="100"/>
        <c:axId val="305783264"/>
        <c:axId val="305786872"/>
      </c:barChart>
      <c:catAx>
        <c:axId val="305783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786872"/>
        <c:crosses val="autoZero"/>
        <c:auto val="1"/>
        <c:lblAlgn val="ctr"/>
        <c:lblOffset val="100"/>
        <c:noMultiLvlLbl val="0"/>
      </c:catAx>
      <c:valAx>
        <c:axId val="3057868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783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1.10089723124346E-2</c:v>
                </c:pt>
                <c:pt idx="1">
                  <c:v>6.7277053020433899E-3</c:v>
                </c:pt>
                <c:pt idx="2">
                  <c:v>5.5044861562173197E-3</c:v>
                </c:pt>
                <c:pt idx="3">
                  <c:v>1.49844345363694E-2</c:v>
                </c:pt>
                <c:pt idx="4">
                  <c:v>1.4678629749912801E-2</c:v>
                </c:pt>
                <c:pt idx="5">
                  <c:v>1.60547512889672E-2</c:v>
                </c:pt>
                <c:pt idx="6">
                  <c:v>1.6513458468652001E-2</c:v>
                </c:pt>
              </c:numCache>
            </c:numRef>
          </c:val>
          <c:extLst>
            <c:ext xmlns:c16="http://schemas.microsoft.com/office/drawing/2014/chart" uri="{C3380CC4-5D6E-409C-BE32-E72D297353CC}">
              <c16:uniqueId val="{00000000-538D-4AB7-A227-93465545B5F9}"/>
            </c:ext>
          </c:extLst>
        </c:ser>
        <c:dLbls>
          <c:showLegendKey val="0"/>
          <c:showVal val="0"/>
          <c:showCatName val="0"/>
          <c:showSerName val="0"/>
          <c:showPercent val="0"/>
          <c:showBubbleSize val="0"/>
        </c:dLbls>
        <c:gapWidth val="219"/>
        <c:overlap val="-27"/>
        <c:axId val="305790152"/>
        <c:axId val="305782608"/>
      </c:barChart>
      <c:catAx>
        <c:axId val="305790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782608"/>
        <c:crosses val="autoZero"/>
        <c:auto val="1"/>
        <c:lblAlgn val="ctr"/>
        <c:lblOffset val="100"/>
        <c:noMultiLvlLbl val="0"/>
      </c:catAx>
      <c:valAx>
        <c:axId val="305782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790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12523</c:v>
                </c:pt>
                <c:pt idx="1">
                  <c:v>15484</c:v>
                </c:pt>
                <c:pt idx="2">
                  <c:v>7031</c:v>
                </c:pt>
                <c:pt idx="3">
                  <c:v>6373</c:v>
                </c:pt>
                <c:pt idx="4">
                  <c:v>2720</c:v>
                </c:pt>
                <c:pt idx="5">
                  <c:v>1094</c:v>
                </c:pt>
                <c:pt idx="6">
                  <c:v>121</c:v>
                </c:pt>
              </c:numCache>
            </c:numRef>
          </c:val>
          <c:extLst>
            <c:ext xmlns:c16="http://schemas.microsoft.com/office/drawing/2014/chart" uri="{C3380CC4-5D6E-409C-BE32-E72D297353CC}">
              <c16:uniqueId val="{00000000-F2D2-4E01-BC13-798A42EEDB18}"/>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23339</c:v>
                </c:pt>
                <c:pt idx="1">
                  <c:v>23882</c:v>
                </c:pt>
                <c:pt idx="2">
                  <c:v>5315</c:v>
                </c:pt>
                <c:pt idx="3">
                  <c:v>7423</c:v>
                </c:pt>
                <c:pt idx="4">
                  <c:v>3058</c:v>
                </c:pt>
                <c:pt idx="5">
                  <c:v>845</c:v>
                </c:pt>
                <c:pt idx="6">
                  <c:v>123</c:v>
                </c:pt>
              </c:numCache>
            </c:numRef>
          </c:val>
          <c:extLst>
            <c:ext xmlns:c16="http://schemas.microsoft.com/office/drawing/2014/chart" uri="{C3380CC4-5D6E-409C-BE32-E72D297353CC}">
              <c16:uniqueId val="{00000001-F2D2-4E01-BC13-798A42EEDB18}"/>
            </c:ext>
          </c:extLst>
        </c:ser>
        <c:dLbls>
          <c:showLegendKey val="0"/>
          <c:showVal val="0"/>
          <c:showCatName val="0"/>
          <c:showSerName val="0"/>
          <c:showPercent val="0"/>
          <c:showBubbleSize val="0"/>
        </c:dLbls>
        <c:gapWidth val="219"/>
        <c:overlap val="-27"/>
        <c:axId val="312555144"/>
        <c:axId val="312554816"/>
      </c:barChart>
      <c:catAx>
        <c:axId val="31255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554816"/>
        <c:crosses val="autoZero"/>
        <c:auto val="1"/>
        <c:lblAlgn val="ctr"/>
        <c:lblOffset val="100"/>
        <c:noMultiLvlLbl val="0"/>
      </c:catAx>
      <c:valAx>
        <c:axId val="312554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55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numCache>
            </c:numRef>
          </c:cat>
          <c:val>
            <c:numRef>
              <c:f>Sheet1!$B$2:$B$32</c:f>
              <c:numCache>
                <c:formatCode>General</c:formatCode>
                <c:ptCount val="31"/>
                <c:pt idx="0">
                  <c:v>0</c:v>
                </c:pt>
                <c:pt idx="1">
                  <c:v>0</c:v>
                </c:pt>
                <c:pt idx="2">
                  <c:v>0</c:v>
                </c:pt>
                <c:pt idx="3">
                  <c:v>0</c:v>
                </c:pt>
                <c:pt idx="4">
                  <c:v>0</c:v>
                </c:pt>
                <c:pt idx="5">
                  <c:v>0</c:v>
                </c:pt>
                <c:pt idx="6">
                  <c:v>0</c:v>
                </c:pt>
                <c:pt idx="7">
                  <c:v>9.1923593109407495E-3</c:v>
                </c:pt>
                <c:pt idx="8">
                  <c:v>7.3518600205852097E-3</c:v>
                </c:pt>
                <c:pt idx="9">
                  <c:v>0</c:v>
                </c:pt>
                <c:pt idx="10">
                  <c:v>1.6992743639202699E-2</c:v>
                </c:pt>
                <c:pt idx="11">
                  <c:v>2.2039781806160098E-2</c:v>
                </c:pt>
                <c:pt idx="12">
                  <c:v>1.8360752056404198E-2</c:v>
                </c:pt>
                <c:pt idx="13">
                  <c:v>1.1930655360076399E-2</c:v>
                </c:pt>
                <c:pt idx="14">
                  <c:v>1.2845215157353901E-2</c:v>
                </c:pt>
                <c:pt idx="15">
                  <c:v>6.4210169056202202E-3</c:v>
                </c:pt>
                <c:pt idx="16">
                  <c:v>5.50221464139316E-3</c:v>
                </c:pt>
                <c:pt idx="17">
                  <c:v>0</c:v>
                </c:pt>
                <c:pt idx="18">
                  <c:v>7.3317142464372504E-3</c:v>
                </c:pt>
                <c:pt idx="19">
                  <c:v>0</c:v>
                </c:pt>
                <c:pt idx="20">
                  <c:v>2.10711471865438E-2</c:v>
                </c:pt>
                <c:pt idx="21">
                  <c:v>0</c:v>
                </c:pt>
                <c:pt idx="22">
                  <c:v>6.40949337533078E-3</c:v>
                </c:pt>
                <c:pt idx="23">
                  <c:v>0</c:v>
                </c:pt>
                <c:pt idx="24">
                  <c:v>1.09814687714482E-2</c:v>
                </c:pt>
                <c:pt idx="25">
                  <c:v>0</c:v>
                </c:pt>
                <c:pt idx="26">
                  <c:v>1.3720181472266901E-2</c:v>
                </c:pt>
                <c:pt idx="27">
                  <c:v>0</c:v>
                </c:pt>
                <c:pt idx="28">
                  <c:v>1.0971127649070199E-2</c:v>
                </c:pt>
                <c:pt idx="29">
                  <c:v>0</c:v>
                </c:pt>
                <c:pt idx="30">
                  <c:v>0</c:v>
                </c:pt>
              </c:numCache>
            </c:numRef>
          </c:val>
          <c:smooth val="0"/>
          <c:extLst>
            <c:ext xmlns:c16="http://schemas.microsoft.com/office/drawing/2014/chart" uri="{C3380CC4-5D6E-409C-BE32-E72D297353CC}">
              <c16:uniqueId val="{00000000-EC41-4E82-87EF-311704EB8D8D}"/>
            </c:ext>
          </c:extLst>
        </c:ser>
        <c:dLbls>
          <c:showLegendKey val="0"/>
          <c:showVal val="0"/>
          <c:showCatName val="0"/>
          <c:showSerName val="0"/>
          <c:showPercent val="0"/>
          <c:showBubbleSize val="0"/>
        </c:dLbls>
        <c:smooth val="0"/>
        <c:axId val="312550224"/>
        <c:axId val="312550880"/>
      </c:lineChart>
      <c:dateAx>
        <c:axId val="312550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550880"/>
        <c:crosses val="autoZero"/>
        <c:auto val="1"/>
        <c:lblOffset val="100"/>
        <c:baseTimeUnit val="days"/>
      </c:dateAx>
      <c:valAx>
        <c:axId val="312550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550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numCache>
            </c:numRef>
          </c:cat>
          <c:val>
            <c:numRef>
              <c:f>Sheet1!$B$2:$B$32</c:f>
              <c:numCache>
                <c:formatCode>General</c:formatCode>
                <c:ptCount val="31"/>
                <c:pt idx="0">
                  <c:v>108568</c:v>
                </c:pt>
                <c:pt idx="1">
                  <c:v>108607</c:v>
                </c:pt>
                <c:pt idx="2">
                  <c:v>108643</c:v>
                </c:pt>
                <c:pt idx="3">
                  <c:v>108686</c:v>
                </c:pt>
                <c:pt idx="4">
                  <c:v>108710</c:v>
                </c:pt>
                <c:pt idx="5">
                  <c:v>108742</c:v>
                </c:pt>
                <c:pt idx="6">
                  <c:v>108770</c:v>
                </c:pt>
                <c:pt idx="7">
                  <c:v>108803</c:v>
                </c:pt>
                <c:pt idx="8">
                  <c:v>108829</c:v>
                </c:pt>
                <c:pt idx="9">
                  <c:v>108858</c:v>
                </c:pt>
                <c:pt idx="10">
                  <c:v>108882</c:v>
                </c:pt>
                <c:pt idx="11">
                  <c:v>108907</c:v>
                </c:pt>
                <c:pt idx="12">
                  <c:v>108949</c:v>
                </c:pt>
                <c:pt idx="13">
                  <c:v>108978</c:v>
                </c:pt>
                <c:pt idx="14">
                  <c:v>109003</c:v>
                </c:pt>
                <c:pt idx="15">
                  <c:v>109032</c:v>
                </c:pt>
                <c:pt idx="16">
                  <c:v>109062</c:v>
                </c:pt>
                <c:pt idx="17">
                  <c:v>109104</c:v>
                </c:pt>
                <c:pt idx="18">
                  <c:v>109127</c:v>
                </c:pt>
                <c:pt idx="19">
                  <c:v>109144</c:v>
                </c:pt>
                <c:pt idx="20">
                  <c:v>109165</c:v>
                </c:pt>
                <c:pt idx="21">
                  <c:v>109200</c:v>
                </c:pt>
                <c:pt idx="22">
                  <c:v>109227</c:v>
                </c:pt>
                <c:pt idx="23">
                  <c:v>109263</c:v>
                </c:pt>
                <c:pt idx="24">
                  <c:v>109287</c:v>
                </c:pt>
                <c:pt idx="25">
                  <c:v>109310</c:v>
                </c:pt>
                <c:pt idx="26">
                  <c:v>109346</c:v>
                </c:pt>
                <c:pt idx="27">
                  <c:v>109369</c:v>
                </c:pt>
                <c:pt idx="28">
                  <c:v>109388</c:v>
                </c:pt>
                <c:pt idx="29">
                  <c:v>109412</c:v>
                </c:pt>
                <c:pt idx="30">
                  <c:v>109436</c:v>
                </c:pt>
              </c:numCache>
            </c:numRef>
          </c:val>
          <c:smooth val="0"/>
          <c:extLst>
            <c:ext xmlns:c16="http://schemas.microsoft.com/office/drawing/2014/chart" uri="{C3380CC4-5D6E-409C-BE32-E72D297353CC}">
              <c16:uniqueId val="{00000000-F119-4B29-9442-293BF1D62005}"/>
            </c:ext>
          </c:extLst>
        </c:ser>
        <c:dLbls>
          <c:showLegendKey val="0"/>
          <c:showVal val="0"/>
          <c:showCatName val="0"/>
          <c:showSerName val="0"/>
          <c:showPercent val="0"/>
          <c:showBubbleSize val="0"/>
        </c:dLbls>
        <c:smooth val="0"/>
        <c:axId val="312556456"/>
        <c:axId val="312556784"/>
      </c:lineChart>
      <c:dateAx>
        <c:axId val="312556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556784"/>
        <c:crosses val="autoZero"/>
        <c:auto val="1"/>
        <c:lblOffset val="100"/>
        <c:baseTimeUnit val="days"/>
      </c:dateAx>
      <c:valAx>
        <c:axId val="312556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556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numCache>
            </c:numRef>
          </c:cat>
          <c:val>
            <c:numRef>
              <c:f>Sheet1!$B$2:$B$32</c:f>
              <c:numCache>
                <c:formatCode>General</c:formatCode>
                <c:ptCount val="31"/>
                <c:pt idx="0">
                  <c:v>31</c:v>
                </c:pt>
                <c:pt idx="1">
                  <c:v>33</c:v>
                </c:pt>
                <c:pt idx="2">
                  <c:v>30</c:v>
                </c:pt>
                <c:pt idx="3">
                  <c:v>25</c:v>
                </c:pt>
                <c:pt idx="4">
                  <c:v>27</c:v>
                </c:pt>
                <c:pt idx="5">
                  <c:v>19</c:v>
                </c:pt>
                <c:pt idx="6">
                  <c:v>36</c:v>
                </c:pt>
                <c:pt idx="7">
                  <c:v>35</c:v>
                </c:pt>
                <c:pt idx="8">
                  <c:v>38</c:v>
                </c:pt>
                <c:pt idx="9">
                  <c:v>40</c:v>
                </c:pt>
                <c:pt idx="10">
                  <c:v>34</c:v>
                </c:pt>
                <c:pt idx="11">
                  <c:v>42</c:v>
                </c:pt>
                <c:pt idx="12">
                  <c:v>52</c:v>
                </c:pt>
                <c:pt idx="13">
                  <c:v>34</c:v>
                </c:pt>
                <c:pt idx="14">
                  <c:v>29</c:v>
                </c:pt>
                <c:pt idx="15">
                  <c:v>40</c:v>
                </c:pt>
                <c:pt idx="16">
                  <c:v>25</c:v>
                </c:pt>
                <c:pt idx="17">
                  <c:v>22</c:v>
                </c:pt>
                <c:pt idx="18">
                  <c:v>20</c:v>
                </c:pt>
                <c:pt idx="19">
                  <c:v>34</c:v>
                </c:pt>
                <c:pt idx="20">
                  <c:v>24</c:v>
                </c:pt>
                <c:pt idx="21">
                  <c:v>37</c:v>
                </c:pt>
                <c:pt idx="22">
                  <c:v>39</c:v>
                </c:pt>
                <c:pt idx="23">
                  <c:v>24</c:v>
                </c:pt>
                <c:pt idx="24">
                  <c:v>26</c:v>
                </c:pt>
                <c:pt idx="25">
                  <c:v>15</c:v>
                </c:pt>
                <c:pt idx="26">
                  <c:v>27</c:v>
                </c:pt>
                <c:pt idx="27">
                  <c:v>27</c:v>
                </c:pt>
                <c:pt idx="28">
                  <c:v>31</c:v>
                </c:pt>
                <c:pt idx="29">
                  <c:v>27</c:v>
                </c:pt>
                <c:pt idx="30">
                  <c:v>44</c:v>
                </c:pt>
              </c:numCache>
            </c:numRef>
          </c:val>
          <c:smooth val="0"/>
          <c:extLst>
            <c:ext xmlns:c16="http://schemas.microsoft.com/office/drawing/2014/chart" uri="{C3380CC4-5D6E-409C-BE32-E72D297353CC}">
              <c16:uniqueId val="{00000000-8AAB-407D-A5D3-77E3781714A4}"/>
            </c:ext>
          </c:extLst>
        </c:ser>
        <c:dLbls>
          <c:showLegendKey val="0"/>
          <c:showVal val="0"/>
          <c:showCatName val="0"/>
          <c:showSerName val="0"/>
          <c:showPercent val="0"/>
          <c:showBubbleSize val="0"/>
        </c:dLbls>
        <c:smooth val="0"/>
        <c:axId val="312561376"/>
        <c:axId val="312562688"/>
      </c:lineChart>
      <c:dateAx>
        <c:axId val="312561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562688"/>
        <c:crosses val="autoZero"/>
        <c:auto val="1"/>
        <c:lblOffset val="100"/>
        <c:baseTimeUnit val="days"/>
      </c:dateAx>
      <c:valAx>
        <c:axId val="312562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561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303AD-2DCE-4354-9289-4DA1379C6657}"/>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10943A2D-B1DE-445E-9BE0-BA4EDCD9219F}"/>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1621947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C5596-3294-4567-9F65-3D9821BAD357}"/>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BA412EDD-3C3D-4D59-B347-8A1C751F11E9}"/>
              </a:ext>
            </a:extLst>
          </p:cNvPr>
          <p:cNvGraphicFramePr>
            <a:graphicFrameLocks noGrp="1"/>
          </p:cNvGraphicFramePr>
          <p:nvPr>
            <p:ph type="tbl" sz="quarter" idx="13"/>
            <p:extLst>
              <p:ext uri="{D42A27DB-BD31-4B8C-83A1-F6EECF244321}">
                <p14:modId xmlns:p14="http://schemas.microsoft.com/office/powerpoint/2010/main" val="1019379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68673508"/>
                    </a:ext>
                  </a:extLst>
                </a:gridCol>
                <a:gridCol w="740664">
                  <a:extLst>
                    <a:ext uri="{9D8B030D-6E8A-4147-A177-3AD203B41FA5}">
                      <a16:colId xmlns:a16="http://schemas.microsoft.com/office/drawing/2014/main" val="2174410967"/>
                    </a:ext>
                  </a:extLst>
                </a:gridCol>
                <a:gridCol w="740664">
                  <a:extLst>
                    <a:ext uri="{9D8B030D-6E8A-4147-A177-3AD203B41FA5}">
                      <a16:colId xmlns:a16="http://schemas.microsoft.com/office/drawing/2014/main" val="3284818519"/>
                    </a:ext>
                  </a:extLst>
                </a:gridCol>
                <a:gridCol w="740664">
                  <a:extLst>
                    <a:ext uri="{9D8B030D-6E8A-4147-A177-3AD203B41FA5}">
                      <a16:colId xmlns:a16="http://schemas.microsoft.com/office/drawing/2014/main" val="3788047061"/>
                    </a:ext>
                  </a:extLst>
                </a:gridCol>
                <a:gridCol w="740664">
                  <a:extLst>
                    <a:ext uri="{9D8B030D-6E8A-4147-A177-3AD203B41FA5}">
                      <a16:colId xmlns:a16="http://schemas.microsoft.com/office/drawing/2014/main" val="2168810627"/>
                    </a:ext>
                  </a:extLst>
                </a:gridCol>
                <a:gridCol w="740664">
                  <a:extLst>
                    <a:ext uri="{9D8B030D-6E8A-4147-A177-3AD203B41FA5}">
                      <a16:colId xmlns:a16="http://schemas.microsoft.com/office/drawing/2014/main" val="3321404017"/>
                    </a:ext>
                  </a:extLst>
                </a:gridCol>
                <a:gridCol w="740664">
                  <a:extLst>
                    <a:ext uri="{9D8B030D-6E8A-4147-A177-3AD203B41FA5}">
                      <a16:colId xmlns:a16="http://schemas.microsoft.com/office/drawing/2014/main" val="3079390481"/>
                    </a:ext>
                  </a:extLst>
                </a:gridCol>
                <a:gridCol w="740664">
                  <a:extLst>
                    <a:ext uri="{9D8B030D-6E8A-4147-A177-3AD203B41FA5}">
                      <a16:colId xmlns:a16="http://schemas.microsoft.com/office/drawing/2014/main" val="818971052"/>
                    </a:ext>
                  </a:extLst>
                </a:gridCol>
                <a:gridCol w="740664">
                  <a:extLst>
                    <a:ext uri="{9D8B030D-6E8A-4147-A177-3AD203B41FA5}">
                      <a16:colId xmlns:a16="http://schemas.microsoft.com/office/drawing/2014/main" val="4064999803"/>
                    </a:ext>
                  </a:extLst>
                </a:gridCol>
                <a:gridCol w="740664">
                  <a:extLst>
                    <a:ext uri="{9D8B030D-6E8A-4147-A177-3AD203B41FA5}">
                      <a16:colId xmlns:a16="http://schemas.microsoft.com/office/drawing/2014/main" val="62598091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98446320"/>
                  </a:ext>
                </a:extLst>
              </a:tr>
              <a:tr h="370840">
                <a:tc>
                  <a:txBody>
                    <a:bodyPr/>
                    <a:lstStyle/>
                    <a:p>
                      <a:r>
                        <a:rPr lang="en-US" sz="1000"/>
                        <a:t>Oxford Fajar</a:t>
                      </a:r>
                    </a:p>
                  </a:txBody>
                  <a:tcPr/>
                </a:tc>
                <a:tc>
                  <a:txBody>
                    <a:bodyPr/>
                    <a:lstStyle/>
                    <a:p>
                      <a:r>
                        <a:rPr lang="en-US" sz="1000"/>
                        <a:t>109436</a:t>
                      </a:r>
                    </a:p>
                  </a:txBody>
                  <a:tcPr/>
                </a:tc>
                <a:tc>
                  <a:txBody>
                    <a:bodyPr/>
                    <a:lstStyle/>
                    <a:p>
                      <a:r>
                        <a:rPr lang="en-US" sz="1000"/>
                        <a:t>907</a:t>
                      </a:r>
                    </a:p>
                  </a:txBody>
                  <a:tcPr/>
                </a:tc>
                <a:tc>
                  <a:txBody>
                    <a:bodyPr/>
                    <a:lstStyle/>
                    <a:p>
                      <a:r>
                        <a:rPr lang="en-US" sz="1000"/>
                        <a:t>16</a:t>
                      </a:r>
                    </a:p>
                  </a:txBody>
                  <a:tcPr/>
                </a:tc>
                <a:tc>
                  <a:txBody>
                    <a:bodyPr/>
                    <a:lstStyle/>
                    <a:p>
                      <a:r>
                        <a:rPr lang="en-US" sz="1000"/>
                        <a:t>194</a:t>
                      </a:r>
                    </a:p>
                  </a:txBody>
                  <a:tcPr/>
                </a:tc>
                <a:tc>
                  <a:txBody>
                    <a:bodyPr/>
                    <a:lstStyle/>
                    <a:p>
                      <a:r>
                        <a:rPr lang="en-US" sz="1000"/>
                        <a:t>8</a:t>
                      </a:r>
                    </a:p>
                  </a:txBody>
                  <a:tcPr/>
                </a:tc>
                <a:tc>
                  <a:txBody>
                    <a:bodyPr/>
                    <a:lstStyle/>
                    <a:p>
                      <a:r>
                        <a:rPr lang="en-US" sz="1000"/>
                        <a:t>14</a:t>
                      </a:r>
                    </a:p>
                  </a:txBody>
                  <a:tcPr/>
                </a:tc>
                <a:tc>
                  <a:txBody>
                    <a:bodyPr/>
                    <a:lstStyle/>
                    <a:p>
                      <a:r>
                        <a:rPr lang="en-US" sz="1000"/>
                        <a:t>2</a:t>
                      </a:r>
                    </a:p>
                  </a:txBody>
                  <a:tcPr/>
                </a:tc>
                <a:tc>
                  <a:txBody>
                    <a:bodyPr/>
                    <a:lstStyle/>
                    <a:p>
                      <a:r>
                        <a:rPr lang="en-US" sz="1000"/>
                        <a:t>0.0124 %</a:t>
                      </a:r>
                    </a:p>
                  </a:txBody>
                  <a:tcPr/>
                </a:tc>
                <a:tc>
                  <a:txBody>
                    <a:bodyPr/>
                    <a:lstStyle/>
                    <a:p>
                      <a:r>
                        <a:rPr lang="en-US" sz="1000"/>
                        <a:t>0.0 %</a:t>
                      </a:r>
                    </a:p>
                  </a:txBody>
                  <a:tcPr/>
                </a:tc>
                <a:extLst>
                  <a:ext uri="{0D108BD9-81ED-4DB2-BD59-A6C34878D82A}">
                    <a16:rowId xmlns:a16="http://schemas.microsoft.com/office/drawing/2014/main" val="2065992711"/>
                  </a:ext>
                </a:extLst>
              </a:tr>
            </a:tbl>
          </a:graphicData>
        </a:graphic>
      </p:graphicFrame>
      <p:sp>
        <p:nvSpPr>
          <p:cNvPr id="4" name="Text Placeholder 3">
            <a:extLst>
              <a:ext uri="{FF2B5EF4-FFF2-40B4-BE49-F238E27FC236}">
                <a16:creationId xmlns:a16="http://schemas.microsoft.com/office/drawing/2014/main" id="{449B966A-61DE-4903-B139-6DE55D41DE01}"/>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929331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22DFD-0618-467B-9D45-F7E2A4826BF7}"/>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271B501E-3B03-48B8-971A-8CD67479C85C}"/>
              </a:ext>
            </a:extLst>
          </p:cNvPr>
          <p:cNvGraphicFramePr>
            <a:graphicFrameLocks noGrp="1"/>
          </p:cNvGraphicFramePr>
          <p:nvPr>
            <p:ph type="chart" sz="quarter" idx="13"/>
            <p:extLst>
              <p:ext uri="{D42A27DB-BD31-4B8C-83A1-F6EECF244321}">
                <p14:modId xmlns:p14="http://schemas.microsoft.com/office/powerpoint/2010/main" val="27029362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061B6B-9AB0-4B08-83E2-49DEC5C2BDE1}"/>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A5E901A9-6223-4ED7-91E6-6F8734AF90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0531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162BC-8211-40D4-8D41-0A52B4E1BE68}"/>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135CB081-58C9-4B7F-B58C-F8B4036F148C}"/>
              </a:ext>
            </a:extLst>
          </p:cNvPr>
          <p:cNvGraphicFramePr>
            <a:graphicFrameLocks noGrp="1"/>
          </p:cNvGraphicFramePr>
          <p:nvPr>
            <p:ph type="chart" sz="quarter" idx="13"/>
            <p:extLst>
              <p:ext uri="{D42A27DB-BD31-4B8C-83A1-F6EECF244321}">
                <p14:modId xmlns:p14="http://schemas.microsoft.com/office/powerpoint/2010/main" val="34056173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14A726-2A65-49F0-A782-A9E62FF6D98D}"/>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BED3B928-7487-4005-88A9-35BC803409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6699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DEBCE-ADA2-4194-B5C7-6493040A0C90}"/>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422ABB2E-964C-411C-A48A-DDFDA8B4696E}"/>
              </a:ext>
            </a:extLst>
          </p:cNvPr>
          <p:cNvGraphicFramePr>
            <a:graphicFrameLocks noGrp="1"/>
          </p:cNvGraphicFramePr>
          <p:nvPr>
            <p:ph type="chart" sz="quarter" idx="13"/>
            <p:extLst>
              <p:ext uri="{D42A27DB-BD31-4B8C-83A1-F6EECF244321}">
                <p14:modId xmlns:p14="http://schemas.microsoft.com/office/powerpoint/2010/main" val="40602414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512D95-E1E2-4D62-8DB4-21D576D78DEC}"/>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65013B09-D0E3-4896-8475-4EE32C134C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0641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42CF0-2855-48BA-841B-8FB7FE04F5BE}"/>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40C424F4-BFDD-413C-A824-080CA691D6F1}"/>
              </a:ext>
            </a:extLst>
          </p:cNvPr>
          <p:cNvGraphicFramePr>
            <a:graphicFrameLocks noGrp="1"/>
          </p:cNvGraphicFramePr>
          <p:nvPr>
            <p:ph type="chart" sz="quarter" idx="13"/>
            <p:extLst>
              <p:ext uri="{D42A27DB-BD31-4B8C-83A1-F6EECF244321}">
                <p14:modId xmlns:p14="http://schemas.microsoft.com/office/powerpoint/2010/main" val="33640773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385175-45BA-46A1-B829-671DDAC11FF1}"/>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DEFC3A3E-A1F4-439E-A475-074B84A405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8292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9544A-B8F1-4DAE-BE58-E5D2264C29D7}"/>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54FB2773-A77A-4C83-9C32-895BFB2823BE}"/>
              </a:ext>
            </a:extLst>
          </p:cNvPr>
          <p:cNvGraphicFramePr>
            <a:graphicFrameLocks noGrp="1"/>
          </p:cNvGraphicFramePr>
          <p:nvPr>
            <p:ph type="chart" sz="quarter" idx="13"/>
            <p:extLst>
              <p:ext uri="{D42A27DB-BD31-4B8C-83A1-F6EECF244321}">
                <p14:modId xmlns:p14="http://schemas.microsoft.com/office/powerpoint/2010/main" val="18404529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DFA3BC-66D6-46F0-8FF1-C313C75F81EB}"/>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BDB87DAF-FA6F-460D-8B9E-7168568566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9498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292E6-FF72-4561-B8E6-9564DACE1B9B}"/>
              </a:ext>
            </a:extLst>
          </p:cNvPr>
          <p:cNvSpPr>
            <a:spLocks noGrp="1"/>
          </p:cNvSpPr>
          <p:nvPr>
            <p:ph type="title"/>
          </p:nvPr>
        </p:nvSpPr>
        <p:spPr/>
        <p:txBody>
          <a:bodyPr/>
          <a:lstStyle/>
          <a:p>
            <a:r>
              <a:rPr lang="en-US"/>
              <a:t>Facebook (FB) Custom Own Posts Table (new) | Oxford Fajar - 1 of 2</a:t>
            </a:r>
          </a:p>
        </p:txBody>
      </p:sp>
      <p:graphicFrame>
        <p:nvGraphicFramePr>
          <p:cNvPr id="5" name="Table Placeholder 4">
            <a:extLst>
              <a:ext uri="{FF2B5EF4-FFF2-40B4-BE49-F238E27FC236}">
                <a16:creationId xmlns:a16="http://schemas.microsoft.com/office/drawing/2014/main" id="{318A3F05-6302-44DC-960F-8017EB9B68F3}"/>
              </a:ext>
            </a:extLst>
          </p:cNvPr>
          <p:cNvGraphicFramePr>
            <a:graphicFrameLocks noGrp="1"/>
          </p:cNvGraphicFramePr>
          <p:nvPr>
            <p:ph type="tbl" sz="quarter" idx="13"/>
            <p:extLst>
              <p:ext uri="{D42A27DB-BD31-4B8C-83A1-F6EECF244321}">
                <p14:modId xmlns:p14="http://schemas.microsoft.com/office/powerpoint/2010/main" val="2991047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28932148"/>
                    </a:ext>
                  </a:extLst>
                </a:gridCol>
                <a:gridCol w="822960">
                  <a:extLst>
                    <a:ext uri="{9D8B030D-6E8A-4147-A177-3AD203B41FA5}">
                      <a16:colId xmlns:a16="http://schemas.microsoft.com/office/drawing/2014/main" val="2881057192"/>
                    </a:ext>
                  </a:extLst>
                </a:gridCol>
                <a:gridCol w="822960">
                  <a:extLst>
                    <a:ext uri="{9D8B030D-6E8A-4147-A177-3AD203B41FA5}">
                      <a16:colId xmlns:a16="http://schemas.microsoft.com/office/drawing/2014/main" val="526369839"/>
                    </a:ext>
                  </a:extLst>
                </a:gridCol>
                <a:gridCol w="822960">
                  <a:extLst>
                    <a:ext uri="{9D8B030D-6E8A-4147-A177-3AD203B41FA5}">
                      <a16:colId xmlns:a16="http://schemas.microsoft.com/office/drawing/2014/main" val="1118315522"/>
                    </a:ext>
                  </a:extLst>
                </a:gridCol>
                <a:gridCol w="822960">
                  <a:extLst>
                    <a:ext uri="{9D8B030D-6E8A-4147-A177-3AD203B41FA5}">
                      <a16:colId xmlns:a16="http://schemas.microsoft.com/office/drawing/2014/main" val="2064030126"/>
                    </a:ext>
                  </a:extLst>
                </a:gridCol>
                <a:gridCol w="822960">
                  <a:extLst>
                    <a:ext uri="{9D8B030D-6E8A-4147-A177-3AD203B41FA5}">
                      <a16:colId xmlns:a16="http://schemas.microsoft.com/office/drawing/2014/main" val="4020757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0671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- 2019-07-12 12:04:00</a:t>
                      </a:r>
                      <a:r>
                        <a:rPr kumimoji="0" lang="en-US" sz="1000" b="0" i="0" u="none" strike="noStrike" kern="1200" cap="none" spc="0" normalizeH="0" baseline="0" noProof="0">
                          <a:ln>
                            <a:noFill/>
                          </a:ln>
                          <a:solidFill>
                            <a:prstClr val="black"/>
                          </a:solidFill>
                          <a:effectLst/>
                          <a:uLnTx/>
                          <a:uFillTx/>
                          <a:latin typeface="+mn-lt"/>
                          <a:ea typeface="+mn-ea"/>
                          <a:cs typeface="+mn-cs"/>
                        </a:rPr>
                        <a:t> 
 In underdeveloped countries like Africa, more than half of infant deaths is due to kwashiorkor, which is caused by a severe lack of protein in the diet.
In underdeveloped countries like Africa, more than half of infant deaths are due to kwashiorkor, which is caused by a severe lack of protein in the diet.only-carbohydrate diet due to poverty, leading to kwashiorkor.
Source: 
Oxford Fajar SUCCESS SPM Science, pg.290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00782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- 2019-07-21 11:09:00</a:t>
                      </a:r>
                      <a:r>
                        <a:rPr kumimoji="0" lang="en-US" sz="1000" b="0" i="0" u="none" strike="noStrike" kern="1200" cap="none" spc="0" normalizeH="0" baseline="0" noProof="0">
                          <a:ln>
                            <a:noFill/>
                          </a:ln>
                          <a:solidFill>
                            <a:prstClr val="black"/>
                          </a:solidFill>
                          <a:effectLst/>
                          <a:uLnTx/>
                          <a:uFillTx/>
                          <a:latin typeface="+mn-lt"/>
                          <a:ea typeface="+mn-ea"/>
                          <a:cs typeface="+mn-cs"/>
                        </a:rPr>
                        <a:t> 
 Jellyfish are made up of as much of as much as 98% water! When they wash ashore, they can disappear after just a few hours as their bodies evaporate into the air. 
They have a rudimentary nervous system, a loose network of nerves located in the epidermis called a "nerve net," but no brain.
They also don't have a heart. Their gelatinous bodies are so thin that they can be oxygenated solely by diffusion.
Source:  http://bit.ly/307JaTe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39841502"/>
                  </a:ext>
                </a:extLst>
              </a:tr>
            </a:tbl>
          </a:graphicData>
        </a:graphic>
      </p:graphicFrame>
      <p:sp>
        <p:nvSpPr>
          <p:cNvPr id="4" name="Text Placeholder 3">
            <a:extLst>
              <a:ext uri="{FF2B5EF4-FFF2-40B4-BE49-F238E27FC236}">
                <a16:creationId xmlns:a16="http://schemas.microsoft.com/office/drawing/2014/main" id="{7B4E9A12-A707-4CF2-8756-497EB6BD0964}"/>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602156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13C20-67A6-4E0F-A74B-1F82FBFC053F}"/>
              </a:ext>
            </a:extLst>
          </p:cNvPr>
          <p:cNvSpPr>
            <a:spLocks noGrp="1"/>
          </p:cNvSpPr>
          <p:nvPr>
            <p:ph type="title"/>
          </p:nvPr>
        </p:nvSpPr>
        <p:spPr/>
        <p:txBody>
          <a:bodyPr/>
          <a:lstStyle/>
          <a:p>
            <a:r>
              <a:rPr lang="en-US"/>
              <a:t>Facebook (FB) Custom Own Posts Table (new) | Oxford Fajar - 2 of 2</a:t>
            </a:r>
          </a:p>
        </p:txBody>
      </p:sp>
      <p:graphicFrame>
        <p:nvGraphicFramePr>
          <p:cNvPr id="5" name="Table Placeholder 4">
            <a:extLst>
              <a:ext uri="{FF2B5EF4-FFF2-40B4-BE49-F238E27FC236}">
                <a16:creationId xmlns:a16="http://schemas.microsoft.com/office/drawing/2014/main" id="{3674513E-1BDF-4E6A-AD12-7EA640EDF479}"/>
              </a:ext>
            </a:extLst>
          </p:cNvPr>
          <p:cNvGraphicFramePr>
            <a:graphicFrameLocks noGrp="1"/>
          </p:cNvGraphicFramePr>
          <p:nvPr>
            <p:ph type="tbl" sz="quarter" idx="13"/>
            <p:extLst>
              <p:ext uri="{D42A27DB-BD31-4B8C-83A1-F6EECF244321}">
                <p14:modId xmlns:p14="http://schemas.microsoft.com/office/powerpoint/2010/main" val="3158787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94022909"/>
                    </a:ext>
                  </a:extLst>
                </a:gridCol>
                <a:gridCol w="822960">
                  <a:extLst>
                    <a:ext uri="{9D8B030D-6E8A-4147-A177-3AD203B41FA5}">
                      <a16:colId xmlns:a16="http://schemas.microsoft.com/office/drawing/2014/main" val="2381575433"/>
                    </a:ext>
                  </a:extLst>
                </a:gridCol>
                <a:gridCol w="822960">
                  <a:extLst>
                    <a:ext uri="{9D8B030D-6E8A-4147-A177-3AD203B41FA5}">
                      <a16:colId xmlns:a16="http://schemas.microsoft.com/office/drawing/2014/main" val="3181215580"/>
                    </a:ext>
                  </a:extLst>
                </a:gridCol>
                <a:gridCol w="822960">
                  <a:extLst>
                    <a:ext uri="{9D8B030D-6E8A-4147-A177-3AD203B41FA5}">
                      <a16:colId xmlns:a16="http://schemas.microsoft.com/office/drawing/2014/main" val="2145580638"/>
                    </a:ext>
                  </a:extLst>
                </a:gridCol>
                <a:gridCol w="822960">
                  <a:extLst>
                    <a:ext uri="{9D8B030D-6E8A-4147-A177-3AD203B41FA5}">
                      <a16:colId xmlns:a16="http://schemas.microsoft.com/office/drawing/2014/main" val="464387623"/>
                    </a:ext>
                  </a:extLst>
                </a:gridCol>
                <a:gridCol w="822960">
                  <a:extLst>
                    <a:ext uri="{9D8B030D-6E8A-4147-A177-3AD203B41FA5}">
                      <a16:colId xmlns:a16="http://schemas.microsoft.com/office/drawing/2014/main" val="2013181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6685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- 2019-07-13 15:05:00</a:t>
                      </a:r>
                      <a:r>
                        <a:rPr kumimoji="0" lang="en-US" sz="1000" b="0" i="0" u="none" strike="noStrike" kern="1200" cap="none" spc="0" normalizeH="0" baseline="0" noProof="0">
                          <a:ln>
                            <a:noFill/>
                          </a:ln>
                          <a:solidFill>
                            <a:prstClr val="black"/>
                          </a:solidFill>
                          <a:effectLst/>
                          <a:uLnTx/>
                          <a:uFillTx/>
                          <a:latin typeface="+mn-lt"/>
                          <a:ea typeface="+mn-ea"/>
                          <a:cs typeface="+mn-cs"/>
                        </a:rPr>
                        <a:t> 
 No matter how big or small your goals are, the key to achieve them is to have consistent determination.
Sometimes, you may have only 10 minutes to work towards your goal. Instead of being discouraged by the lack of time, make the best of it.
Taking baby steps is better than taking no steps at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61873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- 2019-07-11 19:30:01</a:t>
                      </a:r>
                      <a:r>
                        <a:rPr kumimoji="0" lang="en-US" sz="1000" b="0" i="0" u="none" strike="noStrike" kern="1200" cap="none" spc="0" normalizeH="0" baseline="0" noProof="0">
                          <a:ln>
                            <a:noFill/>
                          </a:ln>
                          <a:solidFill>
                            <a:prstClr val="black"/>
                          </a:solidFill>
                          <a:effectLst/>
                          <a:uLnTx/>
                          <a:uFillTx/>
                          <a:latin typeface="+mn-lt"/>
                          <a:ea typeface="+mn-ea"/>
                          <a:cs typeface="+mn-cs"/>
                        </a:rPr>
                        <a:t> 
 Wish to achieve excellent results in PT3?
Oxford Fajar Score in PT3 series includes selected real PT3 questions to familiarise students with the latest PT3 examination format.
Challenge yourself to PT3 model test papers here: http://bit.ly/2NtR1JC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67167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- 2019-07-11 10:52:02</a:t>
                      </a:r>
                      <a:r>
                        <a:rPr kumimoji="0" lang="en-US" sz="1000" b="0" i="0" u="none" strike="noStrike" kern="1200" cap="none" spc="0" normalizeH="0" baseline="0" noProof="0">
                          <a:ln>
                            <a:noFill/>
                          </a:ln>
                          <a:solidFill>
                            <a:prstClr val="black"/>
                          </a:solidFill>
                          <a:effectLst/>
                          <a:uLnTx/>
                          <a:uFillTx/>
                          <a:latin typeface="+mn-lt"/>
                          <a:ea typeface="+mn-ea"/>
                          <a:cs typeface="+mn-cs"/>
                        </a:rPr>
                        <a:t> 
 Elephants, for their size and mass, they are unable to jump as they have weaker lower leg muscles and tendons, as well as having inflexible ankles. 
Hence, they can run and walk easily but unable to get the force necessary to jump upwards.
Source: http://bit.ly/2KWwsDe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24736449"/>
                  </a:ext>
                </a:extLst>
              </a:tr>
            </a:tbl>
          </a:graphicData>
        </a:graphic>
      </p:graphicFrame>
      <p:sp>
        <p:nvSpPr>
          <p:cNvPr id="4" name="Text Placeholder 3">
            <a:extLst>
              <a:ext uri="{FF2B5EF4-FFF2-40B4-BE49-F238E27FC236}">
                <a16:creationId xmlns:a16="http://schemas.microsoft.com/office/drawing/2014/main" id="{EA8FDF10-8A0E-4A27-BEDC-BDD36C492342}"/>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511067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EFA28-6E7A-49CA-B98B-D4E588DEF3B2}"/>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73474FF3-F17C-4EAD-9582-6A29575EF687}"/>
              </a:ext>
            </a:extLst>
          </p:cNvPr>
          <p:cNvGraphicFramePr>
            <a:graphicFrameLocks noGrp="1"/>
          </p:cNvGraphicFramePr>
          <p:nvPr>
            <p:ph type="chart" sz="quarter" idx="13"/>
            <p:extLst>
              <p:ext uri="{D42A27DB-BD31-4B8C-83A1-F6EECF244321}">
                <p14:modId xmlns:p14="http://schemas.microsoft.com/office/powerpoint/2010/main" val="387697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B0501D-DEFF-4008-862A-F0B6F6C4666D}"/>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F4627C67-A3EC-4CF6-A7BE-2728F8DEEB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5222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7B55E-F53C-4851-913D-B30FF3F740E9}"/>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FC925E1E-BDC4-4F83-A4FF-A396CB2368DD}"/>
              </a:ext>
            </a:extLst>
          </p:cNvPr>
          <p:cNvGraphicFramePr>
            <a:graphicFrameLocks noGrp="1"/>
          </p:cNvGraphicFramePr>
          <p:nvPr>
            <p:ph type="chart" sz="quarter" idx="13"/>
            <p:extLst>
              <p:ext uri="{D42A27DB-BD31-4B8C-83A1-F6EECF244321}">
                <p14:modId xmlns:p14="http://schemas.microsoft.com/office/powerpoint/2010/main" val="40993809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5383AE-1E70-4F2A-8474-C5CC956CFD4E}"/>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9D30DEC9-961C-4CE8-AF0E-0EFEDC612B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3330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054B4-022C-492F-8922-BB18388631A9}"/>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52249184-B7EA-4304-ADC1-3B59FE0664FB}"/>
              </a:ext>
            </a:extLst>
          </p:cNvPr>
          <p:cNvGraphicFramePr>
            <a:graphicFrameLocks noGrp="1"/>
          </p:cNvGraphicFramePr>
          <p:nvPr>
            <p:ph type="chart" sz="quarter" idx="13"/>
            <p:extLst>
              <p:ext uri="{D42A27DB-BD31-4B8C-83A1-F6EECF244321}">
                <p14:modId xmlns:p14="http://schemas.microsoft.com/office/powerpoint/2010/main" val="32167009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919CB1-4C5B-4CCA-A8EE-923A0013DFEC}"/>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F558CA3F-D288-4CF4-ADCD-BC669B1EA9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3927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6E274-6901-4DBA-B39A-C29206782C99}"/>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03E9FF89-B67E-4CC7-9863-71072A5DB7EF}"/>
              </a:ext>
            </a:extLst>
          </p:cNvPr>
          <p:cNvGraphicFramePr>
            <a:graphicFrameLocks noGrp="1"/>
          </p:cNvGraphicFramePr>
          <p:nvPr>
            <p:ph type="chart" sz="quarter" idx="13"/>
            <p:extLst>
              <p:ext uri="{D42A27DB-BD31-4B8C-83A1-F6EECF244321}">
                <p14:modId xmlns:p14="http://schemas.microsoft.com/office/powerpoint/2010/main" val="2896269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F5A466-1F25-431B-BA48-96D8705E5AA9}"/>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D5532DBA-325E-495C-843E-9268FA7191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1087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C540E-EE4A-466E-ADA4-3750F5A70F9C}"/>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99B48FA9-DF23-4E62-B77F-E162F07349A5}"/>
              </a:ext>
            </a:extLst>
          </p:cNvPr>
          <p:cNvGraphicFramePr>
            <a:graphicFrameLocks noGrp="1"/>
          </p:cNvGraphicFramePr>
          <p:nvPr>
            <p:ph type="tbl" sz="quarter" idx="13"/>
            <p:extLst>
              <p:ext uri="{D42A27DB-BD31-4B8C-83A1-F6EECF244321}">
                <p14:modId xmlns:p14="http://schemas.microsoft.com/office/powerpoint/2010/main" val="3136404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36503636"/>
                    </a:ext>
                  </a:extLst>
                </a:gridCol>
                <a:gridCol w="1645920">
                  <a:extLst>
                    <a:ext uri="{9D8B030D-6E8A-4147-A177-3AD203B41FA5}">
                      <a16:colId xmlns:a16="http://schemas.microsoft.com/office/drawing/2014/main" val="1841309225"/>
                    </a:ext>
                  </a:extLst>
                </a:gridCol>
                <a:gridCol w="1645920">
                  <a:extLst>
                    <a:ext uri="{9D8B030D-6E8A-4147-A177-3AD203B41FA5}">
                      <a16:colId xmlns:a16="http://schemas.microsoft.com/office/drawing/2014/main" val="3823903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94217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9.6 %</a:t>
                      </a:r>
                    </a:p>
                  </a:txBody>
                  <a:tcPr/>
                </a:tc>
                <a:extLst>
                  <a:ext uri="{0D108BD9-81ED-4DB2-BD59-A6C34878D82A}">
                    <a16:rowId xmlns:a16="http://schemas.microsoft.com/office/drawing/2014/main" val="572321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extLst>
                  <a:ext uri="{0D108BD9-81ED-4DB2-BD59-A6C34878D82A}">
                    <a16:rowId xmlns:a16="http://schemas.microsoft.com/office/drawing/2014/main" val="1761699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extLst>
                  <a:ext uri="{0D108BD9-81ED-4DB2-BD59-A6C34878D82A}">
                    <a16:rowId xmlns:a16="http://schemas.microsoft.com/office/drawing/2014/main" val="739830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2913895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742732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3249938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751589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3747356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731781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3482508164"/>
                  </a:ext>
                </a:extLst>
              </a:tr>
            </a:tbl>
          </a:graphicData>
        </a:graphic>
      </p:graphicFrame>
      <p:sp>
        <p:nvSpPr>
          <p:cNvPr id="4" name="Text Placeholder 3">
            <a:extLst>
              <a:ext uri="{FF2B5EF4-FFF2-40B4-BE49-F238E27FC236}">
                <a16:creationId xmlns:a16="http://schemas.microsoft.com/office/drawing/2014/main" id="{E5378F52-C903-42C3-85A0-94BEC16B2172}"/>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957647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7ED79-12FF-4FF4-B60E-B153D0783E4A}"/>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E10D3806-947B-4A4B-9823-D6DC881D001A}"/>
              </a:ext>
            </a:extLst>
          </p:cNvPr>
          <p:cNvGraphicFramePr>
            <a:graphicFrameLocks noGrp="1"/>
          </p:cNvGraphicFramePr>
          <p:nvPr>
            <p:ph type="tbl" sz="quarter" idx="13"/>
            <p:extLst>
              <p:ext uri="{D42A27DB-BD31-4B8C-83A1-F6EECF244321}">
                <p14:modId xmlns:p14="http://schemas.microsoft.com/office/powerpoint/2010/main" val="2536330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92964530"/>
                    </a:ext>
                  </a:extLst>
                </a:gridCol>
                <a:gridCol w="1645920">
                  <a:extLst>
                    <a:ext uri="{9D8B030D-6E8A-4147-A177-3AD203B41FA5}">
                      <a16:colId xmlns:a16="http://schemas.microsoft.com/office/drawing/2014/main" val="3527114815"/>
                    </a:ext>
                  </a:extLst>
                </a:gridCol>
                <a:gridCol w="1645920">
                  <a:extLst>
                    <a:ext uri="{9D8B030D-6E8A-4147-A177-3AD203B41FA5}">
                      <a16:colId xmlns:a16="http://schemas.microsoft.com/office/drawing/2014/main" val="1578570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246883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219199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821421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620415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736720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895843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895644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427620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106198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349184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187381468"/>
                  </a:ext>
                </a:extLst>
              </a:tr>
            </a:tbl>
          </a:graphicData>
        </a:graphic>
      </p:graphicFrame>
      <p:sp>
        <p:nvSpPr>
          <p:cNvPr id="4" name="Text Placeholder 3">
            <a:extLst>
              <a:ext uri="{FF2B5EF4-FFF2-40B4-BE49-F238E27FC236}">
                <a16:creationId xmlns:a16="http://schemas.microsoft.com/office/drawing/2014/main" id="{6BC5517C-C77F-4608-9CE3-E09290E2C5EC}"/>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775358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48925-50FB-4271-85F1-02EF28EE2FD4}"/>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B8307C00-7BED-4706-87AF-E658160AC380}"/>
              </a:ext>
            </a:extLst>
          </p:cNvPr>
          <p:cNvGraphicFramePr>
            <a:graphicFrameLocks noGrp="1"/>
          </p:cNvGraphicFramePr>
          <p:nvPr>
            <p:ph type="tbl" sz="quarter" idx="13"/>
            <p:extLst>
              <p:ext uri="{D42A27DB-BD31-4B8C-83A1-F6EECF244321}">
                <p14:modId xmlns:p14="http://schemas.microsoft.com/office/powerpoint/2010/main" val="3971544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19580461"/>
                    </a:ext>
                  </a:extLst>
                </a:gridCol>
                <a:gridCol w="1645920">
                  <a:extLst>
                    <a:ext uri="{9D8B030D-6E8A-4147-A177-3AD203B41FA5}">
                      <a16:colId xmlns:a16="http://schemas.microsoft.com/office/drawing/2014/main" val="2430134942"/>
                    </a:ext>
                  </a:extLst>
                </a:gridCol>
                <a:gridCol w="1645920">
                  <a:extLst>
                    <a:ext uri="{9D8B030D-6E8A-4147-A177-3AD203B41FA5}">
                      <a16:colId xmlns:a16="http://schemas.microsoft.com/office/drawing/2014/main" val="976775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721082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641952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30510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251220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Kudat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36400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307218980"/>
                  </a:ext>
                </a:extLst>
              </a:tr>
            </a:tbl>
          </a:graphicData>
        </a:graphic>
      </p:graphicFrame>
      <p:sp>
        <p:nvSpPr>
          <p:cNvPr id="4" name="Text Placeholder 3">
            <a:extLst>
              <a:ext uri="{FF2B5EF4-FFF2-40B4-BE49-F238E27FC236}">
                <a16:creationId xmlns:a16="http://schemas.microsoft.com/office/drawing/2014/main" id="{A46F65BE-6FA9-4DAC-A7D3-AEBD36CD0FE8}"/>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3713494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B7F76-4DDC-4A1C-A7D0-F00C48ED52F4}"/>
              </a:ext>
            </a:extLst>
          </p:cNvPr>
          <p:cNvSpPr>
            <a:spLocks noGrp="1"/>
          </p:cNvSpPr>
          <p:nvPr>
            <p:ph type="title"/>
          </p:nvPr>
        </p:nvSpPr>
        <p:spPr/>
        <p:txBody>
          <a:bodyPr/>
          <a:lstStyle/>
          <a:p>
            <a:r>
              <a:rPr lang="en-US"/>
              <a:t>Facebook Own Posts Table | Oxford Fajar - 1 of 8</a:t>
            </a:r>
          </a:p>
        </p:txBody>
      </p:sp>
      <p:graphicFrame>
        <p:nvGraphicFramePr>
          <p:cNvPr id="5" name="Table Placeholder 4">
            <a:extLst>
              <a:ext uri="{FF2B5EF4-FFF2-40B4-BE49-F238E27FC236}">
                <a16:creationId xmlns:a16="http://schemas.microsoft.com/office/drawing/2014/main" id="{1C81C877-C8FB-4D57-B6CF-292AE223E7F5}"/>
              </a:ext>
            </a:extLst>
          </p:cNvPr>
          <p:cNvGraphicFramePr>
            <a:graphicFrameLocks noGrp="1"/>
          </p:cNvGraphicFramePr>
          <p:nvPr>
            <p:ph type="tbl" sz="quarter" idx="13"/>
            <p:extLst>
              <p:ext uri="{D42A27DB-BD31-4B8C-83A1-F6EECF244321}">
                <p14:modId xmlns:p14="http://schemas.microsoft.com/office/powerpoint/2010/main" val="1412476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75619795"/>
                    </a:ext>
                  </a:extLst>
                </a:gridCol>
                <a:gridCol w="658368">
                  <a:extLst>
                    <a:ext uri="{9D8B030D-6E8A-4147-A177-3AD203B41FA5}">
                      <a16:colId xmlns:a16="http://schemas.microsoft.com/office/drawing/2014/main" val="3207662285"/>
                    </a:ext>
                  </a:extLst>
                </a:gridCol>
                <a:gridCol w="658368">
                  <a:extLst>
                    <a:ext uri="{9D8B030D-6E8A-4147-A177-3AD203B41FA5}">
                      <a16:colId xmlns:a16="http://schemas.microsoft.com/office/drawing/2014/main" val="2082320816"/>
                    </a:ext>
                  </a:extLst>
                </a:gridCol>
                <a:gridCol w="658368">
                  <a:extLst>
                    <a:ext uri="{9D8B030D-6E8A-4147-A177-3AD203B41FA5}">
                      <a16:colId xmlns:a16="http://schemas.microsoft.com/office/drawing/2014/main" val="3956741776"/>
                    </a:ext>
                  </a:extLst>
                </a:gridCol>
                <a:gridCol w="658368">
                  <a:extLst>
                    <a:ext uri="{9D8B030D-6E8A-4147-A177-3AD203B41FA5}">
                      <a16:colId xmlns:a16="http://schemas.microsoft.com/office/drawing/2014/main" val="3697783"/>
                    </a:ext>
                  </a:extLst>
                </a:gridCol>
                <a:gridCol w="658368">
                  <a:extLst>
                    <a:ext uri="{9D8B030D-6E8A-4147-A177-3AD203B41FA5}">
                      <a16:colId xmlns:a16="http://schemas.microsoft.com/office/drawing/2014/main" val="567375524"/>
                    </a:ext>
                  </a:extLst>
                </a:gridCol>
                <a:gridCol w="658368">
                  <a:extLst>
                    <a:ext uri="{9D8B030D-6E8A-4147-A177-3AD203B41FA5}">
                      <a16:colId xmlns:a16="http://schemas.microsoft.com/office/drawing/2014/main" val="2108770733"/>
                    </a:ext>
                  </a:extLst>
                </a:gridCol>
                <a:gridCol w="658368">
                  <a:extLst>
                    <a:ext uri="{9D8B030D-6E8A-4147-A177-3AD203B41FA5}">
                      <a16:colId xmlns:a16="http://schemas.microsoft.com/office/drawing/2014/main" val="1970008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82454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- 2019-07-29 11:11:00</a:t>
                      </a:r>
                      <a:r>
                        <a:rPr kumimoji="0" lang="en-US" sz="1000" b="0" i="0" u="none" strike="noStrike" kern="1200" cap="none" spc="0" normalizeH="0" baseline="0" noProof="0">
                          <a:ln>
                            <a:noFill/>
                          </a:ln>
                          <a:solidFill>
                            <a:prstClr val="black"/>
                          </a:solidFill>
                          <a:effectLst/>
                          <a:uLnTx/>
                          <a:uFillTx/>
                          <a:latin typeface="+mn-lt"/>
                          <a:ea typeface="+mn-ea"/>
                          <a:cs typeface="+mn-cs"/>
                        </a:rPr>
                        <a:t> 
 The global demand for rubber gloves is estimated to reach 300 billion gloves this year, with an expected annual growth of 12 percent, according to the Malaysian Rubber Glove Manufacturers Association (Margma). 
Source: 
Oxford Fajar SUCCESS SPM Science, pg.362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449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- 2019-07-27 14:11:00</a:t>
                      </a:r>
                      <a:r>
                        <a:rPr kumimoji="0" lang="en-US" sz="1000" b="0" i="0" u="none" strike="noStrike" kern="1200" cap="none" spc="0" normalizeH="0" baseline="0" noProof="0">
                          <a:ln>
                            <a:noFill/>
                          </a:ln>
                          <a:solidFill>
                            <a:prstClr val="black"/>
                          </a:solidFill>
                          <a:effectLst/>
                          <a:uLnTx/>
                          <a:uFillTx/>
                          <a:latin typeface="+mn-lt"/>
                          <a:ea typeface="+mn-ea"/>
                          <a:cs typeface="+mn-cs"/>
                        </a:rPr>
                        <a:t> 
 It’s riddle time! Can you guess the answer?
. 
.
.
.
.
.
.
Answer: 
A stamp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6095124"/>
                  </a:ext>
                </a:extLst>
              </a:tr>
            </a:tbl>
          </a:graphicData>
        </a:graphic>
      </p:graphicFrame>
      <p:sp>
        <p:nvSpPr>
          <p:cNvPr id="4" name="Text Placeholder 3">
            <a:extLst>
              <a:ext uri="{FF2B5EF4-FFF2-40B4-BE49-F238E27FC236}">
                <a16:creationId xmlns:a16="http://schemas.microsoft.com/office/drawing/2014/main" id="{B99E61C3-7F6B-4554-BD7F-6056266C4427}"/>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582782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6CD81-D291-4DCF-913D-649F37EB9886}"/>
              </a:ext>
            </a:extLst>
          </p:cNvPr>
          <p:cNvSpPr>
            <a:spLocks noGrp="1"/>
          </p:cNvSpPr>
          <p:nvPr>
            <p:ph type="title"/>
          </p:nvPr>
        </p:nvSpPr>
        <p:spPr/>
        <p:txBody>
          <a:bodyPr/>
          <a:lstStyle/>
          <a:p>
            <a:r>
              <a:rPr lang="en-US"/>
              <a:t>Facebook Own Posts Table | Oxford Fajar - 2 of 8</a:t>
            </a:r>
          </a:p>
        </p:txBody>
      </p:sp>
      <p:graphicFrame>
        <p:nvGraphicFramePr>
          <p:cNvPr id="5" name="Table Placeholder 4">
            <a:extLst>
              <a:ext uri="{FF2B5EF4-FFF2-40B4-BE49-F238E27FC236}">
                <a16:creationId xmlns:a16="http://schemas.microsoft.com/office/drawing/2014/main" id="{08CF8B77-9AE8-421B-9508-0EECBCA6B71D}"/>
              </a:ext>
            </a:extLst>
          </p:cNvPr>
          <p:cNvGraphicFramePr>
            <a:graphicFrameLocks noGrp="1"/>
          </p:cNvGraphicFramePr>
          <p:nvPr>
            <p:ph type="tbl" sz="quarter" idx="13"/>
            <p:extLst>
              <p:ext uri="{D42A27DB-BD31-4B8C-83A1-F6EECF244321}">
                <p14:modId xmlns:p14="http://schemas.microsoft.com/office/powerpoint/2010/main" val="4076493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55613582"/>
                    </a:ext>
                  </a:extLst>
                </a:gridCol>
                <a:gridCol w="658368">
                  <a:extLst>
                    <a:ext uri="{9D8B030D-6E8A-4147-A177-3AD203B41FA5}">
                      <a16:colId xmlns:a16="http://schemas.microsoft.com/office/drawing/2014/main" val="1685454587"/>
                    </a:ext>
                  </a:extLst>
                </a:gridCol>
                <a:gridCol w="658368">
                  <a:extLst>
                    <a:ext uri="{9D8B030D-6E8A-4147-A177-3AD203B41FA5}">
                      <a16:colId xmlns:a16="http://schemas.microsoft.com/office/drawing/2014/main" val="3082672322"/>
                    </a:ext>
                  </a:extLst>
                </a:gridCol>
                <a:gridCol w="658368">
                  <a:extLst>
                    <a:ext uri="{9D8B030D-6E8A-4147-A177-3AD203B41FA5}">
                      <a16:colId xmlns:a16="http://schemas.microsoft.com/office/drawing/2014/main" val="2697912141"/>
                    </a:ext>
                  </a:extLst>
                </a:gridCol>
                <a:gridCol w="658368">
                  <a:extLst>
                    <a:ext uri="{9D8B030D-6E8A-4147-A177-3AD203B41FA5}">
                      <a16:colId xmlns:a16="http://schemas.microsoft.com/office/drawing/2014/main" val="1883576903"/>
                    </a:ext>
                  </a:extLst>
                </a:gridCol>
                <a:gridCol w="658368">
                  <a:extLst>
                    <a:ext uri="{9D8B030D-6E8A-4147-A177-3AD203B41FA5}">
                      <a16:colId xmlns:a16="http://schemas.microsoft.com/office/drawing/2014/main" val="734478859"/>
                    </a:ext>
                  </a:extLst>
                </a:gridCol>
                <a:gridCol w="658368">
                  <a:extLst>
                    <a:ext uri="{9D8B030D-6E8A-4147-A177-3AD203B41FA5}">
                      <a16:colId xmlns:a16="http://schemas.microsoft.com/office/drawing/2014/main" val="3899336335"/>
                    </a:ext>
                  </a:extLst>
                </a:gridCol>
                <a:gridCol w="658368">
                  <a:extLst>
                    <a:ext uri="{9D8B030D-6E8A-4147-A177-3AD203B41FA5}">
                      <a16:colId xmlns:a16="http://schemas.microsoft.com/office/drawing/2014/main" val="2033470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0817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- 2019-07-25 14:10:00</a:t>
                      </a:r>
                      <a:r>
                        <a:rPr kumimoji="0" lang="en-US" sz="1000" b="0" i="0" u="none" strike="noStrike" kern="1200" cap="none" spc="0" normalizeH="0" baseline="0" noProof="0">
                          <a:ln>
                            <a:noFill/>
                          </a:ln>
                          <a:solidFill>
                            <a:prstClr val="black"/>
                          </a:solidFill>
                          <a:effectLst/>
                          <a:uLnTx/>
                          <a:uFillTx/>
                          <a:latin typeface="+mn-lt"/>
                          <a:ea typeface="+mn-ea"/>
                          <a:cs typeface="+mn-cs"/>
                        </a:rPr>
                        <a:t> 
 The Chain Technique is an efficient memory technique that links all important information into a short and easy story.
This method is based solely on your visualisation and memorising skills. It works by creating mental images that involve the things that you want to memorize and linking these images like a chain.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1759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- 2019-07-23 13:09:00</a:t>
                      </a:r>
                      <a:r>
                        <a:rPr kumimoji="0" lang="en-US" sz="1000" b="0" i="0" u="none" strike="noStrike" kern="1200" cap="none" spc="0" normalizeH="0" baseline="0" noProof="0">
                          <a:ln>
                            <a:noFill/>
                          </a:ln>
                          <a:solidFill>
                            <a:prstClr val="black"/>
                          </a:solidFill>
                          <a:effectLst/>
                          <a:uLnTx/>
                          <a:uFillTx/>
                          <a:latin typeface="+mn-lt"/>
                          <a:ea typeface="+mn-ea"/>
                          <a:cs typeface="+mn-cs"/>
                        </a:rPr>
                        <a:t> 
 Master your skills in answering SPM calculation-based questions anytime and anywhere with Oxford Fajar Fully Worked Solutions!
Get this effective learning series: http://bit.ly/2O9bb7T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78905606"/>
                  </a:ext>
                </a:extLst>
              </a:tr>
            </a:tbl>
          </a:graphicData>
        </a:graphic>
      </p:graphicFrame>
      <p:sp>
        <p:nvSpPr>
          <p:cNvPr id="4" name="Text Placeholder 3">
            <a:extLst>
              <a:ext uri="{FF2B5EF4-FFF2-40B4-BE49-F238E27FC236}">
                <a16:creationId xmlns:a16="http://schemas.microsoft.com/office/drawing/2014/main" id="{A9769308-585C-4665-A6D5-4EB596990EDE}"/>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7089309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13218-4A8A-4300-9F3D-82321A601C65}"/>
              </a:ext>
            </a:extLst>
          </p:cNvPr>
          <p:cNvSpPr>
            <a:spLocks noGrp="1"/>
          </p:cNvSpPr>
          <p:nvPr>
            <p:ph type="title"/>
          </p:nvPr>
        </p:nvSpPr>
        <p:spPr/>
        <p:txBody>
          <a:bodyPr/>
          <a:lstStyle/>
          <a:p>
            <a:r>
              <a:rPr lang="en-US"/>
              <a:t>Facebook Own Posts Table | Oxford Fajar - 3 of 8</a:t>
            </a:r>
          </a:p>
        </p:txBody>
      </p:sp>
      <p:graphicFrame>
        <p:nvGraphicFramePr>
          <p:cNvPr id="5" name="Table Placeholder 4">
            <a:extLst>
              <a:ext uri="{FF2B5EF4-FFF2-40B4-BE49-F238E27FC236}">
                <a16:creationId xmlns:a16="http://schemas.microsoft.com/office/drawing/2014/main" id="{E57C9359-E86C-4A34-B981-415C8D211C45}"/>
              </a:ext>
            </a:extLst>
          </p:cNvPr>
          <p:cNvGraphicFramePr>
            <a:graphicFrameLocks noGrp="1"/>
          </p:cNvGraphicFramePr>
          <p:nvPr>
            <p:ph type="tbl" sz="quarter" idx="13"/>
            <p:extLst>
              <p:ext uri="{D42A27DB-BD31-4B8C-83A1-F6EECF244321}">
                <p14:modId xmlns:p14="http://schemas.microsoft.com/office/powerpoint/2010/main" val="673430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49787004"/>
                    </a:ext>
                  </a:extLst>
                </a:gridCol>
                <a:gridCol w="658368">
                  <a:extLst>
                    <a:ext uri="{9D8B030D-6E8A-4147-A177-3AD203B41FA5}">
                      <a16:colId xmlns:a16="http://schemas.microsoft.com/office/drawing/2014/main" val="873880072"/>
                    </a:ext>
                  </a:extLst>
                </a:gridCol>
                <a:gridCol w="658368">
                  <a:extLst>
                    <a:ext uri="{9D8B030D-6E8A-4147-A177-3AD203B41FA5}">
                      <a16:colId xmlns:a16="http://schemas.microsoft.com/office/drawing/2014/main" val="3478564680"/>
                    </a:ext>
                  </a:extLst>
                </a:gridCol>
                <a:gridCol w="658368">
                  <a:extLst>
                    <a:ext uri="{9D8B030D-6E8A-4147-A177-3AD203B41FA5}">
                      <a16:colId xmlns:a16="http://schemas.microsoft.com/office/drawing/2014/main" val="791687814"/>
                    </a:ext>
                  </a:extLst>
                </a:gridCol>
                <a:gridCol w="658368">
                  <a:extLst>
                    <a:ext uri="{9D8B030D-6E8A-4147-A177-3AD203B41FA5}">
                      <a16:colId xmlns:a16="http://schemas.microsoft.com/office/drawing/2014/main" val="1293574203"/>
                    </a:ext>
                  </a:extLst>
                </a:gridCol>
                <a:gridCol w="658368">
                  <a:extLst>
                    <a:ext uri="{9D8B030D-6E8A-4147-A177-3AD203B41FA5}">
                      <a16:colId xmlns:a16="http://schemas.microsoft.com/office/drawing/2014/main" val="3953821244"/>
                    </a:ext>
                  </a:extLst>
                </a:gridCol>
                <a:gridCol w="658368">
                  <a:extLst>
                    <a:ext uri="{9D8B030D-6E8A-4147-A177-3AD203B41FA5}">
                      <a16:colId xmlns:a16="http://schemas.microsoft.com/office/drawing/2014/main" val="3307014087"/>
                    </a:ext>
                  </a:extLst>
                </a:gridCol>
                <a:gridCol w="658368">
                  <a:extLst>
                    <a:ext uri="{9D8B030D-6E8A-4147-A177-3AD203B41FA5}">
                      <a16:colId xmlns:a16="http://schemas.microsoft.com/office/drawing/2014/main" val="1105922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2354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- 2019-07-21 11:09:00</a:t>
                      </a:r>
                      <a:r>
                        <a:rPr kumimoji="0" lang="en-US" sz="1000" b="0" i="0" u="none" strike="noStrike" kern="1200" cap="none" spc="0" normalizeH="0" baseline="0" noProof="0">
                          <a:ln>
                            <a:noFill/>
                          </a:ln>
                          <a:solidFill>
                            <a:prstClr val="black"/>
                          </a:solidFill>
                          <a:effectLst/>
                          <a:uLnTx/>
                          <a:uFillTx/>
                          <a:latin typeface="+mn-lt"/>
                          <a:ea typeface="+mn-ea"/>
                          <a:cs typeface="+mn-cs"/>
                        </a:rPr>
                        <a:t> 
 Jellyfish are made up of as much of as much as 98% water! When they wash ashore, they can disappear after just a few hours as their bodies evaporate into the air. 
They have a rudimentary nervous system, a loose network of nerves located in the epidermis called a "nerve net," but no brain.
They also don't have a heart. Their gelatinous bodies are so thin that they can be oxygenated solely by diffusion.
Source:  http://bit.ly/307JaTe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3305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- 2019-07-19 15:08:00</a:t>
                      </a:r>
                      <a:r>
                        <a:rPr kumimoji="0" lang="en-US" sz="1000" b="0" i="0" u="none" strike="noStrike" kern="1200" cap="none" spc="0" normalizeH="0" baseline="0" noProof="0">
                          <a:ln>
                            <a:noFill/>
                          </a:ln>
                          <a:solidFill>
                            <a:prstClr val="black"/>
                          </a:solidFill>
                          <a:effectLst/>
                          <a:uLnTx/>
                          <a:uFillTx/>
                          <a:latin typeface="+mn-lt"/>
                          <a:ea typeface="+mn-ea"/>
                          <a:cs typeface="+mn-cs"/>
                        </a:rPr>
                        <a:t> 
 Can you complete this idiom? Comment below!
. 
.
.
.
.
.
.
.
Answer: 
Cat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5646478"/>
                  </a:ext>
                </a:extLst>
              </a:tr>
            </a:tbl>
          </a:graphicData>
        </a:graphic>
      </p:graphicFrame>
      <p:sp>
        <p:nvSpPr>
          <p:cNvPr id="4" name="Text Placeholder 3">
            <a:extLst>
              <a:ext uri="{FF2B5EF4-FFF2-40B4-BE49-F238E27FC236}">
                <a16:creationId xmlns:a16="http://schemas.microsoft.com/office/drawing/2014/main" id="{5F190240-BBFE-4726-9F76-D4C2F964AFE5}"/>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9932260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954D2-BCD0-4DE5-8891-12274A05C9FE}"/>
              </a:ext>
            </a:extLst>
          </p:cNvPr>
          <p:cNvSpPr>
            <a:spLocks noGrp="1"/>
          </p:cNvSpPr>
          <p:nvPr>
            <p:ph type="title"/>
          </p:nvPr>
        </p:nvSpPr>
        <p:spPr/>
        <p:txBody>
          <a:bodyPr/>
          <a:lstStyle/>
          <a:p>
            <a:r>
              <a:rPr lang="en-US"/>
              <a:t>Facebook Own Posts Table | Oxford Fajar - 4 of 8</a:t>
            </a:r>
          </a:p>
        </p:txBody>
      </p:sp>
      <p:graphicFrame>
        <p:nvGraphicFramePr>
          <p:cNvPr id="5" name="Table Placeholder 4">
            <a:extLst>
              <a:ext uri="{FF2B5EF4-FFF2-40B4-BE49-F238E27FC236}">
                <a16:creationId xmlns:a16="http://schemas.microsoft.com/office/drawing/2014/main" id="{3DBE348E-7ADF-4D56-96AF-D426C0C8D80D}"/>
              </a:ext>
            </a:extLst>
          </p:cNvPr>
          <p:cNvGraphicFramePr>
            <a:graphicFrameLocks noGrp="1"/>
          </p:cNvGraphicFramePr>
          <p:nvPr>
            <p:ph type="tbl" sz="quarter" idx="13"/>
            <p:extLst>
              <p:ext uri="{D42A27DB-BD31-4B8C-83A1-F6EECF244321}">
                <p14:modId xmlns:p14="http://schemas.microsoft.com/office/powerpoint/2010/main" val="2096786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14872599"/>
                    </a:ext>
                  </a:extLst>
                </a:gridCol>
                <a:gridCol w="658368">
                  <a:extLst>
                    <a:ext uri="{9D8B030D-6E8A-4147-A177-3AD203B41FA5}">
                      <a16:colId xmlns:a16="http://schemas.microsoft.com/office/drawing/2014/main" val="1125967126"/>
                    </a:ext>
                  </a:extLst>
                </a:gridCol>
                <a:gridCol w="658368">
                  <a:extLst>
                    <a:ext uri="{9D8B030D-6E8A-4147-A177-3AD203B41FA5}">
                      <a16:colId xmlns:a16="http://schemas.microsoft.com/office/drawing/2014/main" val="821561482"/>
                    </a:ext>
                  </a:extLst>
                </a:gridCol>
                <a:gridCol w="658368">
                  <a:extLst>
                    <a:ext uri="{9D8B030D-6E8A-4147-A177-3AD203B41FA5}">
                      <a16:colId xmlns:a16="http://schemas.microsoft.com/office/drawing/2014/main" val="2882126706"/>
                    </a:ext>
                  </a:extLst>
                </a:gridCol>
                <a:gridCol w="658368">
                  <a:extLst>
                    <a:ext uri="{9D8B030D-6E8A-4147-A177-3AD203B41FA5}">
                      <a16:colId xmlns:a16="http://schemas.microsoft.com/office/drawing/2014/main" val="1297519250"/>
                    </a:ext>
                  </a:extLst>
                </a:gridCol>
                <a:gridCol w="658368">
                  <a:extLst>
                    <a:ext uri="{9D8B030D-6E8A-4147-A177-3AD203B41FA5}">
                      <a16:colId xmlns:a16="http://schemas.microsoft.com/office/drawing/2014/main" val="1991904995"/>
                    </a:ext>
                  </a:extLst>
                </a:gridCol>
                <a:gridCol w="658368">
                  <a:extLst>
                    <a:ext uri="{9D8B030D-6E8A-4147-A177-3AD203B41FA5}">
                      <a16:colId xmlns:a16="http://schemas.microsoft.com/office/drawing/2014/main" val="1328677414"/>
                    </a:ext>
                  </a:extLst>
                </a:gridCol>
                <a:gridCol w="658368">
                  <a:extLst>
                    <a:ext uri="{9D8B030D-6E8A-4147-A177-3AD203B41FA5}">
                      <a16:colId xmlns:a16="http://schemas.microsoft.com/office/drawing/2014/main" val="3173189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13964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- 2019-07-17 12:07:00</a:t>
                      </a:r>
                      <a:r>
                        <a:rPr kumimoji="0" lang="en-US" sz="1000" b="0" i="0" u="none" strike="noStrike" kern="1200" cap="none" spc="0" normalizeH="0" baseline="0" noProof="0">
                          <a:ln>
                            <a:noFill/>
                          </a:ln>
                          <a:solidFill>
                            <a:prstClr val="black"/>
                          </a:solidFill>
                          <a:effectLst/>
                          <a:uLnTx/>
                          <a:uFillTx/>
                          <a:latin typeface="+mn-lt"/>
                          <a:ea typeface="+mn-ea"/>
                          <a:cs typeface="+mn-cs"/>
                        </a:rPr>
                        <a:t> 
 Looking for additional ready-to-use learning and teaching resources? 
Oxford Fajar Companion Website offers students the tools to take guided control of their learning, while teachers will find the resources useful to enhance and aid teaching in class.
Take control of your learning at
https://cw.oxfordfajar.com.my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6181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- 2019-07-16 12:05:00</a:t>
                      </a:r>
                      <a:r>
                        <a:rPr kumimoji="0" lang="en-US" sz="1000" b="0" i="0" u="none" strike="noStrike" kern="1200" cap="none" spc="0" normalizeH="0" baseline="0" noProof="0">
                          <a:ln>
                            <a:noFill/>
                          </a:ln>
                          <a:solidFill>
                            <a:prstClr val="black"/>
                          </a:solidFill>
                          <a:effectLst/>
                          <a:uLnTx/>
                          <a:uFillTx/>
                          <a:latin typeface="+mn-lt"/>
                          <a:ea typeface="+mn-ea"/>
                          <a:cs typeface="+mn-cs"/>
                        </a:rPr>
                        <a:t> 
 What's the most unorthodox view that you have heard of? Share it below! 😀
Source:
Oxford English-English-Malay Dictionary, pg.932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1842371"/>
                  </a:ext>
                </a:extLst>
              </a:tr>
            </a:tbl>
          </a:graphicData>
        </a:graphic>
      </p:graphicFrame>
      <p:sp>
        <p:nvSpPr>
          <p:cNvPr id="4" name="Text Placeholder 3">
            <a:extLst>
              <a:ext uri="{FF2B5EF4-FFF2-40B4-BE49-F238E27FC236}">
                <a16:creationId xmlns:a16="http://schemas.microsoft.com/office/drawing/2014/main" id="{67915CEC-3A7A-4D64-8779-409F6F662B31}"/>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939584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C0431-5412-4AD3-BF74-D01CD4FAD493}"/>
              </a:ext>
            </a:extLst>
          </p:cNvPr>
          <p:cNvSpPr>
            <a:spLocks noGrp="1"/>
          </p:cNvSpPr>
          <p:nvPr>
            <p:ph type="title"/>
          </p:nvPr>
        </p:nvSpPr>
        <p:spPr/>
        <p:txBody>
          <a:bodyPr/>
          <a:lstStyle/>
          <a:p>
            <a:r>
              <a:rPr lang="en-US"/>
              <a:t>Facebook Own Posts Table | Oxford Fajar - 5 of 8</a:t>
            </a:r>
          </a:p>
        </p:txBody>
      </p:sp>
      <p:graphicFrame>
        <p:nvGraphicFramePr>
          <p:cNvPr id="5" name="Table Placeholder 4">
            <a:extLst>
              <a:ext uri="{FF2B5EF4-FFF2-40B4-BE49-F238E27FC236}">
                <a16:creationId xmlns:a16="http://schemas.microsoft.com/office/drawing/2014/main" id="{3EDA8BD3-7C59-4ED1-A285-23F6CE94A129}"/>
              </a:ext>
            </a:extLst>
          </p:cNvPr>
          <p:cNvGraphicFramePr>
            <a:graphicFrameLocks noGrp="1"/>
          </p:cNvGraphicFramePr>
          <p:nvPr>
            <p:ph type="tbl" sz="quarter" idx="13"/>
            <p:extLst>
              <p:ext uri="{D42A27DB-BD31-4B8C-83A1-F6EECF244321}">
                <p14:modId xmlns:p14="http://schemas.microsoft.com/office/powerpoint/2010/main" val="4156419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08060050"/>
                    </a:ext>
                  </a:extLst>
                </a:gridCol>
                <a:gridCol w="658368">
                  <a:extLst>
                    <a:ext uri="{9D8B030D-6E8A-4147-A177-3AD203B41FA5}">
                      <a16:colId xmlns:a16="http://schemas.microsoft.com/office/drawing/2014/main" val="1756662651"/>
                    </a:ext>
                  </a:extLst>
                </a:gridCol>
                <a:gridCol w="658368">
                  <a:extLst>
                    <a:ext uri="{9D8B030D-6E8A-4147-A177-3AD203B41FA5}">
                      <a16:colId xmlns:a16="http://schemas.microsoft.com/office/drawing/2014/main" val="4068680431"/>
                    </a:ext>
                  </a:extLst>
                </a:gridCol>
                <a:gridCol w="658368">
                  <a:extLst>
                    <a:ext uri="{9D8B030D-6E8A-4147-A177-3AD203B41FA5}">
                      <a16:colId xmlns:a16="http://schemas.microsoft.com/office/drawing/2014/main" val="3137082507"/>
                    </a:ext>
                  </a:extLst>
                </a:gridCol>
                <a:gridCol w="658368">
                  <a:extLst>
                    <a:ext uri="{9D8B030D-6E8A-4147-A177-3AD203B41FA5}">
                      <a16:colId xmlns:a16="http://schemas.microsoft.com/office/drawing/2014/main" val="1979685920"/>
                    </a:ext>
                  </a:extLst>
                </a:gridCol>
                <a:gridCol w="658368">
                  <a:extLst>
                    <a:ext uri="{9D8B030D-6E8A-4147-A177-3AD203B41FA5}">
                      <a16:colId xmlns:a16="http://schemas.microsoft.com/office/drawing/2014/main" val="2176690442"/>
                    </a:ext>
                  </a:extLst>
                </a:gridCol>
                <a:gridCol w="658368">
                  <a:extLst>
                    <a:ext uri="{9D8B030D-6E8A-4147-A177-3AD203B41FA5}">
                      <a16:colId xmlns:a16="http://schemas.microsoft.com/office/drawing/2014/main" val="2682806344"/>
                    </a:ext>
                  </a:extLst>
                </a:gridCol>
                <a:gridCol w="658368">
                  <a:extLst>
                    <a:ext uri="{9D8B030D-6E8A-4147-A177-3AD203B41FA5}">
                      <a16:colId xmlns:a16="http://schemas.microsoft.com/office/drawing/2014/main" val="1715613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83287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- 2019-07-15 13:07:00</a:t>
                      </a:r>
                      <a:r>
                        <a:rPr kumimoji="0" lang="en-US" sz="1000" b="0" i="0" u="none" strike="noStrike" kern="1200" cap="none" spc="0" normalizeH="0" baseline="0" noProof="0">
                          <a:ln>
                            <a:noFill/>
                          </a:ln>
                          <a:solidFill>
                            <a:prstClr val="black"/>
                          </a:solidFill>
                          <a:effectLst/>
                          <a:uLnTx/>
                          <a:uFillTx/>
                          <a:latin typeface="+mn-lt"/>
                          <a:ea typeface="+mn-ea"/>
                          <a:cs typeface="+mn-cs"/>
                        </a:rPr>
                        <a:t> 
 Have nothing to do while waiting for the bus? Make use of the time to read concise notes, flash cards, or mind maps directly from the Memory Booster Plus mobile app for more effective learning on the go!
Learn more:
http://bit.ly/2EOKrFw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02412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- 2019-07-14 11:06:00</a:t>
                      </a:r>
                      <a:r>
                        <a:rPr kumimoji="0" lang="en-US" sz="1000" b="0" i="0" u="none" strike="noStrike" kern="1200" cap="none" spc="0" normalizeH="0" baseline="0" noProof="0">
                          <a:ln>
                            <a:noFill/>
                          </a:ln>
                          <a:solidFill>
                            <a:prstClr val="black"/>
                          </a:solidFill>
                          <a:effectLst/>
                          <a:uLnTx/>
                          <a:uFillTx/>
                          <a:latin typeface="+mn-lt"/>
                          <a:ea typeface="+mn-ea"/>
                          <a:cs typeface="+mn-cs"/>
                        </a:rPr>
                        <a:t> 
 Can you solve this? Share it below!
. 
.
.
.
.
.
.
.
.
Answer: 
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3971683"/>
                  </a:ext>
                </a:extLst>
              </a:tr>
            </a:tbl>
          </a:graphicData>
        </a:graphic>
      </p:graphicFrame>
      <p:sp>
        <p:nvSpPr>
          <p:cNvPr id="4" name="Text Placeholder 3">
            <a:extLst>
              <a:ext uri="{FF2B5EF4-FFF2-40B4-BE49-F238E27FC236}">
                <a16:creationId xmlns:a16="http://schemas.microsoft.com/office/drawing/2014/main" id="{CFBA455A-3A8D-4710-A164-0C25457C441B}"/>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647814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7EE4B-93D4-4181-B403-374BA47251D3}"/>
              </a:ext>
            </a:extLst>
          </p:cNvPr>
          <p:cNvSpPr>
            <a:spLocks noGrp="1"/>
          </p:cNvSpPr>
          <p:nvPr>
            <p:ph type="title"/>
          </p:nvPr>
        </p:nvSpPr>
        <p:spPr/>
        <p:txBody>
          <a:bodyPr/>
          <a:lstStyle/>
          <a:p>
            <a:r>
              <a:rPr lang="en-US"/>
              <a:t>Facebook Own Posts Table | Oxford Fajar - 6 of 8</a:t>
            </a:r>
          </a:p>
        </p:txBody>
      </p:sp>
      <p:graphicFrame>
        <p:nvGraphicFramePr>
          <p:cNvPr id="5" name="Table Placeholder 4">
            <a:extLst>
              <a:ext uri="{FF2B5EF4-FFF2-40B4-BE49-F238E27FC236}">
                <a16:creationId xmlns:a16="http://schemas.microsoft.com/office/drawing/2014/main" id="{27AA9F0E-12E2-4854-AC07-456C9CC49800}"/>
              </a:ext>
            </a:extLst>
          </p:cNvPr>
          <p:cNvGraphicFramePr>
            <a:graphicFrameLocks noGrp="1"/>
          </p:cNvGraphicFramePr>
          <p:nvPr>
            <p:ph type="tbl" sz="quarter" idx="13"/>
            <p:extLst>
              <p:ext uri="{D42A27DB-BD31-4B8C-83A1-F6EECF244321}">
                <p14:modId xmlns:p14="http://schemas.microsoft.com/office/powerpoint/2010/main" val="422713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8726104"/>
                    </a:ext>
                  </a:extLst>
                </a:gridCol>
                <a:gridCol w="658368">
                  <a:extLst>
                    <a:ext uri="{9D8B030D-6E8A-4147-A177-3AD203B41FA5}">
                      <a16:colId xmlns:a16="http://schemas.microsoft.com/office/drawing/2014/main" val="287261854"/>
                    </a:ext>
                  </a:extLst>
                </a:gridCol>
                <a:gridCol w="658368">
                  <a:extLst>
                    <a:ext uri="{9D8B030D-6E8A-4147-A177-3AD203B41FA5}">
                      <a16:colId xmlns:a16="http://schemas.microsoft.com/office/drawing/2014/main" val="3698237624"/>
                    </a:ext>
                  </a:extLst>
                </a:gridCol>
                <a:gridCol w="658368">
                  <a:extLst>
                    <a:ext uri="{9D8B030D-6E8A-4147-A177-3AD203B41FA5}">
                      <a16:colId xmlns:a16="http://schemas.microsoft.com/office/drawing/2014/main" val="1980448106"/>
                    </a:ext>
                  </a:extLst>
                </a:gridCol>
                <a:gridCol w="658368">
                  <a:extLst>
                    <a:ext uri="{9D8B030D-6E8A-4147-A177-3AD203B41FA5}">
                      <a16:colId xmlns:a16="http://schemas.microsoft.com/office/drawing/2014/main" val="34362587"/>
                    </a:ext>
                  </a:extLst>
                </a:gridCol>
                <a:gridCol w="658368">
                  <a:extLst>
                    <a:ext uri="{9D8B030D-6E8A-4147-A177-3AD203B41FA5}">
                      <a16:colId xmlns:a16="http://schemas.microsoft.com/office/drawing/2014/main" val="114300784"/>
                    </a:ext>
                  </a:extLst>
                </a:gridCol>
                <a:gridCol w="658368">
                  <a:extLst>
                    <a:ext uri="{9D8B030D-6E8A-4147-A177-3AD203B41FA5}">
                      <a16:colId xmlns:a16="http://schemas.microsoft.com/office/drawing/2014/main" val="1206395895"/>
                    </a:ext>
                  </a:extLst>
                </a:gridCol>
                <a:gridCol w="658368">
                  <a:extLst>
                    <a:ext uri="{9D8B030D-6E8A-4147-A177-3AD203B41FA5}">
                      <a16:colId xmlns:a16="http://schemas.microsoft.com/office/drawing/2014/main" val="2550669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24781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- 2019-07-13 15:05:00</a:t>
                      </a:r>
                      <a:r>
                        <a:rPr kumimoji="0" lang="en-US" sz="1000" b="0" i="0" u="none" strike="noStrike" kern="1200" cap="none" spc="0" normalizeH="0" baseline="0" noProof="0">
                          <a:ln>
                            <a:noFill/>
                          </a:ln>
                          <a:solidFill>
                            <a:prstClr val="black"/>
                          </a:solidFill>
                          <a:effectLst/>
                          <a:uLnTx/>
                          <a:uFillTx/>
                          <a:latin typeface="+mn-lt"/>
                          <a:ea typeface="+mn-ea"/>
                          <a:cs typeface="+mn-cs"/>
                        </a:rPr>
                        <a:t> 
 No matter how big or small your goals are, the key to achieve them is to have consistent determination.
Sometimes, you may have only 10 minutes to work towards your goal. Instead of being discouraged by the lack of time, make the best of it.
Taking baby steps is better than taking no steps at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9466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- 2019-07-12 12:04:00</a:t>
                      </a:r>
                      <a:r>
                        <a:rPr kumimoji="0" lang="en-US" sz="1000" b="0" i="0" u="none" strike="noStrike" kern="1200" cap="none" spc="0" normalizeH="0" baseline="0" noProof="0">
                          <a:ln>
                            <a:noFill/>
                          </a:ln>
                          <a:solidFill>
                            <a:prstClr val="black"/>
                          </a:solidFill>
                          <a:effectLst/>
                          <a:uLnTx/>
                          <a:uFillTx/>
                          <a:latin typeface="+mn-lt"/>
                          <a:ea typeface="+mn-ea"/>
                          <a:cs typeface="+mn-cs"/>
                        </a:rPr>
                        <a:t> 
 In underdeveloped countries like Africa, more than half of infant deaths is due to kwashiorkor, which is caused by a severe lack of protein in the diet.
In underdeveloped countries like Africa, more than half of infant deaths are due to kwashiorkor, which is caused by a severe lack of protein in the diet.only-carbohydrate diet due to poverty, leading to kwashiorkor.
Source: 
Oxford Fajar SUCCESS SPM Science, pg.290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0284795"/>
                  </a:ext>
                </a:extLst>
              </a:tr>
            </a:tbl>
          </a:graphicData>
        </a:graphic>
      </p:graphicFrame>
      <p:sp>
        <p:nvSpPr>
          <p:cNvPr id="4" name="Text Placeholder 3">
            <a:extLst>
              <a:ext uri="{FF2B5EF4-FFF2-40B4-BE49-F238E27FC236}">
                <a16:creationId xmlns:a16="http://schemas.microsoft.com/office/drawing/2014/main" id="{CA15C23A-A13B-4803-B7CA-2D6C4DDD1372}"/>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6327131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07519-FC86-4038-9BB7-B649106AE088}"/>
              </a:ext>
            </a:extLst>
          </p:cNvPr>
          <p:cNvSpPr>
            <a:spLocks noGrp="1"/>
          </p:cNvSpPr>
          <p:nvPr>
            <p:ph type="title"/>
          </p:nvPr>
        </p:nvSpPr>
        <p:spPr/>
        <p:txBody>
          <a:bodyPr/>
          <a:lstStyle/>
          <a:p>
            <a:r>
              <a:rPr lang="en-US"/>
              <a:t>Facebook Own Posts Table | Oxford Fajar - 7 of 8</a:t>
            </a:r>
          </a:p>
        </p:txBody>
      </p:sp>
      <p:graphicFrame>
        <p:nvGraphicFramePr>
          <p:cNvPr id="5" name="Table Placeholder 4">
            <a:extLst>
              <a:ext uri="{FF2B5EF4-FFF2-40B4-BE49-F238E27FC236}">
                <a16:creationId xmlns:a16="http://schemas.microsoft.com/office/drawing/2014/main" id="{EDC48E60-9F1A-48A0-983A-7E3B46304B1F}"/>
              </a:ext>
            </a:extLst>
          </p:cNvPr>
          <p:cNvGraphicFramePr>
            <a:graphicFrameLocks noGrp="1"/>
          </p:cNvGraphicFramePr>
          <p:nvPr>
            <p:ph type="tbl" sz="quarter" idx="13"/>
            <p:extLst>
              <p:ext uri="{D42A27DB-BD31-4B8C-83A1-F6EECF244321}">
                <p14:modId xmlns:p14="http://schemas.microsoft.com/office/powerpoint/2010/main" val="156159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76425442"/>
                    </a:ext>
                  </a:extLst>
                </a:gridCol>
                <a:gridCol w="658368">
                  <a:extLst>
                    <a:ext uri="{9D8B030D-6E8A-4147-A177-3AD203B41FA5}">
                      <a16:colId xmlns:a16="http://schemas.microsoft.com/office/drawing/2014/main" val="2240964829"/>
                    </a:ext>
                  </a:extLst>
                </a:gridCol>
                <a:gridCol w="658368">
                  <a:extLst>
                    <a:ext uri="{9D8B030D-6E8A-4147-A177-3AD203B41FA5}">
                      <a16:colId xmlns:a16="http://schemas.microsoft.com/office/drawing/2014/main" val="2196998080"/>
                    </a:ext>
                  </a:extLst>
                </a:gridCol>
                <a:gridCol w="658368">
                  <a:extLst>
                    <a:ext uri="{9D8B030D-6E8A-4147-A177-3AD203B41FA5}">
                      <a16:colId xmlns:a16="http://schemas.microsoft.com/office/drawing/2014/main" val="2403182923"/>
                    </a:ext>
                  </a:extLst>
                </a:gridCol>
                <a:gridCol w="658368">
                  <a:extLst>
                    <a:ext uri="{9D8B030D-6E8A-4147-A177-3AD203B41FA5}">
                      <a16:colId xmlns:a16="http://schemas.microsoft.com/office/drawing/2014/main" val="4042001007"/>
                    </a:ext>
                  </a:extLst>
                </a:gridCol>
                <a:gridCol w="658368">
                  <a:extLst>
                    <a:ext uri="{9D8B030D-6E8A-4147-A177-3AD203B41FA5}">
                      <a16:colId xmlns:a16="http://schemas.microsoft.com/office/drawing/2014/main" val="62228944"/>
                    </a:ext>
                  </a:extLst>
                </a:gridCol>
                <a:gridCol w="658368">
                  <a:extLst>
                    <a:ext uri="{9D8B030D-6E8A-4147-A177-3AD203B41FA5}">
                      <a16:colId xmlns:a16="http://schemas.microsoft.com/office/drawing/2014/main" val="3168906411"/>
                    </a:ext>
                  </a:extLst>
                </a:gridCol>
                <a:gridCol w="658368">
                  <a:extLst>
                    <a:ext uri="{9D8B030D-6E8A-4147-A177-3AD203B41FA5}">
                      <a16:colId xmlns:a16="http://schemas.microsoft.com/office/drawing/2014/main" val="3188958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35515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- 2019-07-11 19:30:01</a:t>
                      </a:r>
                      <a:r>
                        <a:rPr kumimoji="0" lang="en-US" sz="1000" b="0" i="0" u="none" strike="noStrike" kern="1200" cap="none" spc="0" normalizeH="0" baseline="0" noProof="0">
                          <a:ln>
                            <a:noFill/>
                          </a:ln>
                          <a:solidFill>
                            <a:prstClr val="black"/>
                          </a:solidFill>
                          <a:effectLst/>
                          <a:uLnTx/>
                          <a:uFillTx/>
                          <a:latin typeface="+mn-lt"/>
                          <a:ea typeface="+mn-ea"/>
                          <a:cs typeface="+mn-cs"/>
                        </a:rPr>
                        <a:t> 
 Wish to achieve excellent results in PT3?
Oxford Fajar Score in PT3 series includes selected real PT3 questions to familiarise students with the latest PT3 examination format.
Challenge yourself to PT3 model test papers here: http://bit.ly/2NtR1JC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8099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- 2019-07-11 10:52:02</a:t>
                      </a:r>
                      <a:r>
                        <a:rPr kumimoji="0" lang="en-US" sz="1000" b="0" i="0" u="none" strike="noStrike" kern="1200" cap="none" spc="0" normalizeH="0" baseline="0" noProof="0">
                          <a:ln>
                            <a:noFill/>
                          </a:ln>
                          <a:solidFill>
                            <a:prstClr val="black"/>
                          </a:solidFill>
                          <a:effectLst/>
                          <a:uLnTx/>
                          <a:uFillTx/>
                          <a:latin typeface="+mn-lt"/>
                          <a:ea typeface="+mn-ea"/>
                          <a:cs typeface="+mn-cs"/>
                        </a:rPr>
                        <a:t> 
 Elephants, for their size and mass, they are unable to jump as they have weaker lower leg muscles and tendons, as well as having inflexible ankles. 
Hence, they can run and walk easily but unable to get the force necessary to jump upwards.
Source: http://bit.ly/2KWwsDe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7731915"/>
                  </a:ext>
                </a:extLst>
              </a:tr>
            </a:tbl>
          </a:graphicData>
        </a:graphic>
      </p:graphicFrame>
      <p:sp>
        <p:nvSpPr>
          <p:cNvPr id="4" name="Text Placeholder 3">
            <a:extLst>
              <a:ext uri="{FF2B5EF4-FFF2-40B4-BE49-F238E27FC236}">
                <a16:creationId xmlns:a16="http://schemas.microsoft.com/office/drawing/2014/main" id="{C34562FF-73B0-487D-A65C-A599A1AE1676}"/>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5061562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2E209-2B23-423E-82AE-2B7074668836}"/>
              </a:ext>
            </a:extLst>
          </p:cNvPr>
          <p:cNvSpPr>
            <a:spLocks noGrp="1"/>
          </p:cNvSpPr>
          <p:nvPr>
            <p:ph type="title"/>
          </p:nvPr>
        </p:nvSpPr>
        <p:spPr/>
        <p:txBody>
          <a:bodyPr/>
          <a:lstStyle/>
          <a:p>
            <a:r>
              <a:rPr lang="en-US"/>
              <a:t>Facebook Own Posts Table | Oxford Fajar - 8 of 8</a:t>
            </a:r>
          </a:p>
        </p:txBody>
      </p:sp>
      <p:graphicFrame>
        <p:nvGraphicFramePr>
          <p:cNvPr id="5" name="Table Placeholder 4">
            <a:extLst>
              <a:ext uri="{FF2B5EF4-FFF2-40B4-BE49-F238E27FC236}">
                <a16:creationId xmlns:a16="http://schemas.microsoft.com/office/drawing/2014/main" id="{2C1A29FE-7232-47CA-B909-49F6DD46DAAA}"/>
              </a:ext>
            </a:extLst>
          </p:cNvPr>
          <p:cNvGraphicFramePr>
            <a:graphicFrameLocks noGrp="1"/>
          </p:cNvGraphicFramePr>
          <p:nvPr>
            <p:ph type="tbl" sz="quarter" idx="13"/>
            <p:extLst>
              <p:ext uri="{D42A27DB-BD31-4B8C-83A1-F6EECF244321}">
                <p14:modId xmlns:p14="http://schemas.microsoft.com/office/powerpoint/2010/main" val="3612272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65330772"/>
                    </a:ext>
                  </a:extLst>
                </a:gridCol>
                <a:gridCol w="658368">
                  <a:extLst>
                    <a:ext uri="{9D8B030D-6E8A-4147-A177-3AD203B41FA5}">
                      <a16:colId xmlns:a16="http://schemas.microsoft.com/office/drawing/2014/main" val="2264894791"/>
                    </a:ext>
                  </a:extLst>
                </a:gridCol>
                <a:gridCol w="658368">
                  <a:extLst>
                    <a:ext uri="{9D8B030D-6E8A-4147-A177-3AD203B41FA5}">
                      <a16:colId xmlns:a16="http://schemas.microsoft.com/office/drawing/2014/main" val="3817229946"/>
                    </a:ext>
                  </a:extLst>
                </a:gridCol>
                <a:gridCol w="658368">
                  <a:extLst>
                    <a:ext uri="{9D8B030D-6E8A-4147-A177-3AD203B41FA5}">
                      <a16:colId xmlns:a16="http://schemas.microsoft.com/office/drawing/2014/main" val="2573314063"/>
                    </a:ext>
                  </a:extLst>
                </a:gridCol>
                <a:gridCol w="658368">
                  <a:extLst>
                    <a:ext uri="{9D8B030D-6E8A-4147-A177-3AD203B41FA5}">
                      <a16:colId xmlns:a16="http://schemas.microsoft.com/office/drawing/2014/main" val="1026639366"/>
                    </a:ext>
                  </a:extLst>
                </a:gridCol>
                <a:gridCol w="658368">
                  <a:extLst>
                    <a:ext uri="{9D8B030D-6E8A-4147-A177-3AD203B41FA5}">
                      <a16:colId xmlns:a16="http://schemas.microsoft.com/office/drawing/2014/main" val="1475098676"/>
                    </a:ext>
                  </a:extLst>
                </a:gridCol>
                <a:gridCol w="658368">
                  <a:extLst>
                    <a:ext uri="{9D8B030D-6E8A-4147-A177-3AD203B41FA5}">
                      <a16:colId xmlns:a16="http://schemas.microsoft.com/office/drawing/2014/main" val="970613933"/>
                    </a:ext>
                  </a:extLst>
                </a:gridCol>
                <a:gridCol w="658368">
                  <a:extLst>
                    <a:ext uri="{9D8B030D-6E8A-4147-A177-3AD203B41FA5}">
                      <a16:colId xmlns:a16="http://schemas.microsoft.com/office/drawing/2014/main" val="2929155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6978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- 2019-07-09 11:54:00</a:t>
                      </a:r>
                      <a:r>
                        <a:rPr kumimoji="0" lang="en-US" sz="1000" b="0" i="0" u="none" strike="noStrike" kern="1200" cap="none" spc="0" normalizeH="0" baseline="0" noProof="0">
                          <a:ln>
                            <a:noFill/>
                          </a:ln>
                          <a:solidFill>
                            <a:prstClr val="black"/>
                          </a:solidFill>
                          <a:effectLst/>
                          <a:uLnTx/>
                          <a:uFillTx/>
                          <a:latin typeface="+mn-lt"/>
                          <a:ea typeface="+mn-ea"/>
                          <a:cs typeface="+mn-cs"/>
                        </a:rPr>
                        <a:t> 
 Discover more synonyms and antonyms in BM with our Kamus Kata Sama dan Kata Lawan!
It consists of over 1,700 word entries. Synonyms and antonyms are provided in basic words with compact and precise meanings.
Now, you can use more synonyms and antonyms to enrich your essay-writing!
Example:
His idea was brilliant.
His idea was genius.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5308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- 2019-07-08 16:04:28</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July is dedicated to spreading the awareness about the dangers of plastic? ♻
Begin by avoiding single-use plastic such as straws, water bottles, and plastic produce bags. Use more reusable products such as glass jars, metal utensils, and metal tin lunch boxes. 
Take up the challenge and reduce your plastic footprint this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5320520"/>
                  </a:ext>
                </a:extLst>
              </a:tr>
            </a:tbl>
          </a:graphicData>
        </a:graphic>
      </p:graphicFrame>
      <p:sp>
        <p:nvSpPr>
          <p:cNvPr id="4" name="Text Placeholder 3">
            <a:extLst>
              <a:ext uri="{FF2B5EF4-FFF2-40B4-BE49-F238E27FC236}">
                <a16:creationId xmlns:a16="http://schemas.microsoft.com/office/drawing/2014/main" id="{77C1E0C8-176A-474C-8B06-6B95E56834D6}"/>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0979257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842</Words>
  <Application>Microsoft Office PowerPoint</Application>
  <PresentationFormat>On-screen Show (4:3)</PresentationFormat>
  <Paragraphs>395</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Facebook (FB) Custom Own Posts Table (new) | Oxford Fajar - 1 of 2</vt:lpstr>
      <vt:lpstr>Facebook (FB) Custom Own Posts Table (new) | Oxford Fajar - 2 of 2</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8</vt:lpstr>
      <vt:lpstr>Facebook Own Posts Table | Oxford Fajar - 2 of 8</vt:lpstr>
      <vt:lpstr>Facebook Own Posts Table | Oxford Fajar - 3 of 8</vt:lpstr>
      <vt:lpstr>Facebook Own Posts Table | Oxford Fajar - 4 of 8</vt:lpstr>
      <vt:lpstr>Facebook Own Posts Table | Oxford Fajar - 5 of 8</vt:lpstr>
      <vt:lpstr>Facebook Own Posts Table | Oxford Fajar - 6 of 8</vt:lpstr>
      <vt:lpstr>Facebook Own Posts Table | Oxford Fajar - 7 of 8</vt:lpstr>
      <vt:lpstr>Facebook Own Posts Table | Oxford Fajar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2019-08-05T07:05:03Z</dcterms:created>
  <dcterms:modified xsi:type="dcterms:W3CDTF">2019-08-05T07:05:55Z</dcterms:modified>
</cp:coreProperties>
</file>