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6727</c:v>
                </c:pt>
                <c:pt idx="1">
                  <c:v>6737</c:v>
                </c:pt>
                <c:pt idx="2">
                  <c:v>2616</c:v>
                </c:pt>
                <c:pt idx="3">
                  <c:v>4859</c:v>
                </c:pt>
                <c:pt idx="4">
                  <c:v>2181</c:v>
                </c:pt>
                <c:pt idx="5">
                  <c:v>5200</c:v>
                </c:pt>
                <c:pt idx="6">
                  <c:v>2204</c:v>
                </c:pt>
                <c:pt idx="7">
                  <c:v>3618</c:v>
                </c:pt>
                <c:pt idx="8">
                  <c:v>2696</c:v>
                </c:pt>
                <c:pt idx="9">
                  <c:v>5996</c:v>
                </c:pt>
                <c:pt idx="10">
                  <c:v>2421</c:v>
                </c:pt>
                <c:pt idx="11">
                  <c:v>3164</c:v>
                </c:pt>
                <c:pt idx="12">
                  <c:v>2566</c:v>
                </c:pt>
                <c:pt idx="13">
                  <c:v>3145</c:v>
                </c:pt>
                <c:pt idx="14">
                  <c:v>2167</c:v>
                </c:pt>
                <c:pt idx="15">
                  <c:v>4487</c:v>
                </c:pt>
                <c:pt idx="16">
                  <c:v>3630</c:v>
                </c:pt>
                <c:pt idx="17">
                  <c:v>6684</c:v>
                </c:pt>
                <c:pt idx="18">
                  <c:v>2711</c:v>
                </c:pt>
                <c:pt idx="19">
                  <c:v>4578</c:v>
                </c:pt>
                <c:pt idx="20">
                  <c:v>2497</c:v>
                </c:pt>
                <c:pt idx="21">
                  <c:v>3666</c:v>
                </c:pt>
                <c:pt idx="22">
                  <c:v>3521</c:v>
                </c:pt>
                <c:pt idx="23">
                  <c:v>2681</c:v>
                </c:pt>
                <c:pt idx="24">
                  <c:v>2659</c:v>
                </c:pt>
                <c:pt idx="25">
                  <c:v>4795</c:v>
                </c:pt>
                <c:pt idx="26">
                  <c:v>3477</c:v>
                </c:pt>
                <c:pt idx="27">
                  <c:v>4496</c:v>
                </c:pt>
                <c:pt idx="28">
                  <c:v>2096</c:v>
                </c:pt>
                <c:pt idx="29">
                  <c:v>4597</c:v>
                </c:pt>
                <c:pt idx="30">
                  <c:v>2815</c:v>
                </c:pt>
              </c:numCache>
            </c:numRef>
          </c:val>
          <c:smooth val="0"/>
          <c:extLst>
            <c:ext xmlns:c16="http://schemas.microsoft.com/office/drawing/2014/chart" uri="{C3380CC4-5D6E-409C-BE32-E72D297353CC}">
              <c16:uniqueId val="{00000000-BB00-4391-8AFD-0909C73880BD}"/>
            </c:ext>
          </c:extLst>
        </c:ser>
        <c:dLbls>
          <c:showLegendKey val="0"/>
          <c:showVal val="0"/>
          <c:showCatName val="0"/>
          <c:showSerName val="0"/>
          <c:showPercent val="0"/>
          <c:showBubbleSize val="0"/>
        </c:dLbls>
        <c:smooth val="0"/>
        <c:axId val="311570712"/>
        <c:axId val="311568416"/>
      </c:lineChart>
      <c:dateAx>
        <c:axId val="311570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568416"/>
        <c:crosses val="autoZero"/>
        <c:auto val="1"/>
        <c:lblOffset val="100"/>
        <c:baseTimeUnit val="days"/>
      </c:dateAx>
      <c:valAx>
        <c:axId val="31156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57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248</c:v>
                </c:pt>
                <c:pt idx="1">
                  <c:v>409</c:v>
                </c:pt>
                <c:pt idx="2">
                  <c:v>97</c:v>
                </c:pt>
                <c:pt idx="3">
                  <c:v>203</c:v>
                </c:pt>
                <c:pt idx="4">
                  <c:v>108</c:v>
                </c:pt>
                <c:pt idx="5">
                  <c:v>409</c:v>
                </c:pt>
                <c:pt idx="6">
                  <c:v>88</c:v>
                </c:pt>
                <c:pt idx="7">
                  <c:v>108</c:v>
                </c:pt>
                <c:pt idx="8">
                  <c:v>173</c:v>
                </c:pt>
                <c:pt idx="9">
                  <c:v>294</c:v>
                </c:pt>
                <c:pt idx="10">
                  <c:v>115</c:v>
                </c:pt>
                <c:pt idx="11">
                  <c:v>114</c:v>
                </c:pt>
                <c:pt idx="12">
                  <c:v>113</c:v>
                </c:pt>
                <c:pt idx="13">
                  <c:v>136</c:v>
                </c:pt>
                <c:pt idx="14">
                  <c:v>155</c:v>
                </c:pt>
                <c:pt idx="15">
                  <c:v>254</c:v>
                </c:pt>
                <c:pt idx="16">
                  <c:v>199</c:v>
                </c:pt>
                <c:pt idx="17">
                  <c:v>373</c:v>
                </c:pt>
                <c:pt idx="18">
                  <c:v>196</c:v>
                </c:pt>
                <c:pt idx="19">
                  <c:v>244</c:v>
                </c:pt>
                <c:pt idx="20">
                  <c:v>147</c:v>
                </c:pt>
                <c:pt idx="21">
                  <c:v>116</c:v>
                </c:pt>
                <c:pt idx="22">
                  <c:v>105</c:v>
                </c:pt>
                <c:pt idx="23">
                  <c:v>113</c:v>
                </c:pt>
                <c:pt idx="24">
                  <c:v>111</c:v>
                </c:pt>
                <c:pt idx="25">
                  <c:v>228</c:v>
                </c:pt>
                <c:pt idx="26">
                  <c:v>84</c:v>
                </c:pt>
                <c:pt idx="27">
                  <c:v>127</c:v>
                </c:pt>
                <c:pt idx="28">
                  <c:v>133</c:v>
                </c:pt>
                <c:pt idx="29">
                  <c:v>275</c:v>
                </c:pt>
                <c:pt idx="30">
                  <c:v>123</c:v>
                </c:pt>
              </c:numCache>
            </c:numRef>
          </c:val>
          <c:smooth val="0"/>
          <c:extLst>
            <c:ext xmlns:c16="http://schemas.microsoft.com/office/drawing/2014/chart" uri="{C3380CC4-5D6E-409C-BE32-E72D297353CC}">
              <c16:uniqueId val="{00000000-A4A6-4A52-9BD3-DAF6C211EF89}"/>
            </c:ext>
          </c:extLst>
        </c:ser>
        <c:dLbls>
          <c:showLegendKey val="0"/>
          <c:showVal val="0"/>
          <c:showCatName val="0"/>
          <c:showSerName val="0"/>
          <c:showPercent val="0"/>
          <c:showBubbleSize val="0"/>
        </c:dLbls>
        <c:smooth val="0"/>
        <c:axId val="310703904"/>
        <c:axId val="310699968"/>
      </c:lineChart>
      <c:dateAx>
        <c:axId val="310703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699968"/>
        <c:crosses val="autoZero"/>
        <c:auto val="1"/>
        <c:lblOffset val="100"/>
        <c:baseTimeUnit val="days"/>
      </c:dateAx>
      <c:valAx>
        <c:axId val="31069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70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235</c:v>
                </c:pt>
                <c:pt idx="1">
                  <c:v>0</c:v>
                </c:pt>
                <c:pt idx="2">
                  <c:v>74</c:v>
                </c:pt>
                <c:pt idx="3">
                  <c:v>0</c:v>
                </c:pt>
                <c:pt idx="4">
                  <c:v>159</c:v>
                </c:pt>
                <c:pt idx="5">
                  <c:v>0</c:v>
                </c:pt>
                <c:pt idx="6">
                  <c:v>35</c:v>
                </c:pt>
                <c:pt idx="7">
                  <c:v>0</c:v>
                </c:pt>
                <c:pt idx="8">
                  <c:v>187</c:v>
                </c:pt>
                <c:pt idx="9">
                  <c:v>0</c:v>
                </c:pt>
                <c:pt idx="10">
                  <c:v>161</c:v>
                </c:pt>
                <c:pt idx="11">
                  <c:v>0</c:v>
                </c:pt>
                <c:pt idx="12">
                  <c:v>133</c:v>
                </c:pt>
                <c:pt idx="13">
                  <c:v>0</c:v>
                </c:pt>
                <c:pt idx="14">
                  <c:v>123</c:v>
                </c:pt>
                <c:pt idx="15">
                  <c:v>0</c:v>
                </c:pt>
                <c:pt idx="16">
                  <c:v>346</c:v>
                </c:pt>
                <c:pt idx="17">
                  <c:v>0</c:v>
                </c:pt>
                <c:pt idx="18">
                  <c:v>49</c:v>
                </c:pt>
                <c:pt idx="19">
                  <c:v>0</c:v>
                </c:pt>
                <c:pt idx="20">
                  <c:v>0</c:v>
                </c:pt>
                <c:pt idx="21">
                  <c:v>26</c:v>
                </c:pt>
                <c:pt idx="22">
                  <c:v>106</c:v>
                </c:pt>
                <c:pt idx="23">
                  <c:v>0</c:v>
                </c:pt>
                <c:pt idx="24">
                  <c:v>89</c:v>
                </c:pt>
                <c:pt idx="25">
                  <c:v>0</c:v>
                </c:pt>
                <c:pt idx="26">
                  <c:v>162</c:v>
                </c:pt>
                <c:pt idx="27">
                  <c:v>0</c:v>
                </c:pt>
                <c:pt idx="28">
                  <c:v>139</c:v>
                </c:pt>
                <c:pt idx="29">
                  <c:v>0</c:v>
                </c:pt>
                <c:pt idx="30">
                  <c:v>211</c:v>
                </c:pt>
              </c:numCache>
            </c:numRef>
          </c:val>
          <c:smooth val="0"/>
          <c:extLst>
            <c:ext xmlns:c16="http://schemas.microsoft.com/office/drawing/2014/chart" uri="{C3380CC4-5D6E-409C-BE32-E72D297353CC}">
              <c16:uniqueId val="{00000000-1943-4614-89B8-07FA95686DE8}"/>
            </c:ext>
          </c:extLst>
        </c:ser>
        <c:dLbls>
          <c:showLegendKey val="0"/>
          <c:showVal val="0"/>
          <c:showCatName val="0"/>
          <c:showSerName val="0"/>
          <c:showPercent val="0"/>
          <c:showBubbleSize val="0"/>
        </c:dLbls>
        <c:smooth val="0"/>
        <c:axId val="260368112"/>
        <c:axId val="260369752"/>
      </c:lineChart>
      <c:dateAx>
        <c:axId val="260368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369752"/>
        <c:crosses val="autoZero"/>
        <c:auto val="1"/>
        <c:lblOffset val="100"/>
        <c:baseTimeUnit val="days"/>
      </c:dateAx>
      <c:valAx>
        <c:axId val="260369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36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2253</c:v>
                </c:pt>
              </c:numCache>
            </c:numRef>
          </c:val>
          <c:extLst>
            <c:ext xmlns:c16="http://schemas.microsoft.com/office/drawing/2014/chart" uri="{C3380CC4-5D6E-409C-BE32-E72D297353CC}">
              <c16:uniqueId val="{00000000-244B-4C43-AD76-46F04750504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63</c:v>
                </c:pt>
              </c:numCache>
            </c:numRef>
          </c:val>
          <c:extLst>
            <c:ext xmlns:c16="http://schemas.microsoft.com/office/drawing/2014/chart" uri="{C3380CC4-5D6E-409C-BE32-E72D297353CC}">
              <c16:uniqueId val="{00000001-244B-4C43-AD76-46F04750504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2</c:v>
                </c:pt>
              </c:numCache>
            </c:numRef>
          </c:val>
          <c:extLst>
            <c:ext xmlns:c16="http://schemas.microsoft.com/office/drawing/2014/chart" uri="{C3380CC4-5D6E-409C-BE32-E72D297353CC}">
              <c16:uniqueId val="{00000002-244B-4C43-AD76-46F04750504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7</c:v>
                </c:pt>
              </c:numCache>
            </c:numRef>
          </c:val>
          <c:extLst>
            <c:ext xmlns:c16="http://schemas.microsoft.com/office/drawing/2014/chart" uri="{C3380CC4-5D6E-409C-BE32-E72D297353CC}">
              <c16:uniqueId val="{00000003-244B-4C43-AD76-46F04750504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244B-4C43-AD76-46F04750504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244B-4C43-AD76-46F04750504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42</c:v>
                </c:pt>
              </c:numCache>
            </c:numRef>
          </c:val>
          <c:extLst>
            <c:ext xmlns:c16="http://schemas.microsoft.com/office/drawing/2014/chart" uri="{C3380CC4-5D6E-409C-BE32-E72D297353CC}">
              <c16:uniqueId val="{00000006-244B-4C43-AD76-46F04750504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309</c:v>
                </c:pt>
              </c:numCache>
            </c:numRef>
          </c:val>
          <c:extLst>
            <c:ext xmlns:c16="http://schemas.microsoft.com/office/drawing/2014/chart" uri="{C3380CC4-5D6E-409C-BE32-E72D297353CC}">
              <c16:uniqueId val="{00000007-244B-4C43-AD76-46F047505049}"/>
            </c:ext>
          </c:extLst>
        </c:ser>
        <c:dLbls>
          <c:showLegendKey val="0"/>
          <c:showVal val="0"/>
          <c:showCatName val="0"/>
          <c:showSerName val="0"/>
          <c:showPercent val="0"/>
          <c:showBubbleSize val="0"/>
        </c:dLbls>
        <c:gapWidth val="150"/>
        <c:overlap val="100"/>
        <c:axId val="260373360"/>
        <c:axId val="260370736"/>
      </c:barChart>
      <c:catAx>
        <c:axId val="26037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370736"/>
        <c:crosses val="autoZero"/>
        <c:auto val="1"/>
        <c:lblAlgn val="ctr"/>
        <c:lblOffset val="100"/>
        <c:noMultiLvlLbl val="0"/>
      </c:catAx>
      <c:valAx>
        <c:axId val="260370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37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0.15191015742504799</c:v>
                </c:pt>
                <c:pt idx="1">
                  <c:v>0.17547377920384999</c:v>
                </c:pt>
                <c:pt idx="2">
                  <c:v>0.25869848591196198</c:v>
                </c:pt>
                <c:pt idx="3">
                  <c:v>0.12600688525685999</c:v>
                </c:pt>
                <c:pt idx="4">
                  <c:v>0.10879374310638699</c:v>
                </c:pt>
                <c:pt idx="5">
                  <c:v>0.158427754938333</c:v>
                </c:pt>
                <c:pt idx="6">
                  <c:v>3.6097463150506402E-2</c:v>
                </c:pt>
              </c:numCache>
            </c:numRef>
          </c:val>
          <c:extLst>
            <c:ext xmlns:c16="http://schemas.microsoft.com/office/drawing/2014/chart" uri="{C3380CC4-5D6E-409C-BE32-E72D297353CC}">
              <c16:uniqueId val="{00000000-BC9C-4ECA-8E9D-56936E541ABB}"/>
            </c:ext>
          </c:extLst>
        </c:ser>
        <c:dLbls>
          <c:showLegendKey val="0"/>
          <c:showVal val="0"/>
          <c:showCatName val="0"/>
          <c:showSerName val="0"/>
          <c:showPercent val="0"/>
          <c:showBubbleSize val="0"/>
        </c:dLbls>
        <c:gapWidth val="219"/>
        <c:overlap val="-27"/>
        <c:axId val="188164576"/>
        <c:axId val="188164904"/>
      </c:barChart>
      <c:catAx>
        <c:axId val="188164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164904"/>
        <c:crosses val="autoZero"/>
        <c:auto val="1"/>
        <c:lblAlgn val="ctr"/>
        <c:lblOffset val="100"/>
        <c:noMultiLvlLbl val="0"/>
      </c:catAx>
      <c:valAx>
        <c:axId val="188164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16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43</c:v>
                </c:pt>
                <c:pt idx="1">
                  <c:v>5798</c:v>
                </c:pt>
                <c:pt idx="2">
                  <c:v>3314</c:v>
                </c:pt>
                <c:pt idx="3">
                  <c:v>2090</c:v>
                </c:pt>
                <c:pt idx="4">
                  <c:v>1082</c:v>
                </c:pt>
                <c:pt idx="5">
                  <c:v>821</c:v>
                </c:pt>
                <c:pt idx="6">
                  <c:v>548</c:v>
                </c:pt>
              </c:numCache>
            </c:numRef>
          </c:val>
          <c:extLst>
            <c:ext xmlns:c16="http://schemas.microsoft.com/office/drawing/2014/chart" uri="{C3380CC4-5D6E-409C-BE32-E72D297353CC}">
              <c16:uniqueId val="{00000000-EC68-4E4D-9976-F89DE4590B53}"/>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234</c:v>
                </c:pt>
                <c:pt idx="1">
                  <c:v>11305</c:v>
                </c:pt>
                <c:pt idx="2">
                  <c:v>21239</c:v>
                </c:pt>
                <c:pt idx="3">
                  <c:v>26926</c:v>
                </c:pt>
                <c:pt idx="4">
                  <c:v>14314</c:v>
                </c:pt>
                <c:pt idx="5">
                  <c:v>8781</c:v>
                </c:pt>
                <c:pt idx="6">
                  <c:v>2888</c:v>
                </c:pt>
              </c:numCache>
            </c:numRef>
          </c:val>
          <c:extLst>
            <c:ext xmlns:c16="http://schemas.microsoft.com/office/drawing/2014/chart" uri="{C3380CC4-5D6E-409C-BE32-E72D297353CC}">
              <c16:uniqueId val="{00000001-EC68-4E4D-9976-F89DE4590B53}"/>
            </c:ext>
          </c:extLst>
        </c:ser>
        <c:dLbls>
          <c:showLegendKey val="0"/>
          <c:showVal val="0"/>
          <c:showCatName val="0"/>
          <c:showSerName val="0"/>
          <c:showPercent val="0"/>
          <c:showBubbleSize val="0"/>
        </c:dLbls>
        <c:gapWidth val="219"/>
        <c:overlap val="-27"/>
        <c:axId val="322897912"/>
        <c:axId val="322895288"/>
      </c:barChart>
      <c:catAx>
        <c:axId val="32289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895288"/>
        <c:crosses val="autoZero"/>
        <c:auto val="1"/>
        <c:lblAlgn val="ctr"/>
        <c:lblOffset val="100"/>
        <c:noMultiLvlLbl val="0"/>
      </c:catAx>
      <c:valAx>
        <c:axId val="32289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89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0.30934795094769302</c:v>
                </c:pt>
                <c:pt idx="1">
                  <c:v>0</c:v>
                </c:pt>
                <c:pt idx="2">
                  <c:v>8.1560319394238398E-2</c:v>
                </c:pt>
                <c:pt idx="3">
                  <c:v>0</c:v>
                </c:pt>
                <c:pt idx="4">
                  <c:v>0.164025157232704</c:v>
                </c:pt>
                <c:pt idx="5">
                  <c:v>0</c:v>
                </c:pt>
                <c:pt idx="6">
                  <c:v>3.6202735317779601E-2</c:v>
                </c:pt>
                <c:pt idx="7">
                  <c:v>0</c:v>
                </c:pt>
                <c:pt idx="8">
                  <c:v>0.238174198800084</c:v>
                </c:pt>
                <c:pt idx="9">
                  <c:v>0</c:v>
                </c:pt>
                <c:pt idx="10">
                  <c:v>0.16671688259515899</c:v>
                </c:pt>
                <c:pt idx="11">
                  <c:v>0</c:v>
                </c:pt>
                <c:pt idx="12">
                  <c:v>0.13350062735257201</c:v>
                </c:pt>
                <c:pt idx="13">
                  <c:v>0</c:v>
                </c:pt>
                <c:pt idx="14">
                  <c:v>0.12841349144244499</c:v>
                </c:pt>
                <c:pt idx="15">
                  <c:v>0</c:v>
                </c:pt>
                <c:pt idx="16">
                  <c:v>0.47921240739069798</c:v>
                </c:pt>
                <c:pt idx="17">
                  <c:v>0</c:v>
                </c:pt>
                <c:pt idx="18">
                  <c:v>5.4103879448541198E-2</c:v>
                </c:pt>
                <c:pt idx="19">
                  <c:v>0</c:v>
                </c:pt>
                <c:pt idx="20">
                  <c:v>0</c:v>
                </c:pt>
                <c:pt idx="21">
                  <c:v>3.00303306339403E-2</c:v>
                </c:pt>
                <c:pt idx="22">
                  <c:v>0.11306557803526</c:v>
                </c:pt>
                <c:pt idx="23">
                  <c:v>0</c:v>
                </c:pt>
                <c:pt idx="24">
                  <c:v>0.10548417737339399</c:v>
                </c:pt>
                <c:pt idx="25">
                  <c:v>0</c:v>
                </c:pt>
                <c:pt idx="26">
                  <c:v>0.18288843805278801</c:v>
                </c:pt>
                <c:pt idx="27">
                  <c:v>0</c:v>
                </c:pt>
                <c:pt idx="28">
                  <c:v>0.14084647733969999</c:v>
                </c:pt>
                <c:pt idx="29">
                  <c:v>0</c:v>
                </c:pt>
                <c:pt idx="30">
                  <c:v>0.214611553088909</c:v>
                </c:pt>
              </c:numCache>
            </c:numRef>
          </c:val>
          <c:smooth val="0"/>
          <c:extLst>
            <c:ext xmlns:c16="http://schemas.microsoft.com/office/drawing/2014/chart" uri="{C3380CC4-5D6E-409C-BE32-E72D297353CC}">
              <c16:uniqueId val="{00000000-3F8E-4AA4-8344-6BABDF01410F}"/>
            </c:ext>
          </c:extLst>
        </c:ser>
        <c:dLbls>
          <c:showLegendKey val="0"/>
          <c:showVal val="0"/>
          <c:showCatName val="0"/>
          <c:showSerName val="0"/>
          <c:showPercent val="0"/>
          <c:showBubbleSize val="0"/>
        </c:dLbls>
        <c:smooth val="0"/>
        <c:axId val="322657664"/>
        <c:axId val="322656680"/>
      </c:lineChart>
      <c:dateAx>
        <c:axId val="322657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56680"/>
        <c:crosses val="autoZero"/>
        <c:auto val="1"/>
        <c:lblOffset val="100"/>
        <c:baseTimeUnit val="days"/>
      </c:dateAx>
      <c:valAx>
        <c:axId val="32265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5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99262</c:v>
                </c:pt>
                <c:pt idx="1">
                  <c:v>99302</c:v>
                </c:pt>
                <c:pt idx="2">
                  <c:v>99325</c:v>
                </c:pt>
                <c:pt idx="3">
                  <c:v>99360</c:v>
                </c:pt>
                <c:pt idx="4">
                  <c:v>99391</c:v>
                </c:pt>
                <c:pt idx="5">
                  <c:v>99426</c:v>
                </c:pt>
                <c:pt idx="6">
                  <c:v>99454</c:v>
                </c:pt>
                <c:pt idx="7">
                  <c:v>99491</c:v>
                </c:pt>
                <c:pt idx="8">
                  <c:v>99524</c:v>
                </c:pt>
                <c:pt idx="9">
                  <c:v>99555</c:v>
                </c:pt>
                <c:pt idx="10">
                  <c:v>99586</c:v>
                </c:pt>
                <c:pt idx="11">
                  <c:v>99612</c:v>
                </c:pt>
                <c:pt idx="12">
                  <c:v>99638</c:v>
                </c:pt>
                <c:pt idx="13">
                  <c:v>99662</c:v>
                </c:pt>
                <c:pt idx="14">
                  <c:v>99695</c:v>
                </c:pt>
                <c:pt idx="15">
                  <c:v>99729</c:v>
                </c:pt>
                <c:pt idx="16">
                  <c:v>99765</c:v>
                </c:pt>
                <c:pt idx="17">
                  <c:v>99799</c:v>
                </c:pt>
                <c:pt idx="18">
                  <c:v>99818</c:v>
                </c:pt>
                <c:pt idx="19">
                  <c:v>99844</c:v>
                </c:pt>
                <c:pt idx="20">
                  <c:v>99878</c:v>
                </c:pt>
                <c:pt idx="21">
                  <c:v>99920</c:v>
                </c:pt>
                <c:pt idx="22">
                  <c:v>99965</c:v>
                </c:pt>
                <c:pt idx="23">
                  <c:v>100003</c:v>
                </c:pt>
                <c:pt idx="24">
                  <c:v>100027</c:v>
                </c:pt>
                <c:pt idx="25">
                  <c:v>100050</c:v>
                </c:pt>
                <c:pt idx="26">
                  <c:v>100072</c:v>
                </c:pt>
                <c:pt idx="27">
                  <c:v>100096</c:v>
                </c:pt>
                <c:pt idx="28">
                  <c:v>100123</c:v>
                </c:pt>
                <c:pt idx="29">
                  <c:v>100164</c:v>
                </c:pt>
                <c:pt idx="30">
                  <c:v>100198</c:v>
                </c:pt>
              </c:numCache>
            </c:numRef>
          </c:val>
          <c:smooth val="0"/>
          <c:extLst>
            <c:ext xmlns:c16="http://schemas.microsoft.com/office/drawing/2014/chart" uri="{C3380CC4-5D6E-409C-BE32-E72D297353CC}">
              <c16:uniqueId val="{00000000-BA6D-4106-A82D-BF0D240C6D8A}"/>
            </c:ext>
          </c:extLst>
        </c:ser>
        <c:dLbls>
          <c:showLegendKey val="0"/>
          <c:showVal val="0"/>
          <c:showCatName val="0"/>
          <c:showSerName val="0"/>
          <c:showPercent val="0"/>
          <c:showBubbleSize val="0"/>
        </c:dLbls>
        <c:smooth val="0"/>
        <c:axId val="322658320"/>
        <c:axId val="322663240"/>
      </c:lineChart>
      <c:dateAx>
        <c:axId val="322658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63240"/>
        <c:crosses val="autoZero"/>
        <c:auto val="1"/>
        <c:lblOffset val="100"/>
        <c:baseTimeUnit val="days"/>
      </c:dateAx>
      <c:valAx>
        <c:axId val="322663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5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43647</c:v>
                </c:pt>
                <c:pt idx="1">
                  <c:v>43648</c:v>
                </c:pt>
                <c:pt idx="2">
                  <c:v>43649</c:v>
                </c:pt>
                <c:pt idx="3">
                  <c:v>43650</c:v>
                </c:pt>
                <c:pt idx="4">
                  <c:v>43651</c:v>
                </c:pt>
                <c:pt idx="5">
                  <c:v>43652</c:v>
                </c:pt>
                <c:pt idx="6">
                  <c:v>43653</c:v>
                </c:pt>
                <c:pt idx="7">
                  <c:v>43654</c:v>
                </c:pt>
                <c:pt idx="8">
                  <c:v>43655</c:v>
                </c:pt>
                <c:pt idx="9">
                  <c:v>43656</c:v>
                </c:pt>
                <c:pt idx="10">
                  <c:v>43657</c:v>
                </c:pt>
                <c:pt idx="11">
                  <c:v>43658</c:v>
                </c:pt>
                <c:pt idx="12">
                  <c:v>43659</c:v>
                </c:pt>
                <c:pt idx="13">
                  <c:v>43660</c:v>
                </c:pt>
                <c:pt idx="14">
                  <c:v>43661</c:v>
                </c:pt>
                <c:pt idx="15">
                  <c:v>43662</c:v>
                </c:pt>
                <c:pt idx="16">
                  <c:v>43663</c:v>
                </c:pt>
                <c:pt idx="17">
                  <c:v>43664</c:v>
                </c:pt>
                <c:pt idx="18">
                  <c:v>43665</c:v>
                </c:pt>
                <c:pt idx="19">
                  <c:v>43666</c:v>
                </c:pt>
                <c:pt idx="20">
                  <c:v>43667</c:v>
                </c:pt>
                <c:pt idx="21">
                  <c:v>43668</c:v>
                </c:pt>
                <c:pt idx="22">
                  <c:v>43669</c:v>
                </c:pt>
                <c:pt idx="23">
                  <c:v>43670</c:v>
                </c:pt>
                <c:pt idx="24">
                  <c:v>43671</c:v>
                </c:pt>
                <c:pt idx="25">
                  <c:v>43672</c:v>
                </c:pt>
                <c:pt idx="26">
                  <c:v>43673</c:v>
                </c:pt>
                <c:pt idx="27">
                  <c:v>43674</c:v>
                </c:pt>
                <c:pt idx="28">
                  <c:v>43675</c:v>
                </c:pt>
                <c:pt idx="29">
                  <c:v>43676</c:v>
                </c:pt>
                <c:pt idx="30">
                  <c:v>43677</c:v>
                </c:pt>
              </c:numCache>
            </c:numRef>
          </c:cat>
          <c:val>
            <c:numRef>
              <c:f>Sheet1!$B$2:$B$32</c:f>
              <c:numCache>
                <c:formatCode>General</c:formatCode>
                <c:ptCount val="31"/>
                <c:pt idx="0">
                  <c:v>61</c:v>
                </c:pt>
                <c:pt idx="1">
                  <c:v>79</c:v>
                </c:pt>
                <c:pt idx="2">
                  <c:v>54</c:v>
                </c:pt>
                <c:pt idx="3">
                  <c:v>48</c:v>
                </c:pt>
                <c:pt idx="4">
                  <c:v>51</c:v>
                </c:pt>
                <c:pt idx="5">
                  <c:v>50</c:v>
                </c:pt>
                <c:pt idx="6">
                  <c:v>54</c:v>
                </c:pt>
                <c:pt idx="7">
                  <c:v>38</c:v>
                </c:pt>
                <c:pt idx="8">
                  <c:v>65</c:v>
                </c:pt>
                <c:pt idx="9">
                  <c:v>68</c:v>
                </c:pt>
                <c:pt idx="10">
                  <c:v>46</c:v>
                </c:pt>
                <c:pt idx="11">
                  <c:v>49</c:v>
                </c:pt>
                <c:pt idx="12">
                  <c:v>47</c:v>
                </c:pt>
                <c:pt idx="13">
                  <c:v>38</c:v>
                </c:pt>
                <c:pt idx="14">
                  <c:v>54</c:v>
                </c:pt>
                <c:pt idx="15">
                  <c:v>57</c:v>
                </c:pt>
                <c:pt idx="16">
                  <c:v>61</c:v>
                </c:pt>
                <c:pt idx="17">
                  <c:v>63</c:v>
                </c:pt>
                <c:pt idx="18">
                  <c:v>65</c:v>
                </c:pt>
                <c:pt idx="19">
                  <c:v>60</c:v>
                </c:pt>
                <c:pt idx="20">
                  <c:v>58</c:v>
                </c:pt>
                <c:pt idx="21">
                  <c:v>69</c:v>
                </c:pt>
                <c:pt idx="22">
                  <c:v>67</c:v>
                </c:pt>
                <c:pt idx="23">
                  <c:v>61</c:v>
                </c:pt>
                <c:pt idx="24">
                  <c:v>44</c:v>
                </c:pt>
                <c:pt idx="25">
                  <c:v>79</c:v>
                </c:pt>
                <c:pt idx="26">
                  <c:v>78</c:v>
                </c:pt>
                <c:pt idx="27">
                  <c:v>68</c:v>
                </c:pt>
                <c:pt idx="28">
                  <c:v>63</c:v>
                </c:pt>
                <c:pt idx="29">
                  <c:v>61</c:v>
                </c:pt>
                <c:pt idx="30">
                  <c:v>49</c:v>
                </c:pt>
              </c:numCache>
            </c:numRef>
          </c:val>
          <c:smooth val="0"/>
          <c:extLst>
            <c:ext xmlns:c16="http://schemas.microsoft.com/office/drawing/2014/chart" uri="{C3380CC4-5D6E-409C-BE32-E72D297353CC}">
              <c16:uniqueId val="{00000000-5F38-403C-820D-3D85128B6361}"/>
            </c:ext>
          </c:extLst>
        </c:ser>
        <c:dLbls>
          <c:showLegendKey val="0"/>
          <c:showVal val="0"/>
          <c:showCatName val="0"/>
          <c:showSerName val="0"/>
          <c:showPercent val="0"/>
          <c:showBubbleSize val="0"/>
        </c:dLbls>
        <c:smooth val="0"/>
        <c:axId val="322669144"/>
        <c:axId val="322671768"/>
      </c:lineChart>
      <c:dateAx>
        <c:axId val="322669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71768"/>
        <c:crosses val="autoZero"/>
        <c:auto val="1"/>
        <c:lblOffset val="100"/>
        <c:baseTimeUnit val="days"/>
      </c:dateAx>
      <c:valAx>
        <c:axId val="32267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66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FF064-5A95-456B-8EA6-4CB7C773AD77}"/>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FA78BB4A-27CC-4E82-BEC9-2CA202F6BBAB}"/>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688360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5E729-F2A6-4CD0-822A-4B0435256B44}"/>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20145570-5550-4A94-80EE-0DBDB043D999}"/>
              </a:ext>
            </a:extLst>
          </p:cNvPr>
          <p:cNvGraphicFramePr>
            <a:graphicFrameLocks noGrp="1"/>
          </p:cNvGraphicFramePr>
          <p:nvPr>
            <p:ph type="tbl" sz="quarter" idx="13"/>
            <p:extLst>
              <p:ext uri="{D42A27DB-BD31-4B8C-83A1-F6EECF244321}">
                <p14:modId xmlns:p14="http://schemas.microsoft.com/office/powerpoint/2010/main" val="2473431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68042042"/>
                    </a:ext>
                  </a:extLst>
                </a:gridCol>
                <a:gridCol w="740664">
                  <a:extLst>
                    <a:ext uri="{9D8B030D-6E8A-4147-A177-3AD203B41FA5}">
                      <a16:colId xmlns:a16="http://schemas.microsoft.com/office/drawing/2014/main" val="1440801137"/>
                    </a:ext>
                  </a:extLst>
                </a:gridCol>
                <a:gridCol w="740664">
                  <a:extLst>
                    <a:ext uri="{9D8B030D-6E8A-4147-A177-3AD203B41FA5}">
                      <a16:colId xmlns:a16="http://schemas.microsoft.com/office/drawing/2014/main" val="1205060119"/>
                    </a:ext>
                  </a:extLst>
                </a:gridCol>
                <a:gridCol w="740664">
                  <a:extLst>
                    <a:ext uri="{9D8B030D-6E8A-4147-A177-3AD203B41FA5}">
                      <a16:colId xmlns:a16="http://schemas.microsoft.com/office/drawing/2014/main" val="3431476896"/>
                    </a:ext>
                  </a:extLst>
                </a:gridCol>
                <a:gridCol w="740664">
                  <a:extLst>
                    <a:ext uri="{9D8B030D-6E8A-4147-A177-3AD203B41FA5}">
                      <a16:colId xmlns:a16="http://schemas.microsoft.com/office/drawing/2014/main" val="1113700561"/>
                    </a:ext>
                  </a:extLst>
                </a:gridCol>
                <a:gridCol w="740664">
                  <a:extLst>
                    <a:ext uri="{9D8B030D-6E8A-4147-A177-3AD203B41FA5}">
                      <a16:colId xmlns:a16="http://schemas.microsoft.com/office/drawing/2014/main" val="53716078"/>
                    </a:ext>
                  </a:extLst>
                </a:gridCol>
                <a:gridCol w="740664">
                  <a:extLst>
                    <a:ext uri="{9D8B030D-6E8A-4147-A177-3AD203B41FA5}">
                      <a16:colId xmlns:a16="http://schemas.microsoft.com/office/drawing/2014/main" val="220149232"/>
                    </a:ext>
                  </a:extLst>
                </a:gridCol>
                <a:gridCol w="740664">
                  <a:extLst>
                    <a:ext uri="{9D8B030D-6E8A-4147-A177-3AD203B41FA5}">
                      <a16:colId xmlns:a16="http://schemas.microsoft.com/office/drawing/2014/main" val="3800007150"/>
                    </a:ext>
                  </a:extLst>
                </a:gridCol>
                <a:gridCol w="740664">
                  <a:extLst>
                    <a:ext uri="{9D8B030D-6E8A-4147-A177-3AD203B41FA5}">
                      <a16:colId xmlns:a16="http://schemas.microsoft.com/office/drawing/2014/main" val="1870063068"/>
                    </a:ext>
                  </a:extLst>
                </a:gridCol>
                <a:gridCol w="740664">
                  <a:extLst>
                    <a:ext uri="{9D8B030D-6E8A-4147-A177-3AD203B41FA5}">
                      <a16:colId xmlns:a16="http://schemas.microsoft.com/office/drawing/2014/main" val="13268615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02800183"/>
                  </a:ext>
                </a:extLst>
              </a:tr>
              <a:tr h="370840">
                <a:tc>
                  <a:txBody>
                    <a:bodyPr/>
                    <a:lstStyle/>
                    <a:p>
                      <a:r>
                        <a:rPr lang="en-US" sz="1000"/>
                        <a:t>SCS Dairy MY</a:t>
                      </a:r>
                    </a:p>
                  </a:txBody>
                  <a:tcPr/>
                </a:tc>
                <a:tc>
                  <a:txBody>
                    <a:bodyPr/>
                    <a:lstStyle/>
                    <a:p>
                      <a:r>
                        <a:rPr lang="en-US" sz="1000"/>
                        <a:t>100198</a:t>
                      </a:r>
                    </a:p>
                  </a:txBody>
                  <a:tcPr/>
                </a:tc>
                <a:tc>
                  <a:txBody>
                    <a:bodyPr/>
                    <a:lstStyle/>
                    <a:p>
                      <a:r>
                        <a:rPr lang="en-US" sz="1000"/>
                        <a:t>977</a:t>
                      </a:r>
                    </a:p>
                  </a:txBody>
                  <a:tcPr/>
                </a:tc>
                <a:tc>
                  <a:txBody>
                    <a:bodyPr/>
                    <a:lstStyle/>
                    <a:p>
                      <a:r>
                        <a:rPr lang="en-US" sz="1000"/>
                        <a:t>17</a:t>
                      </a:r>
                    </a:p>
                  </a:txBody>
                  <a:tcPr/>
                </a:tc>
                <a:tc>
                  <a:txBody>
                    <a:bodyPr/>
                    <a:lstStyle/>
                    <a:p>
                      <a:r>
                        <a:rPr lang="en-US" sz="1000"/>
                        <a:t>2325</a:t>
                      </a:r>
                    </a:p>
                  </a:txBody>
                  <a:tcPr/>
                </a:tc>
                <a:tc>
                  <a:txBody>
                    <a:bodyPr/>
                    <a:lstStyle/>
                    <a:p>
                      <a:r>
                        <a:rPr lang="en-US" sz="1000"/>
                        <a:t>42</a:t>
                      </a:r>
                    </a:p>
                  </a:txBody>
                  <a:tcPr/>
                </a:tc>
                <a:tc>
                  <a:txBody>
                    <a:bodyPr/>
                    <a:lstStyle/>
                    <a:p>
                      <a:r>
                        <a:rPr lang="en-US" sz="1000"/>
                        <a:t>309</a:t>
                      </a:r>
                    </a:p>
                  </a:txBody>
                  <a:tcPr/>
                </a:tc>
                <a:tc>
                  <a:txBody>
                    <a:bodyPr/>
                    <a:lstStyle/>
                    <a:p>
                      <a:r>
                        <a:rPr lang="en-US" sz="1000"/>
                        <a:t>1</a:t>
                      </a:r>
                    </a:p>
                  </a:txBody>
                  <a:tcPr/>
                </a:tc>
                <a:tc>
                  <a:txBody>
                    <a:bodyPr/>
                    <a:lstStyle/>
                    <a:p>
                      <a:r>
                        <a:rPr lang="en-US" sz="1000"/>
                        <a:t>0.1579 %</a:t>
                      </a:r>
                    </a:p>
                  </a:txBody>
                  <a:tcPr/>
                </a:tc>
                <a:tc>
                  <a:txBody>
                    <a:bodyPr/>
                    <a:lstStyle/>
                    <a:p>
                      <a:r>
                        <a:rPr lang="en-US" sz="1000"/>
                        <a:t>0.0 %</a:t>
                      </a:r>
                    </a:p>
                  </a:txBody>
                  <a:tcPr/>
                </a:tc>
                <a:extLst>
                  <a:ext uri="{0D108BD9-81ED-4DB2-BD59-A6C34878D82A}">
                    <a16:rowId xmlns:a16="http://schemas.microsoft.com/office/drawing/2014/main" val="3870433569"/>
                  </a:ext>
                </a:extLst>
              </a:tr>
            </a:tbl>
          </a:graphicData>
        </a:graphic>
      </p:graphicFrame>
      <p:sp>
        <p:nvSpPr>
          <p:cNvPr id="4" name="Text Placeholder 3">
            <a:extLst>
              <a:ext uri="{FF2B5EF4-FFF2-40B4-BE49-F238E27FC236}">
                <a16:creationId xmlns:a16="http://schemas.microsoft.com/office/drawing/2014/main" id="{1E44F80E-8424-4E56-A25E-7215A39E8F30}"/>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327276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72A82-22DE-4519-AE89-2A4DFEAD4049}"/>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C14768C4-7409-4BEF-B752-B32C38F44B2D}"/>
              </a:ext>
            </a:extLst>
          </p:cNvPr>
          <p:cNvGraphicFramePr>
            <a:graphicFrameLocks noGrp="1"/>
          </p:cNvGraphicFramePr>
          <p:nvPr>
            <p:ph type="chart" sz="quarter" idx="13"/>
            <p:extLst>
              <p:ext uri="{D42A27DB-BD31-4B8C-83A1-F6EECF244321}">
                <p14:modId xmlns:p14="http://schemas.microsoft.com/office/powerpoint/2010/main" val="874058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9FA24E-B0FE-4277-A785-E71783416883}"/>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4F200638-302E-4BD4-BFED-FDC76C7CAC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2034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29CBF-2422-418D-92F6-E5E0EFCB15A1}"/>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5473CD1D-B3B6-43E5-B846-1104764D1503}"/>
              </a:ext>
            </a:extLst>
          </p:cNvPr>
          <p:cNvGraphicFramePr>
            <a:graphicFrameLocks noGrp="1"/>
          </p:cNvGraphicFramePr>
          <p:nvPr>
            <p:ph type="chart" sz="quarter" idx="13"/>
            <p:extLst>
              <p:ext uri="{D42A27DB-BD31-4B8C-83A1-F6EECF244321}">
                <p14:modId xmlns:p14="http://schemas.microsoft.com/office/powerpoint/2010/main" val="2125656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35EECB-C552-4C65-BAE1-1F391011C766}"/>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1785C308-416E-4A45-AA35-FECCCC3EFE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0024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8DAE1-B899-434C-ABFB-42F419B453F8}"/>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C0D37973-78A9-44F2-BCFA-C31198CA2532}"/>
              </a:ext>
            </a:extLst>
          </p:cNvPr>
          <p:cNvGraphicFramePr>
            <a:graphicFrameLocks noGrp="1"/>
          </p:cNvGraphicFramePr>
          <p:nvPr>
            <p:ph type="chart" sz="quarter" idx="13"/>
            <p:extLst>
              <p:ext uri="{D42A27DB-BD31-4B8C-83A1-F6EECF244321}">
                <p14:modId xmlns:p14="http://schemas.microsoft.com/office/powerpoint/2010/main" val="3062372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133378-306C-4032-9FF3-7945A201BE82}"/>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BCB6AF3E-2F92-4794-AB7F-3E07D2A730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0926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CDD7E-C4F8-4D21-A4E9-F3BB67D0CAED}"/>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F86AD456-0484-408D-B9F1-CC00D0043263}"/>
              </a:ext>
            </a:extLst>
          </p:cNvPr>
          <p:cNvGraphicFramePr>
            <a:graphicFrameLocks noGrp="1"/>
          </p:cNvGraphicFramePr>
          <p:nvPr>
            <p:ph type="chart" sz="quarter" idx="13"/>
            <p:extLst>
              <p:ext uri="{D42A27DB-BD31-4B8C-83A1-F6EECF244321}">
                <p14:modId xmlns:p14="http://schemas.microsoft.com/office/powerpoint/2010/main" val="350255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633D3F-8AB6-4F73-9365-3540D2E7A514}"/>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5E584CB7-9365-4E24-AD1E-587C01D20F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078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28156-069A-4DDD-8E44-635D14755A4A}"/>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47942DEB-D0AB-4AB8-8D28-BE157E43E72B}"/>
              </a:ext>
            </a:extLst>
          </p:cNvPr>
          <p:cNvGraphicFramePr>
            <a:graphicFrameLocks noGrp="1"/>
          </p:cNvGraphicFramePr>
          <p:nvPr>
            <p:ph type="chart" sz="quarter" idx="13"/>
            <p:extLst>
              <p:ext uri="{D42A27DB-BD31-4B8C-83A1-F6EECF244321}">
                <p14:modId xmlns:p14="http://schemas.microsoft.com/office/powerpoint/2010/main" val="2852318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3AE7ED-B4F6-4BCE-9222-A069AE97702F}"/>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69B9AA3A-1E41-43BE-9DDE-05BB0F2C2A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7537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6D44D-F338-418F-9169-C0B3DDCA44FE}"/>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FD7EFCEC-9DF6-42C6-9AF7-2340DDBD42F4}"/>
              </a:ext>
            </a:extLst>
          </p:cNvPr>
          <p:cNvGraphicFramePr>
            <a:graphicFrameLocks noGrp="1"/>
          </p:cNvGraphicFramePr>
          <p:nvPr>
            <p:ph type="tbl" sz="quarter" idx="13"/>
            <p:extLst>
              <p:ext uri="{D42A27DB-BD31-4B8C-83A1-F6EECF244321}">
                <p14:modId xmlns:p14="http://schemas.microsoft.com/office/powerpoint/2010/main" val="2434260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6608206"/>
                    </a:ext>
                  </a:extLst>
                </a:gridCol>
                <a:gridCol w="822960">
                  <a:extLst>
                    <a:ext uri="{9D8B030D-6E8A-4147-A177-3AD203B41FA5}">
                      <a16:colId xmlns:a16="http://schemas.microsoft.com/office/drawing/2014/main" val="2025348439"/>
                    </a:ext>
                  </a:extLst>
                </a:gridCol>
                <a:gridCol w="822960">
                  <a:extLst>
                    <a:ext uri="{9D8B030D-6E8A-4147-A177-3AD203B41FA5}">
                      <a16:colId xmlns:a16="http://schemas.microsoft.com/office/drawing/2014/main" val="2128003277"/>
                    </a:ext>
                  </a:extLst>
                </a:gridCol>
                <a:gridCol w="822960">
                  <a:extLst>
                    <a:ext uri="{9D8B030D-6E8A-4147-A177-3AD203B41FA5}">
                      <a16:colId xmlns:a16="http://schemas.microsoft.com/office/drawing/2014/main" val="1304049567"/>
                    </a:ext>
                  </a:extLst>
                </a:gridCol>
                <a:gridCol w="822960">
                  <a:extLst>
                    <a:ext uri="{9D8B030D-6E8A-4147-A177-3AD203B41FA5}">
                      <a16:colId xmlns:a16="http://schemas.microsoft.com/office/drawing/2014/main" val="2471119405"/>
                    </a:ext>
                  </a:extLst>
                </a:gridCol>
                <a:gridCol w="822960">
                  <a:extLst>
                    <a:ext uri="{9D8B030D-6E8A-4147-A177-3AD203B41FA5}">
                      <a16:colId xmlns:a16="http://schemas.microsoft.com/office/drawing/2014/main" val="2237804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3979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- 2019-07-17 13:19:00</a:t>
                      </a:r>
                      <a:r>
                        <a:rPr kumimoji="0" lang="en-US" sz="1000" b="0" i="0" u="none" strike="noStrike" kern="1200" cap="none" spc="0" normalizeH="0" baseline="0" noProof="0">
                          <a:ln>
                            <a:noFill/>
                          </a:ln>
                          <a:solidFill>
                            <a:prstClr val="black"/>
                          </a:solidFill>
                          <a:effectLst/>
                          <a:uLnTx/>
                          <a:uFillTx/>
                          <a:latin typeface="+mn-lt"/>
                          <a:ea typeface="+mn-ea"/>
                          <a:cs typeface="+mn-cs"/>
                        </a:rPr>
                        <a:t> 
 Roti Canai, a delicious flatbread that is loved by young and old. Make it at home and enjoy it with a flavourful curry!
Homemade Roti Canai
Ingredients:
40g SCS unsalted butter, melted
520g bread flour 
1 egg , room temperature
1 tbsp condensed milk
310ml water
Instructions:
1. In a standing mixer bowl, add in flour, egg, melted butter, condensed milk and water. Mix to incorporate and knead for 10 minutes. Leave to rest for 10 minutes and knead for another 5 minutes.
2. Divide the dough into 10 small balls. Coat each ball generously with unsalted butter and place them in a container that has been generously buttered. Cover the container tightly with cling film and keep in the fridge overnight. 
3. The next day. Spread some unsalted butter on the working surface. Take one ball and lightly flatten it. Press and push the dough with the heel of your palm to make it bigger. Stretch it as thin as possible, until you can almost see through it. Now and then spread some soften unsalted butte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2737654"/>
                  </a:ext>
                </a:extLst>
              </a:tr>
            </a:tbl>
          </a:graphicData>
        </a:graphic>
      </p:graphicFrame>
      <p:sp>
        <p:nvSpPr>
          <p:cNvPr id="4" name="Text Placeholder 3">
            <a:extLst>
              <a:ext uri="{FF2B5EF4-FFF2-40B4-BE49-F238E27FC236}">
                <a16:creationId xmlns:a16="http://schemas.microsoft.com/office/drawing/2014/main" id="{123E72D1-A9E4-4946-BA22-295D4A042236}"/>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300477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6FBF9-4FED-418F-83FA-E85F9E303E97}"/>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19AF6C62-2398-49E7-8701-3CE7523A5854}"/>
              </a:ext>
            </a:extLst>
          </p:cNvPr>
          <p:cNvGraphicFramePr>
            <a:graphicFrameLocks noGrp="1"/>
          </p:cNvGraphicFramePr>
          <p:nvPr>
            <p:ph type="tbl" sz="quarter" idx="13"/>
            <p:extLst>
              <p:ext uri="{D42A27DB-BD31-4B8C-83A1-F6EECF244321}">
                <p14:modId xmlns:p14="http://schemas.microsoft.com/office/powerpoint/2010/main" val="3003329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67129083"/>
                    </a:ext>
                  </a:extLst>
                </a:gridCol>
                <a:gridCol w="822960">
                  <a:extLst>
                    <a:ext uri="{9D8B030D-6E8A-4147-A177-3AD203B41FA5}">
                      <a16:colId xmlns:a16="http://schemas.microsoft.com/office/drawing/2014/main" val="3758516683"/>
                    </a:ext>
                  </a:extLst>
                </a:gridCol>
                <a:gridCol w="822960">
                  <a:extLst>
                    <a:ext uri="{9D8B030D-6E8A-4147-A177-3AD203B41FA5}">
                      <a16:colId xmlns:a16="http://schemas.microsoft.com/office/drawing/2014/main" val="1569230339"/>
                    </a:ext>
                  </a:extLst>
                </a:gridCol>
                <a:gridCol w="822960">
                  <a:extLst>
                    <a:ext uri="{9D8B030D-6E8A-4147-A177-3AD203B41FA5}">
                      <a16:colId xmlns:a16="http://schemas.microsoft.com/office/drawing/2014/main" val="1413016020"/>
                    </a:ext>
                  </a:extLst>
                </a:gridCol>
                <a:gridCol w="822960">
                  <a:extLst>
                    <a:ext uri="{9D8B030D-6E8A-4147-A177-3AD203B41FA5}">
                      <a16:colId xmlns:a16="http://schemas.microsoft.com/office/drawing/2014/main" val="3124342320"/>
                    </a:ext>
                  </a:extLst>
                </a:gridCol>
                <a:gridCol w="822960">
                  <a:extLst>
                    <a:ext uri="{9D8B030D-6E8A-4147-A177-3AD203B41FA5}">
                      <a16:colId xmlns:a16="http://schemas.microsoft.com/office/drawing/2014/main" val="4095344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0315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- 2019-07-01 13:46:00</a:t>
                      </a:r>
                      <a:r>
                        <a:rPr kumimoji="0" lang="en-US" sz="1000" b="0" i="0" u="none" strike="noStrike" kern="1200" cap="none" spc="0" normalizeH="0" baseline="0" noProof="0">
                          <a:ln>
                            <a:noFill/>
                          </a:ln>
                          <a:solidFill>
                            <a:prstClr val="black"/>
                          </a:solidFill>
                          <a:effectLst/>
                          <a:uLnTx/>
                          <a:uFillTx/>
                          <a:latin typeface="+mn-lt"/>
                          <a:ea typeface="+mn-ea"/>
                          <a:cs typeface="+mn-cs"/>
                        </a:rPr>
                        <a:t> 
 This Butter Chicken recipe is so easy and so delicious. It's the perfect weeknight meal. Better than take out, you'll love making this at home!
Butter Chicken
Ingredients:
57g SCS unsalted butter
1 tablespoon extra virgin olive oil
1 yellow onion diced small
1 tablespoon grated fresh ginger
2 cloves garlic
454g boneless and skinless chicken breast fillets diced into bite sized pieces
1 tablespoon garam masala
1 teaspoon chili powder
1/2 teaspoon salt
1/4 teaspoon black pepper
240ml tomato puree
2 tablespoons tomato paste
2 teaspoons lemon juice
36ml plain yogurt
236ml half and half
Instructions: 
1. In a large skillet, heat extra virgin olive oil.  Add diced onions and stir regularly, cooking until the onions are translucent - about four minutes.
2. Add the butter and allow it to melt completely.  Then stir in the ginger and garlic, cooking for about 30 seconds to a minute or until fragrant. Be careful not to burn it.
3. Add the chicken and cook, stirring often until the chicken 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47977934"/>
                  </a:ext>
                </a:extLst>
              </a:tr>
            </a:tbl>
          </a:graphicData>
        </a:graphic>
      </p:graphicFrame>
      <p:sp>
        <p:nvSpPr>
          <p:cNvPr id="4" name="Text Placeholder 3">
            <a:extLst>
              <a:ext uri="{FF2B5EF4-FFF2-40B4-BE49-F238E27FC236}">
                <a16:creationId xmlns:a16="http://schemas.microsoft.com/office/drawing/2014/main" id="{ED7C6EE9-95A2-4015-9838-478761294970}"/>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01533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31F42-76CF-4AD6-A17F-4F915982F97A}"/>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7C1BB26A-EA8E-429A-82F9-499B7E606DBE}"/>
              </a:ext>
            </a:extLst>
          </p:cNvPr>
          <p:cNvGraphicFramePr>
            <a:graphicFrameLocks noGrp="1"/>
          </p:cNvGraphicFramePr>
          <p:nvPr>
            <p:ph type="tbl" sz="quarter" idx="13"/>
            <p:extLst>
              <p:ext uri="{D42A27DB-BD31-4B8C-83A1-F6EECF244321}">
                <p14:modId xmlns:p14="http://schemas.microsoft.com/office/powerpoint/2010/main" val="1721575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32471382"/>
                    </a:ext>
                  </a:extLst>
                </a:gridCol>
                <a:gridCol w="822960">
                  <a:extLst>
                    <a:ext uri="{9D8B030D-6E8A-4147-A177-3AD203B41FA5}">
                      <a16:colId xmlns:a16="http://schemas.microsoft.com/office/drawing/2014/main" val="2803103823"/>
                    </a:ext>
                  </a:extLst>
                </a:gridCol>
                <a:gridCol w="822960">
                  <a:extLst>
                    <a:ext uri="{9D8B030D-6E8A-4147-A177-3AD203B41FA5}">
                      <a16:colId xmlns:a16="http://schemas.microsoft.com/office/drawing/2014/main" val="3035744405"/>
                    </a:ext>
                  </a:extLst>
                </a:gridCol>
                <a:gridCol w="822960">
                  <a:extLst>
                    <a:ext uri="{9D8B030D-6E8A-4147-A177-3AD203B41FA5}">
                      <a16:colId xmlns:a16="http://schemas.microsoft.com/office/drawing/2014/main" val="1291071989"/>
                    </a:ext>
                  </a:extLst>
                </a:gridCol>
                <a:gridCol w="822960">
                  <a:extLst>
                    <a:ext uri="{9D8B030D-6E8A-4147-A177-3AD203B41FA5}">
                      <a16:colId xmlns:a16="http://schemas.microsoft.com/office/drawing/2014/main" val="3565840565"/>
                    </a:ext>
                  </a:extLst>
                </a:gridCol>
                <a:gridCol w="822960">
                  <a:extLst>
                    <a:ext uri="{9D8B030D-6E8A-4147-A177-3AD203B41FA5}">
                      <a16:colId xmlns:a16="http://schemas.microsoft.com/office/drawing/2014/main" val="739766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0442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- 2019-07-09 18:18:48</a:t>
                      </a:r>
                      <a:r>
                        <a:rPr kumimoji="0" lang="en-US" sz="1000" b="0" i="0" u="none" strike="noStrike" kern="1200" cap="none" spc="0" normalizeH="0" baseline="0" noProof="0">
                          <a:ln>
                            <a:noFill/>
                          </a:ln>
                          <a:solidFill>
                            <a:prstClr val="black"/>
                          </a:solidFill>
                          <a:effectLst/>
                          <a:uLnTx/>
                          <a:uFillTx/>
                          <a:latin typeface="+mn-lt"/>
                          <a:ea typeface="+mn-ea"/>
                          <a:cs typeface="+mn-cs"/>
                        </a:rPr>
                        <a:t> 
 This cheesy and buttery garlic naan is not to be missed! Try it out once and you will keep asking for more.
Cheesy Garlic Naan
Ingredients:
4 tablespoons salted SCS butter (melted)
1 teaspoon sugar
118ml warm water
2 1/4 teaspoons active dry yeast
280g all-purpose flour
118ml plain yogurt
1 tablespoon oil
Some oil, for greasing the skillet
4 cloves garlic, finely minced
125g shredded cheddar cheese
2 tablespoons chopped cilantro
Instructions:
1. In a small bowl, add the sugar, warm water, and yeast together. Stir to combine well. The yeast should be activated when it becomes foamy, about 10 minutes. Transfer the flour to a flat surface and make a well in the middle. 
2. Add the yeast mixture, yoghurt, and oil, knead the dough until the surface becomes smooth and shiny, about 10 minutes. Cover the dough with a damp cloth and let it rise in a warm place (for example: beside the stovetop or warm oven). The dough should double in size, about 1 hour.
3. Divide the dough into 8 equal 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11131137"/>
                  </a:ext>
                </a:extLst>
              </a:tr>
            </a:tbl>
          </a:graphicData>
        </a:graphic>
      </p:graphicFrame>
      <p:sp>
        <p:nvSpPr>
          <p:cNvPr id="4" name="Text Placeholder 3">
            <a:extLst>
              <a:ext uri="{FF2B5EF4-FFF2-40B4-BE49-F238E27FC236}">
                <a16:creationId xmlns:a16="http://schemas.microsoft.com/office/drawing/2014/main" id="{CA9E4783-7ECC-4227-B723-B4F43650F9C3}"/>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3585958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713C-F218-427E-851C-C17F67D1E7FD}"/>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9363341D-602C-4655-A4A5-8B97E6C7C011}"/>
              </a:ext>
            </a:extLst>
          </p:cNvPr>
          <p:cNvGraphicFramePr>
            <a:graphicFrameLocks noGrp="1"/>
          </p:cNvGraphicFramePr>
          <p:nvPr>
            <p:ph type="tbl" sz="quarter" idx="13"/>
            <p:extLst>
              <p:ext uri="{D42A27DB-BD31-4B8C-83A1-F6EECF244321}">
                <p14:modId xmlns:p14="http://schemas.microsoft.com/office/powerpoint/2010/main" val="202385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73652534"/>
                    </a:ext>
                  </a:extLst>
                </a:gridCol>
                <a:gridCol w="822960">
                  <a:extLst>
                    <a:ext uri="{9D8B030D-6E8A-4147-A177-3AD203B41FA5}">
                      <a16:colId xmlns:a16="http://schemas.microsoft.com/office/drawing/2014/main" val="3780178417"/>
                    </a:ext>
                  </a:extLst>
                </a:gridCol>
                <a:gridCol w="822960">
                  <a:extLst>
                    <a:ext uri="{9D8B030D-6E8A-4147-A177-3AD203B41FA5}">
                      <a16:colId xmlns:a16="http://schemas.microsoft.com/office/drawing/2014/main" val="514917599"/>
                    </a:ext>
                  </a:extLst>
                </a:gridCol>
                <a:gridCol w="822960">
                  <a:extLst>
                    <a:ext uri="{9D8B030D-6E8A-4147-A177-3AD203B41FA5}">
                      <a16:colId xmlns:a16="http://schemas.microsoft.com/office/drawing/2014/main" val="4003434947"/>
                    </a:ext>
                  </a:extLst>
                </a:gridCol>
                <a:gridCol w="822960">
                  <a:extLst>
                    <a:ext uri="{9D8B030D-6E8A-4147-A177-3AD203B41FA5}">
                      <a16:colId xmlns:a16="http://schemas.microsoft.com/office/drawing/2014/main" val="2286133879"/>
                    </a:ext>
                  </a:extLst>
                </a:gridCol>
                <a:gridCol w="822960">
                  <a:extLst>
                    <a:ext uri="{9D8B030D-6E8A-4147-A177-3AD203B41FA5}">
                      <a16:colId xmlns:a16="http://schemas.microsoft.com/office/drawing/2014/main" val="3872561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0967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- 2019-07-31 12:44:01</a:t>
                      </a:r>
                      <a:r>
                        <a:rPr kumimoji="0" lang="en-US" sz="1000" b="0" i="0" u="none" strike="noStrike" kern="1200" cap="none" spc="0" normalizeH="0" baseline="0" noProof="0">
                          <a:ln>
                            <a:noFill/>
                          </a:ln>
                          <a:solidFill>
                            <a:prstClr val="black"/>
                          </a:solidFill>
                          <a:effectLst/>
                          <a:uLnTx/>
                          <a:uFillTx/>
                          <a:latin typeface="+mn-lt"/>
                          <a:ea typeface="+mn-ea"/>
                          <a:cs typeface="+mn-cs"/>
                        </a:rPr>
                        <a:t> 
 Pack the perfect sandwich with fresh veggies, some meat and cheese!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64774298"/>
                  </a:ext>
                </a:extLst>
              </a:tr>
            </a:tbl>
          </a:graphicData>
        </a:graphic>
      </p:graphicFrame>
      <p:sp>
        <p:nvSpPr>
          <p:cNvPr id="4" name="Text Placeholder 3">
            <a:extLst>
              <a:ext uri="{FF2B5EF4-FFF2-40B4-BE49-F238E27FC236}">
                <a16:creationId xmlns:a16="http://schemas.microsoft.com/office/drawing/2014/main" id="{383C294B-819F-49D7-A7EE-84FA19DDB3BA}"/>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469324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DF2ED-B345-4A24-9307-170E92A2654F}"/>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4094E495-DA63-49E4-8B11-00925EBD63D2}"/>
              </a:ext>
            </a:extLst>
          </p:cNvPr>
          <p:cNvGraphicFramePr>
            <a:graphicFrameLocks noGrp="1"/>
          </p:cNvGraphicFramePr>
          <p:nvPr>
            <p:ph type="tbl" sz="quarter" idx="13"/>
            <p:extLst>
              <p:ext uri="{D42A27DB-BD31-4B8C-83A1-F6EECF244321}">
                <p14:modId xmlns:p14="http://schemas.microsoft.com/office/powerpoint/2010/main" val="1130068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97471414"/>
                    </a:ext>
                  </a:extLst>
                </a:gridCol>
                <a:gridCol w="822960">
                  <a:extLst>
                    <a:ext uri="{9D8B030D-6E8A-4147-A177-3AD203B41FA5}">
                      <a16:colId xmlns:a16="http://schemas.microsoft.com/office/drawing/2014/main" val="3624495734"/>
                    </a:ext>
                  </a:extLst>
                </a:gridCol>
                <a:gridCol w="822960">
                  <a:extLst>
                    <a:ext uri="{9D8B030D-6E8A-4147-A177-3AD203B41FA5}">
                      <a16:colId xmlns:a16="http://schemas.microsoft.com/office/drawing/2014/main" val="3106958027"/>
                    </a:ext>
                  </a:extLst>
                </a:gridCol>
                <a:gridCol w="822960">
                  <a:extLst>
                    <a:ext uri="{9D8B030D-6E8A-4147-A177-3AD203B41FA5}">
                      <a16:colId xmlns:a16="http://schemas.microsoft.com/office/drawing/2014/main" val="2153212366"/>
                    </a:ext>
                  </a:extLst>
                </a:gridCol>
                <a:gridCol w="822960">
                  <a:extLst>
                    <a:ext uri="{9D8B030D-6E8A-4147-A177-3AD203B41FA5}">
                      <a16:colId xmlns:a16="http://schemas.microsoft.com/office/drawing/2014/main" val="3742210922"/>
                    </a:ext>
                  </a:extLst>
                </a:gridCol>
                <a:gridCol w="822960">
                  <a:extLst>
                    <a:ext uri="{9D8B030D-6E8A-4147-A177-3AD203B41FA5}">
                      <a16:colId xmlns:a16="http://schemas.microsoft.com/office/drawing/2014/main" val="1349720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0788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- 2019-07-25 13:23:00</a:t>
                      </a:r>
                      <a:r>
                        <a:rPr kumimoji="0" lang="en-US" sz="1000" b="0" i="0" u="none" strike="noStrike" kern="1200" cap="none" spc="0" normalizeH="0" baseline="0" noProof="0">
                          <a:ln>
                            <a:noFill/>
                          </a:ln>
                          <a:solidFill>
                            <a:prstClr val="black"/>
                          </a:solidFill>
                          <a:effectLst/>
                          <a:uLnTx/>
                          <a:uFillTx/>
                          <a:latin typeface="+mn-lt"/>
                          <a:ea typeface="+mn-ea"/>
                          <a:cs typeface="+mn-cs"/>
                        </a:rPr>
                        <a:t> 
 The cream and butter give this gravy a very rich taste which when combined with the scrumptious taste of prawns gives you a finger licking combination which would make you ask for more.
Prawn Butter Masala
Ingredients:
For the gravy: 
1 tbsp SCS butter
1/2 tsp ginger paste
1/2 tsp garlic paste
1 tbsp oil
2 medium finely chopped onions
3 medium pureed tomatoes
1 tsp turmeric powder
2tsp chilli powder
1 tbsp garam masala
118ml yoghurt 
59ml cream
Salt to taste
2 tbsp finely chopped coriander
For the marinade:
325g medium sized Prawns
1 tbsp lemon juice
1 tsp chilli powder
1/2 tsp ginger paste
1/2 tsp garlic paste
1 tsp turmeric powder
Salt: to taste
Instructions:
1. Apply all the marinate ingredients mentioned above so as to properly coat all the prawns. Keep aside for 30 minutes.
2. Heat butter in a pan. Add prawns and stir fry for 2-3 minutes till they look a little whitish. Keep them aside.
3. Heat oil in the same pan. Add onion and ginger garlic pastes. Saute till onion turns 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4581827"/>
                  </a:ext>
                </a:extLst>
              </a:tr>
            </a:tbl>
          </a:graphicData>
        </a:graphic>
      </p:graphicFrame>
      <p:sp>
        <p:nvSpPr>
          <p:cNvPr id="4" name="Text Placeholder 3">
            <a:extLst>
              <a:ext uri="{FF2B5EF4-FFF2-40B4-BE49-F238E27FC236}">
                <a16:creationId xmlns:a16="http://schemas.microsoft.com/office/drawing/2014/main" id="{670FA7F8-2777-47AE-BDA1-F2C38AE7CABA}"/>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116618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F343C-EA35-4D45-88D5-2BAF0BFE95F6}"/>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44B07D1B-DB88-44C7-8DAD-434F2240EDBE}"/>
              </a:ext>
            </a:extLst>
          </p:cNvPr>
          <p:cNvGraphicFramePr>
            <a:graphicFrameLocks noGrp="1"/>
          </p:cNvGraphicFramePr>
          <p:nvPr>
            <p:ph type="chart" sz="quarter" idx="13"/>
            <p:extLst>
              <p:ext uri="{D42A27DB-BD31-4B8C-83A1-F6EECF244321}">
                <p14:modId xmlns:p14="http://schemas.microsoft.com/office/powerpoint/2010/main" val="1711587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ADC9A6-B0B2-4744-B330-1177E82E6D5D}"/>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56B7C70F-3F07-4A3D-BDCC-AEB54E25A2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7061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A7694-093F-4EA4-BB61-0A6B53DE1808}"/>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56A831E5-5761-4F55-99D7-63C4D445CEE1}"/>
              </a:ext>
            </a:extLst>
          </p:cNvPr>
          <p:cNvGraphicFramePr>
            <a:graphicFrameLocks noGrp="1"/>
          </p:cNvGraphicFramePr>
          <p:nvPr>
            <p:ph type="chart" sz="quarter" idx="13"/>
            <p:extLst>
              <p:ext uri="{D42A27DB-BD31-4B8C-83A1-F6EECF244321}">
                <p14:modId xmlns:p14="http://schemas.microsoft.com/office/powerpoint/2010/main" val="2882502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5DC8AF-6AE1-4FDA-B949-E6E8B348ABE8}"/>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0374C55B-8033-425D-BB13-F23BA27DE6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3810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D6878-4F6E-4CE8-9132-A00D84950DB2}"/>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C7526105-6D37-4D82-9245-9E1F12E05006}"/>
              </a:ext>
            </a:extLst>
          </p:cNvPr>
          <p:cNvGraphicFramePr>
            <a:graphicFrameLocks noGrp="1"/>
          </p:cNvGraphicFramePr>
          <p:nvPr>
            <p:ph type="chart" sz="quarter" idx="13"/>
            <p:extLst>
              <p:ext uri="{D42A27DB-BD31-4B8C-83A1-F6EECF244321}">
                <p14:modId xmlns:p14="http://schemas.microsoft.com/office/powerpoint/2010/main" val="3502443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5133B0-3C16-4D7D-B105-C4EB8AD5246A}"/>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00BAFDE3-4101-4C95-97A3-1FEE5291DB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6308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2B55B-8C29-4961-9EA0-FADF23B9746A}"/>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8AB8F93E-29B1-46C1-AA09-E0209D55EDC9}"/>
              </a:ext>
            </a:extLst>
          </p:cNvPr>
          <p:cNvGraphicFramePr>
            <a:graphicFrameLocks noGrp="1"/>
          </p:cNvGraphicFramePr>
          <p:nvPr>
            <p:ph type="chart" sz="quarter" idx="13"/>
            <p:extLst>
              <p:ext uri="{D42A27DB-BD31-4B8C-83A1-F6EECF244321}">
                <p14:modId xmlns:p14="http://schemas.microsoft.com/office/powerpoint/2010/main" val="3588922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E519B7-DDB9-42E3-BB0F-77257377C826}"/>
              </a:ext>
            </a:extLst>
          </p:cNvPr>
          <p:cNvSpPr>
            <a:spLocks noGrp="1"/>
          </p:cNvSpPr>
          <p:nvPr>
            <p:ph type="body" sz="quarter" idx="14"/>
          </p:nvPr>
        </p:nvSpPr>
        <p:spPr/>
        <p:txBody>
          <a:bodyPr/>
          <a:lstStyle/>
          <a:p>
            <a:r>
              <a:rPr lang="en-US"/>
              <a:t>07/01/2019 - 07/31/2019</a:t>
            </a:r>
          </a:p>
        </p:txBody>
      </p:sp>
      <p:sp>
        <p:nvSpPr>
          <p:cNvPr id="5" name="Footer Placeholder 4">
            <a:extLst>
              <a:ext uri="{FF2B5EF4-FFF2-40B4-BE49-F238E27FC236}">
                <a16:creationId xmlns:a16="http://schemas.microsoft.com/office/drawing/2014/main" id="{B7ED0E2B-14C8-446A-92DE-A2D80D11AF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8545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DC8AF-3080-481B-A115-9C864370EAA8}"/>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3DEA05D1-B674-4AB0-B4EC-F6D7E67A3EE5}"/>
              </a:ext>
            </a:extLst>
          </p:cNvPr>
          <p:cNvGraphicFramePr>
            <a:graphicFrameLocks noGrp="1"/>
          </p:cNvGraphicFramePr>
          <p:nvPr>
            <p:ph type="tbl" sz="quarter" idx="13"/>
            <p:extLst>
              <p:ext uri="{D42A27DB-BD31-4B8C-83A1-F6EECF244321}">
                <p14:modId xmlns:p14="http://schemas.microsoft.com/office/powerpoint/2010/main" val="1616999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16035111"/>
                    </a:ext>
                  </a:extLst>
                </a:gridCol>
                <a:gridCol w="1645920">
                  <a:extLst>
                    <a:ext uri="{9D8B030D-6E8A-4147-A177-3AD203B41FA5}">
                      <a16:colId xmlns:a16="http://schemas.microsoft.com/office/drawing/2014/main" val="794447144"/>
                    </a:ext>
                  </a:extLst>
                </a:gridCol>
                <a:gridCol w="1645920">
                  <a:extLst>
                    <a:ext uri="{9D8B030D-6E8A-4147-A177-3AD203B41FA5}">
                      <a16:colId xmlns:a16="http://schemas.microsoft.com/office/drawing/2014/main" val="1205548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2464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extLst>
                  <a:ext uri="{0D108BD9-81ED-4DB2-BD59-A6C34878D82A}">
                    <a16:rowId xmlns:a16="http://schemas.microsoft.com/office/drawing/2014/main" val="573095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187908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extLst>
                  <a:ext uri="{0D108BD9-81ED-4DB2-BD59-A6C34878D82A}">
                    <a16:rowId xmlns:a16="http://schemas.microsoft.com/office/drawing/2014/main" val="41088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1973684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856316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69997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616416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645000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526171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4085875791"/>
                  </a:ext>
                </a:extLst>
              </a:tr>
            </a:tbl>
          </a:graphicData>
        </a:graphic>
      </p:graphicFrame>
      <p:sp>
        <p:nvSpPr>
          <p:cNvPr id="4" name="Text Placeholder 3">
            <a:extLst>
              <a:ext uri="{FF2B5EF4-FFF2-40B4-BE49-F238E27FC236}">
                <a16:creationId xmlns:a16="http://schemas.microsoft.com/office/drawing/2014/main" id="{12A2154A-3959-49A2-9D96-C3F77D9FEBC1}"/>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917915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5BE75-8F75-4CB6-BE89-EB1922FBE835}"/>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29E3B271-52B1-43BF-8442-CBC51B2FC7F5}"/>
              </a:ext>
            </a:extLst>
          </p:cNvPr>
          <p:cNvGraphicFramePr>
            <a:graphicFrameLocks noGrp="1"/>
          </p:cNvGraphicFramePr>
          <p:nvPr>
            <p:ph type="tbl" sz="quarter" idx="13"/>
            <p:extLst>
              <p:ext uri="{D42A27DB-BD31-4B8C-83A1-F6EECF244321}">
                <p14:modId xmlns:p14="http://schemas.microsoft.com/office/powerpoint/2010/main" val="3798339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76235683"/>
                    </a:ext>
                  </a:extLst>
                </a:gridCol>
                <a:gridCol w="1645920">
                  <a:extLst>
                    <a:ext uri="{9D8B030D-6E8A-4147-A177-3AD203B41FA5}">
                      <a16:colId xmlns:a16="http://schemas.microsoft.com/office/drawing/2014/main" val="1871095952"/>
                    </a:ext>
                  </a:extLst>
                </a:gridCol>
                <a:gridCol w="1645920">
                  <a:extLst>
                    <a:ext uri="{9D8B030D-6E8A-4147-A177-3AD203B41FA5}">
                      <a16:colId xmlns:a16="http://schemas.microsoft.com/office/drawing/2014/main" val="3835154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52815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446828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750434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054638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321486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801649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923321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236195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519132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797892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010453276"/>
                  </a:ext>
                </a:extLst>
              </a:tr>
            </a:tbl>
          </a:graphicData>
        </a:graphic>
      </p:graphicFrame>
      <p:sp>
        <p:nvSpPr>
          <p:cNvPr id="4" name="Text Placeholder 3">
            <a:extLst>
              <a:ext uri="{FF2B5EF4-FFF2-40B4-BE49-F238E27FC236}">
                <a16:creationId xmlns:a16="http://schemas.microsoft.com/office/drawing/2014/main" id="{2370921C-69FA-4D3A-B8EA-D4B40FCAE215}"/>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457628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99940-698B-47B4-BA1A-248CEC4EB8AC}"/>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73616030-1FD1-4A36-AB3B-FF2151F18CFC}"/>
              </a:ext>
            </a:extLst>
          </p:cNvPr>
          <p:cNvGraphicFramePr>
            <a:graphicFrameLocks noGrp="1"/>
          </p:cNvGraphicFramePr>
          <p:nvPr>
            <p:ph type="tbl" sz="quarter" idx="13"/>
            <p:extLst>
              <p:ext uri="{D42A27DB-BD31-4B8C-83A1-F6EECF244321}">
                <p14:modId xmlns:p14="http://schemas.microsoft.com/office/powerpoint/2010/main" val="1222072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92048562"/>
                    </a:ext>
                  </a:extLst>
                </a:gridCol>
                <a:gridCol w="1645920">
                  <a:extLst>
                    <a:ext uri="{9D8B030D-6E8A-4147-A177-3AD203B41FA5}">
                      <a16:colId xmlns:a16="http://schemas.microsoft.com/office/drawing/2014/main" val="54682121"/>
                    </a:ext>
                  </a:extLst>
                </a:gridCol>
                <a:gridCol w="1645920">
                  <a:extLst>
                    <a:ext uri="{9D8B030D-6E8A-4147-A177-3AD203B41FA5}">
                      <a16:colId xmlns:a16="http://schemas.microsoft.com/office/drawing/2014/main" val="632121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56766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225583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165234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095431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179285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891015741"/>
                  </a:ext>
                </a:extLst>
              </a:tr>
            </a:tbl>
          </a:graphicData>
        </a:graphic>
      </p:graphicFrame>
      <p:sp>
        <p:nvSpPr>
          <p:cNvPr id="4" name="Text Placeholder 3">
            <a:extLst>
              <a:ext uri="{FF2B5EF4-FFF2-40B4-BE49-F238E27FC236}">
                <a16:creationId xmlns:a16="http://schemas.microsoft.com/office/drawing/2014/main" id="{27FBA43A-DA05-4A45-888C-47E5F6FE817F}"/>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9223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F2E20-5EE5-4DDE-BA02-6987A0CCB444}"/>
              </a:ext>
            </a:extLst>
          </p:cNvPr>
          <p:cNvSpPr>
            <a:spLocks noGrp="1"/>
          </p:cNvSpPr>
          <p:nvPr>
            <p:ph type="title"/>
          </p:nvPr>
        </p:nvSpPr>
        <p:spPr/>
        <p:txBody>
          <a:bodyPr/>
          <a:lstStyle/>
          <a:p>
            <a:r>
              <a:rPr lang="en-US"/>
              <a:t>Facebook Own Posts Table | SCS Dairy MY - 1 of 8</a:t>
            </a:r>
          </a:p>
        </p:txBody>
      </p:sp>
      <p:graphicFrame>
        <p:nvGraphicFramePr>
          <p:cNvPr id="5" name="Table Placeholder 4">
            <a:extLst>
              <a:ext uri="{FF2B5EF4-FFF2-40B4-BE49-F238E27FC236}">
                <a16:creationId xmlns:a16="http://schemas.microsoft.com/office/drawing/2014/main" id="{4A9B14EB-7EB0-482B-84C8-BF435C91B73A}"/>
              </a:ext>
            </a:extLst>
          </p:cNvPr>
          <p:cNvGraphicFramePr>
            <a:graphicFrameLocks noGrp="1"/>
          </p:cNvGraphicFramePr>
          <p:nvPr>
            <p:ph type="tbl" sz="quarter" idx="13"/>
            <p:extLst>
              <p:ext uri="{D42A27DB-BD31-4B8C-83A1-F6EECF244321}">
                <p14:modId xmlns:p14="http://schemas.microsoft.com/office/powerpoint/2010/main" val="1671205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03708954"/>
                    </a:ext>
                  </a:extLst>
                </a:gridCol>
                <a:gridCol w="658368">
                  <a:extLst>
                    <a:ext uri="{9D8B030D-6E8A-4147-A177-3AD203B41FA5}">
                      <a16:colId xmlns:a16="http://schemas.microsoft.com/office/drawing/2014/main" val="3264145725"/>
                    </a:ext>
                  </a:extLst>
                </a:gridCol>
                <a:gridCol w="658368">
                  <a:extLst>
                    <a:ext uri="{9D8B030D-6E8A-4147-A177-3AD203B41FA5}">
                      <a16:colId xmlns:a16="http://schemas.microsoft.com/office/drawing/2014/main" val="1975160656"/>
                    </a:ext>
                  </a:extLst>
                </a:gridCol>
                <a:gridCol w="658368">
                  <a:extLst>
                    <a:ext uri="{9D8B030D-6E8A-4147-A177-3AD203B41FA5}">
                      <a16:colId xmlns:a16="http://schemas.microsoft.com/office/drawing/2014/main" val="3394659307"/>
                    </a:ext>
                  </a:extLst>
                </a:gridCol>
                <a:gridCol w="658368">
                  <a:extLst>
                    <a:ext uri="{9D8B030D-6E8A-4147-A177-3AD203B41FA5}">
                      <a16:colId xmlns:a16="http://schemas.microsoft.com/office/drawing/2014/main" val="2686161676"/>
                    </a:ext>
                  </a:extLst>
                </a:gridCol>
                <a:gridCol w="658368">
                  <a:extLst>
                    <a:ext uri="{9D8B030D-6E8A-4147-A177-3AD203B41FA5}">
                      <a16:colId xmlns:a16="http://schemas.microsoft.com/office/drawing/2014/main" val="1812264960"/>
                    </a:ext>
                  </a:extLst>
                </a:gridCol>
                <a:gridCol w="658368">
                  <a:extLst>
                    <a:ext uri="{9D8B030D-6E8A-4147-A177-3AD203B41FA5}">
                      <a16:colId xmlns:a16="http://schemas.microsoft.com/office/drawing/2014/main" val="1476549786"/>
                    </a:ext>
                  </a:extLst>
                </a:gridCol>
                <a:gridCol w="658368">
                  <a:extLst>
                    <a:ext uri="{9D8B030D-6E8A-4147-A177-3AD203B41FA5}">
                      <a16:colId xmlns:a16="http://schemas.microsoft.com/office/drawing/2014/main" val="1913159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9489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- 2019-07-31 12:44:01</a:t>
                      </a:r>
                      <a:r>
                        <a:rPr kumimoji="0" lang="en-US" sz="1000" b="0" i="0" u="none" strike="noStrike" kern="1200" cap="none" spc="0" normalizeH="0" baseline="0" noProof="0">
                          <a:ln>
                            <a:noFill/>
                          </a:ln>
                          <a:solidFill>
                            <a:prstClr val="black"/>
                          </a:solidFill>
                          <a:effectLst/>
                          <a:uLnTx/>
                          <a:uFillTx/>
                          <a:latin typeface="+mn-lt"/>
                          <a:ea typeface="+mn-ea"/>
                          <a:cs typeface="+mn-cs"/>
                        </a:rPr>
                        <a:t> 
 Pack the perfect sandwich with fresh veggies, some meat and cheese!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7760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- 2019-07-29 15:45:00</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The invention of cream cheese was a very happy accident. William Lawrence was actually trying to replicate a French recipe of Neufchatel cheese and something went wrong, but actually very very right in the long run.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94963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- 2019-07-27 19:10:14</a:t>
                      </a:r>
                      <a:r>
                        <a:rPr kumimoji="0" lang="en-US" sz="1000" b="0" i="0" u="none" strike="noStrike" kern="1200" cap="none" spc="0" normalizeH="0" baseline="0" noProof="0">
                          <a:ln>
                            <a:noFill/>
                          </a:ln>
                          <a:solidFill>
                            <a:prstClr val="black"/>
                          </a:solidFill>
                          <a:effectLst/>
                          <a:uLnTx/>
                          <a:uFillTx/>
                          <a:latin typeface="+mn-lt"/>
                          <a:ea typeface="+mn-ea"/>
                          <a:cs typeface="+mn-cs"/>
                        </a:rPr>
                        <a:t> 
 A common mistake that we all do sometimes is not being able to understand the quantity of salt that will go in the curry. In case you put too much salt, do not put extra water in it; instead just add a peeled, raw potato and let it cook for a while. The potato tends to soak up some of the excess salt, and you may just save your curry from ruining.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53754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- 2019-07-25 17:34:37</a:t>
                      </a:r>
                      <a:r>
                        <a:rPr kumimoji="0" lang="en-US" sz="1000" b="0" i="0" u="none" strike="noStrike" kern="1200" cap="none" spc="0" normalizeH="0" baseline="0" noProof="0">
                          <a:ln>
                            <a:noFill/>
                          </a:ln>
                          <a:solidFill>
                            <a:prstClr val="black"/>
                          </a:solidFill>
                          <a:effectLst/>
                          <a:uLnTx/>
                          <a:uFillTx/>
                          <a:latin typeface="+mn-lt"/>
                          <a:ea typeface="+mn-ea"/>
                          <a:cs typeface="+mn-cs"/>
                        </a:rPr>
                        <a:t> 
 We are celebrating our 100k fans milestone on Facebook! 🥳 We would like to thank all our fans for helping us achieve this milestone. 😍
Stay tuned to our page for exciting updates!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211597"/>
                  </a:ext>
                </a:extLst>
              </a:tr>
            </a:tbl>
          </a:graphicData>
        </a:graphic>
      </p:graphicFrame>
      <p:sp>
        <p:nvSpPr>
          <p:cNvPr id="4" name="Text Placeholder 3">
            <a:extLst>
              <a:ext uri="{FF2B5EF4-FFF2-40B4-BE49-F238E27FC236}">
                <a16:creationId xmlns:a16="http://schemas.microsoft.com/office/drawing/2014/main" id="{E250A1BA-BFE7-4C45-A3BE-2B7706D6E733}"/>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7355706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75D7E-8CFA-4B75-9652-AAF9ED27E80B}"/>
              </a:ext>
            </a:extLst>
          </p:cNvPr>
          <p:cNvSpPr>
            <a:spLocks noGrp="1"/>
          </p:cNvSpPr>
          <p:nvPr>
            <p:ph type="title"/>
          </p:nvPr>
        </p:nvSpPr>
        <p:spPr/>
        <p:txBody>
          <a:bodyPr/>
          <a:lstStyle/>
          <a:p>
            <a:r>
              <a:rPr lang="en-US"/>
              <a:t>Facebook Own Posts Table | SCS Dairy MY - 2 of 8</a:t>
            </a:r>
          </a:p>
        </p:txBody>
      </p:sp>
      <p:graphicFrame>
        <p:nvGraphicFramePr>
          <p:cNvPr id="5" name="Table Placeholder 4">
            <a:extLst>
              <a:ext uri="{FF2B5EF4-FFF2-40B4-BE49-F238E27FC236}">
                <a16:creationId xmlns:a16="http://schemas.microsoft.com/office/drawing/2014/main" id="{FA0310BB-9212-4FCC-899E-C03F194DB9CD}"/>
              </a:ext>
            </a:extLst>
          </p:cNvPr>
          <p:cNvGraphicFramePr>
            <a:graphicFrameLocks noGrp="1"/>
          </p:cNvGraphicFramePr>
          <p:nvPr>
            <p:ph type="tbl" sz="quarter" idx="13"/>
            <p:extLst>
              <p:ext uri="{D42A27DB-BD31-4B8C-83A1-F6EECF244321}">
                <p14:modId xmlns:p14="http://schemas.microsoft.com/office/powerpoint/2010/main" val="3929193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92055559"/>
                    </a:ext>
                  </a:extLst>
                </a:gridCol>
                <a:gridCol w="658368">
                  <a:extLst>
                    <a:ext uri="{9D8B030D-6E8A-4147-A177-3AD203B41FA5}">
                      <a16:colId xmlns:a16="http://schemas.microsoft.com/office/drawing/2014/main" val="585664108"/>
                    </a:ext>
                  </a:extLst>
                </a:gridCol>
                <a:gridCol w="658368">
                  <a:extLst>
                    <a:ext uri="{9D8B030D-6E8A-4147-A177-3AD203B41FA5}">
                      <a16:colId xmlns:a16="http://schemas.microsoft.com/office/drawing/2014/main" val="1819169846"/>
                    </a:ext>
                  </a:extLst>
                </a:gridCol>
                <a:gridCol w="658368">
                  <a:extLst>
                    <a:ext uri="{9D8B030D-6E8A-4147-A177-3AD203B41FA5}">
                      <a16:colId xmlns:a16="http://schemas.microsoft.com/office/drawing/2014/main" val="1482192434"/>
                    </a:ext>
                  </a:extLst>
                </a:gridCol>
                <a:gridCol w="658368">
                  <a:extLst>
                    <a:ext uri="{9D8B030D-6E8A-4147-A177-3AD203B41FA5}">
                      <a16:colId xmlns:a16="http://schemas.microsoft.com/office/drawing/2014/main" val="921783349"/>
                    </a:ext>
                  </a:extLst>
                </a:gridCol>
                <a:gridCol w="658368">
                  <a:extLst>
                    <a:ext uri="{9D8B030D-6E8A-4147-A177-3AD203B41FA5}">
                      <a16:colId xmlns:a16="http://schemas.microsoft.com/office/drawing/2014/main" val="907615964"/>
                    </a:ext>
                  </a:extLst>
                </a:gridCol>
                <a:gridCol w="658368">
                  <a:extLst>
                    <a:ext uri="{9D8B030D-6E8A-4147-A177-3AD203B41FA5}">
                      <a16:colId xmlns:a16="http://schemas.microsoft.com/office/drawing/2014/main" val="1896598197"/>
                    </a:ext>
                  </a:extLst>
                </a:gridCol>
                <a:gridCol w="658368">
                  <a:extLst>
                    <a:ext uri="{9D8B030D-6E8A-4147-A177-3AD203B41FA5}">
                      <a16:colId xmlns:a16="http://schemas.microsoft.com/office/drawing/2014/main" val="1215402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2567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- 2019-07-25 13:23:00</a:t>
                      </a:r>
                      <a:r>
                        <a:rPr kumimoji="0" lang="en-US" sz="1000" b="0" i="0" u="none" strike="noStrike" kern="1200" cap="none" spc="0" normalizeH="0" baseline="0" noProof="0">
                          <a:ln>
                            <a:noFill/>
                          </a:ln>
                          <a:solidFill>
                            <a:prstClr val="black"/>
                          </a:solidFill>
                          <a:effectLst/>
                          <a:uLnTx/>
                          <a:uFillTx/>
                          <a:latin typeface="+mn-lt"/>
                          <a:ea typeface="+mn-ea"/>
                          <a:cs typeface="+mn-cs"/>
                        </a:rPr>
                        <a:t> 
 The cream and butter give this gravy a very rich taste which when combined with the scrumptious taste of prawns gives you a finger licking combination which would make you ask for more.
Prawn Butter Masala
Ingredients:
For the gravy: 
1 tbsp SCS butter
1/2 tsp ginger paste
1/2 tsp garlic paste
1 tbsp oil
2 medium finely chopped onions
3 medium pureed tomatoes
1 tsp turmeric powder
2tsp chilli powder
1 tbsp garam masala
118ml yoghurt 
59ml cream
Salt to taste
2 tbsp finely chopped coriander
For the marinade:
325g medium sized Prawns
1 tbsp lemon juice
1 tsp chilli powder
1/2 tsp ginger paste
1/2 tsp garlic paste
1 tsp turmeric powder
Salt: to taste
Instructions:
1. Apply all the marinate ingredients mentioned above so as to properly coat all the prawns. Keep aside for 30 minutes.
2. Heat butter in a pan. Add prawns and stir fry for 2-3 minutes till they look a little whitish. Keep them aside.
3. Heat oil in the same pan. Add onion and ginger garlic pastes. Saute till onion turns 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5303377"/>
                  </a:ext>
                </a:extLst>
              </a:tr>
            </a:tbl>
          </a:graphicData>
        </a:graphic>
      </p:graphicFrame>
      <p:sp>
        <p:nvSpPr>
          <p:cNvPr id="4" name="Text Placeholder 3">
            <a:extLst>
              <a:ext uri="{FF2B5EF4-FFF2-40B4-BE49-F238E27FC236}">
                <a16:creationId xmlns:a16="http://schemas.microsoft.com/office/drawing/2014/main" id="{43A5D167-BA79-42CF-BDBC-4A841221ECBD}"/>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4194115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8CE99-8C9D-42A5-9AFA-405CAEA747F4}"/>
              </a:ext>
            </a:extLst>
          </p:cNvPr>
          <p:cNvSpPr>
            <a:spLocks noGrp="1"/>
          </p:cNvSpPr>
          <p:nvPr>
            <p:ph type="title"/>
          </p:nvPr>
        </p:nvSpPr>
        <p:spPr/>
        <p:txBody>
          <a:bodyPr/>
          <a:lstStyle/>
          <a:p>
            <a:r>
              <a:rPr lang="en-US"/>
              <a:t>Facebook Own Posts Table | SCS Dairy MY - 3 of 8</a:t>
            </a:r>
          </a:p>
        </p:txBody>
      </p:sp>
      <p:graphicFrame>
        <p:nvGraphicFramePr>
          <p:cNvPr id="5" name="Table Placeholder 4">
            <a:extLst>
              <a:ext uri="{FF2B5EF4-FFF2-40B4-BE49-F238E27FC236}">
                <a16:creationId xmlns:a16="http://schemas.microsoft.com/office/drawing/2014/main" id="{66338D51-DD12-4CC4-ACFA-E7BEF2CC2D88}"/>
              </a:ext>
            </a:extLst>
          </p:cNvPr>
          <p:cNvGraphicFramePr>
            <a:graphicFrameLocks noGrp="1"/>
          </p:cNvGraphicFramePr>
          <p:nvPr>
            <p:ph type="tbl" sz="quarter" idx="13"/>
            <p:extLst>
              <p:ext uri="{D42A27DB-BD31-4B8C-83A1-F6EECF244321}">
                <p14:modId xmlns:p14="http://schemas.microsoft.com/office/powerpoint/2010/main" val="537254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30678165"/>
                    </a:ext>
                  </a:extLst>
                </a:gridCol>
                <a:gridCol w="658368">
                  <a:extLst>
                    <a:ext uri="{9D8B030D-6E8A-4147-A177-3AD203B41FA5}">
                      <a16:colId xmlns:a16="http://schemas.microsoft.com/office/drawing/2014/main" val="2924037315"/>
                    </a:ext>
                  </a:extLst>
                </a:gridCol>
                <a:gridCol w="658368">
                  <a:extLst>
                    <a:ext uri="{9D8B030D-6E8A-4147-A177-3AD203B41FA5}">
                      <a16:colId xmlns:a16="http://schemas.microsoft.com/office/drawing/2014/main" val="628382054"/>
                    </a:ext>
                  </a:extLst>
                </a:gridCol>
                <a:gridCol w="658368">
                  <a:extLst>
                    <a:ext uri="{9D8B030D-6E8A-4147-A177-3AD203B41FA5}">
                      <a16:colId xmlns:a16="http://schemas.microsoft.com/office/drawing/2014/main" val="1923877979"/>
                    </a:ext>
                  </a:extLst>
                </a:gridCol>
                <a:gridCol w="658368">
                  <a:extLst>
                    <a:ext uri="{9D8B030D-6E8A-4147-A177-3AD203B41FA5}">
                      <a16:colId xmlns:a16="http://schemas.microsoft.com/office/drawing/2014/main" val="2766991911"/>
                    </a:ext>
                  </a:extLst>
                </a:gridCol>
                <a:gridCol w="658368">
                  <a:extLst>
                    <a:ext uri="{9D8B030D-6E8A-4147-A177-3AD203B41FA5}">
                      <a16:colId xmlns:a16="http://schemas.microsoft.com/office/drawing/2014/main" val="1588248826"/>
                    </a:ext>
                  </a:extLst>
                </a:gridCol>
                <a:gridCol w="658368">
                  <a:extLst>
                    <a:ext uri="{9D8B030D-6E8A-4147-A177-3AD203B41FA5}">
                      <a16:colId xmlns:a16="http://schemas.microsoft.com/office/drawing/2014/main" val="2684526178"/>
                    </a:ext>
                  </a:extLst>
                </a:gridCol>
                <a:gridCol w="658368">
                  <a:extLst>
                    <a:ext uri="{9D8B030D-6E8A-4147-A177-3AD203B41FA5}">
                      <a16:colId xmlns:a16="http://schemas.microsoft.com/office/drawing/2014/main" val="3858489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1581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- 2019-07-23 14:19:00</a:t>
                      </a:r>
                      <a:r>
                        <a:rPr kumimoji="0" lang="en-US" sz="1000" b="0" i="0" u="none" strike="noStrike" kern="1200" cap="none" spc="0" normalizeH="0" baseline="0" noProof="0">
                          <a:ln>
                            <a:noFill/>
                          </a:ln>
                          <a:solidFill>
                            <a:prstClr val="black"/>
                          </a:solidFill>
                          <a:effectLst/>
                          <a:uLnTx/>
                          <a:uFillTx/>
                          <a:latin typeface="+mn-lt"/>
                          <a:ea typeface="+mn-ea"/>
                          <a:cs typeface="+mn-cs"/>
                        </a:rPr>
                        <a:t> 
 Who can resist these buttery, melt in your mouth croissants? Can you?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71128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- 2019-07-22 06:06:52</a:t>
                      </a:r>
                      <a:r>
                        <a:rPr kumimoji="0" lang="en-US" sz="1000" b="0" i="0" u="none" strike="noStrike" kern="1200" cap="none" spc="0" normalizeH="0" baseline="0" noProof="0">
                          <a:ln>
                            <a:noFill/>
                          </a:ln>
                          <a:solidFill>
                            <a:prstClr val="black"/>
                          </a:solidFill>
                          <a:effectLst/>
                          <a:uLnTx/>
                          <a:uFillTx/>
                          <a:latin typeface="+mn-lt"/>
                          <a:ea typeface="+mn-ea"/>
                          <a:cs typeface="+mn-cs"/>
                        </a:rPr>
                        <a:t> 
 The first reference to butter in written history was found on a 4,500-year-old limestone tablet illustrating how butter was made. It is generally believed the word butter originates from the bou-tyron, Greek for “cow cheese”, however it may have come from the language of cattle-herding Scythians.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2315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- 2019-07-19 20:44:46</a:t>
                      </a:r>
                      <a:r>
                        <a:rPr kumimoji="0" lang="en-US" sz="1000" b="0" i="0" u="none" strike="noStrike" kern="1200" cap="none" spc="0" normalizeH="0" baseline="0" noProof="0">
                          <a:ln>
                            <a:noFill/>
                          </a:ln>
                          <a:solidFill>
                            <a:prstClr val="black"/>
                          </a:solidFill>
                          <a:effectLst/>
                          <a:uLnTx/>
                          <a:uFillTx/>
                          <a:latin typeface="+mn-lt"/>
                          <a:ea typeface="+mn-ea"/>
                          <a:cs typeface="+mn-cs"/>
                        </a:rPr>
                        <a:t> 
 Making curries needs ample amount of time, patience and slow-cooking to ensure full flavours are extracted from the spices. Fry the spices in oil, and then let the curry gently simmer until the meat, chicken or any vegetarian dish is cooked. Once cooked, your curry should execute some oil on the top.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75228485"/>
                  </a:ext>
                </a:extLst>
              </a:tr>
            </a:tbl>
          </a:graphicData>
        </a:graphic>
      </p:graphicFrame>
      <p:sp>
        <p:nvSpPr>
          <p:cNvPr id="4" name="Text Placeholder 3">
            <a:extLst>
              <a:ext uri="{FF2B5EF4-FFF2-40B4-BE49-F238E27FC236}">
                <a16:creationId xmlns:a16="http://schemas.microsoft.com/office/drawing/2014/main" id="{6A7C59DE-F7D0-4153-BB07-2878BB91F790}"/>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2859735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B78B4-7978-4F2C-B241-CFF63887AAAC}"/>
              </a:ext>
            </a:extLst>
          </p:cNvPr>
          <p:cNvSpPr>
            <a:spLocks noGrp="1"/>
          </p:cNvSpPr>
          <p:nvPr>
            <p:ph type="title"/>
          </p:nvPr>
        </p:nvSpPr>
        <p:spPr/>
        <p:txBody>
          <a:bodyPr/>
          <a:lstStyle/>
          <a:p>
            <a:r>
              <a:rPr lang="en-US"/>
              <a:t>Facebook Own Posts Table | SCS Dairy MY - 4 of 8</a:t>
            </a:r>
          </a:p>
        </p:txBody>
      </p:sp>
      <p:graphicFrame>
        <p:nvGraphicFramePr>
          <p:cNvPr id="5" name="Table Placeholder 4">
            <a:extLst>
              <a:ext uri="{FF2B5EF4-FFF2-40B4-BE49-F238E27FC236}">
                <a16:creationId xmlns:a16="http://schemas.microsoft.com/office/drawing/2014/main" id="{6F1FD62A-2B05-442F-A204-3F657385DBE0}"/>
              </a:ext>
            </a:extLst>
          </p:cNvPr>
          <p:cNvGraphicFramePr>
            <a:graphicFrameLocks noGrp="1"/>
          </p:cNvGraphicFramePr>
          <p:nvPr>
            <p:ph type="tbl" sz="quarter" idx="13"/>
            <p:extLst>
              <p:ext uri="{D42A27DB-BD31-4B8C-83A1-F6EECF244321}">
                <p14:modId xmlns:p14="http://schemas.microsoft.com/office/powerpoint/2010/main" val="3190994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37240896"/>
                    </a:ext>
                  </a:extLst>
                </a:gridCol>
                <a:gridCol w="658368">
                  <a:extLst>
                    <a:ext uri="{9D8B030D-6E8A-4147-A177-3AD203B41FA5}">
                      <a16:colId xmlns:a16="http://schemas.microsoft.com/office/drawing/2014/main" val="4077726623"/>
                    </a:ext>
                  </a:extLst>
                </a:gridCol>
                <a:gridCol w="658368">
                  <a:extLst>
                    <a:ext uri="{9D8B030D-6E8A-4147-A177-3AD203B41FA5}">
                      <a16:colId xmlns:a16="http://schemas.microsoft.com/office/drawing/2014/main" val="3525975754"/>
                    </a:ext>
                  </a:extLst>
                </a:gridCol>
                <a:gridCol w="658368">
                  <a:extLst>
                    <a:ext uri="{9D8B030D-6E8A-4147-A177-3AD203B41FA5}">
                      <a16:colId xmlns:a16="http://schemas.microsoft.com/office/drawing/2014/main" val="3627727520"/>
                    </a:ext>
                  </a:extLst>
                </a:gridCol>
                <a:gridCol w="658368">
                  <a:extLst>
                    <a:ext uri="{9D8B030D-6E8A-4147-A177-3AD203B41FA5}">
                      <a16:colId xmlns:a16="http://schemas.microsoft.com/office/drawing/2014/main" val="3066901649"/>
                    </a:ext>
                  </a:extLst>
                </a:gridCol>
                <a:gridCol w="658368">
                  <a:extLst>
                    <a:ext uri="{9D8B030D-6E8A-4147-A177-3AD203B41FA5}">
                      <a16:colId xmlns:a16="http://schemas.microsoft.com/office/drawing/2014/main" val="3135691270"/>
                    </a:ext>
                  </a:extLst>
                </a:gridCol>
                <a:gridCol w="658368">
                  <a:extLst>
                    <a:ext uri="{9D8B030D-6E8A-4147-A177-3AD203B41FA5}">
                      <a16:colId xmlns:a16="http://schemas.microsoft.com/office/drawing/2014/main" val="3627028321"/>
                    </a:ext>
                  </a:extLst>
                </a:gridCol>
                <a:gridCol w="658368">
                  <a:extLst>
                    <a:ext uri="{9D8B030D-6E8A-4147-A177-3AD203B41FA5}">
                      <a16:colId xmlns:a16="http://schemas.microsoft.com/office/drawing/2014/main" val="764418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348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- 2019-07-17 13:19:00</a:t>
                      </a:r>
                      <a:r>
                        <a:rPr kumimoji="0" lang="en-US" sz="1000" b="0" i="0" u="none" strike="noStrike" kern="1200" cap="none" spc="0" normalizeH="0" baseline="0" noProof="0">
                          <a:ln>
                            <a:noFill/>
                          </a:ln>
                          <a:solidFill>
                            <a:prstClr val="black"/>
                          </a:solidFill>
                          <a:effectLst/>
                          <a:uLnTx/>
                          <a:uFillTx/>
                          <a:latin typeface="+mn-lt"/>
                          <a:ea typeface="+mn-ea"/>
                          <a:cs typeface="+mn-cs"/>
                        </a:rPr>
                        <a:t> 
 Roti Canai, a delicious flatbread that is loved by young and old. Make it at home and enjoy it with a flavourful curry!
Homemade Roti Canai
Ingredients:
40g SCS unsalted butter, melted
520g bread flour 
1 egg , room temperature
1 tbsp condensed milk
310ml water
Instructions:
1. In a standing mixer bowl, add in flour, egg, melted butter, condensed milk and water. Mix to incorporate and knead for 10 minutes. Leave to rest for 10 minutes and knead for another 5 minutes.
2. Divide the dough into 10 small balls. Coat each ball generously with unsalted butter and place them in a container that has been generously buttered. Cover the container tightly with cling film and keep in the fridge overnight. 
3. The next day. Spread some unsalted butter on the working surface. Take one ball and lightly flatten it. Press and push the dough with the heel of your palm to make it bigger. Stretch it as thin as possible, until you can almost see through it. Now and then spread some soften unsalted butte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94145525"/>
                  </a:ext>
                </a:extLst>
              </a:tr>
            </a:tbl>
          </a:graphicData>
        </a:graphic>
      </p:graphicFrame>
      <p:sp>
        <p:nvSpPr>
          <p:cNvPr id="4" name="Text Placeholder 3">
            <a:extLst>
              <a:ext uri="{FF2B5EF4-FFF2-40B4-BE49-F238E27FC236}">
                <a16:creationId xmlns:a16="http://schemas.microsoft.com/office/drawing/2014/main" id="{95EF4FCE-1CCC-4586-92D7-B60621BE70CA}"/>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41858162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79BDC-1B97-4195-9669-C4F4C8BEB5CD}"/>
              </a:ext>
            </a:extLst>
          </p:cNvPr>
          <p:cNvSpPr>
            <a:spLocks noGrp="1"/>
          </p:cNvSpPr>
          <p:nvPr>
            <p:ph type="title"/>
          </p:nvPr>
        </p:nvSpPr>
        <p:spPr/>
        <p:txBody>
          <a:bodyPr/>
          <a:lstStyle/>
          <a:p>
            <a:r>
              <a:rPr lang="en-US"/>
              <a:t>Facebook Own Posts Table | SCS Dairy MY - 5 of 8</a:t>
            </a:r>
          </a:p>
        </p:txBody>
      </p:sp>
      <p:graphicFrame>
        <p:nvGraphicFramePr>
          <p:cNvPr id="5" name="Table Placeholder 4">
            <a:extLst>
              <a:ext uri="{FF2B5EF4-FFF2-40B4-BE49-F238E27FC236}">
                <a16:creationId xmlns:a16="http://schemas.microsoft.com/office/drawing/2014/main" id="{EEEEAA38-4B1F-479F-8692-3D80DA911B2D}"/>
              </a:ext>
            </a:extLst>
          </p:cNvPr>
          <p:cNvGraphicFramePr>
            <a:graphicFrameLocks noGrp="1"/>
          </p:cNvGraphicFramePr>
          <p:nvPr>
            <p:ph type="tbl" sz="quarter" idx="13"/>
            <p:extLst>
              <p:ext uri="{D42A27DB-BD31-4B8C-83A1-F6EECF244321}">
                <p14:modId xmlns:p14="http://schemas.microsoft.com/office/powerpoint/2010/main" val="2510430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4369485"/>
                    </a:ext>
                  </a:extLst>
                </a:gridCol>
                <a:gridCol w="658368">
                  <a:extLst>
                    <a:ext uri="{9D8B030D-6E8A-4147-A177-3AD203B41FA5}">
                      <a16:colId xmlns:a16="http://schemas.microsoft.com/office/drawing/2014/main" val="1349858249"/>
                    </a:ext>
                  </a:extLst>
                </a:gridCol>
                <a:gridCol w="658368">
                  <a:extLst>
                    <a:ext uri="{9D8B030D-6E8A-4147-A177-3AD203B41FA5}">
                      <a16:colId xmlns:a16="http://schemas.microsoft.com/office/drawing/2014/main" val="4242485258"/>
                    </a:ext>
                  </a:extLst>
                </a:gridCol>
                <a:gridCol w="658368">
                  <a:extLst>
                    <a:ext uri="{9D8B030D-6E8A-4147-A177-3AD203B41FA5}">
                      <a16:colId xmlns:a16="http://schemas.microsoft.com/office/drawing/2014/main" val="1347747479"/>
                    </a:ext>
                  </a:extLst>
                </a:gridCol>
                <a:gridCol w="658368">
                  <a:extLst>
                    <a:ext uri="{9D8B030D-6E8A-4147-A177-3AD203B41FA5}">
                      <a16:colId xmlns:a16="http://schemas.microsoft.com/office/drawing/2014/main" val="3581225354"/>
                    </a:ext>
                  </a:extLst>
                </a:gridCol>
                <a:gridCol w="658368">
                  <a:extLst>
                    <a:ext uri="{9D8B030D-6E8A-4147-A177-3AD203B41FA5}">
                      <a16:colId xmlns:a16="http://schemas.microsoft.com/office/drawing/2014/main" val="1487907038"/>
                    </a:ext>
                  </a:extLst>
                </a:gridCol>
                <a:gridCol w="658368">
                  <a:extLst>
                    <a:ext uri="{9D8B030D-6E8A-4147-A177-3AD203B41FA5}">
                      <a16:colId xmlns:a16="http://schemas.microsoft.com/office/drawing/2014/main" val="629245995"/>
                    </a:ext>
                  </a:extLst>
                </a:gridCol>
                <a:gridCol w="658368">
                  <a:extLst>
                    <a:ext uri="{9D8B030D-6E8A-4147-A177-3AD203B41FA5}">
                      <a16:colId xmlns:a16="http://schemas.microsoft.com/office/drawing/2014/main" val="1062701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2230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- 2019-07-15 15:55:00</a:t>
                      </a:r>
                      <a:r>
                        <a:rPr kumimoji="0" lang="en-US" sz="1000" b="0" i="0" u="none" strike="noStrike" kern="1200" cap="none" spc="0" normalizeH="0" baseline="0" noProof="0">
                          <a:ln>
                            <a:noFill/>
                          </a:ln>
                          <a:solidFill>
                            <a:prstClr val="black"/>
                          </a:solidFill>
                          <a:effectLst/>
                          <a:uLnTx/>
                          <a:uFillTx/>
                          <a:latin typeface="+mn-lt"/>
                          <a:ea typeface="+mn-ea"/>
                          <a:cs typeface="+mn-cs"/>
                        </a:rPr>
                        <a:t> 
 Are you a cream cheese lover? Then try cream cheese with salmon on toasted rye bread! It is both healthy and super tasty!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5915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- 2019-07-13 13:46:00</a:t>
                      </a:r>
                      <a:r>
                        <a:rPr kumimoji="0" lang="en-US" sz="1000" b="0" i="0" u="none" strike="noStrike" kern="1200" cap="none" spc="0" normalizeH="0" baseline="0" noProof="0">
                          <a:ln>
                            <a:noFill/>
                          </a:ln>
                          <a:solidFill>
                            <a:prstClr val="black"/>
                          </a:solidFill>
                          <a:effectLst/>
                          <a:uLnTx/>
                          <a:uFillTx/>
                          <a:latin typeface="+mn-lt"/>
                          <a:ea typeface="+mn-ea"/>
                          <a:cs typeface="+mn-cs"/>
                        </a:rPr>
                        <a:t> 
 It is thought that cheese was first discovered around 8000 BC around the time when sheep were first domesticated. Without refrigeration, warm summer heat in combination with residual rennet in the stomach lining would have naturally curdled the milk to produce the earliest forms of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57659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- 2019-07-11 14:05:00</a:t>
                      </a:r>
                      <a:r>
                        <a:rPr kumimoji="0" lang="en-US" sz="1000" b="0" i="0" u="none" strike="noStrike" kern="1200" cap="none" spc="0" normalizeH="0" baseline="0" noProof="0">
                          <a:ln>
                            <a:noFill/>
                          </a:ln>
                          <a:solidFill>
                            <a:prstClr val="black"/>
                          </a:solidFill>
                          <a:effectLst/>
                          <a:uLnTx/>
                          <a:uFillTx/>
                          <a:latin typeface="+mn-lt"/>
                          <a:ea typeface="+mn-ea"/>
                          <a:cs typeface="+mn-cs"/>
                        </a:rPr>
                        <a:t> 
 Tomato based curries can benefit from a little sugar to take away the acidity plus a pinch of salt and some butter can also balance the dish. If you accidentally go a little overboard with the seasoning, a twist of lemon juice will neutralise the excess.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65583836"/>
                  </a:ext>
                </a:extLst>
              </a:tr>
            </a:tbl>
          </a:graphicData>
        </a:graphic>
      </p:graphicFrame>
      <p:sp>
        <p:nvSpPr>
          <p:cNvPr id="4" name="Text Placeholder 3">
            <a:extLst>
              <a:ext uri="{FF2B5EF4-FFF2-40B4-BE49-F238E27FC236}">
                <a16:creationId xmlns:a16="http://schemas.microsoft.com/office/drawing/2014/main" id="{922CBAD6-961D-4875-A127-C8ADF2DA7A9B}"/>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445882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BDAE1-3193-469D-A965-A59E4E373BBB}"/>
              </a:ext>
            </a:extLst>
          </p:cNvPr>
          <p:cNvSpPr>
            <a:spLocks noGrp="1"/>
          </p:cNvSpPr>
          <p:nvPr>
            <p:ph type="title"/>
          </p:nvPr>
        </p:nvSpPr>
        <p:spPr/>
        <p:txBody>
          <a:bodyPr/>
          <a:lstStyle/>
          <a:p>
            <a:r>
              <a:rPr lang="en-US"/>
              <a:t>Facebook Own Posts Table | SCS Dairy MY - 6 of 8</a:t>
            </a:r>
          </a:p>
        </p:txBody>
      </p:sp>
      <p:graphicFrame>
        <p:nvGraphicFramePr>
          <p:cNvPr id="5" name="Table Placeholder 4">
            <a:extLst>
              <a:ext uri="{FF2B5EF4-FFF2-40B4-BE49-F238E27FC236}">
                <a16:creationId xmlns:a16="http://schemas.microsoft.com/office/drawing/2014/main" id="{455124CE-E4BE-4338-AB67-8A8880642715}"/>
              </a:ext>
            </a:extLst>
          </p:cNvPr>
          <p:cNvGraphicFramePr>
            <a:graphicFrameLocks noGrp="1"/>
          </p:cNvGraphicFramePr>
          <p:nvPr>
            <p:ph type="tbl" sz="quarter" idx="13"/>
            <p:extLst>
              <p:ext uri="{D42A27DB-BD31-4B8C-83A1-F6EECF244321}">
                <p14:modId xmlns:p14="http://schemas.microsoft.com/office/powerpoint/2010/main" val="231030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26916482"/>
                    </a:ext>
                  </a:extLst>
                </a:gridCol>
                <a:gridCol w="658368">
                  <a:extLst>
                    <a:ext uri="{9D8B030D-6E8A-4147-A177-3AD203B41FA5}">
                      <a16:colId xmlns:a16="http://schemas.microsoft.com/office/drawing/2014/main" val="2868751913"/>
                    </a:ext>
                  </a:extLst>
                </a:gridCol>
                <a:gridCol w="658368">
                  <a:extLst>
                    <a:ext uri="{9D8B030D-6E8A-4147-A177-3AD203B41FA5}">
                      <a16:colId xmlns:a16="http://schemas.microsoft.com/office/drawing/2014/main" val="2477771441"/>
                    </a:ext>
                  </a:extLst>
                </a:gridCol>
                <a:gridCol w="658368">
                  <a:extLst>
                    <a:ext uri="{9D8B030D-6E8A-4147-A177-3AD203B41FA5}">
                      <a16:colId xmlns:a16="http://schemas.microsoft.com/office/drawing/2014/main" val="1286557714"/>
                    </a:ext>
                  </a:extLst>
                </a:gridCol>
                <a:gridCol w="658368">
                  <a:extLst>
                    <a:ext uri="{9D8B030D-6E8A-4147-A177-3AD203B41FA5}">
                      <a16:colId xmlns:a16="http://schemas.microsoft.com/office/drawing/2014/main" val="3933850919"/>
                    </a:ext>
                  </a:extLst>
                </a:gridCol>
                <a:gridCol w="658368">
                  <a:extLst>
                    <a:ext uri="{9D8B030D-6E8A-4147-A177-3AD203B41FA5}">
                      <a16:colId xmlns:a16="http://schemas.microsoft.com/office/drawing/2014/main" val="2405093506"/>
                    </a:ext>
                  </a:extLst>
                </a:gridCol>
                <a:gridCol w="658368">
                  <a:extLst>
                    <a:ext uri="{9D8B030D-6E8A-4147-A177-3AD203B41FA5}">
                      <a16:colId xmlns:a16="http://schemas.microsoft.com/office/drawing/2014/main" val="985099123"/>
                    </a:ext>
                  </a:extLst>
                </a:gridCol>
                <a:gridCol w="658368">
                  <a:extLst>
                    <a:ext uri="{9D8B030D-6E8A-4147-A177-3AD203B41FA5}">
                      <a16:colId xmlns:a16="http://schemas.microsoft.com/office/drawing/2014/main" val="519495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4398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- 2019-07-09 18:18:48</a:t>
                      </a:r>
                      <a:r>
                        <a:rPr kumimoji="0" lang="en-US" sz="1000" b="0" i="0" u="none" strike="noStrike" kern="1200" cap="none" spc="0" normalizeH="0" baseline="0" noProof="0">
                          <a:ln>
                            <a:noFill/>
                          </a:ln>
                          <a:solidFill>
                            <a:prstClr val="black"/>
                          </a:solidFill>
                          <a:effectLst/>
                          <a:uLnTx/>
                          <a:uFillTx/>
                          <a:latin typeface="+mn-lt"/>
                          <a:ea typeface="+mn-ea"/>
                          <a:cs typeface="+mn-cs"/>
                        </a:rPr>
                        <a:t> 
 This cheesy and buttery garlic naan is not to be missed! Try it out once and you will keep asking for more.
Cheesy Garlic Naan
Ingredients:
4 tablespoons salted SCS butter (melted)
1 teaspoon sugar
118ml warm water
2 1/4 teaspoons active dry yeast
280g all-purpose flour
118ml plain yogurt
1 tablespoon oil
Some oil, for greasing the skillet
4 cloves garlic, finely minced
125g shredded cheddar cheese
2 tablespoons chopped cilantro
Instructions:
1. In a small bowl, add the sugar, warm water, and yeast together. Stir to combine well. The yeast should be activated when it becomes foamy, about 10 minutes. Transfer the flour to a flat surface and make a well in the middle. 
2. Add the yeast mixture, yoghurt, and oil, knead the dough until the surface becomes smooth and shiny, about 10 minutes. Cover the dough with a damp cloth and let it rise in a warm place (for example: beside the stovetop or warm oven). The dough should double in size, about 1 hour.
3. Divide the dough into 8 equal 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12056621"/>
                  </a:ext>
                </a:extLst>
              </a:tr>
            </a:tbl>
          </a:graphicData>
        </a:graphic>
      </p:graphicFrame>
      <p:sp>
        <p:nvSpPr>
          <p:cNvPr id="4" name="Text Placeholder 3">
            <a:extLst>
              <a:ext uri="{FF2B5EF4-FFF2-40B4-BE49-F238E27FC236}">
                <a16:creationId xmlns:a16="http://schemas.microsoft.com/office/drawing/2014/main" id="{DBE6FA68-585A-4AD7-AB48-95241191E717}"/>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7515114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C5A53-6430-4506-944F-F4202EE2F432}"/>
              </a:ext>
            </a:extLst>
          </p:cNvPr>
          <p:cNvSpPr>
            <a:spLocks noGrp="1"/>
          </p:cNvSpPr>
          <p:nvPr>
            <p:ph type="title"/>
          </p:nvPr>
        </p:nvSpPr>
        <p:spPr/>
        <p:txBody>
          <a:bodyPr/>
          <a:lstStyle/>
          <a:p>
            <a:r>
              <a:rPr lang="en-US"/>
              <a:t>Facebook Own Posts Table | SCS Dairy MY - 7 of 8</a:t>
            </a:r>
          </a:p>
        </p:txBody>
      </p:sp>
      <p:graphicFrame>
        <p:nvGraphicFramePr>
          <p:cNvPr id="5" name="Table Placeholder 4">
            <a:extLst>
              <a:ext uri="{FF2B5EF4-FFF2-40B4-BE49-F238E27FC236}">
                <a16:creationId xmlns:a16="http://schemas.microsoft.com/office/drawing/2014/main" id="{9465A91E-259A-4AC0-BD69-6743585CAD6C}"/>
              </a:ext>
            </a:extLst>
          </p:cNvPr>
          <p:cNvGraphicFramePr>
            <a:graphicFrameLocks noGrp="1"/>
          </p:cNvGraphicFramePr>
          <p:nvPr>
            <p:ph type="tbl" sz="quarter" idx="13"/>
            <p:extLst>
              <p:ext uri="{D42A27DB-BD31-4B8C-83A1-F6EECF244321}">
                <p14:modId xmlns:p14="http://schemas.microsoft.com/office/powerpoint/2010/main" val="2821288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56979752"/>
                    </a:ext>
                  </a:extLst>
                </a:gridCol>
                <a:gridCol w="658368">
                  <a:extLst>
                    <a:ext uri="{9D8B030D-6E8A-4147-A177-3AD203B41FA5}">
                      <a16:colId xmlns:a16="http://schemas.microsoft.com/office/drawing/2014/main" val="641218211"/>
                    </a:ext>
                  </a:extLst>
                </a:gridCol>
                <a:gridCol w="658368">
                  <a:extLst>
                    <a:ext uri="{9D8B030D-6E8A-4147-A177-3AD203B41FA5}">
                      <a16:colId xmlns:a16="http://schemas.microsoft.com/office/drawing/2014/main" val="3346892491"/>
                    </a:ext>
                  </a:extLst>
                </a:gridCol>
                <a:gridCol w="658368">
                  <a:extLst>
                    <a:ext uri="{9D8B030D-6E8A-4147-A177-3AD203B41FA5}">
                      <a16:colId xmlns:a16="http://schemas.microsoft.com/office/drawing/2014/main" val="1968467924"/>
                    </a:ext>
                  </a:extLst>
                </a:gridCol>
                <a:gridCol w="658368">
                  <a:extLst>
                    <a:ext uri="{9D8B030D-6E8A-4147-A177-3AD203B41FA5}">
                      <a16:colId xmlns:a16="http://schemas.microsoft.com/office/drawing/2014/main" val="356563890"/>
                    </a:ext>
                  </a:extLst>
                </a:gridCol>
                <a:gridCol w="658368">
                  <a:extLst>
                    <a:ext uri="{9D8B030D-6E8A-4147-A177-3AD203B41FA5}">
                      <a16:colId xmlns:a16="http://schemas.microsoft.com/office/drawing/2014/main" val="2572510838"/>
                    </a:ext>
                  </a:extLst>
                </a:gridCol>
                <a:gridCol w="658368">
                  <a:extLst>
                    <a:ext uri="{9D8B030D-6E8A-4147-A177-3AD203B41FA5}">
                      <a16:colId xmlns:a16="http://schemas.microsoft.com/office/drawing/2014/main" val="1062546647"/>
                    </a:ext>
                  </a:extLst>
                </a:gridCol>
                <a:gridCol w="658368">
                  <a:extLst>
                    <a:ext uri="{9D8B030D-6E8A-4147-A177-3AD203B41FA5}">
                      <a16:colId xmlns:a16="http://schemas.microsoft.com/office/drawing/2014/main" val="3637604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2830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- 2019-07-07 18:27:00</a:t>
                      </a:r>
                      <a:r>
                        <a:rPr kumimoji="0" lang="en-US" sz="1000" b="0" i="0" u="none" strike="noStrike" kern="1200" cap="none" spc="0" normalizeH="0" baseline="0" noProof="0">
                          <a:ln>
                            <a:noFill/>
                          </a:ln>
                          <a:solidFill>
                            <a:prstClr val="black"/>
                          </a:solidFill>
                          <a:effectLst/>
                          <a:uLnTx/>
                          <a:uFillTx/>
                          <a:latin typeface="+mn-lt"/>
                          <a:ea typeface="+mn-ea"/>
                          <a:cs typeface="+mn-cs"/>
                        </a:rPr>
                        <a:t> 
 Top this mouthwatering curry with SCS butter and savour every bite!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2743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- 2019-07-05 14:35:00</a:t>
                      </a:r>
                      <a:r>
                        <a:rPr kumimoji="0" lang="en-US" sz="1000" b="0" i="0" u="none" strike="noStrike" kern="1200" cap="none" spc="0" normalizeH="0" baseline="0" noProof="0">
                          <a:ln>
                            <a:noFill/>
                          </a:ln>
                          <a:solidFill>
                            <a:prstClr val="black"/>
                          </a:solidFill>
                          <a:effectLst/>
                          <a:uLnTx/>
                          <a:uFillTx/>
                          <a:latin typeface="+mn-lt"/>
                          <a:ea typeface="+mn-ea"/>
                          <a:cs typeface="+mn-cs"/>
                        </a:rPr>
                        <a:t> 
 We don’t normally associate vitamins and antioxidants with butter, but the vitamins and antioxidants present in the nutrient-rich grass cows eat get passed on to you. You know, so you don’t have to eat grass yourself.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2854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- 2019-07-03 16:22:00</a:t>
                      </a:r>
                      <a:r>
                        <a:rPr kumimoji="0" lang="en-US" sz="1000" b="0" i="0" u="none" strike="noStrike" kern="1200" cap="none" spc="0" normalizeH="0" baseline="0" noProof="0">
                          <a:ln>
                            <a:noFill/>
                          </a:ln>
                          <a:solidFill>
                            <a:prstClr val="black"/>
                          </a:solidFill>
                          <a:effectLst/>
                          <a:uLnTx/>
                          <a:uFillTx/>
                          <a:latin typeface="+mn-lt"/>
                          <a:ea typeface="+mn-ea"/>
                          <a:cs typeface="+mn-cs"/>
                        </a:rPr>
                        <a:t> 
 A good curry doesn’t have to take hours but it’s important to allow ingredients such as onions to cook properly, to get the most flavour out of them. Add powered spices like garam masala in the end. The cooking process reduces the flavour of dried spices so it’s best to wait until you’re almost finished with the heat before adding to your mix.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56615552"/>
                  </a:ext>
                </a:extLst>
              </a:tr>
            </a:tbl>
          </a:graphicData>
        </a:graphic>
      </p:graphicFrame>
      <p:sp>
        <p:nvSpPr>
          <p:cNvPr id="4" name="Text Placeholder 3">
            <a:extLst>
              <a:ext uri="{FF2B5EF4-FFF2-40B4-BE49-F238E27FC236}">
                <a16:creationId xmlns:a16="http://schemas.microsoft.com/office/drawing/2014/main" id="{77ACBD49-3EC9-4952-8B50-342E63E57899}"/>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40896993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B26AE-E818-4274-B671-855D47393D8E}"/>
              </a:ext>
            </a:extLst>
          </p:cNvPr>
          <p:cNvSpPr>
            <a:spLocks noGrp="1"/>
          </p:cNvSpPr>
          <p:nvPr>
            <p:ph type="title"/>
          </p:nvPr>
        </p:nvSpPr>
        <p:spPr/>
        <p:txBody>
          <a:bodyPr/>
          <a:lstStyle/>
          <a:p>
            <a:r>
              <a:rPr lang="en-US"/>
              <a:t>Facebook Own Posts Table | SCS Dairy MY - 8 of 8</a:t>
            </a:r>
          </a:p>
        </p:txBody>
      </p:sp>
      <p:graphicFrame>
        <p:nvGraphicFramePr>
          <p:cNvPr id="5" name="Table Placeholder 4">
            <a:extLst>
              <a:ext uri="{FF2B5EF4-FFF2-40B4-BE49-F238E27FC236}">
                <a16:creationId xmlns:a16="http://schemas.microsoft.com/office/drawing/2014/main" id="{42CEB1F6-96B2-47CE-B8CB-B399F3B0E042}"/>
              </a:ext>
            </a:extLst>
          </p:cNvPr>
          <p:cNvGraphicFramePr>
            <a:graphicFrameLocks noGrp="1"/>
          </p:cNvGraphicFramePr>
          <p:nvPr>
            <p:ph type="tbl" sz="quarter" idx="13"/>
            <p:extLst>
              <p:ext uri="{D42A27DB-BD31-4B8C-83A1-F6EECF244321}">
                <p14:modId xmlns:p14="http://schemas.microsoft.com/office/powerpoint/2010/main" val="401479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17099651"/>
                    </a:ext>
                  </a:extLst>
                </a:gridCol>
                <a:gridCol w="658368">
                  <a:extLst>
                    <a:ext uri="{9D8B030D-6E8A-4147-A177-3AD203B41FA5}">
                      <a16:colId xmlns:a16="http://schemas.microsoft.com/office/drawing/2014/main" val="1620504961"/>
                    </a:ext>
                  </a:extLst>
                </a:gridCol>
                <a:gridCol w="658368">
                  <a:extLst>
                    <a:ext uri="{9D8B030D-6E8A-4147-A177-3AD203B41FA5}">
                      <a16:colId xmlns:a16="http://schemas.microsoft.com/office/drawing/2014/main" val="2558397123"/>
                    </a:ext>
                  </a:extLst>
                </a:gridCol>
                <a:gridCol w="658368">
                  <a:extLst>
                    <a:ext uri="{9D8B030D-6E8A-4147-A177-3AD203B41FA5}">
                      <a16:colId xmlns:a16="http://schemas.microsoft.com/office/drawing/2014/main" val="3740362080"/>
                    </a:ext>
                  </a:extLst>
                </a:gridCol>
                <a:gridCol w="658368">
                  <a:extLst>
                    <a:ext uri="{9D8B030D-6E8A-4147-A177-3AD203B41FA5}">
                      <a16:colId xmlns:a16="http://schemas.microsoft.com/office/drawing/2014/main" val="2801115159"/>
                    </a:ext>
                  </a:extLst>
                </a:gridCol>
                <a:gridCol w="658368">
                  <a:extLst>
                    <a:ext uri="{9D8B030D-6E8A-4147-A177-3AD203B41FA5}">
                      <a16:colId xmlns:a16="http://schemas.microsoft.com/office/drawing/2014/main" val="3058936443"/>
                    </a:ext>
                  </a:extLst>
                </a:gridCol>
                <a:gridCol w="658368">
                  <a:extLst>
                    <a:ext uri="{9D8B030D-6E8A-4147-A177-3AD203B41FA5}">
                      <a16:colId xmlns:a16="http://schemas.microsoft.com/office/drawing/2014/main" val="4219508318"/>
                    </a:ext>
                  </a:extLst>
                </a:gridCol>
                <a:gridCol w="658368">
                  <a:extLst>
                    <a:ext uri="{9D8B030D-6E8A-4147-A177-3AD203B41FA5}">
                      <a16:colId xmlns:a16="http://schemas.microsoft.com/office/drawing/2014/main" val="2237495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775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- 2019-07-01 13:46:00</a:t>
                      </a:r>
                      <a:r>
                        <a:rPr kumimoji="0" lang="en-US" sz="1000" b="0" i="0" u="none" strike="noStrike" kern="1200" cap="none" spc="0" normalizeH="0" baseline="0" noProof="0">
                          <a:ln>
                            <a:noFill/>
                          </a:ln>
                          <a:solidFill>
                            <a:prstClr val="black"/>
                          </a:solidFill>
                          <a:effectLst/>
                          <a:uLnTx/>
                          <a:uFillTx/>
                          <a:latin typeface="+mn-lt"/>
                          <a:ea typeface="+mn-ea"/>
                          <a:cs typeface="+mn-cs"/>
                        </a:rPr>
                        <a:t> 
 This Butter Chicken recipe is so easy and so delicious. It's the perfect weeknight meal. Better than take out, you'll love making this at home!
Butter Chicken
Ingredients:
57g SCS unsalted butter
1 tablespoon extra virgin olive oil
1 yellow onion diced small
1 tablespoon grated fresh ginger
2 cloves garlic
454g boneless and skinless chicken breast fillets diced into bite sized pieces
1 tablespoon garam masala
1 teaspoon chili powder
1/2 teaspoon salt
1/4 teaspoon black pepper
240ml tomato puree
2 tablespoons tomato paste
2 teaspoons lemon juice
36ml plain yogurt
236ml half and half
Instructions: 
1. In a large skillet, heat extra virgin olive oil.  Add diced onions and stir regularly, cooking until the onions are translucent - about four minutes.
2. Add the butter and allow it to melt completely.  Then stir in the ginger and garlic, cooking for about 30 seconds to a minute or until fragrant. Be careful not to burn it.
3. Add the chicken and cook, stirring often until the chicken 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3485123"/>
                  </a:ext>
                </a:extLst>
              </a:tr>
            </a:tbl>
          </a:graphicData>
        </a:graphic>
      </p:graphicFrame>
      <p:sp>
        <p:nvSpPr>
          <p:cNvPr id="4" name="Text Placeholder 3">
            <a:extLst>
              <a:ext uri="{FF2B5EF4-FFF2-40B4-BE49-F238E27FC236}">
                <a16:creationId xmlns:a16="http://schemas.microsoft.com/office/drawing/2014/main" id="{02968CE8-EC3B-4FEB-9B80-FBF99FF99810}"/>
              </a:ext>
            </a:extLst>
          </p:cNvPr>
          <p:cNvSpPr>
            <a:spLocks noGrp="1"/>
          </p:cNvSpPr>
          <p:nvPr>
            <p:ph type="body" sz="quarter" idx="14"/>
          </p:nvPr>
        </p:nvSpPr>
        <p:spPr/>
        <p:txBody>
          <a:bodyPr/>
          <a:lstStyle/>
          <a:p>
            <a:r>
              <a:rPr lang="en-US"/>
              <a:t>07/01/2019 - 07/31/2019</a:t>
            </a:r>
          </a:p>
        </p:txBody>
      </p:sp>
    </p:spTree>
    <p:extLst>
      <p:ext uri="{BB962C8B-B14F-4D97-AF65-F5344CB8AC3E}">
        <p14:creationId xmlns:p14="http://schemas.microsoft.com/office/powerpoint/2010/main" val="15382131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985</Words>
  <Application>Microsoft Office PowerPoint</Application>
  <PresentationFormat>On-screen Show (4:3)</PresentationFormat>
  <Paragraphs>427</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8</vt:lpstr>
      <vt:lpstr>Facebook Own Posts Table | SCS Dairy MY - 2 of 8</vt:lpstr>
      <vt:lpstr>Facebook Own Posts Table | SCS Dairy MY - 3 of 8</vt:lpstr>
      <vt:lpstr>Facebook Own Posts Table | SCS Dairy MY - 4 of 8</vt:lpstr>
      <vt:lpstr>Facebook Own Posts Table | SCS Dairy MY - 5 of 8</vt:lpstr>
      <vt:lpstr>Facebook Own Posts Table | SCS Dairy MY - 6 of 8</vt:lpstr>
      <vt:lpstr>Facebook Own Posts Table | SCS Dairy MY - 7 of 8</vt:lpstr>
      <vt:lpstr>Facebook Own Posts Table | SCS Dairy MY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2019-08-05T06:59:50Z</dcterms:created>
  <dcterms:modified xsi:type="dcterms:W3CDTF">2019-08-05T07:00:39Z</dcterms:modified>
</cp:coreProperties>
</file>