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9659</c:v>
                </c:pt>
                <c:pt idx="1">
                  <c:v>21195</c:v>
                </c:pt>
                <c:pt idx="2">
                  <c:v>7422</c:v>
                </c:pt>
                <c:pt idx="3">
                  <c:v>6141</c:v>
                </c:pt>
                <c:pt idx="4">
                  <c:v>7282</c:v>
                </c:pt>
                <c:pt idx="5">
                  <c:v>6713</c:v>
                </c:pt>
                <c:pt idx="6">
                  <c:v>15364</c:v>
                </c:pt>
                <c:pt idx="7">
                  <c:v>13722</c:v>
                </c:pt>
                <c:pt idx="8">
                  <c:v>7343</c:v>
                </c:pt>
                <c:pt idx="9">
                  <c:v>6961</c:v>
                </c:pt>
                <c:pt idx="10">
                  <c:v>5568</c:v>
                </c:pt>
                <c:pt idx="11">
                  <c:v>4674</c:v>
                </c:pt>
                <c:pt idx="12">
                  <c:v>4775</c:v>
                </c:pt>
                <c:pt idx="13">
                  <c:v>10463</c:v>
                </c:pt>
                <c:pt idx="14">
                  <c:v>8016</c:v>
                </c:pt>
                <c:pt idx="15">
                  <c:v>8208</c:v>
                </c:pt>
                <c:pt idx="16">
                  <c:v>4090</c:v>
                </c:pt>
                <c:pt idx="17">
                  <c:v>3612</c:v>
                </c:pt>
                <c:pt idx="18">
                  <c:v>5137</c:v>
                </c:pt>
                <c:pt idx="19">
                  <c:v>6060</c:v>
                </c:pt>
                <c:pt idx="20">
                  <c:v>6323</c:v>
                </c:pt>
                <c:pt idx="21">
                  <c:v>14053</c:v>
                </c:pt>
                <c:pt idx="22">
                  <c:v>11310</c:v>
                </c:pt>
                <c:pt idx="23">
                  <c:v>11773</c:v>
                </c:pt>
                <c:pt idx="24">
                  <c:v>7535</c:v>
                </c:pt>
                <c:pt idx="25">
                  <c:v>7911</c:v>
                </c:pt>
                <c:pt idx="26">
                  <c:v>6281</c:v>
                </c:pt>
                <c:pt idx="27">
                  <c:v>9895</c:v>
                </c:pt>
                <c:pt idx="28">
                  <c:v>8430</c:v>
                </c:pt>
                <c:pt idx="29">
                  <c:v>9759</c:v>
                </c:pt>
                <c:pt idx="30">
                  <c:v>5387</c:v>
                </c:pt>
              </c:numCache>
            </c:numRef>
          </c:val>
          <c:smooth val="0"/>
          <c:extLst>
            <c:ext xmlns:c16="http://schemas.microsoft.com/office/drawing/2014/chart" uri="{C3380CC4-5D6E-409C-BE32-E72D297353CC}">
              <c16:uniqueId val="{00000000-7B1E-4309-A537-CF4F470FEDBC}"/>
            </c:ext>
          </c:extLst>
        </c:ser>
        <c:dLbls>
          <c:showLegendKey val="0"/>
          <c:showVal val="0"/>
          <c:showCatName val="0"/>
          <c:showSerName val="0"/>
          <c:showPercent val="0"/>
          <c:showBubbleSize val="0"/>
        </c:dLbls>
        <c:smooth val="0"/>
        <c:axId val="298240392"/>
        <c:axId val="298241376"/>
      </c:lineChart>
      <c:dateAx>
        <c:axId val="298240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41376"/>
        <c:crosses val="autoZero"/>
        <c:auto val="1"/>
        <c:lblOffset val="100"/>
        <c:baseTimeUnit val="days"/>
      </c:dateAx>
      <c:valAx>
        <c:axId val="29824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4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709</c:v>
                </c:pt>
                <c:pt idx="1">
                  <c:v>1234</c:v>
                </c:pt>
                <c:pt idx="2">
                  <c:v>495</c:v>
                </c:pt>
                <c:pt idx="3">
                  <c:v>409</c:v>
                </c:pt>
                <c:pt idx="4">
                  <c:v>515</c:v>
                </c:pt>
                <c:pt idx="5">
                  <c:v>507</c:v>
                </c:pt>
                <c:pt idx="6">
                  <c:v>1005</c:v>
                </c:pt>
                <c:pt idx="7">
                  <c:v>736</c:v>
                </c:pt>
                <c:pt idx="8">
                  <c:v>484</c:v>
                </c:pt>
                <c:pt idx="9">
                  <c:v>512</c:v>
                </c:pt>
                <c:pt idx="10">
                  <c:v>342</c:v>
                </c:pt>
                <c:pt idx="11">
                  <c:v>350</c:v>
                </c:pt>
                <c:pt idx="12">
                  <c:v>292</c:v>
                </c:pt>
                <c:pt idx="13">
                  <c:v>847</c:v>
                </c:pt>
                <c:pt idx="14">
                  <c:v>553</c:v>
                </c:pt>
                <c:pt idx="15">
                  <c:v>682</c:v>
                </c:pt>
                <c:pt idx="16">
                  <c:v>310</c:v>
                </c:pt>
                <c:pt idx="17">
                  <c:v>262</c:v>
                </c:pt>
                <c:pt idx="18">
                  <c:v>381</c:v>
                </c:pt>
                <c:pt idx="19">
                  <c:v>409</c:v>
                </c:pt>
                <c:pt idx="20">
                  <c:v>434</c:v>
                </c:pt>
                <c:pt idx="21">
                  <c:v>1214</c:v>
                </c:pt>
                <c:pt idx="22">
                  <c:v>687</c:v>
                </c:pt>
                <c:pt idx="23">
                  <c:v>623</c:v>
                </c:pt>
                <c:pt idx="24">
                  <c:v>552</c:v>
                </c:pt>
                <c:pt idx="25">
                  <c:v>747</c:v>
                </c:pt>
                <c:pt idx="26">
                  <c:v>457</c:v>
                </c:pt>
                <c:pt idx="27">
                  <c:v>909</c:v>
                </c:pt>
                <c:pt idx="28">
                  <c:v>841</c:v>
                </c:pt>
                <c:pt idx="29">
                  <c:v>1029</c:v>
                </c:pt>
                <c:pt idx="30">
                  <c:v>293</c:v>
                </c:pt>
              </c:numCache>
            </c:numRef>
          </c:val>
          <c:smooth val="0"/>
          <c:extLst>
            <c:ext xmlns:c16="http://schemas.microsoft.com/office/drawing/2014/chart" uri="{C3380CC4-5D6E-409C-BE32-E72D297353CC}">
              <c16:uniqueId val="{00000000-7BA0-41D2-BF45-F98D0269BF5D}"/>
            </c:ext>
          </c:extLst>
        </c:ser>
        <c:dLbls>
          <c:showLegendKey val="0"/>
          <c:showVal val="0"/>
          <c:showCatName val="0"/>
          <c:showSerName val="0"/>
          <c:showPercent val="0"/>
          <c:showBubbleSize val="0"/>
        </c:dLbls>
        <c:smooth val="0"/>
        <c:axId val="300027096"/>
        <c:axId val="300027424"/>
      </c:lineChart>
      <c:dateAx>
        <c:axId val="30002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27424"/>
        <c:crosses val="autoZero"/>
        <c:auto val="1"/>
        <c:lblOffset val="100"/>
        <c:baseTimeUnit val="days"/>
      </c:dateAx>
      <c:valAx>
        <c:axId val="30002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2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600</c:v>
                </c:pt>
                <c:pt idx="1">
                  <c:v>0</c:v>
                </c:pt>
                <c:pt idx="2">
                  <c:v>382</c:v>
                </c:pt>
                <c:pt idx="3">
                  <c:v>0</c:v>
                </c:pt>
                <c:pt idx="4">
                  <c:v>444</c:v>
                </c:pt>
                <c:pt idx="5">
                  <c:v>0</c:v>
                </c:pt>
                <c:pt idx="6">
                  <c:v>585</c:v>
                </c:pt>
                <c:pt idx="7">
                  <c:v>0</c:v>
                </c:pt>
                <c:pt idx="8">
                  <c:v>441</c:v>
                </c:pt>
                <c:pt idx="9">
                  <c:v>0</c:v>
                </c:pt>
                <c:pt idx="10">
                  <c:v>290</c:v>
                </c:pt>
                <c:pt idx="11">
                  <c:v>0</c:v>
                </c:pt>
                <c:pt idx="12">
                  <c:v>581</c:v>
                </c:pt>
                <c:pt idx="13">
                  <c:v>0</c:v>
                </c:pt>
                <c:pt idx="14">
                  <c:v>571</c:v>
                </c:pt>
                <c:pt idx="15">
                  <c:v>0</c:v>
                </c:pt>
                <c:pt idx="16">
                  <c:v>209</c:v>
                </c:pt>
                <c:pt idx="17">
                  <c:v>0</c:v>
                </c:pt>
                <c:pt idx="18">
                  <c:v>436</c:v>
                </c:pt>
                <c:pt idx="19">
                  <c:v>0</c:v>
                </c:pt>
                <c:pt idx="20">
                  <c:v>572</c:v>
                </c:pt>
                <c:pt idx="21">
                  <c:v>0</c:v>
                </c:pt>
                <c:pt idx="22">
                  <c:v>422</c:v>
                </c:pt>
                <c:pt idx="23">
                  <c:v>163</c:v>
                </c:pt>
                <c:pt idx="24">
                  <c:v>180</c:v>
                </c:pt>
                <c:pt idx="25">
                  <c:v>109</c:v>
                </c:pt>
                <c:pt idx="26">
                  <c:v>308</c:v>
                </c:pt>
                <c:pt idx="27">
                  <c:v>106</c:v>
                </c:pt>
                <c:pt idx="28">
                  <c:v>366</c:v>
                </c:pt>
                <c:pt idx="29">
                  <c:v>0</c:v>
                </c:pt>
                <c:pt idx="30">
                  <c:v>14</c:v>
                </c:pt>
              </c:numCache>
            </c:numRef>
          </c:val>
          <c:smooth val="0"/>
          <c:extLst>
            <c:ext xmlns:c16="http://schemas.microsoft.com/office/drawing/2014/chart" uri="{C3380CC4-5D6E-409C-BE32-E72D297353CC}">
              <c16:uniqueId val="{00000000-B738-470C-9B88-BE24E3B2B67D}"/>
            </c:ext>
          </c:extLst>
        </c:ser>
        <c:dLbls>
          <c:showLegendKey val="0"/>
          <c:showVal val="0"/>
          <c:showCatName val="0"/>
          <c:showSerName val="0"/>
          <c:showPercent val="0"/>
          <c:showBubbleSize val="0"/>
        </c:dLbls>
        <c:smooth val="0"/>
        <c:axId val="297660024"/>
        <c:axId val="297660680"/>
      </c:lineChart>
      <c:dateAx>
        <c:axId val="29766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60680"/>
        <c:crosses val="autoZero"/>
        <c:auto val="1"/>
        <c:lblOffset val="100"/>
        <c:baseTimeUnit val="days"/>
      </c:dateAx>
      <c:valAx>
        <c:axId val="29766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6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7321</c:v>
                </c:pt>
              </c:numCache>
            </c:numRef>
          </c:val>
          <c:extLst>
            <c:ext xmlns:c16="http://schemas.microsoft.com/office/drawing/2014/chart" uri="{C3380CC4-5D6E-409C-BE32-E72D297353CC}">
              <c16:uniqueId val="{00000000-E03C-44BE-B027-83A11A4B11B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237</c:v>
                </c:pt>
              </c:numCache>
            </c:numRef>
          </c:val>
          <c:extLst>
            <c:ext xmlns:c16="http://schemas.microsoft.com/office/drawing/2014/chart" uri="{C3380CC4-5D6E-409C-BE32-E72D297353CC}">
              <c16:uniqueId val="{00000001-E03C-44BE-B027-83A11A4B11B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E03C-44BE-B027-83A11A4B11B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56</c:v>
                </c:pt>
              </c:numCache>
            </c:numRef>
          </c:val>
          <c:extLst>
            <c:ext xmlns:c16="http://schemas.microsoft.com/office/drawing/2014/chart" uri="{C3380CC4-5D6E-409C-BE32-E72D297353CC}">
              <c16:uniqueId val="{00000003-E03C-44BE-B027-83A11A4B11B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21</c:v>
                </c:pt>
              </c:numCache>
            </c:numRef>
          </c:val>
          <c:extLst>
            <c:ext xmlns:c16="http://schemas.microsoft.com/office/drawing/2014/chart" uri="{C3380CC4-5D6E-409C-BE32-E72D297353CC}">
              <c16:uniqueId val="{00000004-E03C-44BE-B027-83A11A4B11B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E03C-44BE-B027-83A11A4B11B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540</c:v>
                </c:pt>
              </c:numCache>
            </c:numRef>
          </c:val>
          <c:extLst>
            <c:ext xmlns:c16="http://schemas.microsoft.com/office/drawing/2014/chart" uri="{C3380CC4-5D6E-409C-BE32-E72D297353CC}">
              <c16:uniqueId val="{00000006-E03C-44BE-B027-83A11A4B11B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1935</c:v>
                </c:pt>
              </c:numCache>
            </c:numRef>
          </c:val>
          <c:extLst>
            <c:ext xmlns:c16="http://schemas.microsoft.com/office/drawing/2014/chart" uri="{C3380CC4-5D6E-409C-BE32-E72D297353CC}">
              <c16:uniqueId val="{00000007-E03C-44BE-B027-83A11A4B11BF}"/>
            </c:ext>
          </c:extLst>
        </c:ser>
        <c:dLbls>
          <c:showLegendKey val="0"/>
          <c:showVal val="0"/>
          <c:showCatName val="0"/>
          <c:showSerName val="0"/>
          <c:showPercent val="0"/>
          <c:showBubbleSize val="0"/>
        </c:dLbls>
        <c:gapWidth val="150"/>
        <c:overlap val="100"/>
        <c:axId val="297657400"/>
        <c:axId val="297655432"/>
      </c:barChart>
      <c:catAx>
        <c:axId val="29765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5432"/>
        <c:crosses val="autoZero"/>
        <c:auto val="1"/>
        <c:lblAlgn val="ctr"/>
        <c:lblOffset val="100"/>
        <c:noMultiLvlLbl val="0"/>
      </c:catAx>
      <c:valAx>
        <c:axId val="297655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0.458031529612271</c:v>
                </c:pt>
                <c:pt idx="1">
                  <c:v>0.33003969944745398</c:v>
                </c:pt>
                <c:pt idx="2">
                  <c:v>0.15047916624397201</c:v>
                </c:pt>
                <c:pt idx="3">
                  <c:v>0.160736547613412</c:v>
                </c:pt>
                <c:pt idx="4">
                  <c:v>0.284726871859381</c:v>
                </c:pt>
                <c:pt idx="5">
                  <c:v>0.360699125079185</c:v>
                </c:pt>
                <c:pt idx="6">
                  <c:v>0.441856428222001</c:v>
                </c:pt>
              </c:numCache>
            </c:numRef>
          </c:val>
          <c:extLst>
            <c:ext xmlns:c16="http://schemas.microsoft.com/office/drawing/2014/chart" uri="{C3380CC4-5D6E-409C-BE32-E72D297353CC}">
              <c16:uniqueId val="{00000000-A74D-4CAE-B046-4A8B26EBD157}"/>
            </c:ext>
          </c:extLst>
        </c:ser>
        <c:dLbls>
          <c:showLegendKey val="0"/>
          <c:showVal val="0"/>
          <c:showCatName val="0"/>
          <c:showSerName val="0"/>
          <c:showPercent val="0"/>
          <c:showBubbleSize val="0"/>
        </c:dLbls>
        <c:gapWidth val="219"/>
        <c:overlap val="-27"/>
        <c:axId val="252349400"/>
        <c:axId val="252351368"/>
      </c:barChart>
      <c:catAx>
        <c:axId val="25234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351368"/>
        <c:crosses val="autoZero"/>
        <c:auto val="1"/>
        <c:lblAlgn val="ctr"/>
        <c:lblOffset val="100"/>
        <c:noMultiLvlLbl val="0"/>
      </c:catAx>
      <c:valAx>
        <c:axId val="25235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34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56</c:v>
                </c:pt>
                <c:pt idx="1">
                  <c:v>2359</c:v>
                </c:pt>
                <c:pt idx="2">
                  <c:v>4795</c:v>
                </c:pt>
                <c:pt idx="3">
                  <c:v>3524</c:v>
                </c:pt>
                <c:pt idx="4">
                  <c:v>952</c:v>
                </c:pt>
                <c:pt idx="5">
                  <c:v>290</c:v>
                </c:pt>
                <c:pt idx="6">
                  <c:v>165</c:v>
                </c:pt>
              </c:numCache>
            </c:numRef>
          </c:val>
          <c:extLst>
            <c:ext xmlns:c16="http://schemas.microsoft.com/office/drawing/2014/chart" uri="{C3380CC4-5D6E-409C-BE32-E72D297353CC}">
              <c16:uniqueId val="{00000000-6628-429D-B932-3AAA22DFFD3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215</c:v>
                </c:pt>
                <c:pt idx="1">
                  <c:v>15616</c:v>
                </c:pt>
                <c:pt idx="2">
                  <c:v>49010</c:v>
                </c:pt>
                <c:pt idx="3">
                  <c:v>51128</c:v>
                </c:pt>
                <c:pt idx="4">
                  <c:v>14577</c:v>
                </c:pt>
                <c:pt idx="5">
                  <c:v>4727</c:v>
                </c:pt>
                <c:pt idx="6">
                  <c:v>1103</c:v>
                </c:pt>
              </c:numCache>
            </c:numRef>
          </c:val>
          <c:extLst>
            <c:ext xmlns:c16="http://schemas.microsoft.com/office/drawing/2014/chart" uri="{C3380CC4-5D6E-409C-BE32-E72D297353CC}">
              <c16:uniqueId val="{00000001-6628-429D-B932-3AAA22DFFD32}"/>
            </c:ext>
          </c:extLst>
        </c:ser>
        <c:dLbls>
          <c:showLegendKey val="0"/>
          <c:showVal val="0"/>
          <c:showCatName val="0"/>
          <c:showSerName val="0"/>
          <c:showPercent val="0"/>
          <c:showBubbleSize val="0"/>
        </c:dLbls>
        <c:gapWidth val="219"/>
        <c:overlap val="-27"/>
        <c:axId val="248408752"/>
        <c:axId val="297658056"/>
      </c:barChart>
      <c:catAx>
        <c:axId val="24840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8056"/>
        <c:crosses val="autoZero"/>
        <c:auto val="1"/>
        <c:lblAlgn val="ctr"/>
        <c:lblOffset val="100"/>
        <c:noMultiLvlLbl val="0"/>
      </c:catAx>
      <c:valAx>
        <c:axId val="29765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40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0.60713847663436804</c:v>
                </c:pt>
                <c:pt idx="1">
                  <c:v>0</c:v>
                </c:pt>
                <c:pt idx="2">
                  <c:v>0.29668744386074702</c:v>
                </c:pt>
                <c:pt idx="3">
                  <c:v>0</c:v>
                </c:pt>
                <c:pt idx="4">
                  <c:v>0.42558109495353302</c:v>
                </c:pt>
                <c:pt idx="5">
                  <c:v>0</c:v>
                </c:pt>
                <c:pt idx="6">
                  <c:v>0.57385398981324298</c:v>
                </c:pt>
                <c:pt idx="7">
                  <c:v>0</c:v>
                </c:pt>
                <c:pt idx="8">
                  <c:v>0.33509472870215201</c:v>
                </c:pt>
                <c:pt idx="9">
                  <c:v>0</c:v>
                </c:pt>
                <c:pt idx="10">
                  <c:v>0.21482349911563201</c:v>
                </c:pt>
                <c:pt idx="11">
                  <c:v>0</c:v>
                </c:pt>
                <c:pt idx="12">
                  <c:v>0.52341840293060105</c:v>
                </c:pt>
                <c:pt idx="13">
                  <c:v>0</c:v>
                </c:pt>
                <c:pt idx="14">
                  <c:v>0.51278928960417802</c:v>
                </c:pt>
                <c:pt idx="15">
                  <c:v>0</c:v>
                </c:pt>
                <c:pt idx="16">
                  <c:v>0.156132773688586</c:v>
                </c:pt>
                <c:pt idx="17">
                  <c:v>0</c:v>
                </c:pt>
                <c:pt idx="18">
                  <c:v>0.33154841889893499</c:v>
                </c:pt>
                <c:pt idx="19">
                  <c:v>0</c:v>
                </c:pt>
                <c:pt idx="20">
                  <c:v>0.66457062665299305</c:v>
                </c:pt>
                <c:pt idx="21">
                  <c:v>0</c:v>
                </c:pt>
                <c:pt idx="22">
                  <c:v>0.324841622860224</c:v>
                </c:pt>
                <c:pt idx="23">
                  <c:v>0.138768196484988</c:v>
                </c:pt>
                <c:pt idx="24">
                  <c:v>0.133318968999973</c:v>
                </c:pt>
                <c:pt idx="25">
                  <c:v>9.8259593770610998E-2</c:v>
                </c:pt>
                <c:pt idx="26">
                  <c:v>0.27819265598299198</c:v>
                </c:pt>
                <c:pt idx="27">
                  <c:v>8.7429635956446594E-2</c:v>
                </c:pt>
                <c:pt idx="28">
                  <c:v>0.35626420015326099</c:v>
                </c:pt>
                <c:pt idx="29">
                  <c:v>0</c:v>
                </c:pt>
                <c:pt idx="30">
                  <c:v>1.14174418214178E-2</c:v>
                </c:pt>
              </c:numCache>
            </c:numRef>
          </c:val>
          <c:smooth val="0"/>
          <c:extLst>
            <c:ext xmlns:c16="http://schemas.microsoft.com/office/drawing/2014/chart" uri="{C3380CC4-5D6E-409C-BE32-E72D297353CC}">
              <c16:uniqueId val="{00000000-61CE-4CFD-8A28-00CE2C7F1C28}"/>
            </c:ext>
          </c:extLst>
        </c:ser>
        <c:dLbls>
          <c:showLegendKey val="0"/>
          <c:showVal val="0"/>
          <c:showCatName val="0"/>
          <c:showSerName val="0"/>
          <c:showPercent val="0"/>
          <c:showBubbleSize val="0"/>
        </c:dLbls>
        <c:smooth val="0"/>
        <c:axId val="359809408"/>
        <c:axId val="359812360"/>
      </c:lineChart>
      <c:dateAx>
        <c:axId val="359809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2360"/>
        <c:crosses val="autoZero"/>
        <c:auto val="1"/>
        <c:lblOffset val="100"/>
        <c:baseTimeUnit val="days"/>
      </c:dateAx>
      <c:valAx>
        <c:axId val="35981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0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146802</c:v>
                </c:pt>
                <c:pt idx="1">
                  <c:v>146923</c:v>
                </c:pt>
                <c:pt idx="2">
                  <c:v>146990</c:v>
                </c:pt>
                <c:pt idx="3">
                  <c:v>147058</c:v>
                </c:pt>
                <c:pt idx="4">
                  <c:v>147129</c:v>
                </c:pt>
                <c:pt idx="5">
                  <c:v>147207</c:v>
                </c:pt>
                <c:pt idx="6">
                  <c:v>147293</c:v>
                </c:pt>
                <c:pt idx="7">
                  <c:v>147377</c:v>
                </c:pt>
                <c:pt idx="8">
                  <c:v>147466</c:v>
                </c:pt>
                <c:pt idx="9">
                  <c:v>147536</c:v>
                </c:pt>
                <c:pt idx="10">
                  <c:v>147591</c:v>
                </c:pt>
                <c:pt idx="11">
                  <c:v>147648</c:v>
                </c:pt>
                <c:pt idx="12">
                  <c:v>147719</c:v>
                </c:pt>
                <c:pt idx="13">
                  <c:v>147782</c:v>
                </c:pt>
                <c:pt idx="14">
                  <c:v>147857</c:v>
                </c:pt>
                <c:pt idx="15">
                  <c:v>147919</c:v>
                </c:pt>
                <c:pt idx="16">
                  <c:v>147983</c:v>
                </c:pt>
                <c:pt idx="17">
                  <c:v>148062</c:v>
                </c:pt>
                <c:pt idx="18">
                  <c:v>148124</c:v>
                </c:pt>
                <c:pt idx="19">
                  <c:v>148181</c:v>
                </c:pt>
                <c:pt idx="20">
                  <c:v>148251</c:v>
                </c:pt>
                <c:pt idx="21">
                  <c:v>148344</c:v>
                </c:pt>
                <c:pt idx="22">
                  <c:v>148416</c:v>
                </c:pt>
                <c:pt idx="23">
                  <c:v>148482</c:v>
                </c:pt>
                <c:pt idx="24">
                  <c:v>148550</c:v>
                </c:pt>
                <c:pt idx="25">
                  <c:v>148622</c:v>
                </c:pt>
                <c:pt idx="26">
                  <c:v>148655</c:v>
                </c:pt>
                <c:pt idx="27">
                  <c:v>148728</c:v>
                </c:pt>
                <c:pt idx="28">
                  <c:v>148804</c:v>
                </c:pt>
                <c:pt idx="29">
                  <c:v>148871</c:v>
                </c:pt>
                <c:pt idx="30">
                  <c:v>148920</c:v>
                </c:pt>
              </c:numCache>
            </c:numRef>
          </c:val>
          <c:smooth val="0"/>
          <c:extLst>
            <c:ext xmlns:c16="http://schemas.microsoft.com/office/drawing/2014/chart" uri="{C3380CC4-5D6E-409C-BE32-E72D297353CC}">
              <c16:uniqueId val="{00000000-CCF5-43B0-934C-A1366E9AD24F}"/>
            </c:ext>
          </c:extLst>
        </c:ser>
        <c:dLbls>
          <c:showLegendKey val="0"/>
          <c:showVal val="0"/>
          <c:showCatName val="0"/>
          <c:showSerName val="0"/>
          <c:showPercent val="0"/>
          <c:showBubbleSize val="0"/>
        </c:dLbls>
        <c:smooth val="0"/>
        <c:axId val="359816296"/>
        <c:axId val="359814656"/>
      </c:lineChart>
      <c:dateAx>
        <c:axId val="35981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4656"/>
        <c:crosses val="autoZero"/>
        <c:auto val="1"/>
        <c:lblOffset val="100"/>
        <c:baseTimeUnit val="days"/>
      </c:dateAx>
      <c:valAx>
        <c:axId val="35981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194</c:v>
                </c:pt>
                <c:pt idx="1">
                  <c:v>150</c:v>
                </c:pt>
                <c:pt idx="2">
                  <c:v>177</c:v>
                </c:pt>
                <c:pt idx="3">
                  <c:v>155</c:v>
                </c:pt>
                <c:pt idx="4">
                  <c:v>165</c:v>
                </c:pt>
                <c:pt idx="5">
                  <c:v>126</c:v>
                </c:pt>
                <c:pt idx="6">
                  <c:v>101</c:v>
                </c:pt>
                <c:pt idx="7">
                  <c:v>108</c:v>
                </c:pt>
                <c:pt idx="8">
                  <c:v>105</c:v>
                </c:pt>
                <c:pt idx="9">
                  <c:v>95</c:v>
                </c:pt>
                <c:pt idx="10">
                  <c:v>101</c:v>
                </c:pt>
                <c:pt idx="11">
                  <c:v>97</c:v>
                </c:pt>
                <c:pt idx="12">
                  <c:v>91</c:v>
                </c:pt>
                <c:pt idx="13">
                  <c:v>69</c:v>
                </c:pt>
                <c:pt idx="14">
                  <c:v>118</c:v>
                </c:pt>
                <c:pt idx="15">
                  <c:v>117</c:v>
                </c:pt>
                <c:pt idx="16">
                  <c:v>112</c:v>
                </c:pt>
                <c:pt idx="17">
                  <c:v>99</c:v>
                </c:pt>
                <c:pt idx="18">
                  <c:v>95</c:v>
                </c:pt>
                <c:pt idx="19">
                  <c:v>94</c:v>
                </c:pt>
                <c:pt idx="20">
                  <c:v>66</c:v>
                </c:pt>
                <c:pt idx="21">
                  <c:v>138</c:v>
                </c:pt>
                <c:pt idx="22">
                  <c:v>132</c:v>
                </c:pt>
                <c:pt idx="23">
                  <c:v>114</c:v>
                </c:pt>
                <c:pt idx="24">
                  <c:v>176</c:v>
                </c:pt>
                <c:pt idx="25">
                  <c:v>276</c:v>
                </c:pt>
                <c:pt idx="26">
                  <c:v>110</c:v>
                </c:pt>
                <c:pt idx="27">
                  <c:v>121</c:v>
                </c:pt>
                <c:pt idx="28">
                  <c:v>178</c:v>
                </c:pt>
                <c:pt idx="29">
                  <c:v>150</c:v>
                </c:pt>
                <c:pt idx="30">
                  <c:v>144</c:v>
                </c:pt>
              </c:numCache>
            </c:numRef>
          </c:val>
          <c:smooth val="0"/>
          <c:extLst>
            <c:ext xmlns:c16="http://schemas.microsoft.com/office/drawing/2014/chart" uri="{C3380CC4-5D6E-409C-BE32-E72D297353CC}">
              <c16:uniqueId val="{00000000-7A64-48FB-833E-CCE5BF8C0D28}"/>
            </c:ext>
          </c:extLst>
        </c:ser>
        <c:dLbls>
          <c:showLegendKey val="0"/>
          <c:showVal val="0"/>
          <c:showCatName val="0"/>
          <c:showSerName val="0"/>
          <c:showPercent val="0"/>
          <c:showBubbleSize val="0"/>
        </c:dLbls>
        <c:smooth val="0"/>
        <c:axId val="359820232"/>
        <c:axId val="359823184"/>
      </c:lineChart>
      <c:dateAx>
        <c:axId val="35982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23184"/>
        <c:crosses val="autoZero"/>
        <c:auto val="1"/>
        <c:lblOffset val="100"/>
        <c:baseTimeUnit val="days"/>
      </c:dateAx>
      <c:valAx>
        <c:axId val="35982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2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67B1-4382-4F33-878E-13ADDF09721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BCDE2DB-1921-4CEB-AD60-4B7FB28421E5}"/>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075561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8EFF6-0DEC-4581-A3C5-F04B54F80F3F}"/>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8E4537B8-6B4C-4BA8-A470-A79C4B24C026}"/>
              </a:ext>
            </a:extLst>
          </p:cNvPr>
          <p:cNvGraphicFramePr>
            <a:graphicFrameLocks noGrp="1"/>
          </p:cNvGraphicFramePr>
          <p:nvPr>
            <p:ph type="tbl" sz="quarter" idx="13"/>
            <p:extLst>
              <p:ext uri="{D42A27DB-BD31-4B8C-83A1-F6EECF244321}">
                <p14:modId xmlns:p14="http://schemas.microsoft.com/office/powerpoint/2010/main" val="168207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5544296"/>
                    </a:ext>
                  </a:extLst>
                </a:gridCol>
                <a:gridCol w="740664">
                  <a:extLst>
                    <a:ext uri="{9D8B030D-6E8A-4147-A177-3AD203B41FA5}">
                      <a16:colId xmlns:a16="http://schemas.microsoft.com/office/drawing/2014/main" val="4204985095"/>
                    </a:ext>
                  </a:extLst>
                </a:gridCol>
                <a:gridCol w="740664">
                  <a:extLst>
                    <a:ext uri="{9D8B030D-6E8A-4147-A177-3AD203B41FA5}">
                      <a16:colId xmlns:a16="http://schemas.microsoft.com/office/drawing/2014/main" val="3504945388"/>
                    </a:ext>
                  </a:extLst>
                </a:gridCol>
                <a:gridCol w="740664">
                  <a:extLst>
                    <a:ext uri="{9D8B030D-6E8A-4147-A177-3AD203B41FA5}">
                      <a16:colId xmlns:a16="http://schemas.microsoft.com/office/drawing/2014/main" val="3444017162"/>
                    </a:ext>
                  </a:extLst>
                </a:gridCol>
                <a:gridCol w="740664">
                  <a:extLst>
                    <a:ext uri="{9D8B030D-6E8A-4147-A177-3AD203B41FA5}">
                      <a16:colId xmlns:a16="http://schemas.microsoft.com/office/drawing/2014/main" val="2937789072"/>
                    </a:ext>
                  </a:extLst>
                </a:gridCol>
                <a:gridCol w="740664">
                  <a:extLst>
                    <a:ext uri="{9D8B030D-6E8A-4147-A177-3AD203B41FA5}">
                      <a16:colId xmlns:a16="http://schemas.microsoft.com/office/drawing/2014/main" val="3444336471"/>
                    </a:ext>
                  </a:extLst>
                </a:gridCol>
                <a:gridCol w="740664">
                  <a:extLst>
                    <a:ext uri="{9D8B030D-6E8A-4147-A177-3AD203B41FA5}">
                      <a16:colId xmlns:a16="http://schemas.microsoft.com/office/drawing/2014/main" val="1827082983"/>
                    </a:ext>
                  </a:extLst>
                </a:gridCol>
                <a:gridCol w="740664">
                  <a:extLst>
                    <a:ext uri="{9D8B030D-6E8A-4147-A177-3AD203B41FA5}">
                      <a16:colId xmlns:a16="http://schemas.microsoft.com/office/drawing/2014/main" val="1138360557"/>
                    </a:ext>
                  </a:extLst>
                </a:gridCol>
                <a:gridCol w="740664">
                  <a:extLst>
                    <a:ext uri="{9D8B030D-6E8A-4147-A177-3AD203B41FA5}">
                      <a16:colId xmlns:a16="http://schemas.microsoft.com/office/drawing/2014/main" val="451115233"/>
                    </a:ext>
                  </a:extLst>
                </a:gridCol>
                <a:gridCol w="740664">
                  <a:extLst>
                    <a:ext uri="{9D8B030D-6E8A-4147-A177-3AD203B41FA5}">
                      <a16:colId xmlns:a16="http://schemas.microsoft.com/office/drawing/2014/main" val="29209820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37686265"/>
                  </a:ext>
                </a:extLst>
              </a:tr>
              <a:tr h="370840">
                <a:tc>
                  <a:txBody>
                    <a:bodyPr/>
                    <a:lstStyle/>
                    <a:p>
                      <a:r>
                        <a:rPr lang="en-US" sz="1000"/>
                        <a:t>Buttercup Malaysia</a:t>
                      </a:r>
                    </a:p>
                  </a:txBody>
                  <a:tcPr/>
                </a:tc>
                <a:tc>
                  <a:txBody>
                    <a:bodyPr/>
                    <a:lstStyle/>
                    <a:p>
                      <a:r>
                        <a:rPr lang="en-US" sz="1000"/>
                        <a:t>148920</a:t>
                      </a:r>
                    </a:p>
                  </a:txBody>
                  <a:tcPr/>
                </a:tc>
                <a:tc>
                  <a:txBody>
                    <a:bodyPr/>
                    <a:lstStyle/>
                    <a:p>
                      <a:r>
                        <a:rPr lang="en-US" sz="1000"/>
                        <a:t>2214</a:t>
                      </a:r>
                    </a:p>
                  </a:txBody>
                  <a:tcPr/>
                </a:tc>
                <a:tc>
                  <a:txBody>
                    <a:bodyPr/>
                    <a:lstStyle/>
                    <a:p>
                      <a:r>
                        <a:rPr lang="en-US" sz="1000"/>
                        <a:t>22</a:t>
                      </a:r>
                    </a:p>
                  </a:txBody>
                  <a:tcPr/>
                </a:tc>
                <a:tc>
                  <a:txBody>
                    <a:bodyPr/>
                    <a:lstStyle/>
                    <a:p>
                      <a:r>
                        <a:rPr lang="en-US" sz="1000"/>
                        <a:t>7636</a:t>
                      </a:r>
                    </a:p>
                  </a:txBody>
                  <a:tcPr/>
                </a:tc>
                <a:tc>
                  <a:txBody>
                    <a:bodyPr/>
                    <a:lstStyle/>
                    <a:p>
                      <a:r>
                        <a:rPr lang="en-US" sz="1000"/>
                        <a:t>540</a:t>
                      </a:r>
                    </a:p>
                  </a:txBody>
                  <a:tcPr/>
                </a:tc>
                <a:tc>
                  <a:txBody>
                    <a:bodyPr/>
                    <a:lstStyle/>
                    <a:p>
                      <a:r>
                        <a:rPr lang="en-US" sz="1000"/>
                        <a:t>1935</a:t>
                      </a:r>
                    </a:p>
                  </a:txBody>
                  <a:tcPr/>
                </a:tc>
                <a:tc>
                  <a:txBody>
                    <a:bodyPr/>
                    <a:lstStyle/>
                    <a:p>
                      <a:r>
                        <a:rPr lang="en-US" sz="1000"/>
                        <a:t>0</a:t>
                      </a:r>
                    </a:p>
                  </a:txBody>
                  <a:tcPr/>
                </a:tc>
                <a:tc>
                  <a:txBody>
                    <a:bodyPr/>
                    <a:lstStyle/>
                    <a:p>
                      <a:r>
                        <a:rPr lang="en-US" sz="1000"/>
                        <a:t>0.3109 %</a:t>
                      </a:r>
                    </a:p>
                  </a:txBody>
                  <a:tcPr/>
                </a:tc>
                <a:tc>
                  <a:txBody>
                    <a:bodyPr/>
                    <a:lstStyle/>
                    <a:p>
                      <a:r>
                        <a:rPr lang="en-US" sz="1000"/>
                        <a:t>0.0 %</a:t>
                      </a:r>
                    </a:p>
                  </a:txBody>
                  <a:tcPr/>
                </a:tc>
                <a:extLst>
                  <a:ext uri="{0D108BD9-81ED-4DB2-BD59-A6C34878D82A}">
                    <a16:rowId xmlns:a16="http://schemas.microsoft.com/office/drawing/2014/main" val="1297232552"/>
                  </a:ext>
                </a:extLst>
              </a:tr>
            </a:tbl>
          </a:graphicData>
        </a:graphic>
      </p:graphicFrame>
      <p:sp>
        <p:nvSpPr>
          <p:cNvPr id="4" name="Text Placeholder 3">
            <a:extLst>
              <a:ext uri="{FF2B5EF4-FFF2-40B4-BE49-F238E27FC236}">
                <a16:creationId xmlns:a16="http://schemas.microsoft.com/office/drawing/2014/main" id="{CE159824-18CC-4010-89D6-F2E5769DC5D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948401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E68A4-9ED9-4B3D-9540-61528592BE48}"/>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FC23F7EA-8F98-44F7-BCE4-ADBA3DDCD17B}"/>
              </a:ext>
            </a:extLst>
          </p:cNvPr>
          <p:cNvGraphicFramePr>
            <a:graphicFrameLocks noGrp="1"/>
          </p:cNvGraphicFramePr>
          <p:nvPr>
            <p:ph type="chart" sz="quarter" idx="13"/>
            <p:extLst>
              <p:ext uri="{D42A27DB-BD31-4B8C-83A1-F6EECF244321}">
                <p14:modId xmlns:p14="http://schemas.microsoft.com/office/powerpoint/2010/main" val="1229886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CF0FE1-5755-4CAF-8EE9-492B8977F65A}"/>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385676B8-7DD4-4389-ABAC-FC2026649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272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C555E-4B52-4413-9AA1-C7EBB1F61F8B}"/>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555FB17E-58D2-4B4C-8D4D-F8658B4BED51}"/>
              </a:ext>
            </a:extLst>
          </p:cNvPr>
          <p:cNvGraphicFramePr>
            <a:graphicFrameLocks noGrp="1"/>
          </p:cNvGraphicFramePr>
          <p:nvPr>
            <p:ph type="chart" sz="quarter" idx="13"/>
            <p:extLst>
              <p:ext uri="{D42A27DB-BD31-4B8C-83A1-F6EECF244321}">
                <p14:modId xmlns:p14="http://schemas.microsoft.com/office/powerpoint/2010/main" val="562334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3A885-ABFC-49D7-90CD-BD8C9AF9DF24}"/>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E80E1591-65B8-4CCC-B084-761B056B1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313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B23F1-9253-486F-A96D-4FA6332CE505}"/>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7794DB94-8C0F-4F53-BAFD-560554FE871F}"/>
              </a:ext>
            </a:extLst>
          </p:cNvPr>
          <p:cNvGraphicFramePr>
            <a:graphicFrameLocks noGrp="1"/>
          </p:cNvGraphicFramePr>
          <p:nvPr>
            <p:ph type="chart" sz="quarter" idx="13"/>
            <p:extLst>
              <p:ext uri="{D42A27DB-BD31-4B8C-83A1-F6EECF244321}">
                <p14:modId xmlns:p14="http://schemas.microsoft.com/office/powerpoint/2010/main" val="563115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792160-E98D-4442-BCE1-8F23091DECCD}"/>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92F9190A-697C-427F-AA2E-0C3691E78D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8260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377C9-0C93-48B7-A1BB-20179590801A}"/>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7123563E-6BFE-4EF9-BB26-071B8731EEF8}"/>
              </a:ext>
            </a:extLst>
          </p:cNvPr>
          <p:cNvGraphicFramePr>
            <a:graphicFrameLocks noGrp="1"/>
          </p:cNvGraphicFramePr>
          <p:nvPr>
            <p:ph type="chart" sz="quarter" idx="13"/>
            <p:extLst>
              <p:ext uri="{D42A27DB-BD31-4B8C-83A1-F6EECF244321}">
                <p14:modId xmlns:p14="http://schemas.microsoft.com/office/powerpoint/2010/main" val="522173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BB8A6A-5AE0-4BBA-86C3-C163E1C9DFF2}"/>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BFD888A5-C971-4331-B4EC-FA8E87329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1111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B1255-F2AC-4AFA-ABCC-7C884488269A}"/>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71901250-0CC2-435D-80ED-7B89E469017F}"/>
              </a:ext>
            </a:extLst>
          </p:cNvPr>
          <p:cNvGraphicFramePr>
            <a:graphicFrameLocks noGrp="1"/>
          </p:cNvGraphicFramePr>
          <p:nvPr>
            <p:ph type="chart" sz="quarter" idx="13"/>
            <p:extLst>
              <p:ext uri="{D42A27DB-BD31-4B8C-83A1-F6EECF244321}">
                <p14:modId xmlns:p14="http://schemas.microsoft.com/office/powerpoint/2010/main" val="2895038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7EC4EB-5EDE-4D71-AF99-C54A0DF212E5}"/>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7E00647F-6FF0-4F65-9498-3C11419EC8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0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0A3F-97C7-43EE-8047-1975AC8A75B1}"/>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CE315FF8-AFAF-4517-8038-47ED9981D5A2}"/>
              </a:ext>
            </a:extLst>
          </p:cNvPr>
          <p:cNvGraphicFramePr>
            <a:graphicFrameLocks noGrp="1"/>
          </p:cNvGraphicFramePr>
          <p:nvPr>
            <p:ph type="tbl" sz="quarter" idx="13"/>
            <p:extLst>
              <p:ext uri="{D42A27DB-BD31-4B8C-83A1-F6EECF244321}">
                <p14:modId xmlns:p14="http://schemas.microsoft.com/office/powerpoint/2010/main" val="974975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5396331"/>
                    </a:ext>
                  </a:extLst>
                </a:gridCol>
                <a:gridCol w="822960">
                  <a:extLst>
                    <a:ext uri="{9D8B030D-6E8A-4147-A177-3AD203B41FA5}">
                      <a16:colId xmlns:a16="http://schemas.microsoft.com/office/drawing/2014/main" val="3376848406"/>
                    </a:ext>
                  </a:extLst>
                </a:gridCol>
                <a:gridCol w="822960">
                  <a:extLst>
                    <a:ext uri="{9D8B030D-6E8A-4147-A177-3AD203B41FA5}">
                      <a16:colId xmlns:a16="http://schemas.microsoft.com/office/drawing/2014/main" val="3658649641"/>
                    </a:ext>
                  </a:extLst>
                </a:gridCol>
                <a:gridCol w="822960">
                  <a:extLst>
                    <a:ext uri="{9D8B030D-6E8A-4147-A177-3AD203B41FA5}">
                      <a16:colId xmlns:a16="http://schemas.microsoft.com/office/drawing/2014/main" val="2062103708"/>
                    </a:ext>
                  </a:extLst>
                </a:gridCol>
                <a:gridCol w="822960">
                  <a:extLst>
                    <a:ext uri="{9D8B030D-6E8A-4147-A177-3AD203B41FA5}">
                      <a16:colId xmlns:a16="http://schemas.microsoft.com/office/drawing/2014/main" val="2242072005"/>
                    </a:ext>
                  </a:extLst>
                </a:gridCol>
                <a:gridCol w="822960">
                  <a:extLst>
                    <a:ext uri="{9D8B030D-6E8A-4147-A177-3AD203B41FA5}">
                      <a16:colId xmlns:a16="http://schemas.microsoft.com/office/drawing/2014/main" val="339634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7405801"/>
                  </a:ext>
                </a:extLst>
              </a:tr>
            </a:tbl>
          </a:graphicData>
        </a:graphic>
      </p:graphicFrame>
      <p:sp>
        <p:nvSpPr>
          <p:cNvPr id="4" name="Text Placeholder 3">
            <a:extLst>
              <a:ext uri="{FF2B5EF4-FFF2-40B4-BE49-F238E27FC236}">
                <a16:creationId xmlns:a16="http://schemas.microsoft.com/office/drawing/2014/main" id="{0FF40EDE-81AE-4C7D-AD54-1F44A487CD3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716353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9894C-0B2F-4754-B5F0-81849044F999}"/>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CDAA3D45-0625-4D44-94DE-48E5F3D8D0C2}"/>
              </a:ext>
            </a:extLst>
          </p:cNvPr>
          <p:cNvGraphicFramePr>
            <a:graphicFrameLocks noGrp="1"/>
          </p:cNvGraphicFramePr>
          <p:nvPr>
            <p:ph type="tbl" sz="quarter" idx="13"/>
            <p:extLst>
              <p:ext uri="{D42A27DB-BD31-4B8C-83A1-F6EECF244321}">
                <p14:modId xmlns:p14="http://schemas.microsoft.com/office/powerpoint/2010/main" val="206022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12000695"/>
                    </a:ext>
                  </a:extLst>
                </a:gridCol>
                <a:gridCol w="822960">
                  <a:extLst>
                    <a:ext uri="{9D8B030D-6E8A-4147-A177-3AD203B41FA5}">
                      <a16:colId xmlns:a16="http://schemas.microsoft.com/office/drawing/2014/main" val="3809885019"/>
                    </a:ext>
                  </a:extLst>
                </a:gridCol>
                <a:gridCol w="822960">
                  <a:extLst>
                    <a:ext uri="{9D8B030D-6E8A-4147-A177-3AD203B41FA5}">
                      <a16:colId xmlns:a16="http://schemas.microsoft.com/office/drawing/2014/main" val="709409811"/>
                    </a:ext>
                  </a:extLst>
                </a:gridCol>
                <a:gridCol w="822960">
                  <a:extLst>
                    <a:ext uri="{9D8B030D-6E8A-4147-A177-3AD203B41FA5}">
                      <a16:colId xmlns:a16="http://schemas.microsoft.com/office/drawing/2014/main" val="3246531035"/>
                    </a:ext>
                  </a:extLst>
                </a:gridCol>
                <a:gridCol w="822960">
                  <a:extLst>
                    <a:ext uri="{9D8B030D-6E8A-4147-A177-3AD203B41FA5}">
                      <a16:colId xmlns:a16="http://schemas.microsoft.com/office/drawing/2014/main" val="1122762181"/>
                    </a:ext>
                  </a:extLst>
                </a:gridCol>
                <a:gridCol w="822960">
                  <a:extLst>
                    <a:ext uri="{9D8B030D-6E8A-4147-A177-3AD203B41FA5}">
                      <a16:colId xmlns:a16="http://schemas.microsoft.com/office/drawing/2014/main" val="3594032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749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- 2019-07-21 13:04:00</a:t>
                      </a:r>
                      <a:r>
                        <a:rPr kumimoji="0" lang="en-US" sz="1000" b="0" i="0" u="none" strike="noStrike" kern="1200" cap="none" spc="0" normalizeH="0" baseline="0" noProof="0">
                          <a:ln>
                            <a:noFill/>
                          </a:ln>
                          <a:solidFill>
                            <a:prstClr val="black"/>
                          </a:solidFill>
                          <a:effectLst/>
                          <a:uLnTx/>
                          <a:uFillTx/>
                          <a:latin typeface="+mn-lt"/>
                          <a:ea typeface="+mn-ea"/>
                          <a:cs typeface="+mn-cs"/>
                        </a:rPr>
                        <a:t> 
 Tidak lengkap rasanya berkongsi resipi kek jika tertinggal resipi kek kopi. Siapa peminat kopi? Cuba resipi ini:​​
#ResipiButtercup​
Kek Lapis Kopi​
Bahan-bahan:​
Bahan A:​
450gm Buttercup​
160gm gula kastor​
21 biji kuning telur​
4 sudu makan susu pekat manis​
Bahan B:​
160gm gula kastor​
10 biji putih telur​
1/2 sudu teh serbuk krim tartar​
Bahan C:​
270gm tepung Hong Kong​
4 sudu makan krimer​
1/2 sudu teh serbuk penaik​
Bahan D:​
4 sudu teh serbuk kopi​
1 sudu teh serbuk coklat​
Untuk sapuan:​
3 sudu makan Buttercup​
2 sudu makan susu pekat manis
Arahan:​
1. Satukan bahan A dan pukul hingga kembang dan berkrim. Masukkan kuning telur sedikit demi sedikit dan pukul hingga sebati. Tuangkan adunan ke dalam mangkuk besar, ketepikan.​
2. Satukan bahan B dan pukul dengan kelajuan tinggi hingga kembang.​
3. Satukan bahan C, gaul bersama bahan A, kemudian masukkan bahan B sedikit demi sedikit sambil meratakan bahan dengan kaedah kaup balik.​
4. Bahagikan adunan kepada 2 bahagian, 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9273230"/>
                  </a:ext>
                </a:extLst>
              </a:tr>
            </a:tbl>
          </a:graphicData>
        </a:graphic>
      </p:graphicFrame>
      <p:sp>
        <p:nvSpPr>
          <p:cNvPr id="4" name="Text Placeholder 3">
            <a:extLst>
              <a:ext uri="{FF2B5EF4-FFF2-40B4-BE49-F238E27FC236}">
                <a16:creationId xmlns:a16="http://schemas.microsoft.com/office/drawing/2014/main" id="{DDE19AB2-CE94-4901-82E5-BD8E31DA778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480030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947C2-4E2B-4322-98A8-194F312DADE6}"/>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038D3106-C1EB-4970-84EF-326D782994EE}"/>
              </a:ext>
            </a:extLst>
          </p:cNvPr>
          <p:cNvGraphicFramePr>
            <a:graphicFrameLocks noGrp="1"/>
          </p:cNvGraphicFramePr>
          <p:nvPr>
            <p:ph type="tbl" sz="quarter" idx="13"/>
            <p:extLst>
              <p:ext uri="{D42A27DB-BD31-4B8C-83A1-F6EECF244321}">
                <p14:modId xmlns:p14="http://schemas.microsoft.com/office/powerpoint/2010/main" val="2767044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54134049"/>
                    </a:ext>
                  </a:extLst>
                </a:gridCol>
                <a:gridCol w="822960">
                  <a:extLst>
                    <a:ext uri="{9D8B030D-6E8A-4147-A177-3AD203B41FA5}">
                      <a16:colId xmlns:a16="http://schemas.microsoft.com/office/drawing/2014/main" val="2479935324"/>
                    </a:ext>
                  </a:extLst>
                </a:gridCol>
                <a:gridCol w="822960">
                  <a:extLst>
                    <a:ext uri="{9D8B030D-6E8A-4147-A177-3AD203B41FA5}">
                      <a16:colId xmlns:a16="http://schemas.microsoft.com/office/drawing/2014/main" val="86473361"/>
                    </a:ext>
                  </a:extLst>
                </a:gridCol>
                <a:gridCol w="822960">
                  <a:extLst>
                    <a:ext uri="{9D8B030D-6E8A-4147-A177-3AD203B41FA5}">
                      <a16:colId xmlns:a16="http://schemas.microsoft.com/office/drawing/2014/main" val="1956863247"/>
                    </a:ext>
                  </a:extLst>
                </a:gridCol>
                <a:gridCol w="822960">
                  <a:extLst>
                    <a:ext uri="{9D8B030D-6E8A-4147-A177-3AD203B41FA5}">
                      <a16:colId xmlns:a16="http://schemas.microsoft.com/office/drawing/2014/main" val="3349889788"/>
                    </a:ext>
                  </a:extLst>
                </a:gridCol>
                <a:gridCol w="822960">
                  <a:extLst>
                    <a:ext uri="{9D8B030D-6E8A-4147-A177-3AD203B41FA5}">
                      <a16:colId xmlns:a16="http://schemas.microsoft.com/office/drawing/2014/main" val="38377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674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- 2019-07-01 09:53:00</a:t>
                      </a:r>
                      <a:r>
                        <a:rPr kumimoji="0" lang="en-US" sz="1000" b="0" i="0" u="none" strike="noStrike" kern="1200" cap="none" spc="0" normalizeH="0" baseline="0" noProof="0">
                          <a:ln>
                            <a:noFill/>
                          </a:ln>
                          <a:solidFill>
                            <a:prstClr val="black"/>
                          </a:solidFill>
                          <a:effectLst/>
                          <a:uLnTx/>
                          <a:uFillTx/>
                          <a:latin typeface="+mn-lt"/>
                          <a:ea typeface="+mn-ea"/>
                          <a:cs typeface="+mn-cs"/>
                        </a:rPr>
                        <a:t> 
 Bersedia semua penggemar kek! Kali ini Buttercup kongsikan resipi dan tip-tip untuk membuat kek yang istimewa.​
#ResipiButtercup​
Kek Keju Karamel​
Bahan-bahan:​
Bahan A (Gula Hangus):​
4 sudu makan gula kastor​
Bahan B (Puding Karamel):​
6 biji telur kuning​
200g susu cair​
70g air​
1 sudu teh esen vanila​
Bahan C:​
4 biji telur putih​
50g gula kastor​
¼ sudu teh krim tartar​
Bahan D:​
40g Buttercup​
500g krim keju​
150g gula kastor​
4 biji telur kuning
Arahan:​
1. Masak bahan A dalam loyang bersaiz 8 inci dan ketepikan.​
2. Satukan dan gaul bahan B sehingga sebati. Kemudian, tambahkan ke dalam bahan A.​
3. Pukul bahan C sehingga pekat.​
4. Pukul bahan D kecuali telur kuning. Tambahkan telur kuning satu per satu sambil memukul sebati.​
5. Masukkan adunan C ke dalam adunan D dan pukul sebati.​
6. Bakar dengan cara water bath pada suhu 150°C selama satu setengah jam.​
7. Setelah masak, rehatkan kek untuk 30 minit barulah diterbalikkan dan sejukkan.​
Sumber: https://www.rasa.my/k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6349153"/>
                  </a:ext>
                </a:extLst>
              </a:tr>
            </a:tbl>
          </a:graphicData>
        </a:graphic>
      </p:graphicFrame>
      <p:sp>
        <p:nvSpPr>
          <p:cNvPr id="4" name="Text Placeholder 3">
            <a:extLst>
              <a:ext uri="{FF2B5EF4-FFF2-40B4-BE49-F238E27FC236}">
                <a16:creationId xmlns:a16="http://schemas.microsoft.com/office/drawing/2014/main" id="{380FB3B5-5BC3-42C3-8CA4-4763D96AB6D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519631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588D3-8E78-4BA9-911D-D2CD6BCB520F}"/>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DA0E620D-02B6-43D8-BABE-971AFC13A704}"/>
              </a:ext>
            </a:extLst>
          </p:cNvPr>
          <p:cNvGraphicFramePr>
            <a:graphicFrameLocks noGrp="1"/>
          </p:cNvGraphicFramePr>
          <p:nvPr>
            <p:ph type="tbl" sz="quarter" idx="13"/>
            <p:extLst>
              <p:ext uri="{D42A27DB-BD31-4B8C-83A1-F6EECF244321}">
                <p14:modId xmlns:p14="http://schemas.microsoft.com/office/powerpoint/2010/main" val="4226060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63479280"/>
                    </a:ext>
                  </a:extLst>
                </a:gridCol>
                <a:gridCol w="822960">
                  <a:extLst>
                    <a:ext uri="{9D8B030D-6E8A-4147-A177-3AD203B41FA5}">
                      <a16:colId xmlns:a16="http://schemas.microsoft.com/office/drawing/2014/main" val="594162837"/>
                    </a:ext>
                  </a:extLst>
                </a:gridCol>
                <a:gridCol w="822960">
                  <a:extLst>
                    <a:ext uri="{9D8B030D-6E8A-4147-A177-3AD203B41FA5}">
                      <a16:colId xmlns:a16="http://schemas.microsoft.com/office/drawing/2014/main" val="1883944399"/>
                    </a:ext>
                  </a:extLst>
                </a:gridCol>
                <a:gridCol w="822960">
                  <a:extLst>
                    <a:ext uri="{9D8B030D-6E8A-4147-A177-3AD203B41FA5}">
                      <a16:colId xmlns:a16="http://schemas.microsoft.com/office/drawing/2014/main" val="1585086484"/>
                    </a:ext>
                  </a:extLst>
                </a:gridCol>
                <a:gridCol w="822960">
                  <a:extLst>
                    <a:ext uri="{9D8B030D-6E8A-4147-A177-3AD203B41FA5}">
                      <a16:colId xmlns:a16="http://schemas.microsoft.com/office/drawing/2014/main" val="1744173030"/>
                    </a:ext>
                  </a:extLst>
                </a:gridCol>
                <a:gridCol w="822960">
                  <a:extLst>
                    <a:ext uri="{9D8B030D-6E8A-4147-A177-3AD203B41FA5}">
                      <a16:colId xmlns:a16="http://schemas.microsoft.com/office/drawing/2014/main" val="379664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493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- 2019-07-29 10:31:00</a:t>
                      </a:r>
                      <a:r>
                        <a:rPr kumimoji="0" lang="en-US" sz="1000" b="0" i="0" u="none" strike="noStrike" kern="1200" cap="none" spc="0" normalizeH="0" baseline="0" noProof="0">
                          <a:ln>
                            <a:noFill/>
                          </a:ln>
                          <a:solidFill>
                            <a:prstClr val="black"/>
                          </a:solidFill>
                          <a:effectLst/>
                          <a:uLnTx/>
                          <a:uFillTx/>
                          <a:latin typeface="+mn-lt"/>
                          <a:ea typeface="+mn-ea"/>
                          <a:cs typeface="+mn-cs"/>
                        </a:rPr>
                        <a:t> 
 Ini pula resipi kek yang tradisional, kek kelapa.​
#ResipiButtercup​
Kek Kelapa​
Bahan-bahan: ​
1 cawan Buttercup​
1 cawan gula kastor​
3 biji telur​
1 sudu makan esen ros​
1 sudu makan susu pekat​
1 cawan tepung gandum​
1/2 cawan tepung naik sendiri ​
Sedikit pewarna kuning​
1/4 cawan kelapa kering yang diwarnakan merah/hijau
Arahan:​
1. Pukul Buttercup bersama gula hingga kembang.​
2. Masukkan telur satu per satu sambil terus memukul.​
3. Masukkan esen &amp; susu pekat.​
4. Kemudian, masukkan tepung dan kacau rata bersama sedikit pewarna kuning.​
5. Tambahkan kelapa dan kacau perlahan.​
6. Tuang adunan ke dalam loyang berukuran 8 inci.​
7. Bakar pada suhu 170°C selama 30-45 minit.​
Sumber: https://www.rasa.my/semerbak-bau-kek-kelapa-sukat-guna-cawan/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1575203"/>
                  </a:ext>
                </a:extLst>
              </a:tr>
            </a:tbl>
          </a:graphicData>
        </a:graphic>
      </p:graphicFrame>
      <p:sp>
        <p:nvSpPr>
          <p:cNvPr id="4" name="Text Placeholder 3">
            <a:extLst>
              <a:ext uri="{FF2B5EF4-FFF2-40B4-BE49-F238E27FC236}">
                <a16:creationId xmlns:a16="http://schemas.microsoft.com/office/drawing/2014/main" id="{AA8A1B97-0FE5-4AAF-9413-A398C2FDF2FC}"/>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630108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36AD3-EFAC-499B-B110-0FA649B1F1CD}"/>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CC17B380-71D7-4B60-8108-3EBF7635BCB9}"/>
              </a:ext>
            </a:extLst>
          </p:cNvPr>
          <p:cNvGraphicFramePr>
            <a:graphicFrameLocks noGrp="1"/>
          </p:cNvGraphicFramePr>
          <p:nvPr>
            <p:ph type="tbl" sz="quarter" idx="13"/>
            <p:extLst>
              <p:ext uri="{D42A27DB-BD31-4B8C-83A1-F6EECF244321}">
                <p14:modId xmlns:p14="http://schemas.microsoft.com/office/powerpoint/2010/main" val="3688657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47458627"/>
                    </a:ext>
                  </a:extLst>
                </a:gridCol>
                <a:gridCol w="822960">
                  <a:extLst>
                    <a:ext uri="{9D8B030D-6E8A-4147-A177-3AD203B41FA5}">
                      <a16:colId xmlns:a16="http://schemas.microsoft.com/office/drawing/2014/main" val="1385357197"/>
                    </a:ext>
                  </a:extLst>
                </a:gridCol>
                <a:gridCol w="822960">
                  <a:extLst>
                    <a:ext uri="{9D8B030D-6E8A-4147-A177-3AD203B41FA5}">
                      <a16:colId xmlns:a16="http://schemas.microsoft.com/office/drawing/2014/main" val="4095345049"/>
                    </a:ext>
                  </a:extLst>
                </a:gridCol>
                <a:gridCol w="822960">
                  <a:extLst>
                    <a:ext uri="{9D8B030D-6E8A-4147-A177-3AD203B41FA5}">
                      <a16:colId xmlns:a16="http://schemas.microsoft.com/office/drawing/2014/main" val="2091953977"/>
                    </a:ext>
                  </a:extLst>
                </a:gridCol>
                <a:gridCol w="822960">
                  <a:extLst>
                    <a:ext uri="{9D8B030D-6E8A-4147-A177-3AD203B41FA5}">
                      <a16:colId xmlns:a16="http://schemas.microsoft.com/office/drawing/2014/main" val="954671810"/>
                    </a:ext>
                  </a:extLst>
                </a:gridCol>
                <a:gridCol w="822960">
                  <a:extLst>
                    <a:ext uri="{9D8B030D-6E8A-4147-A177-3AD203B41FA5}">
                      <a16:colId xmlns:a16="http://schemas.microsoft.com/office/drawing/2014/main" val="22774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456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- 2019-07-07 01:04:00</a:t>
                      </a:r>
                      <a:r>
                        <a:rPr kumimoji="0" lang="en-US" sz="1000" b="0" i="0" u="none" strike="noStrike" kern="1200" cap="none" spc="0" normalizeH="0" baseline="0" noProof="0">
                          <a:ln>
                            <a:noFill/>
                          </a:ln>
                          <a:solidFill>
                            <a:prstClr val="black"/>
                          </a:solidFill>
                          <a:effectLst/>
                          <a:uLnTx/>
                          <a:uFillTx/>
                          <a:latin typeface="+mn-lt"/>
                          <a:ea typeface="+mn-ea"/>
                          <a:cs typeface="+mn-cs"/>
                        </a:rPr>
                        <a:t> 
 Resipi ini mungkin mengambil masa sedikit bagi anda yang tidak biasa tetapi rasanya yang lemak berkrim memang berbaloi!​
#ResipiButtercup​
Kek Keju Badam​
Bahan-bahan:​
Dasar:​
100gm Buttercup cair​
200gm biskut digestive​
Nougatine:​
50gm gula​
100gm badam tanpa kulit​
Inti:​
Bahan A:​
500gm krim keju​
Bahan B:​
250gm susu pekat​
2 sudu makan madu​
Bahan C:​
3 bji telur​
1 sudu makan jus lemon​
Bahan D:​
250gm krim masam​
1 sudu makan gula
Arahan:​
Dasar: ​
1. Satukan bahan dan tekan ke dalam tin.
​Nougatine: ​
1. Masak gula sehingga menjadi karamel, kemudian tambahkan badam dan masak sehingga keperangan.​
2. Setelah masak, sejukkan dan cincang kasar.​
​Inti: ​
1. Pukul bahan A &amp; masukkan bahan B, pukul sehingga lembut.​
2. Masukkan bahan C secara selang-seli dan pukul lagi. ​
3. Masukkan nougatine tadi dan gaul sebati. ​
4. Tuang ke dalam loyang, bakar pada suhu 160°C selama 50 minit. ​
5. Campurkan bahan D. ​
6. Keluarkan kek dan tuang adunan ke atas dasar, bakar lagi selama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2396060"/>
                  </a:ext>
                </a:extLst>
              </a:tr>
            </a:tbl>
          </a:graphicData>
        </a:graphic>
      </p:graphicFrame>
      <p:sp>
        <p:nvSpPr>
          <p:cNvPr id="4" name="Text Placeholder 3">
            <a:extLst>
              <a:ext uri="{FF2B5EF4-FFF2-40B4-BE49-F238E27FC236}">
                <a16:creationId xmlns:a16="http://schemas.microsoft.com/office/drawing/2014/main" id="{7C162BDA-6C69-4F8C-A4BD-E2F43656282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371477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1D9A5-5E49-43BC-BE0C-760142D0B919}"/>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34A202D1-D0CD-417C-A5C3-18F9DE11823E}"/>
              </a:ext>
            </a:extLst>
          </p:cNvPr>
          <p:cNvGraphicFramePr>
            <a:graphicFrameLocks noGrp="1"/>
          </p:cNvGraphicFramePr>
          <p:nvPr>
            <p:ph type="tbl" sz="quarter" idx="13"/>
            <p:extLst>
              <p:ext uri="{D42A27DB-BD31-4B8C-83A1-F6EECF244321}">
                <p14:modId xmlns:p14="http://schemas.microsoft.com/office/powerpoint/2010/main" val="6431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64458138"/>
                    </a:ext>
                  </a:extLst>
                </a:gridCol>
                <a:gridCol w="822960">
                  <a:extLst>
                    <a:ext uri="{9D8B030D-6E8A-4147-A177-3AD203B41FA5}">
                      <a16:colId xmlns:a16="http://schemas.microsoft.com/office/drawing/2014/main" val="655550871"/>
                    </a:ext>
                  </a:extLst>
                </a:gridCol>
                <a:gridCol w="822960">
                  <a:extLst>
                    <a:ext uri="{9D8B030D-6E8A-4147-A177-3AD203B41FA5}">
                      <a16:colId xmlns:a16="http://schemas.microsoft.com/office/drawing/2014/main" val="2627460070"/>
                    </a:ext>
                  </a:extLst>
                </a:gridCol>
                <a:gridCol w="822960">
                  <a:extLst>
                    <a:ext uri="{9D8B030D-6E8A-4147-A177-3AD203B41FA5}">
                      <a16:colId xmlns:a16="http://schemas.microsoft.com/office/drawing/2014/main" val="3059497"/>
                    </a:ext>
                  </a:extLst>
                </a:gridCol>
                <a:gridCol w="822960">
                  <a:extLst>
                    <a:ext uri="{9D8B030D-6E8A-4147-A177-3AD203B41FA5}">
                      <a16:colId xmlns:a16="http://schemas.microsoft.com/office/drawing/2014/main" val="2016907042"/>
                    </a:ext>
                  </a:extLst>
                </a:gridCol>
                <a:gridCol w="822960">
                  <a:extLst>
                    <a:ext uri="{9D8B030D-6E8A-4147-A177-3AD203B41FA5}">
                      <a16:colId xmlns:a16="http://schemas.microsoft.com/office/drawing/2014/main" val="2796059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26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- 2019-07-13 13:06:00</a:t>
                      </a:r>
                      <a:r>
                        <a:rPr kumimoji="0" lang="en-US" sz="1000" b="0" i="0" u="none" strike="noStrike" kern="1200" cap="none" spc="0" normalizeH="0" baseline="0" noProof="0">
                          <a:ln>
                            <a:noFill/>
                          </a:ln>
                          <a:solidFill>
                            <a:prstClr val="black"/>
                          </a:solidFill>
                          <a:effectLst/>
                          <a:uLnTx/>
                          <a:uFillTx/>
                          <a:latin typeface="+mn-lt"/>
                          <a:ea typeface="+mn-ea"/>
                          <a:cs typeface="+mn-cs"/>
                        </a:rPr>
                        <a:t> 
 Jarang kita lihat kek dam ini, jom kita cuba buat sendiri.​
#ResipiButtercup​
Kek Dam​
Bahan-bahan:​
Bahan A​
160gm tepung gandum, diayak ​
1 sudu teh serbuk penaik, diayak ​
150gm gula kastor ​
1 sudu makan ovalette ​
5 biji telur ​
1 sudu teh esen vanila ​
80ml susu segar ​
80ml minyak ​
1 sudu teh pes oren ​
1 sudu teh pes coklat ​
Sedikit chocolate rice sebagai hiasan​
Bahan B​
250gm Buttercup​
150gm gula aising, diayak​
1 sudu makan jus lemon
Arahan:​
1. Sediakan dua loyang bersaiz 10 x 10 inci yang dialas dengan kertas pembakar. Panaskan ketuhar pada suhu 170°C dengan api bawah sahaja. ​
2. Masukkan tepung gandum, serbuk penaik, gula kastor, ovalette, telur, dan esen vanila ke dalam mangkuk adunan. Pukul dengan kelajuan tinggi sehingga adunan menjadi kembang. ​
3. Perlahankan kelajuan dan masukkan susu segar. Pukul lagi sehingga adunan kek menjadi kembang dan ringan. ​
4. Tuangkan minyak ke dalam adunan. Gaul dengan senduk kayu sehingga sebati. ​
5. Timbang dan bahagikan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7331934"/>
                  </a:ext>
                </a:extLst>
              </a:tr>
            </a:tbl>
          </a:graphicData>
        </a:graphic>
      </p:graphicFrame>
      <p:sp>
        <p:nvSpPr>
          <p:cNvPr id="4" name="Text Placeholder 3">
            <a:extLst>
              <a:ext uri="{FF2B5EF4-FFF2-40B4-BE49-F238E27FC236}">
                <a16:creationId xmlns:a16="http://schemas.microsoft.com/office/drawing/2014/main" id="{9FBB0460-3D52-41BA-BAF5-FBB9C6A22B6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41590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CE48C-6799-406A-B440-A14336BD9624}"/>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B8ADF052-121C-444E-A87F-E2A1B1ABEA7E}"/>
              </a:ext>
            </a:extLst>
          </p:cNvPr>
          <p:cNvGraphicFramePr>
            <a:graphicFrameLocks noGrp="1"/>
          </p:cNvGraphicFramePr>
          <p:nvPr>
            <p:ph type="chart" sz="quarter" idx="13"/>
            <p:extLst>
              <p:ext uri="{D42A27DB-BD31-4B8C-83A1-F6EECF244321}">
                <p14:modId xmlns:p14="http://schemas.microsoft.com/office/powerpoint/2010/main" val="2153679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8C177-27B8-40A5-A08C-83FE61F4CC0B}"/>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B4B6B2A8-1398-4D29-8F96-E386114FA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320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E5510-9C15-4184-A052-1225FDE6F835}"/>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BA464F22-FA53-4E41-AC75-7FD2036CA324}"/>
              </a:ext>
            </a:extLst>
          </p:cNvPr>
          <p:cNvGraphicFramePr>
            <a:graphicFrameLocks noGrp="1"/>
          </p:cNvGraphicFramePr>
          <p:nvPr>
            <p:ph type="chart" sz="quarter" idx="13"/>
            <p:extLst>
              <p:ext uri="{D42A27DB-BD31-4B8C-83A1-F6EECF244321}">
                <p14:modId xmlns:p14="http://schemas.microsoft.com/office/powerpoint/2010/main" val="218734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DB1BAC-9F7C-463E-9D8B-45261D3835C6}"/>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CA4073D0-50F4-4D1A-B5E8-0E4264C75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8240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74CF-630E-4E7C-B31C-BB35EC2B38A1}"/>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FE69169C-E761-48EC-8087-D54921975469}"/>
              </a:ext>
            </a:extLst>
          </p:cNvPr>
          <p:cNvGraphicFramePr>
            <a:graphicFrameLocks noGrp="1"/>
          </p:cNvGraphicFramePr>
          <p:nvPr>
            <p:ph type="chart" sz="quarter" idx="13"/>
            <p:extLst>
              <p:ext uri="{D42A27DB-BD31-4B8C-83A1-F6EECF244321}">
                <p14:modId xmlns:p14="http://schemas.microsoft.com/office/powerpoint/2010/main" val="3380994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31F4BE-1389-407F-B93D-AF7C26F0773B}"/>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C7A951B4-DE19-484C-8DAF-54C4530BB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189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3414F-F1ED-44AC-B8FD-44BE7AC35D7D}"/>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17B80900-4A67-4C47-8299-135F33BE5126}"/>
              </a:ext>
            </a:extLst>
          </p:cNvPr>
          <p:cNvGraphicFramePr>
            <a:graphicFrameLocks noGrp="1"/>
          </p:cNvGraphicFramePr>
          <p:nvPr>
            <p:ph type="chart" sz="quarter" idx="13"/>
            <p:extLst>
              <p:ext uri="{D42A27DB-BD31-4B8C-83A1-F6EECF244321}">
                <p14:modId xmlns:p14="http://schemas.microsoft.com/office/powerpoint/2010/main" val="4264193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090E0-5407-4ECA-A9E6-326D900F78D3}"/>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389194BD-9D03-4302-9B8B-4C04475C23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506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F270B-AFAE-4338-A31A-C409C1B24149}"/>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B7EA7F65-D745-4158-AC14-800AE57B5592}"/>
              </a:ext>
            </a:extLst>
          </p:cNvPr>
          <p:cNvGraphicFramePr>
            <a:graphicFrameLocks noGrp="1"/>
          </p:cNvGraphicFramePr>
          <p:nvPr>
            <p:ph type="tbl" sz="quarter" idx="13"/>
            <p:extLst>
              <p:ext uri="{D42A27DB-BD31-4B8C-83A1-F6EECF244321}">
                <p14:modId xmlns:p14="http://schemas.microsoft.com/office/powerpoint/2010/main" val="91868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18550669"/>
                    </a:ext>
                  </a:extLst>
                </a:gridCol>
                <a:gridCol w="1645920">
                  <a:extLst>
                    <a:ext uri="{9D8B030D-6E8A-4147-A177-3AD203B41FA5}">
                      <a16:colId xmlns:a16="http://schemas.microsoft.com/office/drawing/2014/main" val="2021151430"/>
                    </a:ext>
                  </a:extLst>
                </a:gridCol>
                <a:gridCol w="1645920">
                  <a:extLst>
                    <a:ext uri="{9D8B030D-6E8A-4147-A177-3AD203B41FA5}">
                      <a16:colId xmlns:a16="http://schemas.microsoft.com/office/drawing/2014/main" val="404628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1045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extLst>
                  <a:ext uri="{0D108BD9-81ED-4DB2-BD59-A6C34878D82A}">
                    <a16:rowId xmlns:a16="http://schemas.microsoft.com/office/drawing/2014/main" val="319774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24483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6970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886125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46107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23312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64160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8467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06481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969632167"/>
                  </a:ext>
                </a:extLst>
              </a:tr>
            </a:tbl>
          </a:graphicData>
        </a:graphic>
      </p:graphicFrame>
      <p:sp>
        <p:nvSpPr>
          <p:cNvPr id="4" name="Text Placeholder 3">
            <a:extLst>
              <a:ext uri="{FF2B5EF4-FFF2-40B4-BE49-F238E27FC236}">
                <a16:creationId xmlns:a16="http://schemas.microsoft.com/office/drawing/2014/main" id="{FB086D08-AA15-45C8-BC8E-680A41985B8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097432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BE92C-C062-4F85-A25D-6650C8C028CB}"/>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40628925-C159-4CB1-9F2A-26C94A39B3DE}"/>
              </a:ext>
            </a:extLst>
          </p:cNvPr>
          <p:cNvGraphicFramePr>
            <a:graphicFrameLocks noGrp="1"/>
          </p:cNvGraphicFramePr>
          <p:nvPr>
            <p:ph type="tbl" sz="quarter" idx="13"/>
            <p:extLst>
              <p:ext uri="{D42A27DB-BD31-4B8C-83A1-F6EECF244321}">
                <p14:modId xmlns:p14="http://schemas.microsoft.com/office/powerpoint/2010/main" val="56981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25421845"/>
                    </a:ext>
                  </a:extLst>
                </a:gridCol>
                <a:gridCol w="1645920">
                  <a:extLst>
                    <a:ext uri="{9D8B030D-6E8A-4147-A177-3AD203B41FA5}">
                      <a16:colId xmlns:a16="http://schemas.microsoft.com/office/drawing/2014/main" val="981054708"/>
                    </a:ext>
                  </a:extLst>
                </a:gridCol>
                <a:gridCol w="1645920">
                  <a:extLst>
                    <a:ext uri="{9D8B030D-6E8A-4147-A177-3AD203B41FA5}">
                      <a16:colId xmlns:a16="http://schemas.microsoft.com/office/drawing/2014/main" val="1143808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7083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61313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99055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65697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15900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31825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31981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95362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21905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89006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699391273"/>
                  </a:ext>
                </a:extLst>
              </a:tr>
            </a:tbl>
          </a:graphicData>
        </a:graphic>
      </p:graphicFrame>
      <p:sp>
        <p:nvSpPr>
          <p:cNvPr id="4" name="Text Placeholder 3">
            <a:extLst>
              <a:ext uri="{FF2B5EF4-FFF2-40B4-BE49-F238E27FC236}">
                <a16:creationId xmlns:a16="http://schemas.microsoft.com/office/drawing/2014/main" id="{AAF4D2DF-329C-4147-9CF3-8783FFBD7C1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878972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E5F34-328C-4CE7-AF19-35298BF1B1AA}"/>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EAE576FF-AB34-46D8-A94E-12AA3AD48D97}"/>
              </a:ext>
            </a:extLst>
          </p:cNvPr>
          <p:cNvGraphicFramePr>
            <a:graphicFrameLocks noGrp="1"/>
          </p:cNvGraphicFramePr>
          <p:nvPr>
            <p:ph type="tbl" sz="quarter" idx="13"/>
            <p:extLst>
              <p:ext uri="{D42A27DB-BD31-4B8C-83A1-F6EECF244321}">
                <p14:modId xmlns:p14="http://schemas.microsoft.com/office/powerpoint/2010/main" val="1194632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48626579"/>
                    </a:ext>
                  </a:extLst>
                </a:gridCol>
                <a:gridCol w="1645920">
                  <a:extLst>
                    <a:ext uri="{9D8B030D-6E8A-4147-A177-3AD203B41FA5}">
                      <a16:colId xmlns:a16="http://schemas.microsoft.com/office/drawing/2014/main" val="2789569425"/>
                    </a:ext>
                  </a:extLst>
                </a:gridCol>
                <a:gridCol w="1645920">
                  <a:extLst>
                    <a:ext uri="{9D8B030D-6E8A-4147-A177-3AD203B41FA5}">
                      <a16:colId xmlns:a16="http://schemas.microsoft.com/office/drawing/2014/main" val="2737225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378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88560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8478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5292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54646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35552582"/>
                  </a:ext>
                </a:extLst>
              </a:tr>
            </a:tbl>
          </a:graphicData>
        </a:graphic>
      </p:graphicFrame>
      <p:sp>
        <p:nvSpPr>
          <p:cNvPr id="4" name="Text Placeholder 3">
            <a:extLst>
              <a:ext uri="{FF2B5EF4-FFF2-40B4-BE49-F238E27FC236}">
                <a16:creationId xmlns:a16="http://schemas.microsoft.com/office/drawing/2014/main" id="{7D18AD2A-2AE7-44DD-B59D-473C4A0DFDF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466175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A8C34-D33D-49AD-AACC-46AB27647B47}"/>
              </a:ext>
            </a:extLst>
          </p:cNvPr>
          <p:cNvSpPr>
            <a:spLocks noGrp="1"/>
          </p:cNvSpPr>
          <p:nvPr>
            <p:ph type="title"/>
          </p:nvPr>
        </p:nvSpPr>
        <p:spPr/>
        <p:txBody>
          <a:bodyPr/>
          <a:lstStyle/>
          <a:p>
            <a:r>
              <a:rPr lang="en-US"/>
              <a:t>Facebook Own Posts Table | Buttercup Malaysia - 1 of 15</a:t>
            </a:r>
          </a:p>
        </p:txBody>
      </p:sp>
      <p:graphicFrame>
        <p:nvGraphicFramePr>
          <p:cNvPr id="5" name="Table Placeholder 4">
            <a:extLst>
              <a:ext uri="{FF2B5EF4-FFF2-40B4-BE49-F238E27FC236}">
                <a16:creationId xmlns:a16="http://schemas.microsoft.com/office/drawing/2014/main" id="{B5AAA9E8-8445-48D0-8D36-A7F20FCB6D3A}"/>
              </a:ext>
            </a:extLst>
          </p:cNvPr>
          <p:cNvGraphicFramePr>
            <a:graphicFrameLocks noGrp="1"/>
          </p:cNvGraphicFramePr>
          <p:nvPr>
            <p:ph type="tbl" sz="quarter" idx="13"/>
            <p:extLst>
              <p:ext uri="{D42A27DB-BD31-4B8C-83A1-F6EECF244321}">
                <p14:modId xmlns:p14="http://schemas.microsoft.com/office/powerpoint/2010/main" val="78656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13236"/>
                    </a:ext>
                  </a:extLst>
                </a:gridCol>
                <a:gridCol w="658368">
                  <a:extLst>
                    <a:ext uri="{9D8B030D-6E8A-4147-A177-3AD203B41FA5}">
                      <a16:colId xmlns:a16="http://schemas.microsoft.com/office/drawing/2014/main" val="2413436664"/>
                    </a:ext>
                  </a:extLst>
                </a:gridCol>
                <a:gridCol w="658368">
                  <a:extLst>
                    <a:ext uri="{9D8B030D-6E8A-4147-A177-3AD203B41FA5}">
                      <a16:colId xmlns:a16="http://schemas.microsoft.com/office/drawing/2014/main" val="1461848595"/>
                    </a:ext>
                  </a:extLst>
                </a:gridCol>
                <a:gridCol w="658368">
                  <a:extLst>
                    <a:ext uri="{9D8B030D-6E8A-4147-A177-3AD203B41FA5}">
                      <a16:colId xmlns:a16="http://schemas.microsoft.com/office/drawing/2014/main" val="3077679175"/>
                    </a:ext>
                  </a:extLst>
                </a:gridCol>
                <a:gridCol w="658368">
                  <a:extLst>
                    <a:ext uri="{9D8B030D-6E8A-4147-A177-3AD203B41FA5}">
                      <a16:colId xmlns:a16="http://schemas.microsoft.com/office/drawing/2014/main" val="4006514287"/>
                    </a:ext>
                  </a:extLst>
                </a:gridCol>
                <a:gridCol w="658368">
                  <a:extLst>
                    <a:ext uri="{9D8B030D-6E8A-4147-A177-3AD203B41FA5}">
                      <a16:colId xmlns:a16="http://schemas.microsoft.com/office/drawing/2014/main" val="4103172440"/>
                    </a:ext>
                  </a:extLst>
                </a:gridCol>
                <a:gridCol w="658368">
                  <a:extLst>
                    <a:ext uri="{9D8B030D-6E8A-4147-A177-3AD203B41FA5}">
                      <a16:colId xmlns:a16="http://schemas.microsoft.com/office/drawing/2014/main" val="3769164490"/>
                    </a:ext>
                  </a:extLst>
                </a:gridCol>
                <a:gridCol w="658368">
                  <a:extLst>
                    <a:ext uri="{9D8B030D-6E8A-4147-A177-3AD203B41FA5}">
                      <a16:colId xmlns:a16="http://schemas.microsoft.com/office/drawing/2014/main" val="67977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991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- 2019-07-31 09:37:00</a:t>
                      </a:r>
                      <a:r>
                        <a:rPr kumimoji="0" lang="en-US" sz="1000" b="0" i="0" u="none" strike="noStrike" kern="1200" cap="none" spc="0" normalizeH="0" baseline="0" noProof="0">
                          <a:ln>
                            <a:noFill/>
                          </a:ln>
                          <a:solidFill>
                            <a:prstClr val="black"/>
                          </a:solidFill>
                          <a:effectLst/>
                          <a:uLnTx/>
                          <a:uFillTx/>
                          <a:latin typeface="+mn-lt"/>
                          <a:ea typeface="+mn-ea"/>
                          <a:cs typeface="+mn-cs"/>
                        </a:rPr>
                        <a:t> 
 Memang tidak lengkap membeli-belah barangan dapur jika tertinggal Buttercup! Terima kasih Intan Norliyana Rosele untuk review anda​.
#ReviewButtercup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046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- 2019-07-29 12:12:00</a:t>
                      </a:r>
                      <a:r>
                        <a:rPr kumimoji="0" lang="en-US" sz="1000" b="0" i="0" u="none" strike="noStrike" kern="1200" cap="none" spc="0" normalizeH="0" baseline="0" noProof="0">
                          <a:ln>
                            <a:noFill/>
                          </a:ln>
                          <a:solidFill>
                            <a:prstClr val="black"/>
                          </a:solidFill>
                          <a:effectLst/>
                          <a:uLnTx/>
                          <a:uFillTx/>
                          <a:latin typeface="+mn-lt"/>
                          <a:ea typeface="+mn-ea"/>
                          <a:cs typeface="+mn-cs"/>
                        </a:rPr>
                        <a:t> 
 TAHNIAH bagi 5 pemenang Minggu Kesebelas Peraduan #MeriahnyaRayaButtercup. Anda telah berjaya memenangi baucar bertunai RM100* dari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1653398"/>
                  </a:ext>
                </a:extLst>
              </a:tr>
            </a:tbl>
          </a:graphicData>
        </a:graphic>
      </p:graphicFrame>
      <p:sp>
        <p:nvSpPr>
          <p:cNvPr id="4" name="Text Placeholder 3">
            <a:extLst>
              <a:ext uri="{FF2B5EF4-FFF2-40B4-BE49-F238E27FC236}">
                <a16:creationId xmlns:a16="http://schemas.microsoft.com/office/drawing/2014/main" id="{4C1AE6E9-A51A-4FB0-97C9-F99CEF7E4D8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801658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F2711-F807-44D6-BB4F-622B6D7CCCCC}"/>
              </a:ext>
            </a:extLst>
          </p:cNvPr>
          <p:cNvSpPr>
            <a:spLocks noGrp="1"/>
          </p:cNvSpPr>
          <p:nvPr>
            <p:ph type="title"/>
          </p:nvPr>
        </p:nvSpPr>
        <p:spPr/>
        <p:txBody>
          <a:bodyPr/>
          <a:lstStyle/>
          <a:p>
            <a:r>
              <a:rPr lang="en-US"/>
              <a:t>Facebook Own Posts Table | Buttercup Malaysia - 2 of 15</a:t>
            </a:r>
          </a:p>
        </p:txBody>
      </p:sp>
      <p:graphicFrame>
        <p:nvGraphicFramePr>
          <p:cNvPr id="5" name="Table Placeholder 4">
            <a:extLst>
              <a:ext uri="{FF2B5EF4-FFF2-40B4-BE49-F238E27FC236}">
                <a16:creationId xmlns:a16="http://schemas.microsoft.com/office/drawing/2014/main" id="{064E5EEF-B4BB-403E-995C-3ED4ACE93ADE}"/>
              </a:ext>
            </a:extLst>
          </p:cNvPr>
          <p:cNvGraphicFramePr>
            <a:graphicFrameLocks noGrp="1"/>
          </p:cNvGraphicFramePr>
          <p:nvPr>
            <p:ph type="tbl" sz="quarter" idx="13"/>
            <p:extLst>
              <p:ext uri="{D42A27DB-BD31-4B8C-83A1-F6EECF244321}">
                <p14:modId xmlns:p14="http://schemas.microsoft.com/office/powerpoint/2010/main" val="152035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8385520"/>
                    </a:ext>
                  </a:extLst>
                </a:gridCol>
                <a:gridCol w="658368">
                  <a:extLst>
                    <a:ext uri="{9D8B030D-6E8A-4147-A177-3AD203B41FA5}">
                      <a16:colId xmlns:a16="http://schemas.microsoft.com/office/drawing/2014/main" val="3124363240"/>
                    </a:ext>
                  </a:extLst>
                </a:gridCol>
                <a:gridCol w="658368">
                  <a:extLst>
                    <a:ext uri="{9D8B030D-6E8A-4147-A177-3AD203B41FA5}">
                      <a16:colId xmlns:a16="http://schemas.microsoft.com/office/drawing/2014/main" val="2013234106"/>
                    </a:ext>
                  </a:extLst>
                </a:gridCol>
                <a:gridCol w="658368">
                  <a:extLst>
                    <a:ext uri="{9D8B030D-6E8A-4147-A177-3AD203B41FA5}">
                      <a16:colId xmlns:a16="http://schemas.microsoft.com/office/drawing/2014/main" val="3397439161"/>
                    </a:ext>
                  </a:extLst>
                </a:gridCol>
                <a:gridCol w="658368">
                  <a:extLst>
                    <a:ext uri="{9D8B030D-6E8A-4147-A177-3AD203B41FA5}">
                      <a16:colId xmlns:a16="http://schemas.microsoft.com/office/drawing/2014/main" val="1879262462"/>
                    </a:ext>
                  </a:extLst>
                </a:gridCol>
                <a:gridCol w="658368">
                  <a:extLst>
                    <a:ext uri="{9D8B030D-6E8A-4147-A177-3AD203B41FA5}">
                      <a16:colId xmlns:a16="http://schemas.microsoft.com/office/drawing/2014/main" val="3714977401"/>
                    </a:ext>
                  </a:extLst>
                </a:gridCol>
                <a:gridCol w="658368">
                  <a:extLst>
                    <a:ext uri="{9D8B030D-6E8A-4147-A177-3AD203B41FA5}">
                      <a16:colId xmlns:a16="http://schemas.microsoft.com/office/drawing/2014/main" val="2592919211"/>
                    </a:ext>
                  </a:extLst>
                </a:gridCol>
                <a:gridCol w="658368">
                  <a:extLst>
                    <a:ext uri="{9D8B030D-6E8A-4147-A177-3AD203B41FA5}">
                      <a16:colId xmlns:a16="http://schemas.microsoft.com/office/drawing/2014/main" val="2311629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882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- 2019-07-29 10:31:00</a:t>
                      </a:r>
                      <a:r>
                        <a:rPr kumimoji="0" lang="en-US" sz="1000" b="0" i="0" u="none" strike="noStrike" kern="1200" cap="none" spc="0" normalizeH="0" baseline="0" noProof="0">
                          <a:ln>
                            <a:noFill/>
                          </a:ln>
                          <a:solidFill>
                            <a:prstClr val="black"/>
                          </a:solidFill>
                          <a:effectLst/>
                          <a:uLnTx/>
                          <a:uFillTx/>
                          <a:latin typeface="+mn-lt"/>
                          <a:ea typeface="+mn-ea"/>
                          <a:cs typeface="+mn-cs"/>
                        </a:rPr>
                        <a:t> 
 Ini pula resipi kek yang tradisional, kek kelapa.​
#ResipiButtercup​
Kek Kelapa​
Bahan-bahan: ​
1 cawan Buttercup​
1 cawan gula kastor​
3 biji telur​
1 sudu makan esen ros​
1 sudu makan susu pekat​
1 cawan tepung gandum​
1/2 cawan tepung naik sendiri ​
Sedikit pewarna kuning​
1/4 cawan kelapa kering yang diwarnakan merah/hijau
Arahan:​
1. Pukul Buttercup bersama gula hingga kembang.​
2. Masukkan telur satu per satu sambil terus memukul.​
3. Masukkan esen &amp; susu pekat.​
4. Kemudian, masukkan tepung dan kacau rata bersama sedikit pewarna kuning.​
5. Tambahkan kelapa dan kacau perlahan.​
6. Tuang adunan ke dalam loyang berukuran 8 inci.​
7. Bakar pada suhu 170°C selama 30-45 minit.​
Sumber: https://www.rasa.my/semerbak-bau-kek-kelapa-sukat-guna-cawan/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6265605"/>
                  </a:ext>
                </a:extLst>
              </a:tr>
            </a:tbl>
          </a:graphicData>
        </a:graphic>
      </p:graphicFrame>
      <p:sp>
        <p:nvSpPr>
          <p:cNvPr id="4" name="Text Placeholder 3">
            <a:extLst>
              <a:ext uri="{FF2B5EF4-FFF2-40B4-BE49-F238E27FC236}">
                <a16:creationId xmlns:a16="http://schemas.microsoft.com/office/drawing/2014/main" id="{7DF5C5B5-C373-4298-A5C9-8A165C443A18}"/>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251618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30541-E335-41A2-94D1-1041645158C2}"/>
              </a:ext>
            </a:extLst>
          </p:cNvPr>
          <p:cNvSpPr>
            <a:spLocks noGrp="1"/>
          </p:cNvSpPr>
          <p:nvPr>
            <p:ph type="title"/>
          </p:nvPr>
        </p:nvSpPr>
        <p:spPr/>
        <p:txBody>
          <a:bodyPr/>
          <a:lstStyle/>
          <a:p>
            <a:r>
              <a:rPr lang="en-US"/>
              <a:t>Facebook Own Posts Table | Buttercup Malaysia - 3 of 15</a:t>
            </a:r>
          </a:p>
        </p:txBody>
      </p:sp>
      <p:graphicFrame>
        <p:nvGraphicFramePr>
          <p:cNvPr id="5" name="Table Placeholder 4">
            <a:extLst>
              <a:ext uri="{FF2B5EF4-FFF2-40B4-BE49-F238E27FC236}">
                <a16:creationId xmlns:a16="http://schemas.microsoft.com/office/drawing/2014/main" id="{39499BE2-9EE8-4CC0-AE33-3D9E291244CE}"/>
              </a:ext>
            </a:extLst>
          </p:cNvPr>
          <p:cNvGraphicFramePr>
            <a:graphicFrameLocks noGrp="1"/>
          </p:cNvGraphicFramePr>
          <p:nvPr>
            <p:ph type="tbl" sz="quarter" idx="13"/>
            <p:extLst>
              <p:ext uri="{D42A27DB-BD31-4B8C-83A1-F6EECF244321}">
                <p14:modId xmlns:p14="http://schemas.microsoft.com/office/powerpoint/2010/main" val="365350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6740522"/>
                    </a:ext>
                  </a:extLst>
                </a:gridCol>
                <a:gridCol w="658368">
                  <a:extLst>
                    <a:ext uri="{9D8B030D-6E8A-4147-A177-3AD203B41FA5}">
                      <a16:colId xmlns:a16="http://schemas.microsoft.com/office/drawing/2014/main" val="1246723754"/>
                    </a:ext>
                  </a:extLst>
                </a:gridCol>
                <a:gridCol w="658368">
                  <a:extLst>
                    <a:ext uri="{9D8B030D-6E8A-4147-A177-3AD203B41FA5}">
                      <a16:colId xmlns:a16="http://schemas.microsoft.com/office/drawing/2014/main" val="3931791132"/>
                    </a:ext>
                  </a:extLst>
                </a:gridCol>
                <a:gridCol w="658368">
                  <a:extLst>
                    <a:ext uri="{9D8B030D-6E8A-4147-A177-3AD203B41FA5}">
                      <a16:colId xmlns:a16="http://schemas.microsoft.com/office/drawing/2014/main" val="1360470051"/>
                    </a:ext>
                  </a:extLst>
                </a:gridCol>
                <a:gridCol w="658368">
                  <a:extLst>
                    <a:ext uri="{9D8B030D-6E8A-4147-A177-3AD203B41FA5}">
                      <a16:colId xmlns:a16="http://schemas.microsoft.com/office/drawing/2014/main" val="74303883"/>
                    </a:ext>
                  </a:extLst>
                </a:gridCol>
                <a:gridCol w="658368">
                  <a:extLst>
                    <a:ext uri="{9D8B030D-6E8A-4147-A177-3AD203B41FA5}">
                      <a16:colId xmlns:a16="http://schemas.microsoft.com/office/drawing/2014/main" val="208454082"/>
                    </a:ext>
                  </a:extLst>
                </a:gridCol>
                <a:gridCol w="658368">
                  <a:extLst>
                    <a:ext uri="{9D8B030D-6E8A-4147-A177-3AD203B41FA5}">
                      <a16:colId xmlns:a16="http://schemas.microsoft.com/office/drawing/2014/main" val="2277196779"/>
                    </a:ext>
                  </a:extLst>
                </a:gridCol>
                <a:gridCol w="658368">
                  <a:extLst>
                    <a:ext uri="{9D8B030D-6E8A-4147-A177-3AD203B41FA5}">
                      <a16:colId xmlns:a16="http://schemas.microsoft.com/office/drawing/2014/main" val="1789322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906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- 2019-07-28 12:06:00</a:t>
                      </a:r>
                      <a:r>
                        <a:rPr kumimoji="0" lang="en-US" sz="1000" b="0" i="0" u="none" strike="noStrike" kern="1200" cap="none" spc="0" normalizeH="0" baseline="0" noProof="0">
                          <a:ln>
                            <a:noFill/>
                          </a:ln>
                          <a:solidFill>
                            <a:prstClr val="black"/>
                          </a:solidFill>
                          <a:effectLst/>
                          <a:uLnTx/>
                          <a:uFillTx/>
                          <a:latin typeface="+mn-lt"/>
                          <a:ea typeface="+mn-ea"/>
                          <a:cs typeface="+mn-cs"/>
                        </a:rPr>
                        <a:t> 
 5 pemenang bertuah telah dipilih sebagai pemenang Minggu Kesepuluh Peraduan #MeriahnyaRayaButtercup. 
Tahniah, anda berjaya memenangi baucar bertunai RM100*!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73903640"/>
                  </a:ext>
                </a:extLst>
              </a:tr>
            </a:tbl>
          </a:graphicData>
        </a:graphic>
      </p:graphicFrame>
      <p:sp>
        <p:nvSpPr>
          <p:cNvPr id="4" name="Text Placeholder 3">
            <a:extLst>
              <a:ext uri="{FF2B5EF4-FFF2-40B4-BE49-F238E27FC236}">
                <a16:creationId xmlns:a16="http://schemas.microsoft.com/office/drawing/2014/main" id="{B1A5B335-3178-433A-A124-F041F319823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885195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D6709-7E3C-4D74-95AC-1797158DC134}"/>
              </a:ext>
            </a:extLst>
          </p:cNvPr>
          <p:cNvSpPr>
            <a:spLocks noGrp="1"/>
          </p:cNvSpPr>
          <p:nvPr>
            <p:ph type="title"/>
          </p:nvPr>
        </p:nvSpPr>
        <p:spPr/>
        <p:txBody>
          <a:bodyPr/>
          <a:lstStyle/>
          <a:p>
            <a:r>
              <a:rPr lang="en-US"/>
              <a:t>Facebook Own Posts Table | Buttercup Malaysia - 4 of 15</a:t>
            </a:r>
          </a:p>
        </p:txBody>
      </p:sp>
      <p:graphicFrame>
        <p:nvGraphicFramePr>
          <p:cNvPr id="5" name="Table Placeholder 4">
            <a:extLst>
              <a:ext uri="{FF2B5EF4-FFF2-40B4-BE49-F238E27FC236}">
                <a16:creationId xmlns:a16="http://schemas.microsoft.com/office/drawing/2014/main" id="{04C4A200-4B12-478E-A70A-CAA6D2C7297C}"/>
              </a:ext>
            </a:extLst>
          </p:cNvPr>
          <p:cNvGraphicFramePr>
            <a:graphicFrameLocks noGrp="1"/>
          </p:cNvGraphicFramePr>
          <p:nvPr>
            <p:ph type="tbl" sz="quarter" idx="13"/>
            <p:extLst>
              <p:ext uri="{D42A27DB-BD31-4B8C-83A1-F6EECF244321}">
                <p14:modId xmlns:p14="http://schemas.microsoft.com/office/powerpoint/2010/main" val="307568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044458"/>
                    </a:ext>
                  </a:extLst>
                </a:gridCol>
                <a:gridCol w="658368">
                  <a:extLst>
                    <a:ext uri="{9D8B030D-6E8A-4147-A177-3AD203B41FA5}">
                      <a16:colId xmlns:a16="http://schemas.microsoft.com/office/drawing/2014/main" val="421987455"/>
                    </a:ext>
                  </a:extLst>
                </a:gridCol>
                <a:gridCol w="658368">
                  <a:extLst>
                    <a:ext uri="{9D8B030D-6E8A-4147-A177-3AD203B41FA5}">
                      <a16:colId xmlns:a16="http://schemas.microsoft.com/office/drawing/2014/main" val="3183729124"/>
                    </a:ext>
                  </a:extLst>
                </a:gridCol>
                <a:gridCol w="658368">
                  <a:extLst>
                    <a:ext uri="{9D8B030D-6E8A-4147-A177-3AD203B41FA5}">
                      <a16:colId xmlns:a16="http://schemas.microsoft.com/office/drawing/2014/main" val="3894492665"/>
                    </a:ext>
                  </a:extLst>
                </a:gridCol>
                <a:gridCol w="658368">
                  <a:extLst>
                    <a:ext uri="{9D8B030D-6E8A-4147-A177-3AD203B41FA5}">
                      <a16:colId xmlns:a16="http://schemas.microsoft.com/office/drawing/2014/main" val="2895279323"/>
                    </a:ext>
                  </a:extLst>
                </a:gridCol>
                <a:gridCol w="658368">
                  <a:extLst>
                    <a:ext uri="{9D8B030D-6E8A-4147-A177-3AD203B41FA5}">
                      <a16:colId xmlns:a16="http://schemas.microsoft.com/office/drawing/2014/main" val="327944254"/>
                    </a:ext>
                  </a:extLst>
                </a:gridCol>
                <a:gridCol w="658368">
                  <a:extLst>
                    <a:ext uri="{9D8B030D-6E8A-4147-A177-3AD203B41FA5}">
                      <a16:colId xmlns:a16="http://schemas.microsoft.com/office/drawing/2014/main" val="3203469061"/>
                    </a:ext>
                  </a:extLst>
                </a:gridCol>
                <a:gridCol w="658368">
                  <a:extLst>
                    <a:ext uri="{9D8B030D-6E8A-4147-A177-3AD203B41FA5}">
                      <a16:colId xmlns:a16="http://schemas.microsoft.com/office/drawing/2014/main" val="2542010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144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- 2019-07-27 13:09:00</a:t>
                      </a:r>
                      <a:r>
                        <a:rPr kumimoji="0" lang="en-US" sz="1000" b="0" i="0" u="none" strike="noStrike" kern="1200" cap="none" spc="0" normalizeH="0" baseline="0" noProof="0">
                          <a:ln>
                            <a:noFill/>
                          </a:ln>
                          <a:solidFill>
                            <a:prstClr val="black"/>
                          </a:solidFill>
                          <a:effectLst/>
                          <a:uLnTx/>
                          <a:uFillTx/>
                          <a:latin typeface="+mn-lt"/>
                          <a:ea typeface="+mn-ea"/>
                          <a:cs typeface="+mn-cs"/>
                        </a:rPr>
                        <a:t> 
 Bukan saja boleh dibuat air, laici juga boleh dibuat kek yang enak!​
#ResipiButtercup​
Kek Laici​
Bahan-bahan: ​
50gm Buttercup​
3 biji telur kuning​
100gm buah laici, dikisar​
3 biji telur putih, pukul kembang​
200gm tepung gandum​
30gm susu tepung​
1sudu teh serbuk penaik​
1/2 sudu teh soda bikarbonat
Arahan:​
1. Panaskan ketuhar pada suhu 160°C.​
2. Pukul Buttercup bersama telur kuning sehingga lembut dan masukkan campuran tepung bersama serbuk penaik dan soda bikarbonat sedikit demi sedikit. Selang-selikan dengan buah laici yang dikisar​.
3. Masukkan adunan ke dalam telur putih yang telah dipukul sedikit demi sedikit sambil mengacau rata.​
4. Tuang adunan ke dalam loyang yang digris dengan Buttercup. Hiaskan dengan potongan kecil laici di atasnya. ​
5. Bakar selama 15 minit hingga masak.​
Sumber: https://listikel.com/resipi-kek-yang-sedap-dan-lazat/#tab-con-21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0963698"/>
                  </a:ext>
                </a:extLst>
              </a:tr>
            </a:tbl>
          </a:graphicData>
        </a:graphic>
      </p:graphicFrame>
      <p:sp>
        <p:nvSpPr>
          <p:cNvPr id="4" name="Text Placeholder 3">
            <a:extLst>
              <a:ext uri="{FF2B5EF4-FFF2-40B4-BE49-F238E27FC236}">
                <a16:creationId xmlns:a16="http://schemas.microsoft.com/office/drawing/2014/main" id="{7F37E77E-BD09-4EB7-B922-56FA8E38E05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826724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0EC12-E430-4493-A0C2-AE040D7E8362}"/>
              </a:ext>
            </a:extLst>
          </p:cNvPr>
          <p:cNvSpPr>
            <a:spLocks noGrp="1"/>
          </p:cNvSpPr>
          <p:nvPr>
            <p:ph type="title"/>
          </p:nvPr>
        </p:nvSpPr>
        <p:spPr/>
        <p:txBody>
          <a:bodyPr/>
          <a:lstStyle/>
          <a:p>
            <a:r>
              <a:rPr lang="en-US"/>
              <a:t>Facebook Own Posts Table | Buttercup Malaysia - 5 of 15</a:t>
            </a:r>
          </a:p>
        </p:txBody>
      </p:sp>
      <p:graphicFrame>
        <p:nvGraphicFramePr>
          <p:cNvPr id="5" name="Table Placeholder 4">
            <a:extLst>
              <a:ext uri="{FF2B5EF4-FFF2-40B4-BE49-F238E27FC236}">
                <a16:creationId xmlns:a16="http://schemas.microsoft.com/office/drawing/2014/main" id="{E34FB0C1-CA40-4DF4-BE9B-7F8C6976838D}"/>
              </a:ext>
            </a:extLst>
          </p:cNvPr>
          <p:cNvGraphicFramePr>
            <a:graphicFrameLocks noGrp="1"/>
          </p:cNvGraphicFramePr>
          <p:nvPr>
            <p:ph type="tbl" sz="quarter" idx="13"/>
            <p:extLst>
              <p:ext uri="{D42A27DB-BD31-4B8C-83A1-F6EECF244321}">
                <p14:modId xmlns:p14="http://schemas.microsoft.com/office/powerpoint/2010/main" val="69351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200435"/>
                    </a:ext>
                  </a:extLst>
                </a:gridCol>
                <a:gridCol w="658368">
                  <a:extLst>
                    <a:ext uri="{9D8B030D-6E8A-4147-A177-3AD203B41FA5}">
                      <a16:colId xmlns:a16="http://schemas.microsoft.com/office/drawing/2014/main" val="3091159323"/>
                    </a:ext>
                  </a:extLst>
                </a:gridCol>
                <a:gridCol w="658368">
                  <a:extLst>
                    <a:ext uri="{9D8B030D-6E8A-4147-A177-3AD203B41FA5}">
                      <a16:colId xmlns:a16="http://schemas.microsoft.com/office/drawing/2014/main" val="842980955"/>
                    </a:ext>
                  </a:extLst>
                </a:gridCol>
                <a:gridCol w="658368">
                  <a:extLst>
                    <a:ext uri="{9D8B030D-6E8A-4147-A177-3AD203B41FA5}">
                      <a16:colId xmlns:a16="http://schemas.microsoft.com/office/drawing/2014/main" val="1384934795"/>
                    </a:ext>
                  </a:extLst>
                </a:gridCol>
                <a:gridCol w="658368">
                  <a:extLst>
                    <a:ext uri="{9D8B030D-6E8A-4147-A177-3AD203B41FA5}">
                      <a16:colId xmlns:a16="http://schemas.microsoft.com/office/drawing/2014/main" val="652731048"/>
                    </a:ext>
                  </a:extLst>
                </a:gridCol>
                <a:gridCol w="658368">
                  <a:extLst>
                    <a:ext uri="{9D8B030D-6E8A-4147-A177-3AD203B41FA5}">
                      <a16:colId xmlns:a16="http://schemas.microsoft.com/office/drawing/2014/main" val="1399732950"/>
                    </a:ext>
                  </a:extLst>
                </a:gridCol>
                <a:gridCol w="658368">
                  <a:extLst>
                    <a:ext uri="{9D8B030D-6E8A-4147-A177-3AD203B41FA5}">
                      <a16:colId xmlns:a16="http://schemas.microsoft.com/office/drawing/2014/main" val="1180316186"/>
                    </a:ext>
                  </a:extLst>
                </a:gridCol>
                <a:gridCol w="658368">
                  <a:extLst>
                    <a:ext uri="{9D8B030D-6E8A-4147-A177-3AD203B41FA5}">
                      <a16:colId xmlns:a16="http://schemas.microsoft.com/office/drawing/2014/main" val="2062704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168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- 2019-07-27 12:04:00</a:t>
                      </a:r>
                      <a:r>
                        <a:rPr kumimoji="0" lang="en-US" sz="1000" b="0" i="0" u="none" strike="noStrike" kern="1200" cap="none" spc="0" normalizeH="0" baseline="0" noProof="0">
                          <a:ln>
                            <a:noFill/>
                          </a:ln>
                          <a:solidFill>
                            <a:prstClr val="black"/>
                          </a:solidFill>
                          <a:effectLst/>
                          <a:uLnTx/>
                          <a:uFillTx/>
                          <a:latin typeface="+mn-lt"/>
                          <a:ea typeface="+mn-ea"/>
                          <a:cs typeface="+mn-cs"/>
                        </a:rPr>
                        <a:t> 
 TAHNIAH! Baucar yang bertunai sebanyak RM100* akan diedarkan kepada 5 pemenang bertuah Minggu Kesembilan Peraduan#MeriahnyaRayaButtercup!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221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- 2019-07-26 12:24:00</a:t>
                      </a:r>
                      <a:r>
                        <a:rPr kumimoji="0" lang="en-US" sz="1000" b="0" i="0" u="none" strike="noStrike" kern="1200" cap="none" spc="0" normalizeH="0" baseline="0" noProof="0">
                          <a:ln>
                            <a:noFill/>
                          </a:ln>
                          <a:solidFill>
                            <a:prstClr val="black"/>
                          </a:solidFill>
                          <a:effectLst/>
                          <a:uLnTx/>
                          <a:uFillTx/>
                          <a:latin typeface="+mn-lt"/>
                          <a:ea typeface="+mn-ea"/>
                          <a:cs typeface="+mn-cs"/>
                        </a:rPr>
                        <a:t> 
 5 pemenang bertuah telah berjaya memenangi baucar bertunai RM100* untuk Minggu Kelapan Peraduan #MeriahnyaRayaButtercup. Tahniah kepada semua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9109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- 2019-07-25 17:12:05</a:t>
                      </a:r>
                      <a:r>
                        <a:rPr kumimoji="0" lang="en-US" sz="1000" b="0" i="0" u="none" strike="noStrike" kern="1200" cap="none" spc="0" normalizeH="0" baseline="0" noProof="0">
                          <a:ln>
                            <a:noFill/>
                          </a:ln>
                          <a:solidFill>
                            <a:prstClr val="black"/>
                          </a:solidFill>
                          <a:effectLst/>
                          <a:uLnTx/>
                          <a:uFillTx/>
                          <a:latin typeface="+mn-lt"/>
                          <a:ea typeface="+mn-ea"/>
                          <a:cs typeface="+mn-cs"/>
                        </a:rPr>
                        <a:t> 
 TAHNIAH! 
5 pemenang bertuah telah dipilih untuk Minggu Ketujuh Peraduan #MeriahnyaRayaButtercup. Anda telah berjaya memenangi baucar bertunai RM100*!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1737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- 2019-07-25 09:26:00</a:t>
                      </a:r>
                      <a:r>
                        <a:rPr kumimoji="0" lang="en-US" sz="1000" b="0" i="0" u="none" strike="noStrike" kern="1200" cap="none" spc="0" normalizeH="0" baseline="0" noProof="0">
                          <a:ln>
                            <a:noFill/>
                          </a:ln>
                          <a:solidFill>
                            <a:prstClr val="black"/>
                          </a:solidFill>
                          <a:effectLst/>
                          <a:uLnTx/>
                          <a:uFillTx/>
                          <a:latin typeface="+mn-lt"/>
                          <a:ea typeface="+mn-ea"/>
                          <a:cs typeface="+mn-cs"/>
                        </a:rPr>
                        <a:t> 
 "Kek pun sihat juga, asalkan makan sedikit” kata Mary Berry, penulis makanan dan hos TV.​
Betullah katanya itu, pemakanan yang sihat dan seimbang tidak bermaksud tidak boleh makan kek langsung!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27346749"/>
                  </a:ext>
                </a:extLst>
              </a:tr>
            </a:tbl>
          </a:graphicData>
        </a:graphic>
      </p:graphicFrame>
      <p:sp>
        <p:nvSpPr>
          <p:cNvPr id="4" name="Text Placeholder 3">
            <a:extLst>
              <a:ext uri="{FF2B5EF4-FFF2-40B4-BE49-F238E27FC236}">
                <a16:creationId xmlns:a16="http://schemas.microsoft.com/office/drawing/2014/main" id="{61A35CFF-9B5B-438F-ACC8-8EC6DDB9441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73936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56CC-2EFE-4135-8BB4-38A173FF1767}"/>
              </a:ext>
            </a:extLst>
          </p:cNvPr>
          <p:cNvSpPr>
            <a:spLocks noGrp="1"/>
          </p:cNvSpPr>
          <p:nvPr>
            <p:ph type="title"/>
          </p:nvPr>
        </p:nvSpPr>
        <p:spPr/>
        <p:txBody>
          <a:bodyPr/>
          <a:lstStyle/>
          <a:p>
            <a:r>
              <a:rPr lang="en-US"/>
              <a:t>Facebook Own Posts Table | Buttercup Malaysia - 6 of 15</a:t>
            </a:r>
          </a:p>
        </p:txBody>
      </p:sp>
      <p:graphicFrame>
        <p:nvGraphicFramePr>
          <p:cNvPr id="5" name="Table Placeholder 4">
            <a:extLst>
              <a:ext uri="{FF2B5EF4-FFF2-40B4-BE49-F238E27FC236}">
                <a16:creationId xmlns:a16="http://schemas.microsoft.com/office/drawing/2014/main" id="{ED365B7F-A242-4E12-9743-A5F11864E7AB}"/>
              </a:ext>
            </a:extLst>
          </p:cNvPr>
          <p:cNvGraphicFramePr>
            <a:graphicFrameLocks noGrp="1"/>
          </p:cNvGraphicFramePr>
          <p:nvPr>
            <p:ph type="tbl" sz="quarter" idx="13"/>
            <p:extLst>
              <p:ext uri="{D42A27DB-BD31-4B8C-83A1-F6EECF244321}">
                <p14:modId xmlns:p14="http://schemas.microsoft.com/office/powerpoint/2010/main" val="258767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3120963"/>
                    </a:ext>
                  </a:extLst>
                </a:gridCol>
                <a:gridCol w="658368">
                  <a:extLst>
                    <a:ext uri="{9D8B030D-6E8A-4147-A177-3AD203B41FA5}">
                      <a16:colId xmlns:a16="http://schemas.microsoft.com/office/drawing/2014/main" val="3943533204"/>
                    </a:ext>
                  </a:extLst>
                </a:gridCol>
                <a:gridCol w="658368">
                  <a:extLst>
                    <a:ext uri="{9D8B030D-6E8A-4147-A177-3AD203B41FA5}">
                      <a16:colId xmlns:a16="http://schemas.microsoft.com/office/drawing/2014/main" val="2412135380"/>
                    </a:ext>
                  </a:extLst>
                </a:gridCol>
                <a:gridCol w="658368">
                  <a:extLst>
                    <a:ext uri="{9D8B030D-6E8A-4147-A177-3AD203B41FA5}">
                      <a16:colId xmlns:a16="http://schemas.microsoft.com/office/drawing/2014/main" val="702873486"/>
                    </a:ext>
                  </a:extLst>
                </a:gridCol>
                <a:gridCol w="658368">
                  <a:extLst>
                    <a:ext uri="{9D8B030D-6E8A-4147-A177-3AD203B41FA5}">
                      <a16:colId xmlns:a16="http://schemas.microsoft.com/office/drawing/2014/main" val="566364395"/>
                    </a:ext>
                  </a:extLst>
                </a:gridCol>
                <a:gridCol w="658368">
                  <a:extLst>
                    <a:ext uri="{9D8B030D-6E8A-4147-A177-3AD203B41FA5}">
                      <a16:colId xmlns:a16="http://schemas.microsoft.com/office/drawing/2014/main" val="2303527950"/>
                    </a:ext>
                  </a:extLst>
                </a:gridCol>
                <a:gridCol w="658368">
                  <a:extLst>
                    <a:ext uri="{9D8B030D-6E8A-4147-A177-3AD203B41FA5}">
                      <a16:colId xmlns:a16="http://schemas.microsoft.com/office/drawing/2014/main" val="3612951260"/>
                    </a:ext>
                  </a:extLst>
                </a:gridCol>
                <a:gridCol w="658368">
                  <a:extLst>
                    <a:ext uri="{9D8B030D-6E8A-4147-A177-3AD203B41FA5}">
                      <a16:colId xmlns:a16="http://schemas.microsoft.com/office/drawing/2014/main" val="490460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367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- 2019-07-24 17:15:45</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5 pemenang bertuah Minggu Keenam Peraduan #MeriahnyaRayaButtercup!
Anda telah memenangi baucar bertunai RM100* dari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06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- 2019-07-23 10:25:00</a:t>
                      </a:r>
                      <a:r>
                        <a:rPr kumimoji="0" lang="en-US" sz="1000" b="0" i="0" u="none" strike="noStrike" kern="1200" cap="none" spc="0" normalizeH="0" baseline="0" noProof="0">
                          <a:ln>
                            <a:noFill/>
                          </a:ln>
                          <a:solidFill>
                            <a:prstClr val="black"/>
                          </a:solidFill>
                          <a:effectLst/>
                          <a:uLnTx/>
                          <a:uFillTx/>
                          <a:latin typeface="+mn-lt"/>
                          <a:ea typeface="+mn-ea"/>
                          <a:cs typeface="+mn-cs"/>
                        </a:rPr>
                        <a:t> 
 Ramai yang bertanya, apa bezanya Buttercup blok dan Buttercup tong? Sebenarnya, kedua-dua produk mempunyai kegunaan yang sama iaitu untuk memasak, membuat bakeri, dan dimakan begitu saja. Walau bagaimanapun, kandungan lemak di dalam Buttercup blok adalah lebih tinggi yang menjadikan aromanya lebih wangi!​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4555876"/>
                  </a:ext>
                </a:extLst>
              </a:tr>
            </a:tbl>
          </a:graphicData>
        </a:graphic>
      </p:graphicFrame>
      <p:sp>
        <p:nvSpPr>
          <p:cNvPr id="4" name="Text Placeholder 3">
            <a:extLst>
              <a:ext uri="{FF2B5EF4-FFF2-40B4-BE49-F238E27FC236}">
                <a16:creationId xmlns:a16="http://schemas.microsoft.com/office/drawing/2014/main" id="{C7094E95-DC5D-4824-A6DB-52239C32A92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424555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60C5B-C0FF-4BF2-B439-7D059AB99750}"/>
              </a:ext>
            </a:extLst>
          </p:cNvPr>
          <p:cNvSpPr>
            <a:spLocks noGrp="1"/>
          </p:cNvSpPr>
          <p:nvPr>
            <p:ph type="title"/>
          </p:nvPr>
        </p:nvSpPr>
        <p:spPr/>
        <p:txBody>
          <a:bodyPr/>
          <a:lstStyle/>
          <a:p>
            <a:r>
              <a:rPr lang="en-US"/>
              <a:t>Facebook Own Posts Table | Buttercup Malaysia - 7 of 15</a:t>
            </a:r>
          </a:p>
        </p:txBody>
      </p:sp>
      <p:graphicFrame>
        <p:nvGraphicFramePr>
          <p:cNvPr id="5" name="Table Placeholder 4">
            <a:extLst>
              <a:ext uri="{FF2B5EF4-FFF2-40B4-BE49-F238E27FC236}">
                <a16:creationId xmlns:a16="http://schemas.microsoft.com/office/drawing/2014/main" id="{30D4F1C1-C09A-4ACD-8FB0-5E338E763D9A}"/>
              </a:ext>
            </a:extLst>
          </p:cNvPr>
          <p:cNvGraphicFramePr>
            <a:graphicFrameLocks noGrp="1"/>
          </p:cNvGraphicFramePr>
          <p:nvPr>
            <p:ph type="tbl" sz="quarter" idx="13"/>
            <p:extLst>
              <p:ext uri="{D42A27DB-BD31-4B8C-83A1-F6EECF244321}">
                <p14:modId xmlns:p14="http://schemas.microsoft.com/office/powerpoint/2010/main" val="1323045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1416757"/>
                    </a:ext>
                  </a:extLst>
                </a:gridCol>
                <a:gridCol w="658368">
                  <a:extLst>
                    <a:ext uri="{9D8B030D-6E8A-4147-A177-3AD203B41FA5}">
                      <a16:colId xmlns:a16="http://schemas.microsoft.com/office/drawing/2014/main" val="2009790664"/>
                    </a:ext>
                  </a:extLst>
                </a:gridCol>
                <a:gridCol w="658368">
                  <a:extLst>
                    <a:ext uri="{9D8B030D-6E8A-4147-A177-3AD203B41FA5}">
                      <a16:colId xmlns:a16="http://schemas.microsoft.com/office/drawing/2014/main" val="1841773603"/>
                    </a:ext>
                  </a:extLst>
                </a:gridCol>
                <a:gridCol w="658368">
                  <a:extLst>
                    <a:ext uri="{9D8B030D-6E8A-4147-A177-3AD203B41FA5}">
                      <a16:colId xmlns:a16="http://schemas.microsoft.com/office/drawing/2014/main" val="80326526"/>
                    </a:ext>
                  </a:extLst>
                </a:gridCol>
                <a:gridCol w="658368">
                  <a:extLst>
                    <a:ext uri="{9D8B030D-6E8A-4147-A177-3AD203B41FA5}">
                      <a16:colId xmlns:a16="http://schemas.microsoft.com/office/drawing/2014/main" val="505515714"/>
                    </a:ext>
                  </a:extLst>
                </a:gridCol>
                <a:gridCol w="658368">
                  <a:extLst>
                    <a:ext uri="{9D8B030D-6E8A-4147-A177-3AD203B41FA5}">
                      <a16:colId xmlns:a16="http://schemas.microsoft.com/office/drawing/2014/main" val="137633452"/>
                    </a:ext>
                  </a:extLst>
                </a:gridCol>
                <a:gridCol w="658368">
                  <a:extLst>
                    <a:ext uri="{9D8B030D-6E8A-4147-A177-3AD203B41FA5}">
                      <a16:colId xmlns:a16="http://schemas.microsoft.com/office/drawing/2014/main" val="3925639620"/>
                    </a:ext>
                  </a:extLst>
                </a:gridCol>
                <a:gridCol w="658368">
                  <a:extLst>
                    <a:ext uri="{9D8B030D-6E8A-4147-A177-3AD203B41FA5}">
                      <a16:colId xmlns:a16="http://schemas.microsoft.com/office/drawing/2014/main" val="243152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954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- 2019-07-21 13:04:00</a:t>
                      </a:r>
                      <a:r>
                        <a:rPr kumimoji="0" lang="en-US" sz="1000" b="0" i="0" u="none" strike="noStrike" kern="1200" cap="none" spc="0" normalizeH="0" baseline="0" noProof="0">
                          <a:ln>
                            <a:noFill/>
                          </a:ln>
                          <a:solidFill>
                            <a:prstClr val="black"/>
                          </a:solidFill>
                          <a:effectLst/>
                          <a:uLnTx/>
                          <a:uFillTx/>
                          <a:latin typeface="+mn-lt"/>
                          <a:ea typeface="+mn-ea"/>
                          <a:cs typeface="+mn-cs"/>
                        </a:rPr>
                        <a:t> 
 Tidak lengkap rasanya berkongsi resipi kek jika tertinggal resipi kek kopi. Siapa peminat kopi? Cuba resipi ini:​​
#ResipiButtercup​
Kek Lapis Kopi​
Bahan-bahan:​
Bahan A:​
450gm Buttercup​
160gm gula kastor​
21 biji kuning telur​
4 sudu makan susu pekat manis​
Bahan B:​
160gm gula kastor​
10 biji putih telur​
1/2 sudu teh serbuk krim tartar​
Bahan C:​
270gm tepung Hong Kong​
4 sudu makan krimer​
1/2 sudu teh serbuk penaik​
Bahan D:​
4 sudu teh serbuk kopi​
1 sudu teh serbuk coklat​
Untuk sapuan:​
3 sudu makan Buttercup​
2 sudu makan susu pekat manis
Arahan:​
1. Satukan bahan A dan pukul hingga kembang dan berkrim. Masukkan kuning telur sedikit demi sedikit dan pukul hingga sebati. Tuangkan adunan ke dalam mangkuk besar, ketepikan.​
2. Satukan bahan B dan pukul dengan kelajuan tinggi hingga kembang.​
3. Satukan bahan C, gaul bersama bahan A, kemudian masukkan bahan B sedikit demi sedikit sambil meratakan bahan dengan kaedah kaup balik.​
4. Bahagikan adunan kepada 2 bahagian, 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5662401"/>
                  </a:ext>
                </a:extLst>
              </a:tr>
            </a:tbl>
          </a:graphicData>
        </a:graphic>
      </p:graphicFrame>
      <p:sp>
        <p:nvSpPr>
          <p:cNvPr id="4" name="Text Placeholder 3">
            <a:extLst>
              <a:ext uri="{FF2B5EF4-FFF2-40B4-BE49-F238E27FC236}">
                <a16:creationId xmlns:a16="http://schemas.microsoft.com/office/drawing/2014/main" id="{42C98526-9396-47BF-A727-086E58D2669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318692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238D5-F3F4-4777-A00A-9B5085B3B2F6}"/>
              </a:ext>
            </a:extLst>
          </p:cNvPr>
          <p:cNvSpPr>
            <a:spLocks noGrp="1"/>
          </p:cNvSpPr>
          <p:nvPr>
            <p:ph type="title"/>
          </p:nvPr>
        </p:nvSpPr>
        <p:spPr/>
        <p:txBody>
          <a:bodyPr/>
          <a:lstStyle/>
          <a:p>
            <a:r>
              <a:rPr lang="en-US"/>
              <a:t>Facebook Own Posts Table | Buttercup Malaysia - 8 of 15</a:t>
            </a:r>
          </a:p>
        </p:txBody>
      </p:sp>
      <p:graphicFrame>
        <p:nvGraphicFramePr>
          <p:cNvPr id="5" name="Table Placeholder 4">
            <a:extLst>
              <a:ext uri="{FF2B5EF4-FFF2-40B4-BE49-F238E27FC236}">
                <a16:creationId xmlns:a16="http://schemas.microsoft.com/office/drawing/2014/main" id="{E0319A5B-E9E8-4461-8B5E-7D6AF75E3552}"/>
              </a:ext>
            </a:extLst>
          </p:cNvPr>
          <p:cNvGraphicFramePr>
            <a:graphicFrameLocks noGrp="1"/>
          </p:cNvGraphicFramePr>
          <p:nvPr>
            <p:ph type="tbl" sz="quarter" idx="13"/>
            <p:extLst>
              <p:ext uri="{D42A27DB-BD31-4B8C-83A1-F6EECF244321}">
                <p14:modId xmlns:p14="http://schemas.microsoft.com/office/powerpoint/2010/main" val="4572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7406659"/>
                    </a:ext>
                  </a:extLst>
                </a:gridCol>
                <a:gridCol w="658368">
                  <a:extLst>
                    <a:ext uri="{9D8B030D-6E8A-4147-A177-3AD203B41FA5}">
                      <a16:colId xmlns:a16="http://schemas.microsoft.com/office/drawing/2014/main" val="84657143"/>
                    </a:ext>
                  </a:extLst>
                </a:gridCol>
                <a:gridCol w="658368">
                  <a:extLst>
                    <a:ext uri="{9D8B030D-6E8A-4147-A177-3AD203B41FA5}">
                      <a16:colId xmlns:a16="http://schemas.microsoft.com/office/drawing/2014/main" val="1988577052"/>
                    </a:ext>
                  </a:extLst>
                </a:gridCol>
                <a:gridCol w="658368">
                  <a:extLst>
                    <a:ext uri="{9D8B030D-6E8A-4147-A177-3AD203B41FA5}">
                      <a16:colId xmlns:a16="http://schemas.microsoft.com/office/drawing/2014/main" val="2200898817"/>
                    </a:ext>
                  </a:extLst>
                </a:gridCol>
                <a:gridCol w="658368">
                  <a:extLst>
                    <a:ext uri="{9D8B030D-6E8A-4147-A177-3AD203B41FA5}">
                      <a16:colId xmlns:a16="http://schemas.microsoft.com/office/drawing/2014/main" val="55634755"/>
                    </a:ext>
                  </a:extLst>
                </a:gridCol>
                <a:gridCol w="658368">
                  <a:extLst>
                    <a:ext uri="{9D8B030D-6E8A-4147-A177-3AD203B41FA5}">
                      <a16:colId xmlns:a16="http://schemas.microsoft.com/office/drawing/2014/main" val="2647732078"/>
                    </a:ext>
                  </a:extLst>
                </a:gridCol>
                <a:gridCol w="658368">
                  <a:extLst>
                    <a:ext uri="{9D8B030D-6E8A-4147-A177-3AD203B41FA5}">
                      <a16:colId xmlns:a16="http://schemas.microsoft.com/office/drawing/2014/main" val="3347706453"/>
                    </a:ext>
                  </a:extLst>
                </a:gridCol>
                <a:gridCol w="658368">
                  <a:extLst>
                    <a:ext uri="{9D8B030D-6E8A-4147-A177-3AD203B41FA5}">
                      <a16:colId xmlns:a16="http://schemas.microsoft.com/office/drawing/2014/main" val="1030094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788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- 2019-07-19 10:21:00</a:t>
                      </a:r>
                      <a:r>
                        <a:rPr kumimoji="0" lang="en-US" sz="1000" b="0" i="0" u="none" strike="noStrike" kern="1200" cap="none" spc="0" normalizeH="0" baseline="0" noProof="0">
                          <a:ln>
                            <a:noFill/>
                          </a:ln>
                          <a:solidFill>
                            <a:prstClr val="black"/>
                          </a:solidFill>
                          <a:effectLst/>
                          <a:uLnTx/>
                          <a:uFillTx/>
                          <a:latin typeface="+mn-lt"/>
                          <a:ea typeface="+mn-ea"/>
                          <a:cs typeface="+mn-cs"/>
                        </a:rPr>
                        <a:t> 
 Elakkan kek anda daripada merekah di atasnya. Pastikan ketuhar tidak terlalu panas dan acuan diletakkan betul-betul di tengah!​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396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- 2019-07-17 10:20:00</a:t>
                      </a:r>
                      <a:r>
                        <a:rPr kumimoji="0" lang="en-US" sz="1000" b="0" i="0" u="none" strike="noStrike" kern="1200" cap="none" spc="0" normalizeH="0" baseline="0" noProof="0">
                          <a:ln>
                            <a:noFill/>
                          </a:ln>
                          <a:solidFill>
                            <a:prstClr val="black"/>
                          </a:solidFill>
                          <a:effectLst/>
                          <a:uLnTx/>
                          <a:uFillTx/>
                          <a:latin typeface="+mn-lt"/>
                          <a:ea typeface="+mn-ea"/>
                          <a:cs typeface="+mn-cs"/>
                        </a:rPr>
                        <a:t> 
 Perisa kek apa yang menjadi kegemaran pengguna Buttercup ya? Kenapa pula ia menjadi kegemaran anda? Kongsikan di ruangan komen!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8561813"/>
                  </a:ext>
                </a:extLst>
              </a:tr>
            </a:tbl>
          </a:graphicData>
        </a:graphic>
      </p:graphicFrame>
      <p:sp>
        <p:nvSpPr>
          <p:cNvPr id="4" name="Text Placeholder 3">
            <a:extLst>
              <a:ext uri="{FF2B5EF4-FFF2-40B4-BE49-F238E27FC236}">
                <a16:creationId xmlns:a16="http://schemas.microsoft.com/office/drawing/2014/main" id="{E03A673B-A911-494D-9C31-73091BF75E3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69987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A7CC4-BB64-4E44-B37A-435B6308DD55}"/>
              </a:ext>
            </a:extLst>
          </p:cNvPr>
          <p:cNvSpPr>
            <a:spLocks noGrp="1"/>
          </p:cNvSpPr>
          <p:nvPr>
            <p:ph type="title"/>
          </p:nvPr>
        </p:nvSpPr>
        <p:spPr/>
        <p:txBody>
          <a:bodyPr/>
          <a:lstStyle/>
          <a:p>
            <a:r>
              <a:rPr lang="en-US"/>
              <a:t>Facebook Own Posts Table | Buttercup Malaysia - 9 of 15</a:t>
            </a:r>
          </a:p>
        </p:txBody>
      </p:sp>
      <p:graphicFrame>
        <p:nvGraphicFramePr>
          <p:cNvPr id="5" name="Table Placeholder 4">
            <a:extLst>
              <a:ext uri="{FF2B5EF4-FFF2-40B4-BE49-F238E27FC236}">
                <a16:creationId xmlns:a16="http://schemas.microsoft.com/office/drawing/2014/main" id="{101A902A-22C6-4343-AB2F-8841C963F1AE}"/>
              </a:ext>
            </a:extLst>
          </p:cNvPr>
          <p:cNvGraphicFramePr>
            <a:graphicFrameLocks noGrp="1"/>
          </p:cNvGraphicFramePr>
          <p:nvPr>
            <p:ph type="tbl" sz="quarter" idx="13"/>
            <p:extLst>
              <p:ext uri="{D42A27DB-BD31-4B8C-83A1-F6EECF244321}">
                <p14:modId xmlns:p14="http://schemas.microsoft.com/office/powerpoint/2010/main" val="1482846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6771674"/>
                    </a:ext>
                  </a:extLst>
                </a:gridCol>
                <a:gridCol w="658368">
                  <a:extLst>
                    <a:ext uri="{9D8B030D-6E8A-4147-A177-3AD203B41FA5}">
                      <a16:colId xmlns:a16="http://schemas.microsoft.com/office/drawing/2014/main" val="392289661"/>
                    </a:ext>
                  </a:extLst>
                </a:gridCol>
                <a:gridCol w="658368">
                  <a:extLst>
                    <a:ext uri="{9D8B030D-6E8A-4147-A177-3AD203B41FA5}">
                      <a16:colId xmlns:a16="http://schemas.microsoft.com/office/drawing/2014/main" val="2386431465"/>
                    </a:ext>
                  </a:extLst>
                </a:gridCol>
                <a:gridCol w="658368">
                  <a:extLst>
                    <a:ext uri="{9D8B030D-6E8A-4147-A177-3AD203B41FA5}">
                      <a16:colId xmlns:a16="http://schemas.microsoft.com/office/drawing/2014/main" val="1016018230"/>
                    </a:ext>
                  </a:extLst>
                </a:gridCol>
                <a:gridCol w="658368">
                  <a:extLst>
                    <a:ext uri="{9D8B030D-6E8A-4147-A177-3AD203B41FA5}">
                      <a16:colId xmlns:a16="http://schemas.microsoft.com/office/drawing/2014/main" val="396092570"/>
                    </a:ext>
                  </a:extLst>
                </a:gridCol>
                <a:gridCol w="658368">
                  <a:extLst>
                    <a:ext uri="{9D8B030D-6E8A-4147-A177-3AD203B41FA5}">
                      <a16:colId xmlns:a16="http://schemas.microsoft.com/office/drawing/2014/main" val="700702018"/>
                    </a:ext>
                  </a:extLst>
                </a:gridCol>
                <a:gridCol w="658368">
                  <a:extLst>
                    <a:ext uri="{9D8B030D-6E8A-4147-A177-3AD203B41FA5}">
                      <a16:colId xmlns:a16="http://schemas.microsoft.com/office/drawing/2014/main" val="2914530788"/>
                    </a:ext>
                  </a:extLst>
                </a:gridCol>
                <a:gridCol w="658368">
                  <a:extLst>
                    <a:ext uri="{9D8B030D-6E8A-4147-A177-3AD203B41FA5}">
                      <a16:colId xmlns:a16="http://schemas.microsoft.com/office/drawing/2014/main" val="327556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661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- 2019-07-15 10:19:00</a:t>
                      </a:r>
                      <a:r>
                        <a:rPr kumimoji="0" lang="en-US" sz="1000" b="0" i="0" u="none" strike="noStrike" kern="1200" cap="none" spc="0" normalizeH="0" baseline="0" noProof="0">
                          <a:ln>
                            <a:noFill/>
                          </a:ln>
                          <a:solidFill>
                            <a:prstClr val="black"/>
                          </a:solidFill>
                          <a:effectLst/>
                          <a:uLnTx/>
                          <a:uFillTx/>
                          <a:latin typeface="+mn-lt"/>
                          <a:ea typeface="+mn-ea"/>
                          <a:cs typeface="+mn-cs"/>
                        </a:rPr>
                        <a:t> 
 Resipi ini bukanlah kek yang sebenar, tapi bentuknya sama seperti kek dan resipinya senang sangat hendak dibuat!
#ResipiButtercup
​
Kek Aiskrim​
Bahan-bahan:​
½ cawan Buttercup, dicairkan​
2 perisa aiskrim kegemaran, dilembutkan​
Kepingan biskut pilihan​
Kekacang, bijirin atau hirisan coklat sebagai hiasan
Arahan:​
1. Alas loyang dengan pembalut plastik dan ketepikan.​
2. Masukkan kepingan biskut pilihan ke dalam beg ziplock dan ketuk sehingga hancur.​
3. Tuangkan biskut hancur ke dalam mangkuk besar dan masukkan Buttercup cair. Gaul sebati. ​
4. Ambil sedikit campuran biskut dan tekan kemas ke dalam loyang.​
5. Lapiskan dengan aiskrim pilihan anda.​
6. Teruskan melapis biskut dan aiskrim sehingga loyang penuh.​
7. Kek aiskrim anda siap!​
Sumber: https://www.wanista.com/2017/132399/resepi-kek-aiskrim-paling-senang-dalam-dunia/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7768238"/>
                  </a:ext>
                </a:extLst>
              </a:tr>
            </a:tbl>
          </a:graphicData>
        </a:graphic>
      </p:graphicFrame>
      <p:sp>
        <p:nvSpPr>
          <p:cNvPr id="4" name="Text Placeholder 3">
            <a:extLst>
              <a:ext uri="{FF2B5EF4-FFF2-40B4-BE49-F238E27FC236}">
                <a16:creationId xmlns:a16="http://schemas.microsoft.com/office/drawing/2014/main" id="{8449DF83-F5CC-4C69-B52C-455EFD8D9C7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547891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1CC7-1B00-432F-9260-F103CE648D65}"/>
              </a:ext>
            </a:extLst>
          </p:cNvPr>
          <p:cNvSpPr>
            <a:spLocks noGrp="1"/>
          </p:cNvSpPr>
          <p:nvPr>
            <p:ph type="title"/>
          </p:nvPr>
        </p:nvSpPr>
        <p:spPr/>
        <p:txBody>
          <a:bodyPr/>
          <a:lstStyle/>
          <a:p>
            <a:r>
              <a:rPr lang="en-US"/>
              <a:t>Facebook Own Posts Table | Buttercup Malaysia - 10 of 15</a:t>
            </a:r>
          </a:p>
        </p:txBody>
      </p:sp>
      <p:graphicFrame>
        <p:nvGraphicFramePr>
          <p:cNvPr id="5" name="Table Placeholder 4">
            <a:extLst>
              <a:ext uri="{FF2B5EF4-FFF2-40B4-BE49-F238E27FC236}">
                <a16:creationId xmlns:a16="http://schemas.microsoft.com/office/drawing/2014/main" id="{9439B916-1AE4-401E-BA96-7D0022B675DA}"/>
              </a:ext>
            </a:extLst>
          </p:cNvPr>
          <p:cNvGraphicFramePr>
            <a:graphicFrameLocks noGrp="1"/>
          </p:cNvGraphicFramePr>
          <p:nvPr>
            <p:ph type="tbl" sz="quarter" idx="13"/>
            <p:extLst>
              <p:ext uri="{D42A27DB-BD31-4B8C-83A1-F6EECF244321}">
                <p14:modId xmlns:p14="http://schemas.microsoft.com/office/powerpoint/2010/main" val="283614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4777290"/>
                    </a:ext>
                  </a:extLst>
                </a:gridCol>
                <a:gridCol w="658368">
                  <a:extLst>
                    <a:ext uri="{9D8B030D-6E8A-4147-A177-3AD203B41FA5}">
                      <a16:colId xmlns:a16="http://schemas.microsoft.com/office/drawing/2014/main" val="3744536863"/>
                    </a:ext>
                  </a:extLst>
                </a:gridCol>
                <a:gridCol w="658368">
                  <a:extLst>
                    <a:ext uri="{9D8B030D-6E8A-4147-A177-3AD203B41FA5}">
                      <a16:colId xmlns:a16="http://schemas.microsoft.com/office/drawing/2014/main" val="2290642527"/>
                    </a:ext>
                  </a:extLst>
                </a:gridCol>
                <a:gridCol w="658368">
                  <a:extLst>
                    <a:ext uri="{9D8B030D-6E8A-4147-A177-3AD203B41FA5}">
                      <a16:colId xmlns:a16="http://schemas.microsoft.com/office/drawing/2014/main" val="3049735025"/>
                    </a:ext>
                  </a:extLst>
                </a:gridCol>
                <a:gridCol w="658368">
                  <a:extLst>
                    <a:ext uri="{9D8B030D-6E8A-4147-A177-3AD203B41FA5}">
                      <a16:colId xmlns:a16="http://schemas.microsoft.com/office/drawing/2014/main" val="2144077993"/>
                    </a:ext>
                  </a:extLst>
                </a:gridCol>
                <a:gridCol w="658368">
                  <a:extLst>
                    <a:ext uri="{9D8B030D-6E8A-4147-A177-3AD203B41FA5}">
                      <a16:colId xmlns:a16="http://schemas.microsoft.com/office/drawing/2014/main" val="101426766"/>
                    </a:ext>
                  </a:extLst>
                </a:gridCol>
                <a:gridCol w="658368">
                  <a:extLst>
                    <a:ext uri="{9D8B030D-6E8A-4147-A177-3AD203B41FA5}">
                      <a16:colId xmlns:a16="http://schemas.microsoft.com/office/drawing/2014/main" val="559977881"/>
                    </a:ext>
                  </a:extLst>
                </a:gridCol>
                <a:gridCol w="658368">
                  <a:extLst>
                    <a:ext uri="{9D8B030D-6E8A-4147-A177-3AD203B41FA5}">
                      <a16:colId xmlns:a16="http://schemas.microsoft.com/office/drawing/2014/main" val="2591783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783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- 2019-07-13 13:06:00</a:t>
                      </a:r>
                      <a:r>
                        <a:rPr kumimoji="0" lang="en-US" sz="1000" b="0" i="0" u="none" strike="noStrike" kern="1200" cap="none" spc="0" normalizeH="0" baseline="0" noProof="0">
                          <a:ln>
                            <a:noFill/>
                          </a:ln>
                          <a:solidFill>
                            <a:prstClr val="black"/>
                          </a:solidFill>
                          <a:effectLst/>
                          <a:uLnTx/>
                          <a:uFillTx/>
                          <a:latin typeface="+mn-lt"/>
                          <a:ea typeface="+mn-ea"/>
                          <a:cs typeface="+mn-cs"/>
                        </a:rPr>
                        <a:t> 
 Jarang kita lihat kek dam ini, jom kita cuba buat sendiri.​
#ResipiButtercup​
Kek Dam​
Bahan-bahan:​
Bahan A​
160gm tepung gandum, diayak ​
1 sudu teh serbuk penaik, diayak ​
150gm gula kastor ​
1 sudu makan ovalette ​
5 biji telur ​
1 sudu teh esen vanila ​
80ml susu segar ​
80ml minyak ​
1 sudu teh pes oren ​
1 sudu teh pes coklat ​
Sedikit chocolate rice sebagai hiasan​
Bahan B​
250gm Buttercup​
150gm gula aising, diayak​
1 sudu makan jus lemon
Arahan:​
1. Sediakan dua loyang bersaiz 10 x 10 inci yang dialas dengan kertas pembakar. Panaskan ketuhar pada suhu 170°C dengan api bawah sahaja. ​
2. Masukkan tepung gandum, serbuk penaik, gula kastor, ovalette, telur, dan esen vanila ke dalam mangkuk adunan. Pukul dengan kelajuan tinggi sehingga adunan menjadi kembang. ​
3. Perlahankan kelajuan dan masukkan susu segar. Pukul lagi sehingga adunan kek menjadi kembang dan ringan. ​
4. Tuangkan minyak ke dalam adunan. Gaul dengan senduk kayu sehingga sebati. ​
5. Timbang dan bahagikan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2098297"/>
                  </a:ext>
                </a:extLst>
              </a:tr>
            </a:tbl>
          </a:graphicData>
        </a:graphic>
      </p:graphicFrame>
      <p:sp>
        <p:nvSpPr>
          <p:cNvPr id="4" name="Text Placeholder 3">
            <a:extLst>
              <a:ext uri="{FF2B5EF4-FFF2-40B4-BE49-F238E27FC236}">
                <a16:creationId xmlns:a16="http://schemas.microsoft.com/office/drawing/2014/main" id="{87011A57-6DDC-44F2-978E-141EE8EFB59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579639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48DE0-B72C-4167-815C-AC5075EA19FE}"/>
              </a:ext>
            </a:extLst>
          </p:cNvPr>
          <p:cNvSpPr>
            <a:spLocks noGrp="1"/>
          </p:cNvSpPr>
          <p:nvPr>
            <p:ph type="title"/>
          </p:nvPr>
        </p:nvSpPr>
        <p:spPr/>
        <p:txBody>
          <a:bodyPr/>
          <a:lstStyle/>
          <a:p>
            <a:r>
              <a:rPr lang="en-US"/>
              <a:t>Facebook Own Posts Table | Buttercup Malaysia - 11 of 15</a:t>
            </a:r>
          </a:p>
        </p:txBody>
      </p:sp>
      <p:graphicFrame>
        <p:nvGraphicFramePr>
          <p:cNvPr id="5" name="Table Placeholder 4">
            <a:extLst>
              <a:ext uri="{FF2B5EF4-FFF2-40B4-BE49-F238E27FC236}">
                <a16:creationId xmlns:a16="http://schemas.microsoft.com/office/drawing/2014/main" id="{9870F6A0-16EA-46C3-BA4B-B49607577984}"/>
              </a:ext>
            </a:extLst>
          </p:cNvPr>
          <p:cNvGraphicFramePr>
            <a:graphicFrameLocks noGrp="1"/>
          </p:cNvGraphicFramePr>
          <p:nvPr>
            <p:ph type="tbl" sz="quarter" idx="13"/>
            <p:extLst>
              <p:ext uri="{D42A27DB-BD31-4B8C-83A1-F6EECF244321}">
                <p14:modId xmlns:p14="http://schemas.microsoft.com/office/powerpoint/2010/main" val="2210979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9508938"/>
                    </a:ext>
                  </a:extLst>
                </a:gridCol>
                <a:gridCol w="658368">
                  <a:extLst>
                    <a:ext uri="{9D8B030D-6E8A-4147-A177-3AD203B41FA5}">
                      <a16:colId xmlns:a16="http://schemas.microsoft.com/office/drawing/2014/main" val="3364556629"/>
                    </a:ext>
                  </a:extLst>
                </a:gridCol>
                <a:gridCol w="658368">
                  <a:extLst>
                    <a:ext uri="{9D8B030D-6E8A-4147-A177-3AD203B41FA5}">
                      <a16:colId xmlns:a16="http://schemas.microsoft.com/office/drawing/2014/main" val="2290557378"/>
                    </a:ext>
                  </a:extLst>
                </a:gridCol>
                <a:gridCol w="658368">
                  <a:extLst>
                    <a:ext uri="{9D8B030D-6E8A-4147-A177-3AD203B41FA5}">
                      <a16:colId xmlns:a16="http://schemas.microsoft.com/office/drawing/2014/main" val="1408243043"/>
                    </a:ext>
                  </a:extLst>
                </a:gridCol>
                <a:gridCol w="658368">
                  <a:extLst>
                    <a:ext uri="{9D8B030D-6E8A-4147-A177-3AD203B41FA5}">
                      <a16:colId xmlns:a16="http://schemas.microsoft.com/office/drawing/2014/main" val="791677991"/>
                    </a:ext>
                  </a:extLst>
                </a:gridCol>
                <a:gridCol w="658368">
                  <a:extLst>
                    <a:ext uri="{9D8B030D-6E8A-4147-A177-3AD203B41FA5}">
                      <a16:colId xmlns:a16="http://schemas.microsoft.com/office/drawing/2014/main" val="3851610440"/>
                    </a:ext>
                  </a:extLst>
                </a:gridCol>
                <a:gridCol w="658368">
                  <a:extLst>
                    <a:ext uri="{9D8B030D-6E8A-4147-A177-3AD203B41FA5}">
                      <a16:colId xmlns:a16="http://schemas.microsoft.com/office/drawing/2014/main" val="3932859717"/>
                    </a:ext>
                  </a:extLst>
                </a:gridCol>
                <a:gridCol w="658368">
                  <a:extLst>
                    <a:ext uri="{9D8B030D-6E8A-4147-A177-3AD203B41FA5}">
                      <a16:colId xmlns:a16="http://schemas.microsoft.com/office/drawing/2014/main" val="981330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45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- 2019-07-11 09:41:00</a:t>
                      </a:r>
                      <a:r>
                        <a:rPr kumimoji="0" lang="en-US" sz="1000" b="0" i="0" u="none" strike="noStrike" kern="1200" cap="none" spc="0" normalizeH="0" baseline="0" noProof="0">
                          <a:ln>
                            <a:noFill/>
                          </a:ln>
                          <a:solidFill>
                            <a:prstClr val="black"/>
                          </a:solidFill>
                          <a:effectLst/>
                          <a:uLnTx/>
                          <a:uFillTx/>
                          <a:latin typeface="+mn-lt"/>
                          <a:ea typeface="+mn-ea"/>
                          <a:cs typeface="+mn-cs"/>
                        </a:rPr>
                        <a:t> 
 Untuk kek yang yang gebu dan pelbagai rupa, Buttercuplah jawapannya!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7834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- 2019-07-09 09:12:00</a:t>
                      </a:r>
                      <a:r>
                        <a:rPr kumimoji="0" lang="en-US" sz="1000" b="0" i="0" u="none" strike="noStrike" kern="1200" cap="none" spc="0" normalizeH="0" baseline="0" noProof="0">
                          <a:ln>
                            <a:noFill/>
                          </a:ln>
                          <a:solidFill>
                            <a:prstClr val="black"/>
                          </a:solidFill>
                          <a:effectLst/>
                          <a:uLnTx/>
                          <a:uFillTx/>
                          <a:latin typeface="+mn-lt"/>
                          <a:ea typeface="+mn-ea"/>
                          <a:cs typeface="+mn-cs"/>
                        </a:rPr>
                        <a:t> 
 Apabila memasukkan tepung ke dalam Buttercup, pukul sehingga sebati sahaja. Jika memukul terlalu lama, struktur gluten akan berubah dan kek akan menjadi keras.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5943749"/>
                  </a:ext>
                </a:extLst>
              </a:tr>
            </a:tbl>
          </a:graphicData>
        </a:graphic>
      </p:graphicFrame>
      <p:sp>
        <p:nvSpPr>
          <p:cNvPr id="4" name="Text Placeholder 3">
            <a:extLst>
              <a:ext uri="{FF2B5EF4-FFF2-40B4-BE49-F238E27FC236}">
                <a16:creationId xmlns:a16="http://schemas.microsoft.com/office/drawing/2014/main" id="{DDEB2954-41EA-461A-BD25-03596166870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969045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A20BB-DD3A-47E5-ABCE-A4998C583033}"/>
              </a:ext>
            </a:extLst>
          </p:cNvPr>
          <p:cNvSpPr>
            <a:spLocks noGrp="1"/>
          </p:cNvSpPr>
          <p:nvPr>
            <p:ph type="title"/>
          </p:nvPr>
        </p:nvSpPr>
        <p:spPr/>
        <p:txBody>
          <a:bodyPr/>
          <a:lstStyle/>
          <a:p>
            <a:r>
              <a:rPr lang="en-US"/>
              <a:t>Facebook Own Posts Table | Buttercup Malaysia - 12 of 15</a:t>
            </a:r>
          </a:p>
        </p:txBody>
      </p:sp>
      <p:graphicFrame>
        <p:nvGraphicFramePr>
          <p:cNvPr id="5" name="Table Placeholder 4">
            <a:extLst>
              <a:ext uri="{FF2B5EF4-FFF2-40B4-BE49-F238E27FC236}">
                <a16:creationId xmlns:a16="http://schemas.microsoft.com/office/drawing/2014/main" id="{874BC72F-8B86-4F4A-A0DB-4D1FAD5DE6FD}"/>
              </a:ext>
            </a:extLst>
          </p:cNvPr>
          <p:cNvGraphicFramePr>
            <a:graphicFrameLocks noGrp="1"/>
          </p:cNvGraphicFramePr>
          <p:nvPr>
            <p:ph type="tbl" sz="quarter" idx="13"/>
            <p:extLst>
              <p:ext uri="{D42A27DB-BD31-4B8C-83A1-F6EECF244321}">
                <p14:modId xmlns:p14="http://schemas.microsoft.com/office/powerpoint/2010/main" val="956808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8427775"/>
                    </a:ext>
                  </a:extLst>
                </a:gridCol>
                <a:gridCol w="658368">
                  <a:extLst>
                    <a:ext uri="{9D8B030D-6E8A-4147-A177-3AD203B41FA5}">
                      <a16:colId xmlns:a16="http://schemas.microsoft.com/office/drawing/2014/main" val="3386492885"/>
                    </a:ext>
                  </a:extLst>
                </a:gridCol>
                <a:gridCol w="658368">
                  <a:extLst>
                    <a:ext uri="{9D8B030D-6E8A-4147-A177-3AD203B41FA5}">
                      <a16:colId xmlns:a16="http://schemas.microsoft.com/office/drawing/2014/main" val="817270472"/>
                    </a:ext>
                  </a:extLst>
                </a:gridCol>
                <a:gridCol w="658368">
                  <a:extLst>
                    <a:ext uri="{9D8B030D-6E8A-4147-A177-3AD203B41FA5}">
                      <a16:colId xmlns:a16="http://schemas.microsoft.com/office/drawing/2014/main" val="805332361"/>
                    </a:ext>
                  </a:extLst>
                </a:gridCol>
                <a:gridCol w="658368">
                  <a:extLst>
                    <a:ext uri="{9D8B030D-6E8A-4147-A177-3AD203B41FA5}">
                      <a16:colId xmlns:a16="http://schemas.microsoft.com/office/drawing/2014/main" val="2753128874"/>
                    </a:ext>
                  </a:extLst>
                </a:gridCol>
                <a:gridCol w="658368">
                  <a:extLst>
                    <a:ext uri="{9D8B030D-6E8A-4147-A177-3AD203B41FA5}">
                      <a16:colId xmlns:a16="http://schemas.microsoft.com/office/drawing/2014/main" val="1755352179"/>
                    </a:ext>
                  </a:extLst>
                </a:gridCol>
                <a:gridCol w="658368">
                  <a:extLst>
                    <a:ext uri="{9D8B030D-6E8A-4147-A177-3AD203B41FA5}">
                      <a16:colId xmlns:a16="http://schemas.microsoft.com/office/drawing/2014/main" val="480810882"/>
                    </a:ext>
                  </a:extLst>
                </a:gridCol>
                <a:gridCol w="658368">
                  <a:extLst>
                    <a:ext uri="{9D8B030D-6E8A-4147-A177-3AD203B41FA5}">
                      <a16:colId xmlns:a16="http://schemas.microsoft.com/office/drawing/2014/main" val="2490431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749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- 2019-07-07 01:04:00</a:t>
                      </a:r>
                      <a:r>
                        <a:rPr kumimoji="0" lang="en-US" sz="1000" b="0" i="0" u="none" strike="noStrike" kern="1200" cap="none" spc="0" normalizeH="0" baseline="0" noProof="0">
                          <a:ln>
                            <a:noFill/>
                          </a:ln>
                          <a:solidFill>
                            <a:prstClr val="black"/>
                          </a:solidFill>
                          <a:effectLst/>
                          <a:uLnTx/>
                          <a:uFillTx/>
                          <a:latin typeface="+mn-lt"/>
                          <a:ea typeface="+mn-ea"/>
                          <a:cs typeface="+mn-cs"/>
                        </a:rPr>
                        <a:t> 
 Resipi ini mungkin mengambil masa sedikit bagi anda yang tidak biasa tetapi rasanya yang lemak berkrim memang berbaloi!​
#ResipiButtercup​
Kek Keju Badam​
Bahan-bahan:​
Dasar:​
100gm Buttercup cair​
200gm biskut digestive​
Nougatine:​
50gm gula​
100gm badam tanpa kulit​
Inti:​
Bahan A:​
500gm krim keju​
Bahan B:​
250gm susu pekat​
2 sudu makan madu​
Bahan C:​
3 bji telur​
1 sudu makan jus lemon​
Bahan D:​
250gm krim masam​
1 sudu makan gula
Arahan:​
Dasar: ​
1. Satukan bahan dan tekan ke dalam tin.
​Nougatine: ​
1. Masak gula sehingga menjadi karamel, kemudian tambahkan badam dan masak sehingga keperangan.​
2. Setelah masak, sejukkan dan cincang kasar.​
​Inti: ​
1. Pukul bahan A &amp; masukkan bahan B, pukul sehingga lembut.​
2. Masukkan bahan C secara selang-seli dan pukul lagi. ​
3. Masukkan nougatine tadi dan gaul sebati. ​
4. Tuang ke dalam loyang, bakar pada suhu 160°C selama 50 minit. ​
5. Campurkan bahan D. ​
6. Keluarkan kek dan tuang adunan ke atas dasar, bakar lagi selama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780386"/>
                  </a:ext>
                </a:extLst>
              </a:tr>
            </a:tbl>
          </a:graphicData>
        </a:graphic>
      </p:graphicFrame>
      <p:sp>
        <p:nvSpPr>
          <p:cNvPr id="4" name="Text Placeholder 3">
            <a:extLst>
              <a:ext uri="{FF2B5EF4-FFF2-40B4-BE49-F238E27FC236}">
                <a16:creationId xmlns:a16="http://schemas.microsoft.com/office/drawing/2014/main" id="{44FA7550-7F0E-44FD-AD64-E4A68FC0601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47487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181B3-D964-42F6-BAC8-3FB16738DB0C}"/>
              </a:ext>
            </a:extLst>
          </p:cNvPr>
          <p:cNvSpPr>
            <a:spLocks noGrp="1"/>
          </p:cNvSpPr>
          <p:nvPr>
            <p:ph type="title"/>
          </p:nvPr>
        </p:nvSpPr>
        <p:spPr/>
        <p:txBody>
          <a:bodyPr/>
          <a:lstStyle/>
          <a:p>
            <a:r>
              <a:rPr lang="en-US"/>
              <a:t>Facebook Own Posts Table | Buttercup Malaysia - 13 of 15</a:t>
            </a:r>
          </a:p>
        </p:txBody>
      </p:sp>
      <p:graphicFrame>
        <p:nvGraphicFramePr>
          <p:cNvPr id="5" name="Table Placeholder 4">
            <a:extLst>
              <a:ext uri="{FF2B5EF4-FFF2-40B4-BE49-F238E27FC236}">
                <a16:creationId xmlns:a16="http://schemas.microsoft.com/office/drawing/2014/main" id="{F23D0F26-6171-4848-B27A-C4A54F878178}"/>
              </a:ext>
            </a:extLst>
          </p:cNvPr>
          <p:cNvGraphicFramePr>
            <a:graphicFrameLocks noGrp="1"/>
          </p:cNvGraphicFramePr>
          <p:nvPr>
            <p:ph type="tbl" sz="quarter" idx="13"/>
            <p:extLst>
              <p:ext uri="{D42A27DB-BD31-4B8C-83A1-F6EECF244321}">
                <p14:modId xmlns:p14="http://schemas.microsoft.com/office/powerpoint/2010/main" val="2106470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6776370"/>
                    </a:ext>
                  </a:extLst>
                </a:gridCol>
                <a:gridCol w="658368">
                  <a:extLst>
                    <a:ext uri="{9D8B030D-6E8A-4147-A177-3AD203B41FA5}">
                      <a16:colId xmlns:a16="http://schemas.microsoft.com/office/drawing/2014/main" val="194979120"/>
                    </a:ext>
                  </a:extLst>
                </a:gridCol>
                <a:gridCol w="658368">
                  <a:extLst>
                    <a:ext uri="{9D8B030D-6E8A-4147-A177-3AD203B41FA5}">
                      <a16:colId xmlns:a16="http://schemas.microsoft.com/office/drawing/2014/main" val="381607670"/>
                    </a:ext>
                  </a:extLst>
                </a:gridCol>
                <a:gridCol w="658368">
                  <a:extLst>
                    <a:ext uri="{9D8B030D-6E8A-4147-A177-3AD203B41FA5}">
                      <a16:colId xmlns:a16="http://schemas.microsoft.com/office/drawing/2014/main" val="3637605509"/>
                    </a:ext>
                  </a:extLst>
                </a:gridCol>
                <a:gridCol w="658368">
                  <a:extLst>
                    <a:ext uri="{9D8B030D-6E8A-4147-A177-3AD203B41FA5}">
                      <a16:colId xmlns:a16="http://schemas.microsoft.com/office/drawing/2014/main" val="1136736393"/>
                    </a:ext>
                  </a:extLst>
                </a:gridCol>
                <a:gridCol w="658368">
                  <a:extLst>
                    <a:ext uri="{9D8B030D-6E8A-4147-A177-3AD203B41FA5}">
                      <a16:colId xmlns:a16="http://schemas.microsoft.com/office/drawing/2014/main" val="2036075134"/>
                    </a:ext>
                  </a:extLst>
                </a:gridCol>
                <a:gridCol w="658368">
                  <a:extLst>
                    <a:ext uri="{9D8B030D-6E8A-4147-A177-3AD203B41FA5}">
                      <a16:colId xmlns:a16="http://schemas.microsoft.com/office/drawing/2014/main" val="3889690179"/>
                    </a:ext>
                  </a:extLst>
                </a:gridCol>
                <a:gridCol w="658368">
                  <a:extLst>
                    <a:ext uri="{9D8B030D-6E8A-4147-A177-3AD203B41FA5}">
                      <a16:colId xmlns:a16="http://schemas.microsoft.com/office/drawing/2014/main" val="1920135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077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- 2019-07-05 10:01:00</a:t>
                      </a:r>
                      <a:r>
                        <a:rPr kumimoji="0" lang="en-US" sz="1000" b="0" i="0" u="none" strike="noStrike" kern="1200" cap="none" spc="0" normalizeH="0" baseline="0" noProof="0">
                          <a:ln>
                            <a:noFill/>
                          </a:ln>
                          <a:solidFill>
                            <a:prstClr val="black"/>
                          </a:solidFill>
                          <a:effectLst/>
                          <a:uLnTx/>
                          <a:uFillTx/>
                          <a:latin typeface="+mn-lt"/>
                          <a:ea typeface="+mn-ea"/>
                          <a:cs typeface="+mn-cs"/>
                        </a:rPr>
                        <a:t> 
 Pernah cuba kek epal? Senang saja hendak membuatnya di rumah. Ikut resipi ini:​
#ResipiButtercup​
Kek Epal​
Bahan-bahan:​
100g Buttercup, suhu bilik
1 biji epal​
80gm gula halus​
2 sudu makan gula​
2 biji telur​
100ml krim segar/krim putar​
150gm tepung gandum​
1 sudu kecil serbuk penaik
Arahan:​
1. Cuci dan kupas kulit epal kemudian potong kecil-kecil lebih kurang 3mm. Gaulkan epal dengan 2 sudu gula dan masak sehingga epal lembut. ​
2. Pukul Buttercup sehingga menjadi krim. Kemudian masukkan gula, pukul sehingga putih.​
3. Masukkan telur satu persatu sambil terus memukul.​
4. Kemudian, masukkan krim segar dan gaul sebati.​
5. Masukkan tepung yang telah diayak dengan serbuk penaik dan terus kacau.​
6. Akhir sekali masukkan epal dan jusnya. Gaulkan dan tuang ke dalam loyang.​
7. Bakar selama 35 minit pada suhu 180°C.​
Sumber: http://myresipi.com/recipes/apple-cake?_ga=2.138854707.1228193507.1554210115-1816638710.1538982225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3836168"/>
                  </a:ext>
                </a:extLst>
              </a:tr>
            </a:tbl>
          </a:graphicData>
        </a:graphic>
      </p:graphicFrame>
      <p:sp>
        <p:nvSpPr>
          <p:cNvPr id="4" name="Text Placeholder 3">
            <a:extLst>
              <a:ext uri="{FF2B5EF4-FFF2-40B4-BE49-F238E27FC236}">
                <a16:creationId xmlns:a16="http://schemas.microsoft.com/office/drawing/2014/main" id="{A7F83EB5-DF0A-4EED-8CD6-9A7BCC77D84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254168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0F66F-4371-466E-A67F-7CE5AA26EC29}"/>
              </a:ext>
            </a:extLst>
          </p:cNvPr>
          <p:cNvSpPr>
            <a:spLocks noGrp="1"/>
          </p:cNvSpPr>
          <p:nvPr>
            <p:ph type="title"/>
          </p:nvPr>
        </p:nvSpPr>
        <p:spPr/>
        <p:txBody>
          <a:bodyPr/>
          <a:lstStyle/>
          <a:p>
            <a:r>
              <a:rPr lang="en-US"/>
              <a:t>Facebook Own Posts Table | Buttercup Malaysia - 14 of 15</a:t>
            </a:r>
          </a:p>
        </p:txBody>
      </p:sp>
      <p:graphicFrame>
        <p:nvGraphicFramePr>
          <p:cNvPr id="5" name="Table Placeholder 4">
            <a:extLst>
              <a:ext uri="{FF2B5EF4-FFF2-40B4-BE49-F238E27FC236}">
                <a16:creationId xmlns:a16="http://schemas.microsoft.com/office/drawing/2014/main" id="{4A11CC21-1426-412E-8B0E-C234F9DC1E67}"/>
              </a:ext>
            </a:extLst>
          </p:cNvPr>
          <p:cNvGraphicFramePr>
            <a:graphicFrameLocks noGrp="1"/>
          </p:cNvGraphicFramePr>
          <p:nvPr>
            <p:ph type="tbl" sz="quarter" idx="13"/>
            <p:extLst>
              <p:ext uri="{D42A27DB-BD31-4B8C-83A1-F6EECF244321}">
                <p14:modId xmlns:p14="http://schemas.microsoft.com/office/powerpoint/2010/main" val="249418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5882258"/>
                    </a:ext>
                  </a:extLst>
                </a:gridCol>
                <a:gridCol w="658368">
                  <a:extLst>
                    <a:ext uri="{9D8B030D-6E8A-4147-A177-3AD203B41FA5}">
                      <a16:colId xmlns:a16="http://schemas.microsoft.com/office/drawing/2014/main" val="2035317558"/>
                    </a:ext>
                  </a:extLst>
                </a:gridCol>
                <a:gridCol w="658368">
                  <a:extLst>
                    <a:ext uri="{9D8B030D-6E8A-4147-A177-3AD203B41FA5}">
                      <a16:colId xmlns:a16="http://schemas.microsoft.com/office/drawing/2014/main" val="1603686975"/>
                    </a:ext>
                  </a:extLst>
                </a:gridCol>
                <a:gridCol w="658368">
                  <a:extLst>
                    <a:ext uri="{9D8B030D-6E8A-4147-A177-3AD203B41FA5}">
                      <a16:colId xmlns:a16="http://schemas.microsoft.com/office/drawing/2014/main" val="472749577"/>
                    </a:ext>
                  </a:extLst>
                </a:gridCol>
                <a:gridCol w="658368">
                  <a:extLst>
                    <a:ext uri="{9D8B030D-6E8A-4147-A177-3AD203B41FA5}">
                      <a16:colId xmlns:a16="http://schemas.microsoft.com/office/drawing/2014/main" val="292329623"/>
                    </a:ext>
                  </a:extLst>
                </a:gridCol>
                <a:gridCol w="658368">
                  <a:extLst>
                    <a:ext uri="{9D8B030D-6E8A-4147-A177-3AD203B41FA5}">
                      <a16:colId xmlns:a16="http://schemas.microsoft.com/office/drawing/2014/main" val="1009679453"/>
                    </a:ext>
                  </a:extLst>
                </a:gridCol>
                <a:gridCol w="658368">
                  <a:extLst>
                    <a:ext uri="{9D8B030D-6E8A-4147-A177-3AD203B41FA5}">
                      <a16:colId xmlns:a16="http://schemas.microsoft.com/office/drawing/2014/main" val="2841309757"/>
                    </a:ext>
                  </a:extLst>
                </a:gridCol>
                <a:gridCol w="658368">
                  <a:extLst>
                    <a:ext uri="{9D8B030D-6E8A-4147-A177-3AD203B41FA5}">
                      <a16:colId xmlns:a16="http://schemas.microsoft.com/office/drawing/2014/main" val="4139586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213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- 2019-07-03 09:56:00</a:t>
                      </a:r>
                      <a:r>
                        <a:rPr kumimoji="0" lang="en-US" sz="1000" b="0" i="0" u="none" strike="noStrike" kern="1200" cap="none" spc="0" normalizeH="0" baseline="0" noProof="0">
                          <a:ln>
                            <a:noFill/>
                          </a:ln>
                          <a:solidFill>
                            <a:prstClr val="black"/>
                          </a:solidFill>
                          <a:effectLst/>
                          <a:uLnTx/>
                          <a:uFillTx/>
                          <a:latin typeface="+mn-lt"/>
                          <a:ea typeface="+mn-ea"/>
                          <a:cs typeface="+mn-cs"/>
                        </a:rPr>
                        <a:t> 
 Kek menjadi bantat dan tidak lembut disebabkan oleh adunan yang belum kembang. Untuk mendapatkan kek yang gebu, pukul bahan satu per satu agar udara masuk ke dalam bahan adunan.​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2030417"/>
                  </a:ext>
                </a:extLst>
              </a:tr>
            </a:tbl>
          </a:graphicData>
        </a:graphic>
      </p:graphicFrame>
      <p:sp>
        <p:nvSpPr>
          <p:cNvPr id="4" name="Text Placeholder 3">
            <a:extLst>
              <a:ext uri="{FF2B5EF4-FFF2-40B4-BE49-F238E27FC236}">
                <a16:creationId xmlns:a16="http://schemas.microsoft.com/office/drawing/2014/main" id="{22CF6664-CF6C-420A-8084-E7DF00242BEE}"/>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6366373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A8DCF-B01D-45C6-A85F-13C2BF4773F3}"/>
              </a:ext>
            </a:extLst>
          </p:cNvPr>
          <p:cNvSpPr>
            <a:spLocks noGrp="1"/>
          </p:cNvSpPr>
          <p:nvPr>
            <p:ph type="title"/>
          </p:nvPr>
        </p:nvSpPr>
        <p:spPr/>
        <p:txBody>
          <a:bodyPr/>
          <a:lstStyle/>
          <a:p>
            <a:r>
              <a:rPr lang="en-US"/>
              <a:t>Facebook Own Posts Table | Buttercup Malaysia - 15 of 15</a:t>
            </a:r>
          </a:p>
        </p:txBody>
      </p:sp>
      <p:graphicFrame>
        <p:nvGraphicFramePr>
          <p:cNvPr id="5" name="Table Placeholder 4">
            <a:extLst>
              <a:ext uri="{FF2B5EF4-FFF2-40B4-BE49-F238E27FC236}">
                <a16:creationId xmlns:a16="http://schemas.microsoft.com/office/drawing/2014/main" id="{2297EDCC-9E3D-49C9-A59B-6F42BB69D3C0}"/>
              </a:ext>
            </a:extLst>
          </p:cNvPr>
          <p:cNvGraphicFramePr>
            <a:graphicFrameLocks noGrp="1"/>
          </p:cNvGraphicFramePr>
          <p:nvPr>
            <p:ph type="tbl" sz="quarter" idx="13"/>
            <p:extLst>
              <p:ext uri="{D42A27DB-BD31-4B8C-83A1-F6EECF244321}">
                <p14:modId xmlns:p14="http://schemas.microsoft.com/office/powerpoint/2010/main" val="1740786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9644617"/>
                    </a:ext>
                  </a:extLst>
                </a:gridCol>
                <a:gridCol w="658368">
                  <a:extLst>
                    <a:ext uri="{9D8B030D-6E8A-4147-A177-3AD203B41FA5}">
                      <a16:colId xmlns:a16="http://schemas.microsoft.com/office/drawing/2014/main" val="1534141217"/>
                    </a:ext>
                  </a:extLst>
                </a:gridCol>
                <a:gridCol w="658368">
                  <a:extLst>
                    <a:ext uri="{9D8B030D-6E8A-4147-A177-3AD203B41FA5}">
                      <a16:colId xmlns:a16="http://schemas.microsoft.com/office/drawing/2014/main" val="2317489089"/>
                    </a:ext>
                  </a:extLst>
                </a:gridCol>
                <a:gridCol w="658368">
                  <a:extLst>
                    <a:ext uri="{9D8B030D-6E8A-4147-A177-3AD203B41FA5}">
                      <a16:colId xmlns:a16="http://schemas.microsoft.com/office/drawing/2014/main" val="1980063803"/>
                    </a:ext>
                  </a:extLst>
                </a:gridCol>
                <a:gridCol w="658368">
                  <a:extLst>
                    <a:ext uri="{9D8B030D-6E8A-4147-A177-3AD203B41FA5}">
                      <a16:colId xmlns:a16="http://schemas.microsoft.com/office/drawing/2014/main" val="3175356282"/>
                    </a:ext>
                  </a:extLst>
                </a:gridCol>
                <a:gridCol w="658368">
                  <a:extLst>
                    <a:ext uri="{9D8B030D-6E8A-4147-A177-3AD203B41FA5}">
                      <a16:colId xmlns:a16="http://schemas.microsoft.com/office/drawing/2014/main" val="575929376"/>
                    </a:ext>
                  </a:extLst>
                </a:gridCol>
                <a:gridCol w="658368">
                  <a:extLst>
                    <a:ext uri="{9D8B030D-6E8A-4147-A177-3AD203B41FA5}">
                      <a16:colId xmlns:a16="http://schemas.microsoft.com/office/drawing/2014/main" val="4193194727"/>
                    </a:ext>
                  </a:extLst>
                </a:gridCol>
                <a:gridCol w="658368">
                  <a:extLst>
                    <a:ext uri="{9D8B030D-6E8A-4147-A177-3AD203B41FA5}">
                      <a16:colId xmlns:a16="http://schemas.microsoft.com/office/drawing/2014/main" val="3900088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265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- 2019-07-01 09:53:00</a:t>
                      </a:r>
                      <a:r>
                        <a:rPr kumimoji="0" lang="en-US" sz="1000" b="0" i="0" u="none" strike="noStrike" kern="1200" cap="none" spc="0" normalizeH="0" baseline="0" noProof="0">
                          <a:ln>
                            <a:noFill/>
                          </a:ln>
                          <a:solidFill>
                            <a:prstClr val="black"/>
                          </a:solidFill>
                          <a:effectLst/>
                          <a:uLnTx/>
                          <a:uFillTx/>
                          <a:latin typeface="+mn-lt"/>
                          <a:ea typeface="+mn-ea"/>
                          <a:cs typeface="+mn-cs"/>
                        </a:rPr>
                        <a:t> 
 Bersedia semua penggemar kek! Kali ini Buttercup kongsikan resipi dan tip-tip untuk membuat kek yang istimewa.​
#ResipiButtercup​
Kek Keju Karamel​
Bahan-bahan:​
Bahan A (Gula Hangus):​
4 sudu makan gula kastor​
Bahan B (Puding Karamel):​
6 biji telur kuning​
200g susu cair​
70g air​
1 sudu teh esen vanila​
Bahan C:​
4 biji telur putih​
50g gula kastor​
¼ sudu teh krim tartar​
Bahan D:​
40g Buttercup​
500g krim keju​
150g gula kastor​
4 biji telur kuning
Arahan:​
1. Masak bahan A dalam loyang bersaiz 8 inci dan ketepikan.​
2. Satukan dan gaul bahan B sehingga sebati. Kemudian, tambahkan ke dalam bahan A.​
3. Pukul bahan C sehingga pekat.​
4. Pukul bahan D kecuali telur kuning. Tambahkan telur kuning satu per satu sambil memukul sebati.​
5. Masukkan adunan C ke dalam adunan D dan pukul sebati.​
6. Bakar dengan cara water bath pada suhu 150°C selama satu setengah jam.​
7. Setelah masak, rehatkan kek untuk 30 minit barulah diterbalikkan dan sejukkan.​
Sumber: https://www.rasa.my/k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9720311"/>
                  </a:ext>
                </a:extLst>
              </a:tr>
            </a:tbl>
          </a:graphicData>
        </a:graphic>
      </p:graphicFrame>
      <p:sp>
        <p:nvSpPr>
          <p:cNvPr id="4" name="Text Placeholder 3">
            <a:extLst>
              <a:ext uri="{FF2B5EF4-FFF2-40B4-BE49-F238E27FC236}">
                <a16:creationId xmlns:a16="http://schemas.microsoft.com/office/drawing/2014/main" id="{DA2DE97A-D6D9-4B7A-9D5A-271B106E214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1323728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1202</Words>
  <Application>Microsoft Office PowerPoint</Application>
  <PresentationFormat>On-screen Show (4:3)</PresentationFormat>
  <Paragraphs>545</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15</vt:lpstr>
      <vt:lpstr>Facebook Own Posts Table | Buttercup Malaysia - 2 of 15</vt:lpstr>
      <vt:lpstr>Facebook Own Posts Table | Buttercup Malaysia - 3 of 15</vt:lpstr>
      <vt:lpstr>Facebook Own Posts Table | Buttercup Malaysia - 4 of 15</vt:lpstr>
      <vt:lpstr>Facebook Own Posts Table | Buttercup Malaysia - 5 of 15</vt:lpstr>
      <vt:lpstr>Facebook Own Posts Table | Buttercup Malaysia - 6 of 15</vt:lpstr>
      <vt:lpstr>Facebook Own Posts Table | Buttercup Malaysia - 7 of 15</vt:lpstr>
      <vt:lpstr>Facebook Own Posts Table | Buttercup Malaysia - 8 of 15</vt:lpstr>
      <vt:lpstr>Facebook Own Posts Table | Buttercup Malaysia - 9 of 15</vt:lpstr>
      <vt:lpstr>Facebook Own Posts Table | Buttercup Malaysia - 10 of 15</vt:lpstr>
      <vt:lpstr>Facebook Own Posts Table | Buttercup Malaysia - 11 of 15</vt:lpstr>
      <vt:lpstr>Facebook Own Posts Table | Buttercup Malaysia - 12 of 15</vt:lpstr>
      <vt:lpstr>Facebook Own Posts Table | Buttercup Malaysia - 13 of 15</vt:lpstr>
      <vt:lpstr>Facebook Own Posts Table | Buttercup Malaysia - 14 of 15</vt:lpstr>
      <vt:lpstr>Facebook Own Posts Table | Buttercup Malaysia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2019-08-05T06:56:43Z</dcterms:created>
  <dcterms:modified xsi:type="dcterms:W3CDTF">2019-08-05T06:57:43Z</dcterms:modified>
</cp:coreProperties>
</file>