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3" r:id="rId8"/>
    <p:sldId id="264" r:id="rId9"/>
    <p:sldId id="265" r:id="rId10"/>
    <p:sldId id="267" r:id="rId11"/>
    <p:sldId id="268" r:id="rId12"/>
    <p:sldId id="269" r:id="rId13"/>
    <p:sldId id="270" r:id="rId14"/>
    <p:sldId id="271" r:id="rId15"/>
    <p:sldId id="272" r:id="rId16"/>
    <p:sldId id="273" r:id="rId17"/>
    <p:sldId id="274" r:id="rId18"/>
    <p:sldId id="275" r:id="rId19"/>
    <p:sldId id="276" r:id="rId20"/>
    <p:sldId id="277" r:id="rId21"/>
    <p:sldId id="278" r:id="rId22"/>
    <p:sldId id="279" r:id="rId23"/>
    <p:sldId id="280" r:id="rId24"/>
    <p:sldId id="281" r:id="rId25"/>
    <p:sldId id="282" r:id="rId26"/>
    <p:sldId id="283" r:id="rId27"/>
    <p:sldId id="284" r:id="rId28"/>
    <p:sldId id="285" r:id="rId29"/>
    <p:sldId id="286" r:id="rId30"/>
    <p:sldId id="287" r:id="rId31"/>
    <p:sldId id="288" r:id="rId32"/>
    <p:sldId id="289" r:id="rId33"/>
    <p:sldId id="290" r:id="rId34"/>
    <p:sldId id="291" r:id="rId35"/>
    <p:sldId id="292" r:id="rId36"/>
    <p:sldId id="293" r:id="rId37"/>
  </p:sldIdLst>
  <p:sldSz cx="9144000" cy="6858000" type="screen4x3"/>
  <p:notesSz cx="6858000" cy="9144000"/>
  <p:embeddedFontLst>
    <p:embeddedFont>
      <p:font typeface="Calibri" panose="020F0502020204030204" pitchFamily="34" charset="0"/>
      <p:regular r:id="rId38"/>
      <p:bold r:id="rId39"/>
      <p:italic r:id="rId40"/>
      <p:boldItalic r:id="rId41"/>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81" d="100"/>
          <a:sy n="81" d="100"/>
        </p:scale>
        <p:origin x="108" y="96"/>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font" Target="fonts/font2.fntdata"/><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font" Target="fonts/font1.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font" Target="fonts/font4.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font" Target="fonts/font3.fntdata"/><Relationship Id="rId45"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viewProps" Target="view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Fans Change</c:v>
                </c:pt>
              </c:strCache>
            </c:strRef>
          </c:tx>
          <c:spPr>
            <a:solidFill>
              <a:schemeClr val="accent1"/>
            </a:solidFill>
            <a:ln>
              <a:noFill/>
            </a:ln>
            <a:effectLst/>
          </c:spPr>
          <c:invertIfNegative val="0"/>
          <c:cat>
            <c:strRef>
              <c:f>Sheet1!$A$2:$A$11</c:f>
              <c:strCache>
                <c:ptCount val="10"/>
                <c:pt idx="0">
                  <c:v>Restored Likes from Reactivated Accounts</c:v>
                </c:pt>
                <c:pt idx="1">
                  <c:v>Ads</c:v>
                </c:pt>
                <c:pt idx="2">
                  <c:v>Your Page</c:v>
                </c:pt>
                <c:pt idx="3">
                  <c:v>Search</c:v>
                </c:pt>
                <c:pt idx="4">
                  <c:v>Other</c:v>
                </c:pt>
                <c:pt idx="5">
                  <c:v>News Feed</c:v>
                </c:pt>
                <c:pt idx="6">
                  <c:v>Page Suggestions</c:v>
                </c:pt>
                <c:pt idx="7">
                  <c:v>Unlikes from Page, Posts, or News Feed</c:v>
                </c:pt>
                <c:pt idx="8">
                  <c:v>Suspicious Account Removals</c:v>
                </c:pt>
                <c:pt idx="9">
                  <c:v>Deactivated or Memorialized Account Removals</c:v>
                </c:pt>
              </c:strCache>
            </c:strRef>
          </c:cat>
          <c:val>
            <c:numRef>
              <c:f>Sheet1!$B$2:$B$11</c:f>
              <c:numCache>
                <c:formatCode>General</c:formatCode>
                <c:ptCount val="10"/>
                <c:pt idx="0">
                  <c:v>275</c:v>
                </c:pt>
                <c:pt idx="1">
                  <c:v>132</c:v>
                </c:pt>
                <c:pt idx="2">
                  <c:v>124</c:v>
                </c:pt>
                <c:pt idx="3">
                  <c:v>39</c:v>
                </c:pt>
                <c:pt idx="4">
                  <c:v>20</c:v>
                </c:pt>
                <c:pt idx="5">
                  <c:v>16</c:v>
                </c:pt>
                <c:pt idx="6">
                  <c:v>16</c:v>
                </c:pt>
                <c:pt idx="7">
                  <c:v>-79</c:v>
                </c:pt>
                <c:pt idx="8">
                  <c:v>-107</c:v>
                </c:pt>
                <c:pt idx="9">
                  <c:v>-449</c:v>
                </c:pt>
              </c:numCache>
            </c:numRef>
          </c:val>
          <c:extLst>
            <c:ext xmlns:c16="http://schemas.microsoft.com/office/drawing/2014/chart" uri="{C3380CC4-5D6E-409C-BE32-E72D297353CC}">
              <c16:uniqueId val="{00000000-F63D-470C-8FAA-D7CCB8D4D409}"/>
            </c:ext>
          </c:extLst>
        </c:ser>
        <c:dLbls>
          <c:showLegendKey val="0"/>
          <c:showVal val="0"/>
          <c:showCatName val="0"/>
          <c:showSerName val="0"/>
          <c:showPercent val="0"/>
          <c:showBubbleSize val="0"/>
        </c:dLbls>
        <c:gapWidth val="219"/>
        <c:overlap val="-27"/>
        <c:axId val="43669104"/>
        <c:axId val="43664512"/>
      </c:barChart>
      <c:catAx>
        <c:axId val="436691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664512"/>
        <c:crosses val="autoZero"/>
        <c:auto val="1"/>
        <c:lblAlgn val="ctr"/>
        <c:lblOffset val="100"/>
        <c:noMultiLvlLbl val="0"/>
      </c:catAx>
      <c:valAx>
        <c:axId val="4366451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6691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Chili's Malaysia</c:v>
                </c:pt>
              </c:strCache>
            </c:strRef>
          </c:tx>
          <c:spPr>
            <a:ln w="28575" cap="rnd">
              <a:solidFill>
                <a:schemeClr val="accent1"/>
              </a:solidFill>
              <a:round/>
            </a:ln>
            <a:effectLst/>
          </c:spPr>
          <c:marker>
            <c:symbol val="none"/>
          </c:marker>
          <c:cat>
            <c:numRef>
              <c:f>Sheet1!$A$2:$A$32</c:f>
              <c:numCache>
                <c:formatCode>m/d/yyyy</c:formatCode>
                <c:ptCount val="31"/>
                <c:pt idx="0">
                  <c:v>43101</c:v>
                </c:pt>
                <c:pt idx="1">
                  <c:v>43102</c:v>
                </c:pt>
                <c:pt idx="2">
                  <c:v>43103</c:v>
                </c:pt>
                <c:pt idx="3">
                  <c:v>43104</c:v>
                </c:pt>
                <c:pt idx="4">
                  <c:v>43105</c:v>
                </c:pt>
                <c:pt idx="5">
                  <c:v>43106</c:v>
                </c:pt>
                <c:pt idx="6">
                  <c:v>43107</c:v>
                </c:pt>
                <c:pt idx="7">
                  <c:v>43108</c:v>
                </c:pt>
                <c:pt idx="8">
                  <c:v>43109</c:v>
                </c:pt>
                <c:pt idx="9">
                  <c:v>43110</c:v>
                </c:pt>
                <c:pt idx="10">
                  <c:v>43111</c:v>
                </c:pt>
                <c:pt idx="11">
                  <c:v>43112</c:v>
                </c:pt>
                <c:pt idx="12">
                  <c:v>43113</c:v>
                </c:pt>
                <c:pt idx="13">
                  <c:v>43114</c:v>
                </c:pt>
                <c:pt idx="14">
                  <c:v>43115</c:v>
                </c:pt>
                <c:pt idx="15">
                  <c:v>43116</c:v>
                </c:pt>
                <c:pt idx="16">
                  <c:v>43117</c:v>
                </c:pt>
                <c:pt idx="17">
                  <c:v>43118</c:v>
                </c:pt>
                <c:pt idx="18">
                  <c:v>43119</c:v>
                </c:pt>
                <c:pt idx="19">
                  <c:v>43120</c:v>
                </c:pt>
                <c:pt idx="20">
                  <c:v>43121</c:v>
                </c:pt>
                <c:pt idx="21">
                  <c:v>43122</c:v>
                </c:pt>
                <c:pt idx="22">
                  <c:v>43123</c:v>
                </c:pt>
                <c:pt idx="23">
                  <c:v>43124</c:v>
                </c:pt>
                <c:pt idx="24">
                  <c:v>43125</c:v>
                </c:pt>
                <c:pt idx="25">
                  <c:v>43126</c:v>
                </c:pt>
                <c:pt idx="26">
                  <c:v>43127</c:v>
                </c:pt>
                <c:pt idx="27">
                  <c:v>43128</c:v>
                </c:pt>
                <c:pt idx="28">
                  <c:v>43129</c:v>
                </c:pt>
                <c:pt idx="29">
                  <c:v>43130</c:v>
                </c:pt>
                <c:pt idx="30">
                  <c:v>43131</c:v>
                </c:pt>
              </c:numCache>
            </c:numRef>
          </c:cat>
          <c:val>
            <c:numRef>
              <c:f>Sheet1!$B$2:$B$32</c:f>
              <c:numCache>
                <c:formatCode>General</c:formatCode>
                <c:ptCount val="31"/>
                <c:pt idx="0">
                  <c:v>0</c:v>
                </c:pt>
                <c:pt idx="1">
                  <c:v>213</c:v>
                </c:pt>
                <c:pt idx="2">
                  <c:v>0</c:v>
                </c:pt>
                <c:pt idx="3">
                  <c:v>230</c:v>
                </c:pt>
                <c:pt idx="4">
                  <c:v>18</c:v>
                </c:pt>
                <c:pt idx="5">
                  <c:v>162</c:v>
                </c:pt>
                <c:pt idx="6">
                  <c:v>25</c:v>
                </c:pt>
                <c:pt idx="7">
                  <c:v>30</c:v>
                </c:pt>
                <c:pt idx="8">
                  <c:v>0</c:v>
                </c:pt>
                <c:pt idx="9">
                  <c:v>174</c:v>
                </c:pt>
                <c:pt idx="10">
                  <c:v>18</c:v>
                </c:pt>
                <c:pt idx="11">
                  <c:v>22</c:v>
                </c:pt>
                <c:pt idx="12">
                  <c:v>279</c:v>
                </c:pt>
                <c:pt idx="13">
                  <c:v>106</c:v>
                </c:pt>
                <c:pt idx="14">
                  <c:v>0</c:v>
                </c:pt>
                <c:pt idx="15">
                  <c:v>0</c:v>
                </c:pt>
                <c:pt idx="16">
                  <c:v>11</c:v>
                </c:pt>
                <c:pt idx="17">
                  <c:v>22</c:v>
                </c:pt>
                <c:pt idx="18">
                  <c:v>0</c:v>
                </c:pt>
                <c:pt idx="19">
                  <c:v>81</c:v>
                </c:pt>
                <c:pt idx="20">
                  <c:v>0</c:v>
                </c:pt>
                <c:pt idx="21">
                  <c:v>193</c:v>
                </c:pt>
                <c:pt idx="22">
                  <c:v>0</c:v>
                </c:pt>
                <c:pt idx="23">
                  <c:v>0</c:v>
                </c:pt>
                <c:pt idx="24">
                  <c:v>90</c:v>
                </c:pt>
                <c:pt idx="25">
                  <c:v>703</c:v>
                </c:pt>
                <c:pt idx="26">
                  <c:v>0</c:v>
                </c:pt>
                <c:pt idx="27">
                  <c:v>72</c:v>
                </c:pt>
                <c:pt idx="28">
                  <c:v>144</c:v>
                </c:pt>
                <c:pt idx="29">
                  <c:v>80</c:v>
                </c:pt>
                <c:pt idx="30">
                  <c:v>59</c:v>
                </c:pt>
              </c:numCache>
            </c:numRef>
          </c:val>
          <c:smooth val="0"/>
          <c:extLst>
            <c:ext xmlns:c16="http://schemas.microsoft.com/office/drawing/2014/chart" uri="{C3380CC4-5D6E-409C-BE32-E72D297353CC}">
              <c16:uniqueId val="{00000000-D5F2-40EF-9BB7-1AF539D80B32}"/>
            </c:ext>
          </c:extLst>
        </c:ser>
        <c:dLbls>
          <c:showLegendKey val="0"/>
          <c:showVal val="0"/>
          <c:showCatName val="0"/>
          <c:showSerName val="0"/>
          <c:showPercent val="0"/>
          <c:showBubbleSize val="0"/>
        </c:dLbls>
        <c:smooth val="0"/>
        <c:axId val="43663528"/>
        <c:axId val="43669760"/>
      </c:lineChart>
      <c:dateAx>
        <c:axId val="4366352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669760"/>
        <c:crosses val="autoZero"/>
        <c:auto val="1"/>
        <c:lblOffset val="100"/>
        <c:baseTimeUnit val="days"/>
      </c:dateAx>
      <c:valAx>
        <c:axId val="436697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6635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Male</c:v>
                </c:pt>
              </c:strCache>
            </c:strRef>
          </c:tx>
          <c:spPr>
            <a:solidFill>
              <a:schemeClr val="accent1"/>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Sheet1!$B$2:$B$8</c:f>
              <c:numCache>
                <c:formatCode>General</c:formatCode>
                <c:ptCount val="7"/>
                <c:pt idx="0">
                  <c:v>2874</c:v>
                </c:pt>
                <c:pt idx="1">
                  <c:v>43525</c:v>
                </c:pt>
                <c:pt idx="2">
                  <c:v>43303</c:v>
                </c:pt>
                <c:pt idx="3">
                  <c:v>16216</c:v>
                </c:pt>
                <c:pt idx="4">
                  <c:v>3843</c:v>
                </c:pt>
                <c:pt idx="5">
                  <c:v>133</c:v>
                </c:pt>
                <c:pt idx="6">
                  <c:v>252</c:v>
                </c:pt>
              </c:numCache>
            </c:numRef>
          </c:val>
          <c:extLst>
            <c:ext xmlns:c16="http://schemas.microsoft.com/office/drawing/2014/chart" uri="{C3380CC4-5D6E-409C-BE32-E72D297353CC}">
              <c16:uniqueId val="{00000000-D7DB-4E8E-A914-44435D2AFC50}"/>
            </c:ext>
          </c:extLst>
        </c:ser>
        <c:ser>
          <c:idx val="1"/>
          <c:order val="1"/>
          <c:tx>
            <c:strRef>
              <c:f>Sheet1!$C$1</c:f>
              <c:strCache>
                <c:ptCount val="1"/>
                <c:pt idx="0">
                  <c:v>Female</c:v>
                </c:pt>
              </c:strCache>
            </c:strRef>
          </c:tx>
          <c:spPr>
            <a:solidFill>
              <a:schemeClr val="accent2"/>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Sheet1!$C$2:$C$8</c:f>
              <c:numCache>
                <c:formatCode>General</c:formatCode>
                <c:ptCount val="7"/>
                <c:pt idx="0">
                  <c:v>4792</c:v>
                </c:pt>
                <c:pt idx="1">
                  <c:v>64384</c:v>
                </c:pt>
                <c:pt idx="2">
                  <c:v>59527</c:v>
                </c:pt>
                <c:pt idx="3">
                  <c:v>26013</c:v>
                </c:pt>
                <c:pt idx="4">
                  <c:v>6500</c:v>
                </c:pt>
                <c:pt idx="5">
                  <c:v>158</c:v>
                </c:pt>
                <c:pt idx="6">
                  <c:v>293</c:v>
                </c:pt>
              </c:numCache>
            </c:numRef>
          </c:val>
          <c:extLst>
            <c:ext xmlns:c16="http://schemas.microsoft.com/office/drawing/2014/chart" uri="{C3380CC4-5D6E-409C-BE32-E72D297353CC}">
              <c16:uniqueId val="{00000001-D7DB-4E8E-A914-44435D2AFC50}"/>
            </c:ext>
          </c:extLst>
        </c:ser>
        <c:dLbls>
          <c:showLegendKey val="0"/>
          <c:showVal val="0"/>
          <c:showCatName val="0"/>
          <c:showSerName val="0"/>
          <c:showPercent val="0"/>
          <c:showBubbleSize val="0"/>
        </c:dLbls>
        <c:gapWidth val="219"/>
        <c:overlap val="-27"/>
        <c:axId val="305500840"/>
        <c:axId val="305498544"/>
      </c:barChart>
      <c:catAx>
        <c:axId val="30550084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5498544"/>
        <c:crosses val="autoZero"/>
        <c:auto val="1"/>
        <c:lblAlgn val="ctr"/>
        <c:lblOffset val="100"/>
        <c:noMultiLvlLbl val="0"/>
      </c:catAx>
      <c:valAx>
        <c:axId val="3054985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55008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Chili's Malaysia</c:v>
                </c:pt>
              </c:strCache>
            </c:strRef>
          </c:tx>
          <c:spPr>
            <a:solidFill>
              <a:schemeClr val="accent1"/>
            </a:solidFill>
            <a:ln>
              <a:noFill/>
            </a:ln>
            <a:effectLst/>
          </c:spPr>
          <c:invertIfNegative val="0"/>
          <c:cat>
            <c:strRef>
              <c:f>Sheet1!$A$2:$A$3</c:f>
              <c:strCache>
                <c:ptCount val="2"/>
                <c:pt idx="0">
                  <c:v>Photo</c:v>
                </c:pt>
                <c:pt idx="1">
                  <c:v>Video</c:v>
                </c:pt>
              </c:strCache>
            </c:strRef>
          </c:cat>
          <c:val>
            <c:numRef>
              <c:f>Sheet1!$B$2:$B$3</c:f>
              <c:numCache>
                <c:formatCode>General</c:formatCode>
                <c:ptCount val="2"/>
                <c:pt idx="0">
                  <c:v>4.6768556849627801E-2</c:v>
                </c:pt>
                <c:pt idx="1">
                  <c:v>7.4614550688122004E-3</c:v>
                </c:pt>
              </c:numCache>
            </c:numRef>
          </c:val>
          <c:extLst>
            <c:ext xmlns:c16="http://schemas.microsoft.com/office/drawing/2014/chart" uri="{C3380CC4-5D6E-409C-BE32-E72D297353CC}">
              <c16:uniqueId val="{00000000-16DA-459B-BFE1-023C99996AEA}"/>
            </c:ext>
          </c:extLst>
        </c:ser>
        <c:dLbls>
          <c:showLegendKey val="0"/>
          <c:showVal val="0"/>
          <c:showCatName val="0"/>
          <c:showSerName val="0"/>
          <c:showPercent val="0"/>
          <c:showBubbleSize val="0"/>
        </c:dLbls>
        <c:gapWidth val="219"/>
        <c:overlap val="-27"/>
        <c:axId val="305489688"/>
        <c:axId val="305495920"/>
      </c:barChart>
      <c:catAx>
        <c:axId val="30548968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5495920"/>
        <c:crosses val="autoZero"/>
        <c:auto val="1"/>
        <c:lblAlgn val="ctr"/>
        <c:lblOffset val="100"/>
        <c:noMultiLvlLbl val="0"/>
      </c:catAx>
      <c:valAx>
        <c:axId val="3054959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54896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Like</c:v>
                </c:pt>
              </c:strCache>
            </c:strRef>
          </c:tx>
          <c:spPr>
            <a:solidFill>
              <a:schemeClr val="accent1"/>
            </a:solidFill>
            <a:ln>
              <a:noFill/>
            </a:ln>
            <a:effectLst/>
          </c:spPr>
          <c:invertIfNegative val="0"/>
          <c:cat>
            <c:strRef>
              <c:f>Sheet1!$A$2</c:f>
              <c:strCache>
                <c:ptCount val="1"/>
                <c:pt idx="0">
                  <c:v>Chili's Malaysia</c:v>
                </c:pt>
              </c:strCache>
            </c:strRef>
          </c:cat>
          <c:val>
            <c:numRef>
              <c:f>Sheet1!$B$2</c:f>
              <c:numCache>
                <c:formatCode>General</c:formatCode>
                <c:ptCount val="1"/>
                <c:pt idx="0">
                  <c:v>2610</c:v>
                </c:pt>
              </c:numCache>
            </c:numRef>
          </c:val>
          <c:extLst>
            <c:ext xmlns:c16="http://schemas.microsoft.com/office/drawing/2014/chart" uri="{C3380CC4-5D6E-409C-BE32-E72D297353CC}">
              <c16:uniqueId val="{00000000-4B66-481C-AE7A-BE88177735DE}"/>
            </c:ext>
          </c:extLst>
        </c:ser>
        <c:ser>
          <c:idx val="1"/>
          <c:order val="1"/>
          <c:tx>
            <c:strRef>
              <c:f>Sheet1!$C$1</c:f>
              <c:strCache>
                <c:ptCount val="1"/>
                <c:pt idx="0">
                  <c:v>Love</c:v>
                </c:pt>
              </c:strCache>
            </c:strRef>
          </c:tx>
          <c:spPr>
            <a:solidFill>
              <a:schemeClr val="accent2"/>
            </a:solidFill>
            <a:ln>
              <a:noFill/>
            </a:ln>
            <a:effectLst/>
          </c:spPr>
          <c:invertIfNegative val="0"/>
          <c:cat>
            <c:strRef>
              <c:f>Sheet1!$A$2</c:f>
              <c:strCache>
                <c:ptCount val="1"/>
                <c:pt idx="0">
                  <c:v>Chili's Malaysia</c:v>
                </c:pt>
              </c:strCache>
            </c:strRef>
          </c:cat>
          <c:val>
            <c:numRef>
              <c:f>Sheet1!$C$2</c:f>
              <c:numCache>
                <c:formatCode>General</c:formatCode>
                <c:ptCount val="1"/>
                <c:pt idx="0">
                  <c:v>43</c:v>
                </c:pt>
              </c:numCache>
            </c:numRef>
          </c:val>
          <c:extLst>
            <c:ext xmlns:c16="http://schemas.microsoft.com/office/drawing/2014/chart" uri="{C3380CC4-5D6E-409C-BE32-E72D297353CC}">
              <c16:uniqueId val="{00000001-4B66-481C-AE7A-BE88177735DE}"/>
            </c:ext>
          </c:extLst>
        </c:ser>
        <c:ser>
          <c:idx val="2"/>
          <c:order val="2"/>
          <c:tx>
            <c:strRef>
              <c:f>Sheet1!$D$1</c:f>
              <c:strCache>
                <c:ptCount val="1"/>
                <c:pt idx="0">
                  <c:v>Haha</c:v>
                </c:pt>
              </c:strCache>
            </c:strRef>
          </c:tx>
          <c:spPr>
            <a:solidFill>
              <a:schemeClr val="accent3"/>
            </a:solidFill>
            <a:ln>
              <a:noFill/>
            </a:ln>
            <a:effectLst/>
          </c:spPr>
          <c:invertIfNegative val="0"/>
          <c:cat>
            <c:strRef>
              <c:f>Sheet1!$A$2</c:f>
              <c:strCache>
                <c:ptCount val="1"/>
                <c:pt idx="0">
                  <c:v>Chili's Malaysia</c:v>
                </c:pt>
              </c:strCache>
            </c:strRef>
          </c:cat>
          <c:val>
            <c:numRef>
              <c:f>Sheet1!$D$2</c:f>
              <c:numCache>
                <c:formatCode>General</c:formatCode>
                <c:ptCount val="1"/>
                <c:pt idx="0">
                  <c:v>3</c:v>
                </c:pt>
              </c:numCache>
            </c:numRef>
          </c:val>
          <c:extLst>
            <c:ext xmlns:c16="http://schemas.microsoft.com/office/drawing/2014/chart" uri="{C3380CC4-5D6E-409C-BE32-E72D297353CC}">
              <c16:uniqueId val="{00000002-4B66-481C-AE7A-BE88177735DE}"/>
            </c:ext>
          </c:extLst>
        </c:ser>
        <c:ser>
          <c:idx val="3"/>
          <c:order val="3"/>
          <c:tx>
            <c:strRef>
              <c:f>Sheet1!$E$1</c:f>
              <c:strCache>
                <c:ptCount val="1"/>
                <c:pt idx="0">
                  <c:v>Wow</c:v>
                </c:pt>
              </c:strCache>
            </c:strRef>
          </c:tx>
          <c:spPr>
            <a:solidFill>
              <a:schemeClr val="accent4"/>
            </a:solidFill>
            <a:ln>
              <a:noFill/>
            </a:ln>
            <a:effectLst/>
          </c:spPr>
          <c:invertIfNegative val="0"/>
          <c:cat>
            <c:strRef>
              <c:f>Sheet1!$A$2</c:f>
              <c:strCache>
                <c:ptCount val="1"/>
                <c:pt idx="0">
                  <c:v>Chili's Malaysia</c:v>
                </c:pt>
              </c:strCache>
            </c:strRef>
          </c:cat>
          <c:val>
            <c:numRef>
              <c:f>Sheet1!$E$2</c:f>
              <c:numCache>
                <c:formatCode>General</c:formatCode>
                <c:ptCount val="1"/>
                <c:pt idx="0">
                  <c:v>7</c:v>
                </c:pt>
              </c:numCache>
            </c:numRef>
          </c:val>
          <c:extLst>
            <c:ext xmlns:c16="http://schemas.microsoft.com/office/drawing/2014/chart" uri="{C3380CC4-5D6E-409C-BE32-E72D297353CC}">
              <c16:uniqueId val="{00000003-4B66-481C-AE7A-BE88177735DE}"/>
            </c:ext>
          </c:extLst>
        </c:ser>
        <c:ser>
          <c:idx val="4"/>
          <c:order val="4"/>
          <c:tx>
            <c:strRef>
              <c:f>Sheet1!$F$1</c:f>
              <c:strCache>
                <c:ptCount val="1"/>
                <c:pt idx="0">
                  <c:v>Sad</c:v>
                </c:pt>
              </c:strCache>
            </c:strRef>
          </c:tx>
          <c:spPr>
            <a:solidFill>
              <a:schemeClr val="accent5"/>
            </a:solidFill>
            <a:ln>
              <a:noFill/>
            </a:ln>
            <a:effectLst/>
          </c:spPr>
          <c:invertIfNegative val="0"/>
          <c:cat>
            <c:strRef>
              <c:f>Sheet1!$A$2</c:f>
              <c:strCache>
                <c:ptCount val="1"/>
                <c:pt idx="0">
                  <c:v>Chili's Malaysia</c:v>
                </c:pt>
              </c:strCache>
            </c:strRef>
          </c:cat>
          <c:val>
            <c:numRef>
              <c:f>Sheet1!$F$2</c:f>
              <c:numCache>
                <c:formatCode>General</c:formatCode>
                <c:ptCount val="1"/>
                <c:pt idx="0">
                  <c:v>6</c:v>
                </c:pt>
              </c:numCache>
            </c:numRef>
          </c:val>
          <c:extLst>
            <c:ext xmlns:c16="http://schemas.microsoft.com/office/drawing/2014/chart" uri="{C3380CC4-5D6E-409C-BE32-E72D297353CC}">
              <c16:uniqueId val="{00000004-4B66-481C-AE7A-BE88177735DE}"/>
            </c:ext>
          </c:extLst>
        </c:ser>
        <c:ser>
          <c:idx val="5"/>
          <c:order val="5"/>
          <c:tx>
            <c:strRef>
              <c:f>Sheet1!$G$1</c:f>
              <c:strCache>
                <c:ptCount val="1"/>
                <c:pt idx="0">
                  <c:v>Angry</c:v>
                </c:pt>
              </c:strCache>
            </c:strRef>
          </c:tx>
          <c:spPr>
            <a:solidFill>
              <a:schemeClr val="accent6"/>
            </a:solidFill>
            <a:ln>
              <a:noFill/>
            </a:ln>
            <a:effectLst/>
          </c:spPr>
          <c:invertIfNegative val="0"/>
          <c:cat>
            <c:strRef>
              <c:f>Sheet1!$A$2</c:f>
              <c:strCache>
                <c:ptCount val="1"/>
                <c:pt idx="0">
                  <c:v>Chili's Malaysia</c:v>
                </c:pt>
              </c:strCache>
            </c:strRef>
          </c:cat>
          <c:val>
            <c:numRef>
              <c:f>Sheet1!$G$2</c:f>
              <c:numCache>
                <c:formatCode>General</c:formatCode>
                <c:ptCount val="1"/>
                <c:pt idx="0">
                  <c:v>0</c:v>
                </c:pt>
              </c:numCache>
            </c:numRef>
          </c:val>
          <c:extLst>
            <c:ext xmlns:c16="http://schemas.microsoft.com/office/drawing/2014/chart" uri="{C3380CC4-5D6E-409C-BE32-E72D297353CC}">
              <c16:uniqueId val="{00000005-4B66-481C-AE7A-BE88177735DE}"/>
            </c:ext>
          </c:extLst>
        </c:ser>
        <c:ser>
          <c:idx val="6"/>
          <c:order val="6"/>
          <c:tx>
            <c:strRef>
              <c:f>Sheet1!$H$1</c:f>
              <c:strCache>
                <c:ptCount val="1"/>
                <c:pt idx="0">
                  <c:v>Comment</c:v>
                </c:pt>
              </c:strCache>
            </c:strRef>
          </c:tx>
          <c:spPr>
            <a:solidFill>
              <a:schemeClr val="accent1">
                <a:lumMod val="60000"/>
              </a:schemeClr>
            </a:solidFill>
            <a:ln>
              <a:noFill/>
            </a:ln>
            <a:effectLst/>
          </c:spPr>
          <c:invertIfNegative val="0"/>
          <c:cat>
            <c:strRef>
              <c:f>Sheet1!$A$2</c:f>
              <c:strCache>
                <c:ptCount val="1"/>
                <c:pt idx="0">
                  <c:v>Chili's Malaysia</c:v>
                </c:pt>
              </c:strCache>
            </c:strRef>
          </c:cat>
          <c:val>
            <c:numRef>
              <c:f>Sheet1!$H$2</c:f>
              <c:numCache>
                <c:formatCode>General</c:formatCode>
                <c:ptCount val="1"/>
                <c:pt idx="0">
                  <c:v>160</c:v>
                </c:pt>
              </c:numCache>
            </c:numRef>
          </c:val>
          <c:extLst>
            <c:ext xmlns:c16="http://schemas.microsoft.com/office/drawing/2014/chart" uri="{C3380CC4-5D6E-409C-BE32-E72D297353CC}">
              <c16:uniqueId val="{00000006-4B66-481C-AE7A-BE88177735DE}"/>
            </c:ext>
          </c:extLst>
        </c:ser>
        <c:ser>
          <c:idx val="7"/>
          <c:order val="7"/>
          <c:tx>
            <c:strRef>
              <c:f>Sheet1!$I$1</c:f>
              <c:strCache>
                <c:ptCount val="1"/>
                <c:pt idx="0">
                  <c:v>Share</c:v>
                </c:pt>
              </c:strCache>
            </c:strRef>
          </c:tx>
          <c:spPr>
            <a:solidFill>
              <a:schemeClr val="accent2">
                <a:lumMod val="60000"/>
              </a:schemeClr>
            </a:solidFill>
            <a:ln>
              <a:noFill/>
            </a:ln>
            <a:effectLst/>
          </c:spPr>
          <c:invertIfNegative val="0"/>
          <c:cat>
            <c:strRef>
              <c:f>Sheet1!$A$2</c:f>
              <c:strCache>
                <c:ptCount val="1"/>
                <c:pt idx="0">
                  <c:v>Chili's Malaysia</c:v>
                </c:pt>
              </c:strCache>
            </c:strRef>
          </c:cat>
          <c:val>
            <c:numRef>
              <c:f>Sheet1!$I$2</c:f>
              <c:numCache>
                <c:formatCode>General</c:formatCode>
                <c:ptCount val="1"/>
                <c:pt idx="0">
                  <c:v>35</c:v>
                </c:pt>
              </c:numCache>
            </c:numRef>
          </c:val>
          <c:extLst>
            <c:ext xmlns:c16="http://schemas.microsoft.com/office/drawing/2014/chart" uri="{C3380CC4-5D6E-409C-BE32-E72D297353CC}">
              <c16:uniqueId val="{00000007-4B66-481C-AE7A-BE88177735DE}"/>
            </c:ext>
          </c:extLst>
        </c:ser>
        <c:dLbls>
          <c:showLegendKey val="0"/>
          <c:showVal val="0"/>
          <c:showCatName val="0"/>
          <c:showSerName val="0"/>
          <c:showPercent val="0"/>
          <c:showBubbleSize val="0"/>
        </c:dLbls>
        <c:gapWidth val="150"/>
        <c:overlap val="100"/>
        <c:axId val="486916256"/>
        <c:axId val="486916584"/>
      </c:barChart>
      <c:catAx>
        <c:axId val="48691625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86916584"/>
        <c:crosses val="autoZero"/>
        <c:auto val="1"/>
        <c:lblAlgn val="ctr"/>
        <c:lblOffset val="100"/>
        <c:noMultiLvlLbl val="0"/>
      </c:catAx>
      <c:valAx>
        <c:axId val="486916584"/>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869162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Chili's Malaysia</c:v>
                </c:pt>
              </c:strCache>
            </c:strRef>
          </c:tx>
          <c:spPr>
            <a:ln w="28575" cap="rnd">
              <a:solidFill>
                <a:schemeClr val="accent1"/>
              </a:solidFill>
              <a:round/>
            </a:ln>
            <a:effectLst/>
          </c:spPr>
          <c:marker>
            <c:symbol val="none"/>
          </c:marker>
          <c:cat>
            <c:numRef>
              <c:f>Sheet1!$A$2:$A$32</c:f>
              <c:numCache>
                <c:formatCode>m/d/yyyy</c:formatCode>
                <c:ptCount val="31"/>
                <c:pt idx="0">
                  <c:v>43101</c:v>
                </c:pt>
                <c:pt idx="1">
                  <c:v>43102</c:v>
                </c:pt>
                <c:pt idx="2">
                  <c:v>43103</c:v>
                </c:pt>
                <c:pt idx="3">
                  <c:v>43104</c:v>
                </c:pt>
                <c:pt idx="4">
                  <c:v>43105</c:v>
                </c:pt>
                <c:pt idx="5">
                  <c:v>43106</c:v>
                </c:pt>
                <c:pt idx="6">
                  <c:v>43107</c:v>
                </c:pt>
                <c:pt idx="7">
                  <c:v>43108</c:v>
                </c:pt>
                <c:pt idx="8">
                  <c:v>43109</c:v>
                </c:pt>
                <c:pt idx="9">
                  <c:v>43110</c:v>
                </c:pt>
                <c:pt idx="10">
                  <c:v>43111</c:v>
                </c:pt>
                <c:pt idx="11">
                  <c:v>43112</c:v>
                </c:pt>
                <c:pt idx="12">
                  <c:v>43113</c:v>
                </c:pt>
                <c:pt idx="13">
                  <c:v>43114</c:v>
                </c:pt>
                <c:pt idx="14">
                  <c:v>43115</c:v>
                </c:pt>
                <c:pt idx="15">
                  <c:v>43116</c:v>
                </c:pt>
                <c:pt idx="16">
                  <c:v>43117</c:v>
                </c:pt>
                <c:pt idx="17">
                  <c:v>43118</c:v>
                </c:pt>
                <c:pt idx="18">
                  <c:v>43119</c:v>
                </c:pt>
                <c:pt idx="19">
                  <c:v>43120</c:v>
                </c:pt>
                <c:pt idx="20">
                  <c:v>43121</c:v>
                </c:pt>
                <c:pt idx="21">
                  <c:v>43122</c:v>
                </c:pt>
                <c:pt idx="22">
                  <c:v>43123</c:v>
                </c:pt>
                <c:pt idx="23">
                  <c:v>43124</c:v>
                </c:pt>
                <c:pt idx="24">
                  <c:v>43125</c:v>
                </c:pt>
                <c:pt idx="25">
                  <c:v>43126</c:v>
                </c:pt>
                <c:pt idx="26">
                  <c:v>43127</c:v>
                </c:pt>
                <c:pt idx="27">
                  <c:v>43128</c:v>
                </c:pt>
                <c:pt idx="28">
                  <c:v>43129</c:v>
                </c:pt>
                <c:pt idx="29">
                  <c:v>43130</c:v>
                </c:pt>
                <c:pt idx="30">
                  <c:v>43131</c:v>
                </c:pt>
              </c:numCache>
            </c:numRef>
          </c:cat>
          <c:val>
            <c:numRef>
              <c:f>Sheet1!$B$2:$B$32</c:f>
              <c:numCache>
                <c:formatCode>General</c:formatCode>
                <c:ptCount val="31"/>
                <c:pt idx="0">
                  <c:v>36747</c:v>
                </c:pt>
                <c:pt idx="1">
                  <c:v>50553</c:v>
                </c:pt>
                <c:pt idx="2">
                  <c:v>35108</c:v>
                </c:pt>
                <c:pt idx="3">
                  <c:v>37079</c:v>
                </c:pt>
                <c:pt idx="4">
                  <c:v>40994</c:v>
                </c:pt>
                <c:pt idx="5">
                  <c:v>62295</c:v>
                </c:pt>
                <c:pt idx="6">
                  <c:v>46664</c:v>
                </c:pt>
                <c:pt idx="7">
                  <c:v>51306</c:v>
                </c:pt>
                <c:pt idx="8">
                  <c:v>53131</c:v>
                </c:pt>
                <c:pt idx="9">
                  <c:v>49242</c:v>
                </c:pt>
                <c:pt idx="10">
                  <c:v>52661</c:v>
                </c:pt>
                <c:pt idx="11">
                  <c:v>50551</c:v>
                </c:pt>
                <c:pt idx="12">
                  <c:v>46148</c:v>
                </c:pt>
                <c:pt idx="13">
                  <c:v>42632</c:v>
                </c:pt>
                <c:pt idx="14">
                  <c:v>14044</c:v>
                </c:pt>
                <c:pt idx="15">
                  <c:v>11484</c:v>
                </c:pt>
                <c:pt idx="16">
                  <c:v>12626</c:v>
                </c:pt>
                <c:pt idx="17">
                  <c:v>15735</c:v>
                </c:pt>
                <c:pt idx="18">
                  <c:v>14105</c:v>
                </c:pt>
                <c:pt idx="19">
                  <c:v>2382</c:v>
                </c:pt>
                <c:pt idx="20">
                  <c:v>6983</c:v>
                </c:pt>
                <c:pt idx="21">
                  <c:v>7885</c:v>
                </c:pt>
                <c:pt idx="22">
                  <c:v>6990</c:v>
                </c:pt>
                <c:pt idx="23">
                  <c:v>4969</c:v>
                </c:pt>
                <c:pt idx="24">
                  <c:v>3434</c:v>
                </c:pt>
                <c:pt idx="25">
                  <c:v>5699</c:v>
                </c:pt>
                <c:pt idx="26">
                  <c:v>4025</c:v>
                </c:pt>
                <c:pt idx="27">
                  <c:v>6883</c:v>
                </c:pt>
                <c:pt idx="28">
                  <c:v>9455</c:v>
                </c:pt>
                <c:pt idx="29">
                  <c:v>6904</c:v>
                </c:pt>
                <c:pt idx="30">
                  <c:v>4674</c:v>
                </c:pt>
              </c:numCache>
            </c:numRef>
          </c:val>
          <c:smooth val="0"/>
          <c:extLst>
            <c:ext xmlns:c16="http://schemas.microsoft.com/office/drawing/2014/chart" uri="{C3380CC4-5D6E-409C-BE32-E72D297353CC}">
              <c16:uniqueId val="{00000000-F352-46AE-A4C8-01370FCA8008}"/>
            </c:ext>
          </c:extLst>
        </c:ser>
        <c:dLbls>
          <c:showLegendKey val="0"/>
          <c:showVal val="0"/>
          <c:showCatName val="0"/>
          <c:showSerName val="0"/>
          <c:showPercent val="0"/>
          <c:showBubbleSize val="0"/>
        </c:dLbls>
        <c:smooth val="0"/>
        <c:axId val="486907728"/>
        <c:axId val="486912648"/>
      </c:lineChart>
      <c:dateAx>
        <c:axId val="48690772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86912648"/>
        <c:crosses val="autoZero"/>
        <c:auto val="1"/>
        <c:lblOffset val="100"/>
        <c:baseTimeUnit val="days"/>
      </c:dateAx>
      <c:valAx>
        <c:axId val="48691264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869077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7/23/2019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7/23/2019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7/23/2019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7/23/2019</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7/23/2019</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7/23/2019</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7/23/2019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7/23/2019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7/23/2019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7/23/2019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60A343-D64B-4363-B630-09C9AE5EB384}"/>
              </a:ext>
            </a:extLst>
          </p:cNvPr>
          <p:cNvSpPr>
            <a:spLocks noGrp="1"/>
          </p:cNvSpPr>
          <p:nvPr>
            <p:ph type="ctrTitle"/>
          </p:nvPr>
        </p:nvSpPr>
        <p:spPr/>
        <p:txBody>
          <a:bodyPr/>
          <a:lstStyle/>
          <a:p>
            <a:r>
              <a:rPr lang="en-US"/>
              <a:t>Facebook 2019</a:t>
            </a:r>
          </a:p>
        </p:txBody>
      </p:sp>
      <p:sp>
        <p:nvSpPr>
          <p:cNvPr id="3" name="Subtitle 2">
            <a:extLst>
              <a:ext uri="{FF2B5EF4-FFF2-40B4-BE49-F238E27FC236}">
                <a16:creationId xmlns:a16="http://schemas.microsoft.com/office/drawing/2014/main" id="{070C40EE-85C0-46C0-A10F-08DAF285A086}"/>
              </a:ext>
            </a:extLst>
          </p:cNvPr>
          <p:cNvSpPr>
            <a:spLocks noGrp="1"/>
          </p:cNvSpPr>
          <p:nvPr>
            <p:ph type="subTitle" idx="1"/>
          </p:nvPr>
        </p:nvSpPr>
        <p:spPr/>
        <p:txBody>
          <a:bodyPr/>
          <a:lstStyle/>
          <a:p>
            <a:r>
              <a:rPr lang="en-US"/>
              <a:t>Jolene Ching</a:t>
            </a:r>
          </a:p>
        </p:txBody>
      </p:sp>
    </p:spTree>
    <p:extLst>
      <p:ext uri="{BB962C8B-B14F-4D97-AF65-F5344CB8AC3E}">
        <p14:creationId xmlns:p14="http://schemas.microsoft.com/office/powerpoint/2010/main" val="229138452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884DE6-C1D0-4C3F-9C9F-0F41EDABA805}"/>
              </a:ext>
            </a:extLst>
          </p:cNvPr>
          <p:cNvSpPr>
            <a:spLocks noGrp="1"/>
          </p:cNvSpPr>
          <p:nvPr>
            <p:ph type="title"/>
          </p:nvPr>
        </p:nvSpPr>
        <p:spPr/>
        <p:txBody>
          <a:bodyPr/>
          <a:lstStyle/>
          <a:p>
            <a:r>
              <a:rPr lang="en-US"/>
              <a:t>Facebook Key Metrics Table | Chili's Malaysia</a:t>
            </a:r>
          </a:p>
        </p:txBody>
      </p:sp>
      <p:graphicFrame>
        <p:nvGraphicFramePr>
          <p:cNvPr id="5" name="Table Placeholder 4">
            <a:extLst>
              <a:ext uri="{FF2B5EF4-FFF2-40B4-BE49-F238E27FC236}">
                <a16:creationId xmlns:a16="http://schemas.microsoft.com/office/drawing/2014/main" id="{49978214-BCF4-4474-9DB9-3A5C73DDF7F1}"/>
              </a:ext>
            </a:extLst>
          </p:cNvPr>
          <p:cNvGraphicFramePr>
            <a:graphicFrameLocks noGrp="1"/>
          </p:cNvGraphicFramePr>
          <p:nvPr>
            <p:ph type="tbl" sz="quarter" idx="13"/>
            <p:extLst>
              <p:ext uri="{D42A27DB-BD31-4B8C-83A1-F6EECF244321}">
                <p14:modId xmlns:p14="http://schemas.microsoft.com/office/powerpoint/2010/main" val="254018516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3">
                  <a:extLst>
                    <a:ext uri="{9D8B030D-6E8A-4147-A177-3AD203B41FA5}">
                      <a16:colId xmlns:a16="http://schemas.microsoft.com/office/drawing/2014/main" val="1682304304"/>
                    </a:ext>
                  </a:extLst>
                </a:gridCol>
                <a:gridCol w="411480">
                  <a:extLst>
                    <a:ext uri="{9D8B030D-6E8A-4147-A177-3AD203B41FA5}">
                      <a16:colId xmlns:a16="http://schemas.microsoft.com/office/drawing/2014/main" val="3942339632"/>
                    </a:ext>
                  </a:extLst>
                </a:gridCol>
                <a:gridCol w="304495">
                  <a:extLst>
                    <a:ext uri="{9D8B030D-6E8A-4147-A177-3AD203B41FA5}">
                      <a16:colId xmlns:a16="http://schemas.microsoft.com/office/drawing/2014/main" val="2151860750"/>
                    </a:ext>
                  </a:extLst>
                </a:gridCol>
                <a:gridCol w="304495">
                  <a:extLst>
                    <a:ext uri="{9D8B030D-6E8A-4147-A177-3AD203B41FA5}">
                      <a16:colId xmlns:a16="http://schemas.microsoft.com/office/drawing/2014/main" val="2801772832"/>
                    </a:ext>
                  </a:extLst>
                </a:gridCol>
                <a:gridCol w="304495">
                  <a:extLst>
                    <a:ext uri="{9D8B030D-6E8A-4147-A177-3AD203B41FA5}">
                      <a16:colId xmlns:a16="http://schemas.microsoft.com/office/drawing/2014/main" val="4223578144"/>
                    </a:ext>
                  </a:extLst>
                </a:gridCol>
                <a:gridCol w="304495">
                  <a:extLst>
                    <a:ext uri="{9D8B030D-6E8A-4147-A177-3AD203B41FA5}">
                      <a16:colId xmlns:a16="http://schemas.microsoft.com/office/drawing/2014/main" val="3735723921"/>
                    </a:ext>
                  </a:extLst>
                </a:gridCol>
                <a:gridCol w="304495">
                  <a:extLst>
                    <a:ext uri="{9D8B030D-6E8A-4147-A177-3AD203B41FA5}">
                      <a16:colId xmlns:a16="http://schemas.microsoft.com/office/drawing/2014/main" val="2677339080"/>
                    </a:ext>
                  </a:extLst>
                </a:gridCol>
                <a:gridCol w="304495">
                  <a:extLst>
                    <a:ext uri="{9D8B030D-6E8A-4147-A177-3AD203B41FA5}">
                      <a16:colId xmlns:a16="http://schemas.microsoft.com/office/drawing/2014/main" val="608996394"/>
                    </a:ext>
                  </a:extLst>
                </a:gridCol>
                <a:gridCol w="304495">
                  <a:extLst>
                    <a:ext uri="{9D8B030D-6E8A-4147-A177-3AD203B41FA5}">
                      <a16:colId xmlns:a16="http://schemas.microsoft.com/office/drawing/2014/main" val="2878299137"/>
                    </a:ext>
                  </a:extLst>
                </a:gridCol>
                <a:gridCol w="304495">
                  <a:extLst>
                    <a:ext uri="{9D8B030D-6E8A-4147-A177-3AD203B41FA5}">
                      <a16:colId xmlns:a16="http://schemas.microsoft.com/office/drawing/2014/main" val="184575466"/>
                    </a:ext>
                  </a:extLst>
                </a:gridCol>
                <a:gridCol w="304495">
                  <a:extLst>
                    <a:ext uri="{9D8B030D-6E8A-4147-A177-3AD203B41FA5}">
                      <a16:colId xmlns:a16="http://schemas.microsoft.com/office/drawing/2014/main" val="2206102155"/>
                    </a:ext>
                  </a:extLst>
                </a:gridCol>
                <a:gridCol w="304495">
                  <a:extLst>
                    <a:ext uri="{9D8B030D-6E8A-4147-A177-3AD203B41FA5}">
                      <a16:colId xmlns:a16="http://schemas.microsoft.com/office/drawing/2014/main" val="852959887"/>
                    </a:ext>
                  </a:extLst>
                </a:gridCol>
                <a:gridCol w="304495">
                  <a:extLst>
                    <a:ext uri="{9D8B030D-6E8A-4147-A177-3AD203B41FA5}">
                      <a16:colId xmlns:a16="http://schemas.microsoft.com/office/drawing/2014/main" val="674868862"/>
                    </a:ext>
                  </a:extLst>
                </a:gridCol>
                <a:gridCol w="304495">
                  <a:extLst>
                    <a:ext uri="{9D8B030D-6E8A-4147-A177-3AD203B41FA5}">
                      <a16:colId xmlns:a16="http://schemas.microsoft.com/office/drawing/2014/main" val="691593577"/>
                    </a:ext>
                  </a:extLst>
                </a:gridCol>
                <a:gridCol w="304495">
                  <a:extLst>
                    <a:ext uri="{9D8B030D-6E8A-4147-A177-3AD203B41FA5}">
                      <a16:colId xmlns:a16="http://schemas.microsoft.com/office/drawing/2014/main" val="3787425589"/>
                    </a:ext>
                  </a:extLst>
                </a:gridCol>
                <a:gridCol w="304495">
                  <a:extLst>
                    <a:ext uri="{9D8B030D-6E8A-4147-A177-3AD203B41FA5}">
                      <a16:colId xmlns:a16="http://schemas.microsoft.com/office/drawing/2014/main" val="1800554439"/>
                    </a:ext>
                  </a:extLst>
                </a:gridCol>
                <a:gridCol w="304495">
                  <a:extLst>
                    <a:ext uri="{9D8B030D-6E8A-4147-A177-3AD203B41FA5}">
                      <a16:colId xmlns:a16="http://schemas.microsoft.com/office/drawing/2014/main" val="681270212"/>
                    </a:ext>
                  </a:extLst>
                </a:gridCol>
                <a:gridCol w="304495">
                  <a:extLst>
                    <a:ext uri="{9D8B030D-6E8A-4147-A177-3AD203B41FA5}">
                      <a16:colId xmlns:a16="http://schemas.microsoft.com/office/drawing/2014/main" val="4175771947"/>
                    </a:ext>
                  </a:extLst>
                </a:gridCol>
                <a:gridCol w="304495">
                  <a:extLst>
                    <a:ext uri="{9D8B030D-6E8A-4147-A177-3AD203B41FA5}">
                      <a16:colId xmlns:a16="http://schemas.microsoft.com/office/drawing/2014/main" val="2243473274"/>
                    </a:ext>
                  </a:extLst>
                </a:gridCol>
                <a:gridCol w="304495">
                  <a:extLst>
                    <a:ext uri="{9D8B030D-6E8A-4147-A177-3AD203B41FA5}">
                      <a16:colId xmlns:a16="http://schemas.microsoft.com/office/drawing/2014/main" val="3491789113"/>
                    </a:ext>
                  </a:extLst>
                </a:gridCol>
                <a:gridCol w="304495">
                  <a:extLst>
                    <a:ext uri="{9D8B030D-6E8A-4147-A177-3AD203B41FA5}">
                      <a16:colId xmlns:a16="http://schemas.microsoft.com/office/drawing/2014/main" val="723768646"/>
                    </a:ext>
                  </a:extLst>
                </a:gridCol>
                <a:gridCol w="304495">
                  <a:extLst>
                    <a:ext uri="{9D8B030D-6E8A-4147-A177-3AD203B41FA5}">
                      <a16:colId xmlns:a16="http://schemas.microsoft.com/office/drawing/2014/main" val="2492739482"/>
                    </a:ext>
                  </a:extLst>
                </a:gridCol>
                <a:gridCol w="304495">
                  <a:extLst>
                    <a:ext uri="{9D8B030D-6E8A-4147-A177-3AD203B41FA5}">
                      <a16:colId xmlns:a16="http://schemas.microsoft.com/office/drawing/2014/main" val="70415853"/>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Link Posts</a:t>
                      </a:r>
                    </a:p>
                  </a:txBody>
                  <a:tcPr/>
                </a:tc>
                <a:tc>
                  <a:txBody>
                    <a:bodyPr/>
                    <a:lstStyle/>
                    <a:p>
                      <a:r>
                        <a:rPr lang="en-US" sz="1000"/>
                        <a:t>Photo Posts</a:t>
                      </a:r>
                    </a:p>
                  </a:txBody>
                  <a:tcPr/>
                </a:tc>
                <a:tc>
                  <a:txBody>
                    <a:bodyPr/>
                    <a:lstStyle/>
                    <a:p>
                      <a:r>
                        <a:rPr lang="en-US" sz="1000"/>
                        <a:t>Status Posts</a:t>
                      </a:r>
                    </a:p>
                  </a:txBody>
                  <a:tcPr/>
                </a:tc>
                <a:tc>
                  <a:txBody>
                    <a:bodyPr/>
                    <a:lstStyle/>
                    <a:p>
                      <a:r>
                        <a:rPr lang="en-US" sz="1000"/>
                        <a:t>Video Posts</a:t>
                      </a:r>
                    </a:p>
                  </a:txBody>
                  <a:tcPr/>
                </a:tc>
                <a:tc>
                  <a:txBody>
                    <a:bodyPr/>
                    <a:lstStyle/>
                    <a:p>
                      <a:r>
                        <a:rPr lang="en-US" sz="1000"/>
                        <a:t>Reactions</a:t>
                      </a:r>
                    </a:p>
                  </a:txBody>
                  <a:tcPr/>
                </a:tc>
                <a:tc>
                  <a:txBody>
                    <a:bodyPr/>
                    <a:lstStyle/>
                    <a:p>
                      <a:r>
                        <a:rPr lang="en-US" sz="1000"/>
                        <a:t>Negative Reactions</a:t>
                      </a:r>
                    </a:p>
                  </a:txBody>
                  <a:tcPr/>
                </a:tc>
                <a:tc>
                  <a:txBody>
                    <a:bodyPr/>
                    <a:lstStyle/>
                    <a:p>
                      <a:r>
                        <a:rPr lang="en-US" sz="1000"/>
                        <a:t>Likes</a:t>
                      </a:r>
                    </a:p>
                  </a:txBody>
                  <a:tcPr/>
                </a:tc>
                <a:tc>
                  <a:txBody>
                    <a:bodyPr/>
                    <a:lstStyle/>
                    <a:p>
                      <a:r>
                        <a:rPr lang="en-US" sz="1000"/>
                        <a:t>Love</a:t>
                      </a:r>
                    </a:p>
                  </a:txBody>
                  <a:tcPr/>
                </a:tc>
                <a:tc>
                  <a:txBody>
                    <a:bodyPr/>
                    <a:lstStyle/>
                    <a:p>
                      <a:r>
                        <a:rPr lang="en-US" sz="1000"/>
                        <a:t>Haha</a:t>
                      </a:r>
                    </a:p>
                  </a:txBody>
                  <a:tcPr/>
                </a:tc>
                <a:tc>
                  <a:txBody>
                    <a:bodyPr/>
                    <a:lstStyle/>
                    <a:p>
                      <a:r>
                        <a:rPr lang="en-US" sz="1000"/>
                        <a:t>Wow</a:t>
                      </a:r>
                    </a:p>
                  </a:txBody>
                  <a:tcPr/>
                </a:tc>
                <a:tc>
                  <a:txBody>
                    <a:bodyPr/>
                    <a:lstStyle/>
                    <a:p>
                      <a:r>
                        <a:rPr lang="en-US" sz="1000"/>
                        <a:t>Sad</a:t>
                      </a:r>
                    </a:p>
                  </a:txBody>
                  <a:tcPr/>
                </a:tc>
                <a:tc>
                  <a:txBody>
                    <a:bodyPr/>
                    <a:lstStyle/>
                    <a:p>
                      <a:r>
                        <a:rPr lang="en-US" sz="1000"/>
                        <a:t>Angry</a:t>
                      </a:r>
                    </a:p>
                  </a:txBody>
                  <a:tcPr/>
                </a:tc>
                <a:tc>
                  <a:txBody>
                    <a:bodyPr/>
                    <a:lstStyle/>
                    <a:p>
                      <a:r>
                        <a:rPr lang="en-US" sz="1000"/>
                        <a:t>Comments</a:t>
                      </a:r>
                    </a:p>
                  </a:txBody>
                  <a:tcPr/>
                </a:tc>
                <a:tc>
                  <a:txBody>
                    <a:bodyPr/>
                    <a:lstStyle/>
                    <a:p>
                      <a:r>
                        <a:rPr lang="en-US" sz="1000"/>
                        <a:t>Shares</a:t>
                      </a:r>
                    </a:p>
                  </a:txBody>
                  <a:tcPr/>
                </a:tc>
                <a:tc>
                  <a:txBody>
                    <a:bodyPr/>
                    <a:lstStyle/>
                    <a:p>
                      <a:r>
                        <a:rPr lang="en-US" sz="1000"/>
                        <a:t>Total Interactions</a:t>
                      </a:r>
                    </a:p>
                  </a:txBody>
                  <a:tcPr/>
                </a:tc>
                <a:tc>
                  <a:txBody>
                    <a:bodyPr/>
                    <a:lstStyle/>
                    <a:p>
                      <a:r>
                        <a:rPr lang="en-US" sz="1000"/>
                        <a:t>User Posts</a:t>
                      </a:r>
                    </a:p>
                  </a:txBody>
                  <a:tcPr/>
                </a:tc>
                <a:tc>
                  <a:txBody>
                    <a:bodyPr/>
                    <a:lstStyle/>
                    <a:p>
                      <a:r>
                        <a:rPr lang="en-US" sz="1000"/>
                        <a:t>User Questions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2524293350"/>
                  </a:ext>
                </a:extLst>
              </a:tr>
              <a:tr h="370840">
                <a:tc>
                  <a:txBody>
                    <a:bodyPr/>
                    <a:lstStyle/>
                    <a:p>
                      <a:r>
                        <a:rPr lang="en-US" sz="1000"/>
                        <a:t>Chili's Malaysia</a:t>
                      </a:r>
                    </a:p>
                  </a:txBody>
                  <a:tcPr/>
                </a:tc>
                <a:tc>
                  <a:txBody>
                    <a:bodyPr/>
                    <a:lstStyle/>
                    <a:p>
                      <a:r>
                        <a:rPr lang="en-US" sz="1000"/>
                        <a:t>272315</a:t>
                      </a:r>
                    </a:p>
                  </a:txBody>
                  <a:tcPr/>
                </a:tc>
                <a:tc>
                  <a:txBody>
                    <a:bodyPr/>
                    <a:lstStyle/>
                    <a:p>
                      <a:r>
                        <a:rPr lang="en-US" sz="1000"/>
                        <a:t>-116</a:t>
                      </a:r>
                    </a:p>
                  </a:txBody>
                  <a:tcPr/>
                </a:tc>
                <a:tc>
                  <a:txBody>
                    <a:bodyPr/>
                    <a:lstStyle/>
                    <a:p>
                      <a:r>
                        <a:rPr lang="en-US" sz="1000"/>
                        <a:t>25</a:t>
                      </a:r>
                    </a:p>
                  </a:txBody>
                  <a:tcPr/>
                </a:tc>
                <a:tc>
                  <a:txBody>
                    <a:bodyPr/>
                    <a:lstStyle/>
                    <a:p>
                      <a:r>
                        <a:rPr lang="en-US" sz="1000"/>
                        <a:t>0</a:t>
                      </a:r>
                    </a:p>
                  </a:txBody>
                  <a:tcPr/>
                </a:tc>
                <a:tc>
                  <a:txBody>
                    <a:bodyPr/>
                    <a:lstStyle/>
                    <a:p>
                      <a:r>
                        <a:rPr lang="en-US" sz="1000"/>
                        <a:t>22</a:t>
                      </a:r>
                    </a:p>
                  </a:txBody>
                  <a:tcPr/>
                </a:tc>
                <a:tc>
                  <a:txBody>
                    <a:bodyPr/>
                    <a:lstStyle/>
                    <a:p>
                      <a:r>
                        <a:rPr lang="en-US" sz="1000"/>
                        <a:t>0</a:t>
                      </a:r>
                    </a:p>
                  </a:txBody>
                  <a:tcPr/>
                </a:tc>
                <a:tc>
                  <a:txBody>
                    <a:bodyPr/>
                    <a:lstStyle/>
                    <a:p>
                      <a:r>
                        <a:rPr lang="en-US" sz="1000"/>
                        <a:t>3</a:t>
                      </a:r>
                    </a:p>
                  </a:txBody>
                  <a:tcPr/>
                </a:tc>
                <a:tc>
                  <a:txBody>
                    <a:bodyPr/>
                    <a:lstStyle/>
                    <a:p>
                      <a:r>
                        <a:rPr lang="en-US" sz="1000"/>
                        <a:t>2669</a:t>
                      </a:r>
                    </a:p>
                  </a:txBody>
                  <a:tcPr/>
                </a:tc>
                <a:tc>
                  <a:txBody>
                    <a:bodyPr/>
                    <a:lstStyle/>
                    <a:p>
                      <a:r>
                        <a:rPr lang="en-US" sz="1000"/>
                        <a:t>0</a:t>
                      </a:r>
                    </a:p>
                  </a:txBody>
                  <a:tcPr/>
                </a:tc>
                <a:tc>
                  <a:txBody>
                    <a:bodyPr/>
                    <a:lstStyle/>
                    <a:p>
                      <a:r>
                        <a:rPr lang="en-US" sz="1000"/>
                        <a:t>2610</a:t>
                      </a:r>
                    </a:p>
                  </a:txBody>
                  <a:tcPr/>
                </a:tc>
                <a:tc>
                  <a:txBody>
                    <a:bodyPr/>
                    <a:lstStyle/>
                    <a:p>
                      <a:r>
                        <a:rPr lang="en-US" sz="1000"/>
                        <a:t>43</a:t>
                      </a:r>
                    </a:p>
                  </a:txBody>
                  <a:tcPr/>
                </a:tc>
                <a:tc>
                  <a:txBody>
                    <a:bodyPr/>
                    <a:lstStyle/>
                    <a:p>
                      <a:r>
                        <a:rPr lang="en-US" sz="1000"/>
                        <a:t>3</a:t>
                      </a:r>
                    </a:p>
                  </a:txBody>
                  <a:tcPr/>
                </a:tc>
                <a:tc>
                  <a:txBody>
                    <a:bodyPr/>
                    <a:lstStyle/>
                    <a:p>
                      <a:r>
                        <a:rPr lang="en-US" sz="1000"/>
                        <a:t>7</a:t>
                      </a:r>
                    </a:p>
                  </a:txBody>
                  <a:tcPr/>
                </a:tc>
                <a:tc>
                  <a:txBody>
                    <a:bodyPr/>
                    <a:lstStyle/>
                    <a:p>
                      <a:r>
                        <a:rPr lang="en-US" sz="1000"/>
                        <a:t>6</a:t>
                      </a:r>
                    </a:p>
                  </a:txBody>
                  <a:tcPr/>
                </a:tc>
                <a:tc>
                  <a:txBody>
                    <a:bodyPr/>
                    <a:lstStyle/>
                    <a:p>
                      <a:r>
                        <a:rPr lang="en-US" sz="1000"/>
                        <a:t>0</a:t>
                      </a:r>
                    </a:p>
                  </a:txBody>
                  <a:tcPr/>
                </a:tc>
                <a:tc>
                  <a:txBody>
                    <a:bodyPr/>
                    <a:lstStyle/>
                    <a:p>
                      <a:r>
                        <a:rPr lang="en-US" sz="1000"/>
                        <a:t>160</a:t>
                      </a:r>
                    </a:p>
                  </a:txBody>
                  <a:tcPr/>
                </a:tc>
                <a:tc>
                  <a:txBody>
                    <a:bodyPr/>
                    <a:lstStyle/>
                    <a:p>
                      <a:r>
                        <a:rPr lang="en-US" sz="1000"/>
                        <a:t>35</a:t>
                      </a:r>
                    </a:p>
                  </a:txBody>
                  <a:tcPr/>
                </a:tc>
                <a:tc>
                  <a:txBody>
                    <a:bodyPr/>
                    <a:lstStyle/>
                    <a:p>
                      <a:r>
                        <a:rPr lang="en-US" sz="1000"/>
                        <a:t>2864</a:t>
                      </a:r>
                    </a:p>
                  </a:txBody>
                  <a:tcPr/>
                </a:tc>
                <a:tc>
                  <a:txBody>
                    <a:bodyPr/>
                    <a:lstStyle/>
                    <a:p>
                      <a:r>
                        <a:rPr lang="en-US" sz="1000"/>
                        <a:t>0</a:t>
                      </a:r>
                    </a:p>
                  </a:txBody>
                  <a:tcPr/>
                </a:tc>
                <a:tc>
                  <a:txBody>
                    <a:bodyPr/>
                    <a:lstStyle/>
                    <a:p>
                      <a:r>
                        <a:rPr lang="en-US" sz="1000"/>
                        <a:t>0</a:t>
                      </a:r>
                    </a:p>
                  </a:txBody>
                  <a:tcPr/>
                </a:tc>
                <a:tc>
                  <a:txBody>
                    <a:bodyPr/>
                    <a:lstStyle/>
                    <a:p>
                      <a:r>
                        <a:rPr lang="en-US" sz="1000"/>
                        <a:t>0.0421 %</a:t>
                      </a:r>
                    </a:p>
                  </a:txBody>
                  <a:tcPr/>
                </a:tc>
                <a:tc>
                  <a:txBody>
                    <a:bodyPr/>
                    <a:lstStyle/>
                    <a:p>
                      <a:r>
                        <a:rPr lang="en-US" sz="1000"/>
                        <a:t>0.0 %</a:t>
                      </a:r>
                    </a:p>
                  </a:txBody>
                  <a:tcPr/>
                </a:tc>
                <a:extLst>
                  <a:ext uri="{0D108BD9-81ED-4DB2-BD59-A6C34878D82A}">
                    <a16:rowId xmlns:a16="http://schemas.microsoft.com/office/drawing/2014/main" val="1175498392"/>
                  </a:ext>
                </a:extLst>
              </a:tr>
            </a:tbl>
          </a:graphicData>
        </a:graphic>
      </p:graphicFrame>
      <p:sp>
        <p:nvSpPr>
          <p:cNvPr id="4" name="Text Placeholder 3">
            <a:extLst>
              <a:ext uri="{FF2B5EF4-FFF2-40B4-BE49-F238E27FC236}">
                <a16:creationId xmlns:a16="http://schemas.microsoft.com/office/drawing/2014/main" id="{8E7B2B8A-B61E-459E-A7D1-71CD4F2B29BB}"/>
              </a:ext>
            </a:extLst>
          </p:cNvPr>
          <p:cNvSpPr>
            <a:spLocks noGrp="1"/>
          </p:cNvSpPr>
          <p:nvPr>
            <p:ph type="body" sz="quarter" idx="14"/>
          </p:nvPr>
        </p:nvSpPr>
        <p:spPr/>
        <p:txBody>
          <a:bodyPr/>
          <a:lstStyle/>
          <a:p>
            <a:r>
              <a:rPr lang="en-US"/>
              <a:t>01/01/2018 - 01/31/2018</a:t>
            </a:r>
          </a:p>
        </p:txBody>
      </p:sp>
    </p:spTree>
    <p:extLst>
      <p:ext uri="{BB962C8B-B14F-4D97-AF65-F5344CB8AC3E}">
        <p14:creationId xmlns:p14="http://schemas.microsoft.com/office/powerpoint/2010/main" val="291174400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544468-461E-4D13-AE19-6565EBAF257F}"/>
              </a:ext>
            </a:extLst>
          </p:cNvPr>
          <p:cNvSpPr>
            <a:spLocks noGrp="1"/>
          </p:cNvSpPr>
          <p:nvPr>
            <p:ph type="title"/>
          </p:nvPr>
        </p:nvSpPr>
        <p:spPr/>
        <p:txBody>
          <a:bodyPr/>
          <a:lstStyle/>
          <a:p>
            <a:r>
              <a:rPr lang="en-US"/>
              <a:t>Facebook Fans Change by Like/Unlike Source | Chili's Malaysia</a:t>
            </a:r>
          </a:p>
        </p:txBody>
      </p:sp>
      <p:graphicFrame>
        <p:nvGraphicFramePr>
          <p:cNvPr id="6" name="Chart Placeholder 5">
            <a:extLst>
              <a:ext uri="{FF2B5EF4-FFF2-40B4-BE49-F238E27FC236}">
                <a16:creationId xmlns:a16="http://schemas.microsoft.com/office/drawing/2014/main" id="{929990C7-A3EE-48E4-A7A3-FFE29A0E62A7}"/>
              </a:ext>
            </a:extLst>
          </p:cNvPr>
          <p:cNvGraphicFramePr>
            <a:graphicFrameLocks noGrp="1"/>
          </p:cNvGraphicFramePr>
          <p:nvPr>
            <p:ph type="chart" sz="quarter" idx="13"/>
            <p:extLst>
              <p:ext uri="{D42A27DB-BD31-4B8C-83A1-F6EECF244321}">
                <p14:modId xmlns:p14="http://schemas.microsoft.com/office/powerpoint/2010/main" val="167759346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57AB585-0BD2-490A-8DFA-4D7F55FE00BB}"/>
              </a:ext>
            </a:extLst>
          </p:cNvPr>
          <p:cNvSpPr>
            <a:spLocks noGrp="1"/>
          </p:cNvSpPr>
          <p:nvPr>
            <p:ph type="body" sz="quarter" idx="14"/>
          </p:nvPr>
        </p:nvSpPr>
        <p:spPr/>
        <p:txBody>
          <a:bodyPr/>
          <a:lstStyle/>
          <a:p>
            <a:r>
              <a:rPr lang="en-US"/>
              <a:t>01/01/2018 - 01/31/2018</a:t>
            </a:r>
          </a:p>
        </p:txBody>
      </p:sp>
      <p:sp>
        <p:nvSpPr>
          <p:cNvPr id="5" name="Footer Placeholder 4">
            <a:extLst>
              <a:ext uri="{FF2B5EF4-FFF2-40B4-BE49-F238E27FC236}">
                <a16:creationId xmlns:a16="http://schemas.microsoft.com/office/drawing/2014/main" id="{665BC285-741F-4BDC-9493-232F9A9734D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8298658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04DB23-B851-427A-993D-0882A1B666A7}"/>
              </a:ext>
            </a:extLst>
          </p:cNvPr>
          <p:cNvSpPr>
            <a:spLocks noGrp="1"/>
          </p:cNvSpPr>
          <p:nvPr>
            <p:ph type="title"/>
          </p:nvPr>
        </p:nvSpPr>
        <p:spPr/>
        <p:txBody>
          <a:bodyPr/>
          <a:lstStyle/>
          <a:p>
            <a:r>
              <a:rPr lang="en-US"/>
              <a:t>Facebook Average Interactions Per Post | Chili's Malaysia</a:t>
            </a:r>
          </a:p>
        </p:txBody>
      </p:sp>
      <p:graphicFrame>
        <p:nvGraphicFramePr>
          <p:cNvPr id="6" name="Chart Placeholder 5">
            <a:extLst>
              <a:ext uri="{FF2B5EF4-FFF2-40B4-BE49-F238E27FC236}">
                <a16:creationId xmlns:a16="http://schemas.microsoft.com/office/drawing/2014/main" id="{4EABB7CE-118A-4F13-B53E-523ECCB243BC}"/>
              </a:ext>
            </a:extLst>
          </p:cNvPr>
          <p:cNvGraphicFramePr>
            <a:graphicFrameLocks noGrp="1"/>
          </p:cNvGraphicFramePr>
          <p:nvPr>
            <p:ph type="chart" sz="quarter" idx="13"/>
            <p:extLst>
              <p:ext uri="{D42A27DB-BD31-4B8C-83A1-F6EECF244321}">
                <p14:modId xmlns:p14="http://schemas.microsoft.com/office/powerpoint/2010/main" val="389304526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019A741-AF73-47F1-9C81-99AE956D7D1E}"/>
              </a:ext>
            </a:extLst>
          </p:cNvPr>
          <p:cNvSpPr>
            <a:spLocks noGrp="1"/>
          </p:cNvSpPr>
          <p:nvPr>
            <p:ph type="body" sz="quarter" idx="14"/>
          </p:nvPr>
        </p:nvSpPr>
        <p:spPr/>
        <p:txBody>
          <a:bodyPr/>
          <a:lstStyle/>
          <a:p>
            <a:r>
              <a:rPr lang="en-US"/>
              <a:t>01/01/2018 - 01/31/2018</a:t>
            </a:r>
          </a:p>
        </p:txBody>
      </p:sp>
      <p:sp>
        <p:nvSpPr>
          <p:cNvPr id="5" name="Footer Placeholder 4">
            <a:extLst>
              <a:ext uri="{FF2B5EF4-FFF2-40B4-BE49-F238E27FC236}">
                <a16:creationId xmlns:a16="http://schemas.microsoft.com/office/drawing/2014/main" id="{F048A0B4-1D08-4231-AF1E-DA7C923D5A5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45613258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9E53EC-1034-4F65-A874-8B6E0DFE4E95}"/>
              </a:ext>
            </a:extLst>
          </p:cNvPr>
          <p:cNvSpPr>
            <a:spLocks noGrp="1"/>
          </p:cNvSpPr>
          <p:nvPr>
            <p:ph type="title"/>
          </p:nvPr>
        </p:nvSpPr>
        <p:spPr/>
        <p:txBody>
          <a:bodyPr/>
          <a:lstStyle/>
          <a:p>
            <a:r>
              <a:rPr lang="en-US"/>
              <a:t>Facebook Fan Demographics | Chili's Malaysia</a:t>
            </a:r>
          </a:p>
        </p:txBody>
      </p:sp>
      <p:graphicFrame>
        <p:nvGraphicFramePr>
          <p:cNvPr id="6" name="Chart Placeholder 5">
            <a:extLst>
              <a:ext uri="{FF2B5EF4-FFF2-40B4-BE49-F238E27FC236}">
                <a16:creationId xmlns:a16="http://schemas.microsoft.com/office/drawing/2014/main" id="{9D07ECF7-86C7-447F-8E68-A8C784395F9F}"/>
              </a:ext>
            </a:extLst>
          </p:cNvPr>
          <p:cNvGraphicFramePr>
            <a:graphicFrameLocks noGrp="1"/>
          </p:cNvGraphicFramePr>
          <p:nvPr>
            <p:ph type="chart" sz="quarter" idx="13"/>
            <p:extLst>
              <p:ext uri="{D42A27DB-BD31-4B8C-83A1-F6EECF244321}">
                <p14:modId xmlns:p14="http://schemas.microsoft.com/office/powerpoint/2010/main" val="34947087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AA7A84C-3064-415F-BDD4-C47199FF72D4}"/>
              </a:ext>
            </a:extLst>
          </p:cNvPr>
          <p:cNvSpPr>
            <a:spLocks noGrp="1"/>
          </p:cNvSpPr>
          <p:nvPr>
            <p:ph type="body" sz="quarter" idx="14"/>
          </p:nvPr>
        </p:nvSpPr>
        <p:spPr/>
        <p:txBody>
          <a:bodyPr/>
          <a:lstStyle/>
          <a:p>
            <a:r>
              <a:rPr lang="en-US"/>
              <a:t>01/01/2018 - 01/31/2018</a:t>
            </a:r>
          </a:p>
        </p:txBody>
      </p:sp>
      <p:sp>
        <p:nvSpPr>
          <p:cNvPr id="5" name="Footer Placeholder 4">
            <a:extLst>
              <a:ext uri="{FF2B5EF4-FFF2-40B4-BE49-F238E27FC236}">
                <a16:creationId xmlns:a16="http://schemas.microsoft.com/office/drawing/2014/main" id="{8A34D113-08A0-4195-AF66-CCEEBB996F1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46701267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3792BD-967E-467B-8B61-E217E67FC5B7}"/>
              </a:ext>
            </a:extLst>
          </p:cNvPr>
          <p:cNvSpPr>
            <a:spLocks noGrp="1"/>
          </p:cNvSpPr>
          <p:nvPr>
            <p:ph type="title"/>
          </p:nvPr>
        </p:nvSpPr>
        <p:spPr/>
        <p:txBody>
          <a:bodyPr/>
          <a:lstStyle/>
          <a:p>
            <a:r>
              <a:rPr lang="en-US"/>
              <a:t>Facebook Interaction Rate By Post Type | Chili's Malaysia</a:t>
            </a:r>
          </a:p>
        </p:txBody>
      </p:sp>
      <p:graphicFrame>
        <p:nvGraphicFramePr>
          <p:cNvPr id="6" name="Chart Placeholder 5">
            <a:extLst>
              <a:ext uri="{FF2B5EF4-FFF2-40B4-BE49-F238E27FC236}">
                <a16:creationId xmlns:a16="http://schemas.microsoft.com/office/drawing/2014/main" id="{A76A9F05-8381-46B9-8167-13FFAF38D9E1}"/>
              </a:ext>
            </a:extLst>
          </p:cNvPr>
          <p:cNvGraphicFramePr>
            <a:graphicFrameLocks noGrp="1"/>
          </p:cNvGraphicFramePr>
          <p:nvPr>
            <p:ph type="chart" sz="quarter" idx="13"/>
            <p:extLst>
              <p:ext uri="{D42A27DB-BD31-4B8C-83A1-F6EECF244321}">
                <p14:modId xmlns:p14="http://schemas.microsoft.com/office/powerpoint/2010/main" val="63521585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3CCDF23-C301-45BE-A8CB-FAEB8C4CCA57}"/>
              </a:ext>
            </a:extLst>
          </p:cNvPr>
          <p:cNvSpPr>
            <a:spLocks noGrp="1"/>
          </p:cNvSpPr>
          <p:nvPr>
            <p:ph type="body" sz="quarter" idx="14"/>
          </p:nvPr>
        </p:nvSpPr>
        <p:spPr/>
        <p:txBody>
          <a:bodyPr/>
          <a:lstStyle/>
          <a:p>
            <a:r>
              <a:rPr lang="en-US"/>
              <a:t>01/01/2018 - 01/31/2018</a:t>
            </a:r>
          </a:p>
        </p:txBody>
      </p:sp>
      <p:sp>
        <p:nvSpPr>
          <p:cNvPr id="5" name="Footer Placeholder 4">
            <a:extLst>
              <a:ext uri="{FF2B5EF4-FFF2-40B4-BE49-F238E27FC236}">
                <a16:creationId xmlns:a16="http://schemas.microsoft.com/office/drawing/2014/main" id="{54CDA126-F6F6-420A-BF6E-CC6C821DCF1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87249308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1E552E-5AA5-4DA8-BB01-CD812E99045A}"/>
              </a:ext>
            </a:extLst>
          </p:cNvPr>
          <p:cNvSpPr>
            <a:spLocks noGrp="1"/>
          </p:cNvSpPr>
          <p:nvPr>
            <p:ph type="title"/>
          </p:nvPr>
        </p:nvSpPr>
        <p:spPr/>
        <p:txBody>
          <a:bodyPr/>
          <a:lstStyle/>
          <a:p>
            <a:r>
              <a:rPr lang="en-US"/>
              <a:t>Facebook Fans By City Table | Chili's Malaysia - 1 of 3</a:t>
            </a:r>
          </a:p>
        </p:txBody>
      </p:sp>
      <p:graphicFrame>
        <p:nvGraphicFramePr>
          <p:cNvPr id="5" name="Table Placeholder 4">
            <a:extLst>
              <a:ext uri="{FF2B5EF4-FFF2-40B4-BE49-F238E27FC236}">
                <a16:creationId xmlns:a16="http://schemas.microsoft.com/office/drawing/2014/main" id="{0F143020-418B-4161-B7B6-05C45EEC21A6}"/>
              </a:ext>
            </a:extLst>
          </p:cNvPr>
          <p:cNvGraphicFramePr>
            <a:graphicFrameLocks noGrp="1"/>
          </p:cNvGraphicFramePr>
          <p:nvPr>
            <p:ph type="tbl" sz="quarter" idx="13"/>
            <p:extLst>
              <p:ext uri="{D42A27DB-BD31-4B8C-83A1-F6EECF244321}">
                <p14:modId xmlns:p14="http://schemas.microsoft.com/office/powerpoint/2010/main" val="125555773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338373132"/>
                    </a:ext>
                  </a:extLst>
                </a:gridCol>
                <a:gridCol w="1645920">
                  <a:extLst>
                    <a:ext uri="{9D8B030D-6E8A-4147-A177-3AD203B41FA5}">
                      <a16:colId xmlns:a16="http://schemas.microsoft.com/office/drawing/2014/main" val="653236433"/>
                    </a:ext>
                  </a:extLst>
                </a:gridCol>
                <a:gridCol w="1645920">
                  <a:extLst>
                    <a:ext uri="{9D8B030D-6E8A-4147-A177-3AD203B41FA5}">
                      <a16:colId xmlns:a16="http://schemas.microsoft.com/office/drawing/2014/main" val="107926091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a:t>
                      </a:r>
                    </a:p>
                  </a:txBody>
                  <a:tcPr/>
                </a:tc>
                <a:extLst>
                  <a:ext uri="{0D108BD9-81ED-4DB2-BD59-A6C34878D82A}">
                    <a16:rowId xmlns:a16="http://schemas.microsoft.com/office/drawing/2014/main" val="39307886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Kuala Lumpur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71099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26.1 %</a:t>
                      </a:r>
                    </a:p>
                  </a:txBody>
                  <a:tcPr/>
                </a:tc>
                <a:extLst>
                  <a:ext uri="{0D108BD9-81ED-4DB2-BD59-A6C34878D82A}">
                    <a16:rowId xmlns:a16="http://schemas.microsoft.com/office/drawing/2014/main" val="28861755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Penang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18934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7.0 %</a:t>
                      </a:r>
                    </a:p>
                  </a:txBody>
                  <a:tcPr/>
                </a:tc>
                <a:extLst>
                  <a:ext uri="{0D108BD9-81ED-4DB2-BD59-A6C34878D82A}">
                    <a16:rowId xmlns:a16="http://schemas.microsoft.com/office/drawing/2014/main" val="30898173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Shah Alam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4.5 %</a:t>
                      </a:r>
                    </a:p>
                  </a:txBody>
                  <a:tcPr/>
                </a:tc>
                <a:extLst>
                  <a:ext uri="{0D108BD9-81ED-4DB2-BD59-A6C34878D82A}">
                    <a16:rowId xmlns:a16="http://schemas.microsoft.com/office/drawing/2014/main" val="1980576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Klang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3.5 %</a:t>
                      </a:r>
                    </a:p>
                  </a:txBody>
                  <a:tcPr/>
                </a:tc>
                <a:extLst>
                  <a:ext uri="{0D108BD9-81ED-4DB2-BD59-A6C34878D82A}">
                    <a16:rowId xmlns:a16="http://schemas.microsoft.com/office/drawing/2014/main" val="1133572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Petaling Jaya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3.3 %</a:t>
                      </a:r>
                    </a:p>
                  </a:txBody>
                  <a:tcPr/>
                </a:tc>
                <a:extLst>
                  <a:ext uri="{0D108BD9-81ED-4DB2-BD59-A6C34878D82A}">
                    <a16:rowId xmlns:a16="http://schemas.microsoft.com/office/drawing/2014/main" val="11561093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Johor Bahru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3.3 %</a:t>
                      </a:r>
                    </a:p>
                  </a:txBody>
                  <a:tcPr/>
                </a:tc>
                <a:extLst>
                  <a:ext uri="{0D108BD9-81ED-4DB2-BD59-A6C34878D82A}">
                    <a16:rowId xmlns:a16="http://schemas.microsoft.com/office/drawing/2014/main" val="33576445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Kota Kinabalu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2.2 %</a:t>
                      </a:r>
                    </a:p>
                  </a:txBody>
                  <a:tcPr/>
                </a:tc>
                <a:extLst>
                  <a:ext uri="{0D108BD9-81ED-4DB2-BD59-A6C34878D82A}">
                    <a16:rowId xmlns:a16="http://schemas.microsoft.com/office/drawing/2014/main" val="30774039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Kuching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1.7 %</a:t>
                      </a:r>
                    </a:p>
                  </a:txBody>
                  <a:tcPr/>
                </a:tc>
                <a:extLst>
                  <a:ext uri="{0D108BD9-81ED-4DB2-BD59-A6C34878D82A}">
                    <a16:rowId xmlns:a16="http://schemas.microsoft.com/office/drawing/2014/main" val="32913969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Kota Bharu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1.7 %</a:t>
                      </a:r>
                    </a:p>
                  </a:txBody>
                  <a:tcPr/>
                </a:tc>
                <a:extLst>
                  <a:ext uri="{0D108BD9-81ED-4DB2-BD59-A6C34878D82A}">
                    <a16:rowId xmlns:a16="http://schemas.microsoft.com/office/drawing/2014/main" val="18049662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Ipoh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1.5 %</a:t>
                      </a:r>
                    </a:p>
                  </a:txBody>
                  <a:tcPr/>
                </a:tc>
                <a:extLst>
                  <a:ext uri="{0D108BD9-81ED-4DB2-BD59-A6C34878D82A}">
                    <a16:rowId xmlns:a16="http://schemas.microsoft.com/office/drawing/2014/main" val="4008966870"/>
                  </a:ext>
                </a:extLst>
              </a:tr>
            </a:tbl>
          </a:graphicData>
        </a:graphic>
      </p:graphicFrame>
      <p:sp>
        <p:nvSpPr>
          <p:cNvPr id="4" name="Text Placeholder 3">
            <a:extLst>
              <a:ext uri="{FF2B5EF4-FFF2-40B4-BE49-F238E27FC236}">
                <a16:creationId xmlns:a16="http://schemas.microsoft.com/office/drawing/2014/main" id="{B996BED5-7232-4CD2-B4FA-553461C1ED03}"/>
              </a:ext>
            </a:extLst>
          </p:cNvPr>
          <p:cNvSpPr>
            <a:spLocks noGrp="1"/>
          </p:cNvSpPr>
          <p:nvPr>
            <p:ph type="body" sz="quarter" idx="14"/>
          </p:nvPr>
        </p:nvSpPr>
        <p:spPr/>
        <p:txBody>
          <a:bodyPr/>
          <a:lstStyle/>
          <a:p>
            <a:r>
              <a:rPr lang="en-US"/>
              <a:t>01/01/2018 - 01/31/2018</a:t>
            </a:r>
          </a:p>
        </p:txBody>
      </p:sp>
    </p:spTree>
    <p:extLst>
      <p:ext uri="{BB962C8B-B14F-4D97-AF65-F5344CB8AC3E}">
        <p14:creationId xmlns:p14="http://schemas.microsoft.com/office/powerpoint/2010/main" val="318160731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BE8166-4A5D-4C9E-B195-59C897515A32}"/>
              </a:ext>
            </a:extLst>
          </p:cNvPr>
          <p:cNvSpPr>
            <a:spLocks noGrp="1"/>
          </p:cNvSpPr>
          <p:nvPr>
            <p:ph type="title"/>
          </p:nvPr>
        </p:nvSpPr>
        <p:spPr/>
        <p:txBody>
          <a:bodyPr/>
          <a:lstStyle/>
          <a:p>
            <a:r>
              <a:rPr lang="en-US"/>
              <a:t>Facebook Fans By City Table | Chili's Malaysia - 2 of 3</a:t>
            </a:r>
          </a:p>
        </p:txBody>
      </p:sp>
      <p:graphicFrame>
        <p:nvGraphicFramePr>
          <p:cNvPr id="5" name="Table Placeholder 4">
            <a:extLst>
              <a:ext uri="{FF2B5EF4-FFF2-40B4-BE49-F238E27FC236}">
                <a16:creationId xmlns:a16="http://schemas.microsoft.com/office/drawing/2014/main" id="{01B522CD-F5AB-47C1-9598-3425B68A3004}"/>
              </a:ext>
            </a:extLst>
          </p:cNvPr>
          <p:cNvGraphicFramePr>
            <a:graphicFrameLocks noGrp="1"/>
          </p:cNvGraphicFramePr>
          <p:nvPr>
            <p:ph type="tbl" sz="quarter" idx="13"/>
            <p:extLst>
              <p:ext uri="{D42A27DB-BD31-4B8C-83A1-F6EECF244321}">
                <p14:modId xmlns:p14="http://schemas.microsoft.com/office/powerpoint/2010/main" val="166341438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2858382605"/>
                    </a:ext>
                  </a:extLst>
                </a:gridCol>
                <a:gridCol w="1645920">
                  <a:extLst>
                    <a:ext uri="{9D8B030D-6E8A-4147-A177-3AD203B41FA5}">
                      <a16:colId xmlns:a16="http://schemas.microsoft.com/office/drawing/2014/main" val="741278086"/>
                    </a:ext>
                  </a:extLst>
                </a:gridCol>
                <a:gridCol w="1645920">
                  <a:extLst>
                    <a:ext uri="{9D8B030D-6E8A-4147-A177-3AD203B41FA5}">
                      <a16:colId xmlns:a16="http://schemas.microsoft.com/office/drawing/2014/main" val="18497939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a:t>
                      </a:r>
                    </a:p>
                  </a:txBody>
                  <a:tcPr/>
                </a:tc>
                <a:extLst>
                  <a:ext uri="{0D108BD9-81ED-4DB2-BD59-A6C34878D82A}">
                    <a16:rowId xmlns:a16="http://schemas.microsoft.com/office/drawing/2014/main" val="178008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Kajang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1.4 %</a:t>
                      </a:r>
                    </a:p>
                  </a:txBody>
                  <a:tcPr/>
                </a:tc>
                <a:extLst>
                  <a:ext uri="{0D108BD9-81ED-4DB2-BD59-A6C34878D82A}">
                    <a16:rowId xmlns:a16="http://schemas.microsoft.com/office/drawing/2014/main" val="39743020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Malacca 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1.3 %</a:t>
                      </a:r>
                    </a:p>
                  </a:txBody>
                  <a:tcPr/>
                </a:tc>
                <a:extLst>
                  <a:ext uri="{0D108BD9-81ED-4DB2-BD59-A6C34878D82A}">
                    <a16:rowId xmlns:a16="http://schemas.microsoft.com/office/drawing/2014/main" val="1111623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Kuala Terengganu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1.2 %</a:t>
                      </a:r>
                    </a:p>
                  </a:txBody>
                  <a:tcPr/>
                </a:tc>
                <a:extLst>
                  <a:ext uri="{0D108BD9-81ED-4DB2-BD59-A6C34878D82A}">
                    <a16:rowId xmlns:a16="http://schemas.microsoft.com/office/drawing/2014/main" val="25578139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Puchong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1.1 %</a:t>
                      </a:r>
                    </a:p>
                  </a:txBody>
                  <a:tcPr/>
                </a:tc>
                <a:extLst>
                  <a:ext uri="{0D108BD9-81ED-4DB2-BD59-A6C34878D82A}">
                    <a16:rowId xmlns:a16="http://schemas.microsoft.com/office/drawing/2014/main" val="36490219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Ampang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1.1 %</a:t>
                      </a:r>
                    </a:p>
                  </a:txBody>
                  <a:tcPr/>
                </a:tc>
                <a:extLst>
                  <a:ext uri="{0D108BD9-81ED-4DB2-BD59-A6C34878D82A}">
                    <a16:rowId xmlns:a16="http://schemas.microsoft.com/office/drawing/2014/main" val="5780398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Alor Setar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0.9 %</a:t>
                      </a:r>
                    </a:p>
                  </a:txBody>
                  <a:tcPr/>
                </a:tc>
                <a:extLst>
                  <a:ext uri="{0D108BD9-81ED-4DB2-BD59-A6C34878D82A}">
                    <a16:rowId xmlns:a16="http://schemas.microsoft.com/office/drawing/2014/main" val="28935573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Kuantan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0.9 %</a:t>
                      </a:r>
                    </a:p>
                  </a:txBody>
                  <a:tcPr/>
                </a:tc>
                <a:extLst>
                  <a:ext uri="{0D108BD9-81ED-4DB2-BD59-A6C34878D82A}">
                    <a16:rowId xmlns:a16="http://schemas.microsoft.com/office/drawing/2014/main" val="8342356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Rawang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0.9 %</a:t>
                      </a:r>
                    </a:p>
                  </a:txBody>
                  <a:tcPr/>
                </a:tc>
                <a:extLst>
                  <a:ext uri="{0D108BD9-81ED-4DB2-BD59-A6C34878D82A}">
                    <a16:rowId xmlns:a16="http://schemas.microsoft.com/office/drawing/2014/main" val="13948526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Sungai Petani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0.8 %</a:t>
                      </a:r>
                    </a:p>
                  </a:txBody>
                  <a:tcPr/>
                </a:tc>
                <a:extLst>
                  <a:ext uri="{0D108BD9-81ED-4DB2-BD59-A6C34878D82A}">
                    <a16:rowId xmlns:a16="http://schemas.microsoft.com/office/drawing/2014/main" val="30582402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Seremban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0.8 %</a:t>
                      </a:r>
                    </a:p>
                  </a:txBody>
                  <a:tcPr/>
                </a:tc>
                <a:extLst>
                  <a:ext uri="{0D108BD9-81ED-4DB2-BD59-A6C34878D82A}">
                    <a16:rowId xmlns:a16="http://schemas.microsoft.com/office/drawing/2014/main" val="1493268715"/>
                  </a:ext>
                </a:extLst>
              </a:tr>
            </a:tbl>
          </a:graphicData>
        </a:graphic>
      </p:graphicFrame>
      <p:sp>
        <p:nvSpPr>
          <p:cNvPr id="4" name="Text Placeholder 3">
            <a:extLst>
              <a:ext uri="{FF2B5EF4-FFF2-40B4-BE49-F238E27FC236}">
                <a16:creationId xmlns:a16="http://schemas.microsoft.com/office/drawing/2014/main" id="{D29D7302-500F-4F51-A2C9-6DAAA6931958}"/>
              </a:ext>
            </a:extLst>
          </p:cNvPr>
          <p:cNvSpPr>
            <a:spLocks noGrp="1"/>
          </p:cNvSpPr>
          <p:nvPr>
            <p:ph type="body" sz="quarter" idx="14"/>
          </p:nvPr>
        </p:nvSpPr>
        <p:spPr/>
        <p:txBody>
          <a:bodyPr/>
          <a:lstStyle/>
          <a:p>
            <a:r>
              <a:rPr lang="en-US"/>
              <a:t>01/01/2018 - 01/31/2018</a:t>
            </a:r>
          </a:p>
        </p:txBody>
      </p:sp>
    </p:spTree>
    <p:extLst>
      <p:ext uri="{BB962C8B-B14F-4D97-AF65-F5344CB8AC3E}">
        <p14:creationId xmlns:p14="http://schemas.microsoft.com/office/powerpoint/2010/main" val="97291953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F772AF-66A5-44F2-83BA-4E7C2ECD5EB2}"/>
              </a:ext>
            </a:extLst>
          </p:cNvPr>
          <p:cNvSpPr>
            <a:spLocks noGrp="1"/>
          </p:cNvSpPr>
          <p:nvPr>
            <p:ph type="title"/>
          </p:nvPr>
        </p:nvSpPr>
        <p:spPr/>
        <p:txBody>
          <a:bodyPr/>
          <a:lstStyle/>
          <a:p>
            <a:r>
              <a:rPr lang="en-US"/>
              <a:t>Facebook Fans By City Table | Chili's Malaysia - 3 of 3</a:t>
            </a:r>
          </a:p>
        </p:txBody>
      </p:sp>
      <p:graphicFrame>
        <p:nvGraphicFramePr>
          <p:cNvPr id="5" name="Table Placeholder 4">
            <a:extLst>
              <a:ext uri="{FF2B5EF4-FFF2-40B4-BE49-F238E27FC236}">
                <a16:creationId xmlns:a16="http://schemas.microsoft.com/office/drawing/2014/main" id="{0F5D315B-DFCA-4E46-9200-E0AC33B6AFE0}"/>
              </a:ext>
            </a:extLst>
          </p:cNvPr>
          <p:cNvGraphicFramePr>
            <a:graphicFrameLocks noGrp="1"/>
          </p:cNvGraphicFramePr>
          <p:nvPr>
            <p:ph type="tbl" sz="quarter" idx="13"/>
            <p:extLst>
              <p:ext uri="{D42A27DB-BD31-4B8C-83A1-F6EECF244321}">
                <p14:modId xmlns:p14="http://schemas.microsoft.com/office/powerpoint/2010/main" val="93666408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2042026005"/>
                    </a:ext>
                  </a:extLst>
                </a:gridCol>
                <a:gridCol w="1645920">
                  <a:extLst>
                    <a:ext uri="{9D8B030D-6E8A-4147-A177-3AD203B41FA5}">
                      <a16:colId xmlns:a16="http://schemas.microsoft.com/office/drawing/2014/main" val="1470590994"/>
                    </a:ext>
                  </a:extLst>
                </a:gridCol>
                <a:gridCol w="1645920">
                  <a:extLst>
                    <a:ext uri="{9D8B030D-6E8A-4147-A177-3AD203B41FA5}">
                      <a16:colId xmlns:a16="http://schemas.microsoft.com/office/drawing/2014/main" val="81628949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a:t>
                      </a:r>
                    </a:p>
                  </a:txBody>
                  <a:tcPr/>
                </a:tc>
                <a:extLst>
                  <a:ext uri="{0D108BD9-81ED-4DB2-BD59-A6C34878D82A}">
                    <a16:rowId xmlns:a16="http://schemas.microsoft.com/office/drawing/2014/main" val="20245263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Tawau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0.6 %</a:t>
                      </a:r>
                    </a:p>
                  </a:txBody>
                  <a:tcPr/>
                </a:tc>
                <a:extLst>
                  <a:ext uri="{0D108BD9-81ED-4DB2-BD59-A6C34878D82A}">
                    <a16:rowId xmlns:a16="http://schemas.microsoft.com/office/drawing/2014/main" val="10279015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Dhaka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0.6 %</a:t>
                      </a:r>
                    </a:p>
                  </a:txBody>
                  <a:tcPr/>
                </a:tc>
                <a:extLst>
                  <a:ext uri="{0D108BD9-81ED-4DB2-BD59-A6C34878D82A}">
                    <a16:rowId xmlns:a16="http://schemas.microsoft.com/office/drawing/2014/main" val="37453083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Kuala Selangor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0.5 %</a:t>
                      </a:r>
                    </a:p>
                  </a:txBody>
                  <a:tcPr/>
                </a:tc>
                <a:extLst>
                  <a:ext uri="{0D108BD9-81ED-4DB2-BD59-A6C34878D82A}">
                    <a16:rowId xmlns:a16="http://schemas.microsoft.com/office/drawing/2014/main" val="1946827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Miri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0.5 %</a:t>
                      </a:r>
                    </a:p>
                  </a:txBody>
                  <a:tcPr/>
                </a:tc>
                <a:extLst>
                  <a:ext uri="{0D108BD9-81ED-4DB2-BD59-A6C34878D82A}">
                    <a16:rowId xmlns:a16="http://schemas.microsoft.com/office/drawing/2014/main" val="18084265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Singapore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0.5 %</a:t>
                      </a:r>
                    </a:p>
                  </a:txBody>
                  <a:tcPr/>
                </a:tc>
                <a:extLst>
                  <a:ext uri="{0D108BD9-81ED-4DB2-BD59-A6C34878D82A}">
                    <a16:rowId xmlns:a16="http://schemas.microsoft.com/office/drawing/2014/main" val="2032772239"/>
                  </a:ext>
                </a:extLst>
              </a:tr>
            </a:tbl>
          </a:graphicData>
        </a:graphic>
      </p:graphicFrame>
      <p:sp>
        <p:nvSpPr>
          <p:cNvPr id="4" name="Text Placeholder 3">
            <a:extLst>
              <a:ext uri="{FF2B5EF4-FFF2-40B4-BE49-F238E27FC236}">
                <a16:creationId xmlns:a16="http://schemas.microsoft.com/office/drawing/2014/main" id="{8322BA31-3812-46F5-A7D6-F4D7C4CD0680}"/>
              </a:ext>
            </a:extLst>
          </p:cNvPr>
          <p:cNvSpPr>
            <a:spLocks noGrp="1"/>
          </p:cNvSpPr>
          <p:nvPr>
            <p:ph type="body" sz="quarter" idx="14"/>
          </p:nvPr>
        </p:nvSpPr>
        <p:spPr/>
        <p:txBody>
          <a:bodyPr/>
          <a:lstStyle/>
          <a:p>
            <a:r>
              <a:rPr lang="en-US"/>
              <a:t>01/01/2018 - 01/31/2018</a:t>
            </a:r>
          </a:p>
        </p:txBody>
      </p:sp>
    </p:spTree>
    <p:extLst>
      <p:ext uri="{BB962C8B-B14F-4D97-AF65-F5344CB8AC3E}">
        <p14:creationId xmlns:p14="http://schemas.microsoft.com/office/powerpoint/2010/main" val="194603022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0D3263-A4AF-4A20-BB23-890E91451C27}"/>
              </a:ext>
            </a:extLst>
          </p:cNvPr>
          <p:cNvSpPr>
            <a:spLocks noGrp="1"/>
          </p:cNvSpPr>
          <p:nvPr>
            <p:ph type="title"/>
          </p:nvPr>
        </p:nvSpPr>
        <p:spPr/>
        <p:txBody>
          <a:bodyPr/>
          <a:lstStyle/>
          <a:p>
            <a:r>
              <a:rPr lang="en-US"/>
              <a:t>Facebook Own Posts Table | Chili's Malaysia - 1 of 25</a:t>
            </a:r>
          </a:p>
        </p:txBody>
      </p:sp>
      <p:graphicFrame>
        <p:nvGraphicFramePr>
          <p:cNvPr id="5" name="Table Placeholder 4">
            <a:extLst>
              <a:ext uri="{FF2B5EF4-FFF2-40B4-BE49-F238E27FC236}">
                <a16:creationId xmlns:a16="http://schemas.microsoft.com/office/drawing/2014/main" id="{2C58CECA-2005-4C2C-84AC-BD29F92A83DD}"/>
              </a:ext>
            </a:extLst>
          </p:cNvPr>
          <p:cNvGraphicFramePr>
            <a:graphicFrameLocks noGrp="1"/>
          </p:cNvGraphicFramePr>
          <p:nvPr>
            <p:ph type="tbl" sz="quarter" idx="13"/>
            <p:extLst>
              <p:ext uri="{D42A27DB-BD31-4B8C-83A1-F6EECF244321}">
                <p14:modId xmlns:p14="http://schemas.microsoft.com/office/powerpoint/2010/main" val="67836326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3210778359"/>
                    </a:ext>
                  </a:extLst>
                </a:gridCol>
                <a:gridCol w="905256">
                  <a:extLst>
                    <a:ext uri="{9D8B030D-6E8A-4147-A177-3AD203B41FA5}">
                      <a16:colId xmlns:a16="http://schemas.microsoft.com/office/drawing/2014/main" val="2964326154"/>
                    </a:ext>
                  </a:extLst>
                </a:gridCol>
                <a:gridCol w="658368">
                  <a:extLst>
                    <a:ext uri="{9D8B030D-6E8A-4147-A177-3AD203B41FA5}">
                      <a16:colId xmlns:a16="http://schemas.microsoft.com/office/drawing/2014/main" val="3678051938"/>
                    </a:ext>
                  </a:extLst>
                </a:gridCol>
                <a:gridCol w="329184">
                  <a:extLst>
                    <a:ext uri="{9D8B030D-6E8A-4147-A177-3AD203B41FA5}">
                      <a16:colId xmlns:a16="http://schemas.microsoft.com/office/drawing/2014/main" val="623264288"/>
                    </a:ext>
                  </a:extLst>
                </a:gridCol>
                <a:gridCol w="329184">
                  <a:extLst>
                    <a:ext uri="{9D8B030D-6E8A-4147-A177-3AD203B41FA5}">
                      <a16:colId xmlns:a16="http://schemas.microsoft.com/office/drawing/2014/main" val="3328780534"/>
                    </a:ext>
                  </a:extLst>
                </a:gridCol>
                <a:gridCol w="329184">
                  <a:extLst>
                    <a:ext uri="{9D8B030D-6E8A-4147-A177-3AD203B41FA5}">
                      <a16:colId xmlns:a16="http://schemas.microsoft.com/office/drawing/2014/main" val="1938392944"/>
                    </a:ext>
                  </a:extLst>
                </a:gridCol>
                <a:gridCol w="329184">
                  <a:extLst>
                    <a:ext uri="{9D8B030D-6E8A-4147-A177-3AD203B41FA5}">
                      <a16:colId xmlns:a16="http://schemas.microsoft.com/office/drawing/2014/main" val="3764871573"/>
                    </a:ext>
                  </a:extLst>
                </a:gridCol>
                <a:gridCol w="329184">
                  <a:extLst>
                    <a:ext uri="{9D8B030D-6E8A-4147-A177-3AD203B41FA5}">
                      <a16:colId xmlns:a16="http://schemas.microsoft.com/office/drawing/2014/main" val="2867513681"/>
                    </a:ext>
                  </a:extLst>
                </a:gridCol>
                <a:gridCol w="329184">
                  <a:extLst>
                    <a:ext uri="{9D8B030D-6E8A-4147-A177-3AD203B41FA5}">
                      <a16:colId xmlns:a16="http://schemas.microsoft.com/office/drawing/2014/main" val="3617591499"/>
                    </a:ext>
                  </a:extLst>
                </a:gridCol>
                <a:gridCol w="329184">
                  <a:extLst>
                    <a:ext uri="{9D8B030D-6E8A-4147-A177-3AD203B41FA5}">
                      <a16:colId xmlns:a16="http://schemas.microsoft.com/office/drawing/2014/main" val="3778281461"/>
                    </a:ext>
                  </a:extLst>
                </a:gridCol>
                <a:gridCol w="329184">
                  <a:extLst>
                    <a:ext uri="{9D8B030D-6E8A-4147-A177-3AD203B41FA5}">
                      <a16:colId xmlns:a16="http://schemas.microsoft.com/office/drawing/2014/main" val="952898619"/>
                    </a:ext>
                  </a:extLst>
                </a:gridCol>
                <a:gridCol w="329184">
                  <a:extLst>
                    <a:ext uri="{9D8B030D-6E8A-4147-A177-3AD203B41FA5}">
                      <a16:colId xmlns:a16="http://schemas.microsoft.com/office/drawing/2014/main" val="640779372"/>
                    </a:ext>
                  </a:extLst>
                </a:gridCol>
                <a:gridCol w="329184">
                  <a:extLst>
                    <a:ext uri="{9D8B030D-6E8A-4147-A177-3AD203B41FA5}">
                      <a16:colId xmlns:a16="http://schemas.microsoft.com/office/drawing/2014/main" val="3777940027"/>
                    </a:ext>
                  </a:extLst>
                </a:gridCol>
                <a:gridCol w="329184">
                  <a:extLst>
                    <a:ext uri="{9D8B030D-6E8A-4147-A177-3AD203B41FA5}">
                      <a16:colId xmlns:a16="http://schemas.microsoft.com/office/drawing/2014/main" val="4032114938"/>
                    </a:ext>
                  </a:extLst>
                </a:gridCol>
                <a:gridCol w="329184">
                  <a:extLst>
                    <a:ext uri="{9D8B030D-6E8A-4147-A177-3AD203B41FA5}">
                      <a16:colId xmlns:a16="http://schemas.microsoft.com/office/drawing/2014/main" val="2015885439"/>
                    </a:ext>
                  </a:extLst>
                </a:gridCol>
                <a:gridCol w="329184">
                  <a:extLst>
                    <a:ext uri="{9D8B030D-6E8A-4147-A177-3AD203B41FA5}">
                      <a16:colId xmlns:a16="http://schemas.microsoft.com/office/drawing/2014/main" val="2900291852"/>
                    </a:ext>
                  </a:extLst>
                </a:gridCol>
                <a:gridCol w="329184">
                  <a:extLst>
                    <a:ext uri="{9D8B030D-6E8A-4147-A177-3AD203B41FA5}">
                      <a16:colId xmlns:a16="http://schemas.microsoft.com/office/drawing/2014/main" val="2662285892"/>
                    </a:ext>
                  </a:extLst>
                </a:gridCol>
                <a:gridCol w="329184">
                  <a:extLst>
                    <a:ext uri="{9D8B030D-6E8A-4147-A177-3AD203B41FA5}">
                      <a16:colId xmlns:a16="http://schemas.microsoft.com/office/drawing/2014/main" val="425818405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7811752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Chili's Malaysia - 2018-01-31 10:00:00 </a:t>
                      </a:r>
                      <a:r>
                        <a:rPr kumimoji="0" lang="en-US" sz="1000" b="0" i="0" u="none" strike="noStrike" kern="1200" cap="none" spc="0" normalizeH="0" baseline="0" noProof="0">
                          <a:ln>
                            <a:noFill/>
                          </a:ln>
                          <a:solidFill>
                            <a:prstClr val="black"/>
                          </a:solidFill>
                          <a:effectLst/>
                          <a:uLnTx/>
                          <a:uFillTx/>
                          <a:latin typeface="+mn-lt"/>
                          <a:ea typeface="+mn-ea"/>
                          <a:cs typeface="+mn-cs"/>
                        </a:rPr>
                        <a:t> 
 Don’t have time for lunch? Think again. </a:t>
                      </a:r>
                      <a:br>
                        <a:rPr kumimoji="0" lang="en-US" sz="1000" b="0" i="0" u="none" strike="noStrike" kern="1200" cap="none" spc="0" normalizeH="0" baseline="0" noProof="0">
                          <a:ln>
                            <a:noFill/>
                          </a:ln>
                          <a:solidFill>
                            <a:prstClr val="black"/>
                          </a:solidFill>
                          <a:effectLst/>
                          <a:uLnTx/>
                          <a:uFillTx/>
                          <a:latin typeface="+mn-lt"/>
                          <a:ea typeface="+mn-ea"/>
                          <a:cs typeface="+mn-cs"/>
                        </a:rPr>
                      </a:br>
                      <a:br>
                        <a:rPr kumimoji="0" lang="en-US" sz="1000" b="0" i="0" u="none" strike="noStrike" kern="1200" cap="none" spc="0" normalizeH="0" baseline="0" noProof="0">
                          <a:ln>
                            <a:noFill/>
                          </a:ln>
                          <a:solidFill>
                            <a:prstClr val="black"/>
                          </a:solidFill>
                          <a:effectLst/>
                          <a:uLnTx/>
                          <a:uFillTx/>
                          <a:latin typeface="+mn-lt"/>
                          <a:ea typeface="+mn-ea"/>
                          <a:cs typeface="+mn-cs"/>
                        </a:rPr>
                      </a:br>
                      <a:r>
                        <a:rPr kumimoji="0" lang="en-US" sz="1000" b="0" i="0" u="none" strike="noStrike" kern="1200" cap="none" spc="0" normalizeH="0" baseline="0" noProof="0">
                          <a:ln>
                            <a:noFill/>
                          </a:ln>
                          <a:solidFill>
                            <a:prstClr val="black"/>
                          </a:solidFill>
                          <a:effectLst/>
                          <a:uLnTx/>
                          <a:uFillTx/>
                          <a:latin typeface="+mn-lt"/>
                          <a:ea typeface="+mn-ea"/>
                          <a:cs typeface="+mn-cs"/>
                        </a:rPr>
                        <a:t>
Lunchtime, your time, your place, with Chili’s Delivery. 
http://bit.ly/chilisonline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https://scontent.xx.fbcdn.net/v/t1.0-9/26994263_1614856831915383_6075343550770883985_n.png?_nc_cat=0&amp;oh=00fa4eb17876a9a6f9cfbc83663dd11d&amp;oe=5B2A7B61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Invalid 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0.0217 %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732409119"/>
                  </a:ext>
                </a:extLst>
              </a:tr>
            </a:tbl>
          </a:graphicData>
        </a:graphic>
      </p:graphicFrame>
      <p:sp>
        <p:nvSpPr>
          <p:cNvPr id="4" name="Text Placeholder 3">
            <a:extLst>
              <a:ext uri="{FF2B5EF4-FFF2-40B4-BE49-F238E27FC236}">
                <a16:creationId xmlns:a16="http://schemas.microsoft.com/office/drawing/2014/main" id="{DF0E2A98-3A0E-454F-A3A4-ECFF87A411FD}"/>
              </a:ext>
            </a:extLst>
          </p:cNvPr>
          <p:cNvSpPr>
            <a:spLocks noGrp="1"/>
          </p:cNvSpPr>
          <p:nvPr>
            <p:ph type="body" sz="quarter" idx="14"/>
          </p:nvPr>
        </p:nvSpPr>
        <p:spPr/>
        <p:txBody>
          <a:bodyPr/>
          <a:lstStyle/>
          <a:p>
            <a:r>
              <a:rPr lang="en-US"/>
              <a:t>01/01/2018 - 01/31/2018</a:t>
            </a:r>
          </a:p>
        </p:txBody>
      </p:sp>
    </p:spTree>
    <p:extLst>
      <p:ext uri="{BB962C8B-B14F-4D97-AF65-F5344CB8AC3E}">
        <p14:creationId xmlns:p14="http://schemas.microsoft.com/office/powerpoint/2010/main" val="362082550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5F79B9-5148-42C5-9995-4E4CF3A9F82D}"/>
              </a:ext>
            </a:extLst>
          </p:cNvPr>
          <p:cNvSpPr>
            <a:spLocks noGrp="1"/>
          </p:cNvSpPr>
          <p:nvPr>
            <p:ph type="title"/>
          </p:nvPr>
        </p:nvSpPr>
        <p:spPr/>
        <p:txBody>
          <a:bodyPr/>
          <a:lstStyle/>
          <a:p>
            <a:r>
              <a:rPr lang="en-US"/>
              <a:t>Facebook Own Posts Table | Chili's Malaysia - 2 of 25</a:t>
            </a:r>
          </a:p>
        </p:txBody>
      </p:sp>
      <p:graphicFrame>
        <p:nvGraphicFramePr>
          <p:cNvPr id="5" name="Table Placeholder 4">
            <a:extLst>
              <a:ext uri="{FF2B5EF4-FFF2-40B4-BE49-F238E27FC236}">
                <a16:creationId xmlns:a16="http://schemas.microsoft.com/office/drawing/2014/main" id="{DBF1ED66-A6DA-4132-8F0C-8D6D570B7041}"/>
              </a:ext>
            </a:extLst>
          </p:cNvPr>
          <p:cNvGraphicFramePr>
            <a:graphicFrameLocks noGrp="1"/>
          </p:cNvGraphicFramePr>
          <p:nvPr>
            <p:ph type="tbl" sz="quarter" idx="13"/>
            <p:extLst>
              <p:ext uri="{D42A27DB-BD31-4B8C-83A1-F6EECF244321}">
                <p14:modId xmlns:p14="http://schemas.microsoft.com/office/powerpoint/2010/main" val="133551067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3637073319"/>
                    </a:ext>
                  </a:extLst>
                </a:gridCol>
                <a:gridCol w="905256">
                  <a:extLst>
                    <a:ext uri="{9D8B030D-6E8A-4147-A177-3AD203B41FA5}">
                      <a16:colId xmlns:a16="http://schemas.microsoft.com/office/drawing/2014/main" val="1127304532"/>
                    </a:ext>
                  </a:extLst>
                </a:gridCol>
                <a:gridCol w="658368">
                  <a:extLst>
                    <a:ext uri="{9D8B030D-6E8A-4147-A177-3AD203B41FA5}">
                      <a16:colId xmlns:a16="http://schemas.microsoft.com/office/drawing/2014/main" val="3915015822"/>
                    </a:ext>
                  </a:extLst>
                </a:gridCol>
                <a:gridCol w="329184">
                  <a:extLst>
                    <a:ext uri="{9D8B030D-6E8A-4147-A177-3AD203B41FA5}">
                      <a16:colId xmlns:a16="http://schemas.microsoft.com/office/drawing/2014/main" val="2500430068"/>
                    </a:ext>
                  </a:extLst>
                </a:gridCol>
                <a:gridCol w="329184">
                  <a:extLst>
                    <a:ext uri="{9D8B030D-6E8A-4147-A177-3AD203B41FA5}">
                      <a16:colId xmlns:a16="http://schemas.microsoft.com/office/drawing/2014/main" val="780342024"/>
                    </a:ext>
                  </a:extLst>
                </a:gridCol>
                <a:gridCol w="329184">
                  <a:extLst>
                    <a:ext uri="{9D8B030D-6E8A-4147-A177-3AD203B41FA5}">
                      <a16:colId xmlns:a16="http://schemas.microsoft.com/office/drawing/2014/main" val="1123117058"/>
                    </a:ext>
                  </a:extLst>
                </a:gridCol>
                <a:gridCol w="329184">
                  <a:extLst>
                    <a:ext uri="{9D8B030D-6E8A-4147-A177-3AD203B41FA5}">
                      <a16:colId xmlns:a16="http://schemas.microsoft.com/office/drawing/2014/main" val="2056618431"/>
                    </a:ext>
                  </a:extLst>
                </a:gridCol>
                <a:gridCol w="329184">
                  <a:extLst>
                    <a:ext uri="{9D8B030D-6E8A-4147-A177-3AD203B41FA5}">
                      <a16:colId xmlns:a16="http://schemas.microsoft.com/office/drawing/2014/main" val="3563112370"/>
                    </a:ext>
                  </a:extLst>
                </a:gridCol>
                <a:gridCol w="329184">
                  <a:extLst>
                    <a:ext uri="{9D8B030D-6E8A-4147-A177-3AD203B41FA5}">
                      <a16:colId xmlns:a16="http://schemas.microsoft.com/office/drawing/2014/main" val="3848148253"/>
                    </a:ext>
                  </a:extLst>
                </a:gridCol>
                <a:gridCol w="329184">
                  <a:extLst>
                    <a:ext uri="{9D8B030D-6E8A-4147-A177-3AD203B41FA5}">
                      <a16:colId xmlns:a16="http://schemas.microsoft.com/office/drawing/2014/main" val="3114586148"/>
                    </a:ext>
                  </a:extLst>
                </a:gridCol>
                <a:gridCol w="329184">
                  <a:extLst>
                    <a:ext uri="{9D8B030D-6E8A-4147-A177-3AD203B41FA5}">
                      <a16:colId xmlns:a16="http://schemas.microsoft.com/office/drawing/2014/main" val="1245555973"/>
                    </a:ext>
                  </a:extLst>
                </a:gridCol>
                <a:gridCol w="329184">
                  <a:extLst>
                    <a:ext uri="{9D8B030D-6E8A-4147-A177-3AD203B41FA5}">
                      <a16:colId xmlns:a16="http://schemas.microsoft.com/office/drawing/2014/main" val="898841419"/>
                    </a:ext>
                  </a:extLst>
                </a:gridCol>
                <a:gridCol w="329184">
                  <a:extLst>
                    <a:ext uri="{9D8B030D-6E8A-4147-A177-3AD203B41FA5}">
                      <a16:colId xmlns:a16="http://schemas.microsoft.com/office/drawing/2014/main" val="3486555937"/>
                    </a:ext>
                  </a:extLst>
                </a:gridCol>
                <a:gridCol w="329184">
                  <a:extLst>
                    <a:ext uri="{9D8B030D-6E8A-4147-A177-3AD203B41FA5}">
                      <a16:colId xmlns:a16="http://schemas.microsoft.com/office/drawing/2014/main" val="1385106099"/>
                    </a:ext>
                  </a:extLst>
                </a:gridCol>
                <a:gridCol w="329184">
                  <a:extLst>
                    <a:ext uri="{9D8B030D-6E8A-4147-A177-3AD203B41FA5}">
                      <a16:colId xmlns:a16="http://schemas.microsoft.com/office/drawing/2014/main" val="1001738293"/>
                    </a:ext>
                  </a:extLst>
                </a:gridCol>
                <a:gridCol w="329184">
                  <a:extLst>
                    <a:ext uri="{9D8B030D-6E8A-4147-A177-3AD203B41FA5}">
                      <a16:colId xmlns:a16="http://schemas.microsoft.com/office/drawing/2014/main" val="1325904662"/>
                    </a:ext>
                  </a:extLst>
                </a:gridCol>
                <a:gridCol w="329184">
                  <a:extLst>
                    <a:ext uri="{9D8B030D-6E8A-4147-A177-3AD203B41FA5}">
                      <a16:colId xmlns:a16="http://schemas.microsoft.com/office/drawing/2014/main" val="3766879452"/>
                    </a:ext>
                  </a:extLst>
                </a:gridCol>
                <a:gridCol w="329184">
                  <a:extLst>
                    <a:ext uri="{9D8B030D-6E8A-4147-A177-3AD203B41FA5}">
                      <a16:colId xmlns:a16="http://schemas.microsoft.com/office/drawing/2014/main" val="134903286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8580813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Chili's Malaysia - 2018-01-30 10:00:09 </a:t>
                      </a:r>
                      <a:r>
                        <a:rPr kumimoji="0" lang="en-US" sz="1000" b="0" i="0" u="none" strike="noStrike" kern="1200" cap="none" spc="0" normalizeH="0" baseline="0" noProof="0">
                          <a:ln>
                            <a:noFill/>
                          </a:ln>
                          <a:solidFill>
                            <a:prstClr val="black"/>
                          </a:solidFill>
                          <a:effectLst/>
                          <a:uLnTx/>
                          <a:uFillTx/>
                          <a:latin typeface="+mn-lt"/>
                          <a:ea typeface="+mn-ea"/>
                          <a:cs typeface="+mn-cs"/>
                        </a:rPr>
                        <a:t> 
 Can’t decide what to eat? Try our Chili’s Lunch Combo!
Great value, awesome taste: http://bit.ly/chilislunchcombo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https://scontent.xx.fbcdn.net/v/t1.0-9/27331592_1614854898582243_2624016177957550203_n.png?oh=92bd2fe9d65043a36bf19053bcb1b35d&amp;oe=5B2307C6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Invalid 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0.0294 %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036154798"/>
                  </a:ext>
                </a:extLst>
              </a:tr>
            </a:tbl>
          </a:graphicData>
        </a:graphic>
      </p:graphicFrame>
      <p:sp>
        <p:nvSpPr>
          <p:cNvPr id="4" name="Text Placeholder 3">
            <a:extLst>
              <a:ext uri="{FF2B5EF4-FFF2-40B4-BE49-F238E27FC236}">
                <a16:creationId xmlns:a16="http://schemas.microsoft.com/office/drawing/2014/main" id="{26968F14-4238-4668-93DC-A4F2816F5610}"/>
              </a:ext>
            </a:extLst>
          </p:cNvPr>
          <p:cNvSpPr>
            <a:spLocks noGrp="1"/>
          </p:cNvSpPr>
          <p:nvPr>
            <p:ph type="body" sz="quarter" idx="14"/>
          </p:nvPr>
        </p:nvSpPr>
        <p:spPr/>
        <p:txBody>
          <a:bodyPr/>
          <a:lstStyle/>
          <a:p>
            <a:r>
              <a:rPr lang="en-US"/>
              <a:t>01/01/2018 - 01/31/2018</a:t>
            </a:r>
          </a:p>
        </p:txBody>
      </p:sp>
    </p:spTree>
    <p:extLst>
      <p:ext uri="{BB962C8B-B14F-4D97-AF65-F5344CB8AC3E}">
        <p14:creationId xmlns:p14="http://schemas.microsoft.com/office/powerpoint/2010/main" val="130632925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A38FC0-53F3-4089-B010-0ADE8704C3EB}"/>
              </a:ext>
            </a:extLst>
          </p:cNvPr>
          <p:cNvSpPr>
            <a:spLocks noGrp="1"/>
          </p:cNvSpPr>
          <p:nvPr>
            <p:ph type="title"/>
          </p:nvPr>
        </p:nvSpPr>
        <p:spPr/>
        <p:txBody>
          <a:bodyPr/>
          <a:lstStyle/>
          <a:p>
            <a:r>
              <a:rPr lang="en-US"/>
              <a:t>Facebook Own Posts Table | Chili's Malaysia - 3 of 25</a:t>
            </a:r>
          </a:p>
        </p:txBody>
      </p:sp>
      <p:graphicFrame>
        <p:nvGraphicFramePr>
          <p:cNvPr id="5" name="Table Placeholder 4">
            <a:extLst>
              <a:ext uri="{FF2B5EF4-FFF2-40B4-BE49-F238E27FC236}">
                <a16:creationId xmlns:a16="http://schemas.microsoft.com/office/drawing/2014/main" id="{0671B9D7-2668-400F-931F-2F38D8B670AF}"/>
              </a:ext>
            </a:extLst>
          </p:cNvPr>
          <p:cNvGraphicFramePr>
            <a:graphicFrameLocks noGrp="1"/>
          </p:cNvGraphicFramePr>
          <p:nvPr>
            <p:ph type="tbl" sz="quarter" idx="13"/>
            <p:extLst>
              <p:ext uri="{D42A27DB-BD31-4B8C-83A1-F6EECF244321}">
                <p14:modId xmlns:p14="http://schemas.microsoft.com/office/powerpoint/2010/main" val="100043704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3872718354"/>
                    </a:ext>
                  </a:extLst>
                </a:gridCol>
                <a:gridCol w="905256">
                  <a:extLst>
                    <a:ext uri="{9D8B030D-6E8A-4147-A177-3AD203B41FA5}">
                      <a16:colId xmlns:a16="http://schemas.microsoft.com/office/drawing/2014/main" val="3461481262"/>
                    </a:ext>
                  </a:extLst>
                </a:gridCol>
                <a:gridCol w="658368">
                  <a:extLst>
                    <a:ext uri="{9D8B030D-6E8A-4147-A177-3AD203B41FA5}">
                      <a16:colId xmlns:a16="http://schemas.microsoft.com/office/drawing/2014/main" val="3860148651"/>
                    </a:ext>
                  </a:extLst>
                </a:gridCol>
                <a:gridCol w="329184">
                  <a:extLst>
                    <a:ext uri="{9D8B030D-6E8A-4147-A177-3AD203B41FA5}">
                      <a16:colId xmlns:a16="http://schemas.microsoft.com/office/drawing/2014/main" val="1112979169"/>
                    </a:ext>
                  </a:extLst>
                </a:gridCol>
                <a:gridCol w="329184">
                  <a:extLst>
                    <a:ext uri="{9D8B030D-6E8A-4147-A177-3AD203B41FA5}">
                      <a16:colId xmlns:a16="http://schemas.microsoft.com/office/drawing/2014/main" val="414802232"/>
                    </a:ext>
                  </a:extLst>
                </a:gridCol>
                <a:gridCol w="329184">
                  <a:extLst>
                    <a:ext uri="{9D8B030D-6E8A-4147-A177-3AD203B41FA5}">
                      <a16:colId xmlns:a16="http://schemas.microsoft.com/office/drawing/2014/main" val="581000221"/>
                    </a:ext>
                  </a:extLst>
                </a:gridCol>
                <a:gridCol w="329184">
                  <a:extLst>
                    <a:ext uri="{9D8B030D-6E8A-4147-A177-3AD203B41FA5}">
                      <a16:colId xmlns:a16="http://schemas.microsoft.com/office/drawing/2014/main" val="3333830133"/>
                    </a:ext>
                  </a:extLst>
                </a:gridCol>
                <a:gridCol w="329184">
                  <a:extLst>
                    <a:ext uri="{9D8B030D-6E8A-4147-A177-3AD203B41FA5}">
                      <a16:colId xmlns:a16="http://schemas.microsoft.com/office/drawing/2014/main" val="3303128411"/>
                    </a:ext>
                  </a:extLst>
                </a:gridCol>
                <a:gridCol w="329184">
                  <a:extLst>
                    <a:ext uri="{9D8B030D-6E8A-4147-A177-3AD203B41FA5}">
                      <a16:colId xmlns:a16="http://schemas.microsoft.com/office/drawing/2014/main" val="2999112034"/>
                    </a:ext>
                  </a:extLst>
                </a:gridCol>
                <a:gridCol w="329184">
                  <a:extLst>
                    <a:ext uri="{9D8B030D-6E8A-4147-A177-3AD203B41FA5}">
                      <a16:colId xmlns:a16="http://schemas.microsoft.com/office/drawing/2014/main" val="3831574197"/>
                    </a:ext>
                  </a:extLst>
                </a:gridCol>
                <a:gridCol w="329184">
                  <a:extLst>
                    <a:ext uri="{9D8B030D-6E8A-4147-A177-3AD203B41FA5}">
                      <a16:colId xmlns:a16="http://schemas.microsoft.com/office/drawing/2014/main" val="1249487318"/>
                    </a:ext>
                  </a:extLst>
                </a:gridCol>
                <a:gridCol w="329184">
                  <a:extLst>
                    <a:ext uri="{9D8B030D-6E8A-4147-A177-3AD203B41FA5}">
                      <a16:colId xmlns:a16="http://schemas.microsoft.com/office/drawing/2014/main" val="3403272435"/>
                    </a:ext>
                  </a:extLst>
                </a:gridCol>
                <a:gridCol w="329184">
                  <a:extLst>
                    <a:ext uri="{9D8B030D-6E8A-4147-A177-3AD203B41FA5}">
                      <a16:colId xmlns:a16="http://schemas.microsoft.com/office/drawing/2014/main" val="354474772"/>
                    </a:ext>
                  </a:extLst>
                </a:gridCol>
                <a:gridCol w="329184">
                  <a:extLst>
                    <a:ext uri="{9D8B030D-6E8A-4147-A177-3AD203B41FA5}">
                      <a16:colId xmlns:a16="http://schemas.microsoft.com/office/drawing/2014/main" val="3326555061"/>
                    </a:ext>
                  </a:extLst>
                </a:gridCol>
                <a:gridCol w="329184">
                  <a:extLst>
                    <a:ext uri="{9D8B030D-6E8A-4147-A177-3AD203B41FA5}">
                      <a16:colId xmlns:a16="http://schemas.microsoft.com/office/drawing/2014/main" val="1925643700"/>
                    </a:ext>
                  </a:extLst>
                </a:gridCol>
                <a:gridCol w="329184">
                  <a:extLst>
                    <a:ext uri="{9D8B030D-6E8A-4147-A177-3AD203B41FA5}">
                      <a16:colId xmlns:a16="http://schemas.microsoft.com/office/drawing/2014/main" val="4171922023"/>
                    </a:ext>
                  </a:extLst>
                </a:gridCol>
                <a:gridCol w="329184">
                  <a:extLst>
                    <a:ext uri="{9D8B030D-6E8A-4147-A177-3AD203B41FA5}">
                      <a16:colId xmlns:a16="http://schemas.microsoft.com/office/drawing/2014/main" val="3118911574"/>
                    </a:ext>
                  </a:extLst>
                </a:gridCol>
                <a:gridCol w="329184">
                  <a:extLst>
                    <a:ext uri="{9D8B030D-6E8A-4147-A177-3AD203B41FA5}">
                      <a16:colId xmlns:a16="http://schemas.microsoft.com/office/drawing/2014/main" val="257963471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4698372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Chili's Malaysia - 2018-01-29 10:00:00 </a:t>
                      </a:r>
                      <a:r>
                        <a:rPr kumimoji="0" lang="en-US" sz="1000" b="0" i="0" u="none" strike="noStrike" kern="1200" cap="none" spc="0" normalizeH="0" baseline="0" noProof="0">
                          <a:ln>
                            <a:noFill/>
                          </a:ln>
                          <a:solidFill>
                            <a:prstClr val="black"/>
                          </a:solidFill>
                          <a:effectLst/>
                          <a:uLnTx/>
                          <a:uFillTx/>
                          <a:latin typeface="+mn-lt"/>
                          <a:ea typeface="+mn-ea"/>
                          <a:cs typeface="+mn-cs"/>
                        </a:rPr>
                        <a:t> 
 That’s right it’s Oreo Cookie Sundae! 
Check out more exciting new additions to our core menu at http://chilis.com.my/category/food_menu/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https://scontent.xx.fbcdn.net/v/t1.0-9/27337319_1614854388582294_7161407537885517688_n.png?_nc_cat=0&amp;oh=4238e090732a98839d49c286d4898d63&amp;oe=5B9E4272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06/23/2018 16:39:41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0.0529 %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490733256"/>
                  </a:ext>
                </a:extLst>
              </a:tr>
            </a:tbl>
          </a:graphicData>
        </a:graphic>
      </p:graphicFrame>
      <p:sp>
        <p:nvSpPr>
          <p:cNvPr id="4" name="Text Placeholder 3">
            <a:extLst>
              <a:ext uri="{FF2B5EF4-FFF2-40B4-BE49-F238E27FC236}">
                <a16:creationId xmlns:a16="http://schemas.microsoft.com/office/drawing/2014/main" id="{2BFE5199-C8DD-4C2F-AD81-E22516191FDC}"/>
              </a:ext>
            </a:extLst>
          </p:cNvPr>
          <p:cNvSpPr>
            <a:spLocks noGrp="1"/>
          </p:cNvSpPr>
          <p:nvPr>
            <p:ph type="body" sz="quarter" idx="14"/>
          </p:nvPr>
        </p:nvSpPr>
        <p:spPr/>
        <p:txBody>
          <a:bodyPr/>
          <a:lstStyle/>
          <a:p>
            <a:r>
              <a:rPr lang="en-US"/>
              <a:t>01/01/2018 - 01/31/2018</a:t>
            </a:r>
          </a:p>
        </p:txBody>
      </p:sp>
    </p:spTree>
    <p:extLst>
      <p:ext uri="{BB962C8B-B14F-4D97-AF65-F5344CB8AC3E}">
        <p14:creationId xmlns:p14="http://schemas.microsoft.com/office/powerpoint/2010/main" val="380855119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213C9A-0138-4BAC-AB73-B4428E253445}"/>
              </a:ext>
            </a:extLst>
          </p:cNvPr>
          <p:cNvSpPr>
            <a:spLocks noGrp="1"/>
          </p:cNvSpPr>
          <p:nvPr>
            <p:ph type="title"/>
          </p:nvPr>
        </p:nvSpPr>
        <p:spPr/>
        <p:txBody>
          <a:bodyPr/>
          <a:lstStyle/>
          <a:p>
            <a:r>
              <a:rPr lang="en-US"/>
              <a:t>Facebook Own Posts Table | Chili's Malaysia - 4 of 25</a:t>
            </a:r>
          </a:p>
        </p:txBody>
      </p:sp>
      <p:graphicFrame>
        <p:nvGraphicFramePr>
          <p:cNvPr id="5" name="Table Placeholder 4">
            <a:extLst>
              <a:ext uri="{FF2B5EF4-FFF2-40B4-BE49-F238E27FC236}">
                <a16:creationId xmlns:a16="http://schemas.microsoft.com/office/drawing/2014/main" id="{081B929F-E109-4874-A519-C6DF5C21FD2B}"/>
              </a:ext>
            </a:extLst>
          </p:cNvPr>
          <p:cNvGraphicFramePr>
            <a:graphicFrameLocks noGrp="1"/>
          </p:cNvGraphicFramePr>
          <p:nvPr>
            <p:ph type="tbl" sz="quarter" idx="13"/>
            <p:extLst>
              <p:ext uri="{D42A27DB-BD31-4B8C-83A1-F6EECF244321}">
                <p14:modId xmlns:p14="http://schemas.microsoft.com/office/powerpoint/2010/main" val="33212421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3495617841"/>
                    </a:ext>
                  </a:extLst>
                </a:gridCol>
                <a:gridCol w="905256">
                  <a:extLst>
                    <a:ext uri="{9D8B030D-6E8A-4147-A177-3AD203B41FA5}">
                      <a16:colId xmlns:a16="http://schemas.microsoft.com/office/drawing/2014/main" val="1757849763"/>
                    </a:ext>
                  </a:extLst>
                </a:gridCol>
                <a:gridCol w="658368">
                  <a:extLst>
                    <a:ext uri="{9D8B030D-6E8A-4147-A177-3AD203B41FA5}">
                      <a16:colId xmlns:a16="http://schemas.microsoft.com/office/drawing/2014/main" val="224563339"/>
                    </a:ext>
                  </a:extLst>
                </a:gridCol>
                <a:gridCol w="329184">
                  <a:extLst>
                    <a:ext uri="{9D8B030D-6E8A-4147-A177-3AD203B41FA5}">
                      <a16:colId xmlns:a16="http://schemas.microsoft.com/office/drawing/2014/main" val="2370161694"/>
                    </a:ext>
                  </a:extLst>
                </a:gridCol>
                <a:gridCol w="329184">
                  <a:extLst>
                    <a:ext uri="{9D8B030D-6E8A-4147-A177-3AD203B41FA5}">
                      <a16:colId xmlns:a16="http://schemas.microsoft.com/office/drawing/2014/main" val="3723731264"/>
                    </a:ext>
                  </a:extLst>
                </a:gridCol>
                <a:gridCol w="329184">
                  <a:extLst>
                    <a:ext uri="{9D8B030D-6E8A-4147-A177-3AD203B41FA5}">
                      <a16:colId xmlns:a16="http://schemas.microsoft.com/office/drawing/2014/main" val="1965486596"/>
                    </a:ext>
                  </a:extLst>
                </a:gridCol>
                <a:gridCol w="329184">
                  <a:extLst>
                    <a:ext uri="{9D8B030D-6E8A-4147-A177-3AD203B41FA5}">
                      <a16:colId xmlns:a16="http://schemas.microsoft.com/office/drawing/2014/main" val="2134293250"/>
                    </a:ext>
                  </a:extLst>
                </a:gridCol>
                <a:gridCol w="329184">
                  <a:extLst>
                    <a:ext uri="{9D8B030D-6E8A-4147-A177-3AD203B41FA5}">
                      <a16:colId xmlns:a16="http://schemas.microsoft.com/office/drawing/2014/main" val="3744165286"/>
                    </a:ext>
                  </a:extLst>
                </a:gridCol>
                <a:gridCol w="329184">
                  <a:extLst>
                    <a:ext uri="{9D8B030D-6E8A-4147-A177-3AD203B41FA5}">
                      <a16:colId xmlns:a16="http://schemas.microsoft.com/office/drawing/2014/main" val="869790780"/>
                    </a:ext>
                  </a:extLst>
                </a:gridCol>
                <a:gridCol w="329184">
                  <a:extLst>
                    <a:ext uri="{9D8B030D-6E8A-4147-A177-3AD203B41FA5}">
                      <a16:colId xmlns:a16="http://schemas.microsoft.com/office/drawing/2014/main" val="780063021"/>
                    </a:ext>
                  </a:extLst>
                </a:gridCol>
                <a:gridCol w="329184">
                  <a:extLst>
                    <a:ext uri="{9D8B030D-6E8A-4147-A177-3AD203B41FA5}">
                      <a16:colId xmlns:a16="http://schemas.microsoft.com/office/drawing/2014/main" val="385744662"/>
                    </a:ext>
                  </a:extLst>
                </a:gridCol>
                <a:gridCol w="329184">
                  <a:extLst>
                    <a:ext uri="{9D8B030D-6E8A-4147-A177-3AD203B41FA5}">
                      <a16:colId xmlns:a16="http://schemas.microsoft.com/office/drawing/2014/main" val="3540826566"/>
                    </a:ext>
                  </a:extLst>
                </a:gridCol>
                <a:gridCol w="329184">
                  <a:extLst>
                    <a:ext uri="{9D8B030D-6E8A-4147-A177-3AD203B41FA5}">
                      <a16:colId xmlns:a16="http://schemas.microsoft.com/office/drawing/2014/main" val="3123082282"/>
                    </a:ext>
                  </a:extLst>
                </a:gridCol>
                <a:gridCol w="329184">
                  <a:extLst>
                    <a:ext uri="{9D8B030D-6E8A-4147-A177-3AD203B41FA5}">
                      <a16:colId xmlns:a16="http://schemas.microsoft.com/office/drawing/2014/main" val="1254886262"/>
                    </a:ext>
                  </a:extLst>
                </a:gridCol>
                <a:gridCol w="329184">
                  <a:extLst>
                    <a:ext uri="{9D8B030D-6E8A-4147-A177-3AD203B41FA5}">
                      <a16:colId xmlns:a16="http://schemas.microsoft.com/office/drawing/2014/main" val="239571986"/>
                    </a:ext>
                  </a:extLst>
                </a:gridCol>
                <a:gridCol w="329184">
                  <a:extLst>
                    <a:ext uri="{9D8B030D-6E8A-4147-A177-3AD203B41FA5}">
                      <a16:colId xmlns:a16="http://schemas.microsoft.com/office/drawing/2014/main" val="2699594394"/>
                    </a:ext>
                  </a:extLst>
                </a:gridCol>
                <a:gridCol w="329184">
                  <a:extLst>
                    <a:ext uri="{9D8B030D-6E8A-4147-A177-3AD203B41FA5}">
                      <a16:colId xmlns:a16="http://schemas.microsoft.com/office/drawing/2014/main" val="864579276"/>
                    </a:ext>
                  </a:extLst>
                </a:gridCol>
                <a:gridCol w="329184">
                  <a:extLst>
                    <a:ext uri="{9D8B030D-6E8A-4147-A177-3AD203B41FA5}">
                      <a16:colId xmlns:a16="http://schemas.microsoft.com/office/drawing/2014/main" val="269733151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7889389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Chili's Malaysia - 2018-01-28 15:16:33 </a:t>
                      </a:r>
                      <a:r>
                        <a:rPr kumimoji="0" lang="en-US" sz="1000" b="0" i="0" u="none" strike="noStrike" kern="1200" cap="none" spc="0" normalizeH="0" baseline="0" noProof="0">
                          <a:ln>
                            <a:noFill/>
                          </a:ln>
                          <a:solidFill>
                            <a:prstClr val="black"/>
                          </a:solidFill>
                          <a:effectLst/>
                          <a:uLnTx/>
                          <a:uFillTx/>
                          <a:latin typeface="+mn-lt"/>
                          <a:ea typeface="+mn-ea"/>
                          <a:cs typeface="+mn-cs"/>
                        </a:rPr>
                        <a:t> 
 Can you guess the name of our new dessert?
Here’s a hint: It’s O _ _ _  C_ _ _IE S_N_ _ _</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https://scontent.xx.fbcdn.net/v/t1.0-9/26993450_1614852535249146_5068272415608042553_n.png?oh=30d2f2063c7590a1156e9ec264f80e2e&amp;oe=5B1E0C76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Invalid 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0.0371 %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867419294"/>
                  </a:ext>
                </a:extLst>
              </a:tr>
            </a:tbl>
          </a:graphicData>
        </a:graphic>
      </p:graphicFrame>
      <p:sp>
        <p:nvSpPr>
          <p:cNvPr id="4" name="Text Placeholder 3">
            <a:extLst>
              <a:ext uri="{FF2B5EF4-FFF2-40B4-BE49-F238E27FC236}">
                <a16:creationId xmlns:a16="http://schemas.microsoft.com/office/drawing/2014/main" id="{BE930F39-D323-4CE2-BBE3-FE730AB13C64}"/>
              </a:ext>
            </a:extLst>
          </p:cNvPr>
          <p:cNvSpPr>
            <a:spLocks noGrp="1"/>
          </p:cNvSpPr>
          <p:nvPr>
            <p:ph type="body" sz="quarter" idx="14"/>
          </p:nvPr>
        </p:nvSpPr>
        <p:spPr/>
        <p:txBody>
          <a:bodyPr/>
          <a:lstStyle/>
          <a:p>
            <a:r>
              <a:rPr lang="en-US"/>
              <a:t>01/01/2018 - 01/31/2018</a:t>
            </a:r>
          </a:p>
        </p:txBody>
      </p:sp>
    </p:spTree>
    <p:extLst>
      <p:ext uri="{BB962C8B-B14F-4D97-AF65-F5344CB8AC3E}">
        <p14:creationId xmlns:p14="http://schemas.microsoft.com/office/powerpoint/2010/main" val="69988723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8A41DF-73D8-4237-A0CF-CA5ED92D1833}"/>
              </a:ext>
            </a:extLst>
          </p:cNvPr>
          <p:cNvSpPr>
            <a:spLocks noGrp="1"/>
          </p:cNvSpPr>
          <p:nvPr>
            <p:ph type="title"/>
          </p:nvPr>
        </p:nvSpPr>
        <p:spPr/>
        <p:txBody>
          <a:bodyPr/>
          <a:lstStyle/>
          <a:p>
            <a:r>
              <a:rPr lang="en-US"/>
              <a:t>Facebook Own Posts Table | Chili's Malaysia - 5 of 25</a:t>
            </a:r>
          </a:p>
        </p:txBody>
      </p:sp>
      <p:graphicFrame>
        <p:nvGraphicFramePr>
          <p:cNvPr id="5" name="Table Placeholder 4">
            <a:extLst>
              <a:ext uri="{FF2B5EF4-FFF2-40B4-BE49-F238E27FC236}">
                <a16:creationId xmlns:a16="http://schemas.microsoft.com/office/drawing/2014/main" id="{6DBEADB6-F823-4B5D-A1E5-292DA9F8E18B}"/>
              </a:ext>
            </a:extLst>
          </p:cNvPr>
          <p:cNvGraphicFramePr>
            <a:graphicFrameLocks noGrp="1"/>
          </p:cNvGraphicFramePr>
          <p:nvPr>
            <p:ph type="tbl" sz="quarter" idx="13"/>
            <p:extLst>
              <p:ext uri="{D42A27DB-BD31-4B8C-83A1-F6EECF244321}">
                <p14:modId xmlns:p14="http://schemas.microsoft.com/office/powerpoint/2010/main" val="322675881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2503672570"/>
                    </a:ext>
                  </a:extLst>
                </a:gridCol>
                <a:gridCol w="905256">
                  <a:extLst>
                    <a:ext uri="{9D8B030D-6E8A-4147-A177-3AD203B41FA5}">
                      <a16:colId xmlns:a16="http://schemas.microsoft.com/office/drawing/2014/main" val="2466913548"/>
                    </a:ext>
                  </a:extLst>
                </a:gridCol>
                <a:gridCol w="658368">
                  <a:extLst>
                    <a:ext uri="{9D8B030D-6E8A-4147-A177-3AD203B41FA5}">
                      <a16:colId xmlns:a16="http://schemas.microsoft.com/office/drawing/2014/main" val="3365512956"/>
                    </a:ext>
                  </a:extLst>
                </a:gridCol>
                <a:gridCol w="329184">
                  <a:extLst>
                    <a:ext uri="{9D8B030D-6E8A-4147-A177-3AD203B41FA5}">
                      <a16:colId xmlns:a16="http://schemas.microsoft.com/office/drawing/2014/main" val="1684114126"/>
                    </a:ext>
                  </a:extLst>
                </a:gridCol>
                <a:gridCol w="329184">
                  <a:extLst>
                    <a:ext uri="{9D8B030D-6E8A-4147-A177-3AD203B41FA5}">
                      <a16:colId xmlns:a16="http://schemas.microsoft.com/office/drawing/2014/main" val="2135780560"/>
                    </a:ext>
                  </a:extLst>
                </a:gridCol>
                <a:gridCol w="329184">
                  <a:extLst>
                    <a:ext uri="{9D8B030D-6E8A-4147-A177-3AD203B41FA5}">
                      <a16:colId xmlns:a16="http://schemas.microsoft.com/office/drawing/2014/main" val="2355574304"/>
                    </a:ext>
                  </a:extLst>
                </a:gridCol>
                <a:gridCol w="329184">
                  <a:extLst>
                    <a:ext uri="{9D8B030D-6E8A-4147-A177-3AD203B41FA5}">
                      <a16:colId xmlns:a16="http://schemas.microsoft.com/office/drawing/2014/main" val="670332573"/>
                    </a:ext>
                  </a:extLst>
                </a:gridCol>
                <a:gridCol w="329184">
                  <a:extLst>
                    <a:ext uri="{9D8B030D-6E8A-4147-A177-3AD203B41FA5}">
                      <a16:colId xmlns:a16="http://schemas.microsoft.com/office/drawing/2014/main" val="2551565285"/>
                    </a:ext>
                  </a:extLst>
                </a:gridCol>
                <a:gridCol w="329184">
                  <a:extLst>
                    <a:ext uri="{9D8B030D-6E8A-4147-A177-3AD203B41FA5}">
                      <a16:colId xmlns:a16="http://schemas.microsoft.com/office/drawing/2014/main" val="4242480123"/>
                    </a:ext>
                  </a:extLst>
                </a:gridCol>
                <a:gridCol w="329184">
                  <a:extLst>
                    <a:ext uri="{9D8B030D-6E8A-4147-A177-3AD203B41FA5}">
                      <a16:colId xmlns:a16="http://schemas.microsoft.com/office/drawing/2014/main" val="4259479682"/>
                    </a:ext>
                  </a:extLst>
                </a:gridCol>
                <a:gridCol w="329184">
                  <a:extLst>
                    <a:ext uri="{9D8B030D-6E8A-4147-A177-3AD203B41FA5}">
                      <a16:colId xmlns:a16="http://schemas.microsoft.com/office/drawing/2014/main" val="2904300152"/>
                    </a:ext>
                  </a:extLst>
                </a:gridCol>
                <a:gridCol w="329184">
                  <a:extLst>
                    <a:ext uri="{9D8B030D-6E8A-4147-A177-3AD203B41FA5}">
                      <a16:colId xmlns:a16="http://schemas.microsoft.com/office/drawing/2014/main" val="1543425575"/>
                    </a:ext>
                  </a:extLst>
                </a:gridCol>
                <a:gridCol w="329184">
                  <a:extLst>
                    <a:ext uri="{9D8B030D-6E8A-4147-A177-3AD203B41FA5}">
                      <a16:colId xmlns:a16="http://schemas.microsoft.com/office/drawing/2014/main" val="2147218959"/>
                    </a:ext>
                  </a:extLst>
                </a:gridCol>
                <a:gridCol w="329184">
                  <a:extLst>
                    <a:ext uri="{9D8B030D-6E8A-4147-A177-3AD203B41FA5}">
                      <a16:colId xmlns:a16="http://schemas.microsoft.com/office/drawing/2014/main" val="1175642138"/>
                    </a:ext>
                  </a:extLst>
                </a:gridCol>
                <a:gridCol w="329184">
                  <a:extLst>
                    <a:ext uri="{9D8B030D-6E8A-4147-A177-3AD203B41FA5}">
                      <a16:colId xmlns:a16="http://schemas.microsoft.com/office/drawing/2014/main" val="1807731927"/>
                    </a:ext>
                  </a:extLst>
                </a:gridCol>
                <a:gridCol w="329184">
                  <a:extLst>
                    <a:ext uri="{9D8B030D-6E8A-4147-A177-3AD203B41FA5}">
                      <a16:colId xmlns:a16="http://schemas.microsoft.com/office/drawing/2014/main" val="321499513"/>
                    </a:ext>
                  </a:extLst>
                </a:gridCol>
                <a:gridCol w="329184">
                  <a:extLst>
                    <a:ext uri="{9D8B030D-6E8A-4147-A177-3AD203B41FA5}">
                      <a16:colId xmlns:a16="http://schemas.microsoft.com/office/drawing/2014/main" val="488079480"/>
                    </a:ext>
                  </a:extLst>
                </a:gridCol>
                <a:gridCol w="329184">
                  <a:extLst>
                    <a:ext uri="{9D8B030D-6E8A-4147-A177-3AD203B41FA5}">
                      <a16:colId xmlns:a16="http://schemas.microsoft.com/office/drawing/2014/main" val="396928724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9640512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Chili's Malaysia - 2018-01-28 15:12:36 </a:t>
                      </a:r>
                      <a:r>
                        <a:rPr kumimoji="0" lang="en-US" sz="1000" b="0" i="0" u="none" strike="noStrike" kern="1200" cap="none" spc="0" normalizeH="0" baseline="0" noProof="0">
                          <a:ln>
                            <a:noFill/>
                          </a:ln>
                          <a:solidFill>
                            <a:prstClr val="black"/>
                          </a:solidFill>
                          <a:effectLst/>
                          <a:uLnTx/>
                          <a:uFillTx/>
                          <a:latin typeface="+mn-lt"/>
                          <a:ea typeface="+mn-ea"/>
                          <a:cs typeface="+mn-cs"/>
                        </a:rPr>
                        <a:t> 
 The face we make after a good hearty meal at 
Chili’s. 
Credits: @rasmizan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https://scontent.xx.fbcdn.net/v/t1.0-9/27332449_1614849865249413_9036772727950763711_n.png?_nc_cat=0&amp;oh=68d9788a2b9721b18ec1a964376673ac&amp;oe=5B316DB8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Invalid 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0.0162 %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186696613"/>
                  </a:ext>
                </a:extLst>
              </a:tr>
            </a:tbl>
          </a:graphicData>
        </a:graphic>
      </p:graphicFrame>
      <p:sp>
        <p:nvSpPr>
          <p:cNvPr id="4" name="Text Placeholder 3">
            <a:extLst>
              <a:ext uri="{FF2B5EF4-FFF2-40B4-BE49-F238E27FC236}">
                <a16:creationId xmlns:a16="http://schemas.microsoft.com/office/drawing/2014/main" id="{E7856299-B6EF-4301-B2CE-31D12C128A11}"/>
              </a:ext>
            </a:extLst>
          </p:cNvPr>
          <p:cNvSpPr>
            <a:spLocks noGrp="1"/>
          </p:cNvSpPr>
          <p:nvPr>
            <p:ph type="body" sz="quarter" idx="14"/>
          </p:nvPr>
        </p:nvSpPr>
        <p:spPr/>
        <p:txBody>
          <a:bodyPr/>
          <a:lstStyle/>
          <a:p>
            <a:r>
              <a:rPr lang="en-US"/>
              <a:t>01/01/2018 - 01/31/2018</a:t>
            </a:r>
          </a:p>
        </p:txBody>
      </p:sp>
    </p:spTree>
    <p:extLst>
      <p:ext uri="{BB962C8B-B14F-4D97-AF65-F5344CB8AC3E}">
        <p14:creationId xmlns:p14="http://schemas.microsoft.com/office/powerpoint/2010/main" val="116545995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2D46BE-A566-44BD-A510-9D012A61F819}"/>
              </a:ext>
            </a:extLst>
          </p:cNvPr>
          <p:cNvSpPr>
            <a:spLocks noGrp="1"/>
          </p:cNvSpPr>
          <p:nvPr>
            <p:ph type="title"/>
          </p:nvPr>
        </p:nvSpPr>
        <p:spPr/>
        <p:txBody>
          <a:bodyPr/>
          <a:lstStyle/>
          <a:p>
            <a:r>
              <a:rPr lang="en-US"/>
              <a:t>Facebook Own Posts Table | Chili's Malaysia - 6 of 25</a:t>
            </a:r>
          </a:p>
        </p:txBody>
      </p:sp>
      <p:graphicFrame>
        <p:nvGraphicFramePr>
          <p:cNvPr id="5" name="Table Placeholder 4">
            <a:extLst>
              <a:ext uri="{FF2B5EF4-FFF2-40B4-BE49-F238E27FC236}">
                <a16:creationId xmlns:a16="http://schemas.microsoft.com/office/drawing/2014/main" id="{763A83AF-9BA5-49DA-8D49-39AFDC268894}"/>
              </a:ext>
            </a:extLst>
          </p:cNvPr>
          <p:cNvGraphicFramePr>
            <a:graphicFrameLocks noGrp="1"/>
          </p:cNvGraphicFramePr>
          <p:nvPr>
            <p:ph type="tbl" sz="quarter" idx="13"/>
            <p:extLst>
              <p:ext uri="{D42A27DB-BD31-4B8C-83A1-F6EECF244321}">
                <p14:modId xmlns:p14="http://schemas.microsoft.com/office/powerpoint/2010/main" val="62921702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693653333"/>
                    </a:ext>
                  </a:extLst>
                </a:gridCol>
                <a:gridCol w="905256">
                  <a:extLst>
                    <a:ext uri="{9D8B030D-6E8A-4147-A177-3AD203B41FA5}">
                      <a16:colId xmlns:a16="http://schemas.microsoft.com/office/drawing/2014/main" val="3828246160"/>
                    </a:ext>
                  </a:extLst>
                </a:gridCol>
                <a:gridCol w="658368">
                  <a:extLst>
                    <a:ext uri="{9D8B030D-6E8A-4147-A177-3AD203B41FA5}">
                      <a16:colId xmlns:a16="http://schemas.microsoft.com/office/drawing/2014/main" val="3669684930"/>
                    </a:ext>
                  </a:extLst>
                </a:gridCol>
                <a:gridCol w="329184">
                  <a:extLst>
                    <a:ext uri="{9D8B030D-6E8A-4147-A177-3AD203B41FA5}">
                      <a16:colId xmlns:a16="http://schemas.microsoft.com/office/drawing/2014/main" val="1487545648"/>
                    </a:ext>
                  </a:extLst>
                </a:gridCol>
                <a:gridCol w="329184">
                  <a:extLst>
                    <a:ext uri="{9D8B030D-6E8A-4147-A177-3AD203B41FA5}">
                      <a16:colId xmlns:a16="http://schemas.microsoft.com/office/drawing/2014/main" val="3991317094"/>
                    </a:ext>
                  </a:extLst>
                </a:gridCol>
                <a:gridCol w="329184">
                  <a:extLst>
                    <a:ext uri="{9D8B030D-6E8A-4147-A177-3AD203B41FA5}">
                      <a16:colId xmlns:a16="http://schemas.microsoft.com/office/drawing/2014/main" val="2329289401"/>
                    </a:ext>
                  </a:extLst>
                </a:gridCol>
                <a:gridCol w="329184">
                  <a:extLst>
                    <a:ext uri="{9D8B030D-6E8A-4147-A177-3AD203B41FA5}">
                      <a16:colId xmlns:a16="http://schemas.microsoft.com/office/drawing/2014/main" val="2305887382"/>
                    </a:ext>
                  </a:extLst>
                </a:gridCol>
                <a:gridCol w="329184">
                  <a:extLst>
                    <a:ext uri="{9D8B030D-6E8A-4147-A177-3AD203B41FA5}">
                      <a16:colId xmlns:a16="http://schemas.microsoft.com/office/drawing/2014/main" val="4061510718"/>
                    </a:ext>
                  </a:extLst>
                </a:gridCol>
                <a:gridCol w="329184">
                  <a:extLst>
                    <a:ext uri="{9D8B030D-6E8A-4147-A177-3AD203B41FA5}">
                      <a16:colId xmlns:a16="http://schemas.microsoft.com/office/drawing/2014/main" val="2699848087"/>
                    </a:ext>
                  </a:extLst>
                </a:gridCol>
                <a:gridCol w="329184">
                  <a:extLst>
                    <a:ext uri="{9D8B030D-6E8A-4147-A177-3AD203B41FA5}">
                      <a16:colId xmlns:a16="http://schemas.microsoft.com/office/drawing/2014/main" val="1299776434"/>
                    </a:ext>
                  </a:extLst>
                </a:gridCol>
                <a:gridCol w="329184">
                  <a:extLst>
                    <a:ext uri="{9D8B030D-6E8A-4147-A177-3AD203B41FA5}">
                      <a16:colId xmlns:a16="http://schemas.microsoft.com/office/drawing/2014/main" val="3667839392"/>
                    </a:ext>
                  </a:extLst>
                </a:gridCol>
                <a:gridCol w="329184">
                  <a:extLst>
                    <a:ext uri="{9D8B030D-6E8A-4147-A177-3AD203B41FA5}">
                      <a16:colId xmlns:a16="http://schemas.microsoft.com/office/drawing/2014/main" val="1348848747"/>
                    </a:ext>
                  </a:extLst>
                </a:gridCol>
                <a:gridCol w="329184">
                  <a:extLst>
                    <a:ext uri="{9D8B030D-6E8A-4147-A177-3AD203B41FA5}">
                      <a16:colId xmlns:a16="http://schemas.microsoft.com/office/drawing/2014/main" val="1456670866"/>
                    </a:ext>
                  </a:extLst>
                </a:gridCol>
                <a:gridCol w="329184">
                  <a:extLst>
                    <a:ext uri="{9D8B030D-6E8A-4147-A177-3AD203B41FA5}">
                      <a16:colId xmlns:a16="http://schemas.microsoft.com/office/drawing/2014/main" val="1334263474"/>
                    </a:ext>
                  </a:extLst>
                </a:gridCol>
                <a:gridCol w="329184">
                  <a:extLst>
                    <a:ext uri="{9D8B030D-6E8A-4147-A177-3AD203B41FA5}">
                      <a16:colId xmlns:a16="http://schemas.microsoft.com/office/drawing/2014/main" val="3743062705"/>
                    </a:ext>
                  </a:extLst>
                </a:gridCol>
                <a:gridCol w="329184">
                  <a:extLst>
                    <a:ext uri="{9D8B030D-6E8A-4147-A177-3AD203B41FA5}">
                      <a16:colId xmlns:a16="http://schemas.microsoft.com/office/drawing/2014/main" val="2425461131"/>
                    </a:ext>
                  </a:extLst>
                </a:gridCol>
                <a:gridCol w="329184">
                  <a:extLst>
                    <a:ext uri="{9D8B030D-6E8A-4147-A177-3AD203B41FA5}">
                      <a16:colId xmlns:a16="http://schemas.microsoft.com/office/drawing/2014/main" val="1581250977"/>
                    </a:ext>
                  </a:extLst>
                </a:gridCol>
                <a:gridCol w="329184">
                  <a:extLst>
                    <a:ext uri="{9D8B030D-6E8A-4147-A177-3AD203B41FA5}">
                      <a16:colId xmlns:a16="http://schemas.microsoft.com/office/drawing/2014/main" val="168220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706585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Chili's Malaysia - 2018-01-26 14:49:14 </a:t>
                      </a:r>
                      <a:r>
                        <a:rPr kumimoji="0" lang="en-US" sz="1000" b="0" i="0" u="none" strike="noStrike" kern="1200" cap="none" spc="0" normalizeH="0" baseline="0" noProof="0">
                          <a:ln>
                            <a:noFill/>
                          </a:ln>
                          <a:solidFill>
                            <a:prstClr val="black"/>
                          </a:solidFill>
                          <a:effectLst/>
                          <a:uLnTx/>
                          <a:uFillTx/>
                          <a:latin typeface="+mn-lt"/>
                          <a:ea typeface="+mn-ea"/>
                          <a:cs typeface="+mn-cs"/>
                        </a:rPr>
                        <a:t> 
 We love the new Skillet Key Lime Pie to “pie”ces.
Try this new zesty oven-baked treat that makes a refreshing and indulgent end to a meal at Chili’s.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https://scontent.xx.fbcdn.net/v/t1.0-9/26907994_1612882918779441_8184691933305725405_n.png?_nc_cat=0&amp;oh=05d7721a74914d0a456dfaf8e3dd2158&amp;oe=5BBDBE9B</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Invalid 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0.2581 %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2482119489"/>
                  </a:ext>
                </a:extLst>
              </a:tr>
            </a:tbl>
          </a:graphicData>
        </a:graphic>
      </p:graphicFrame>
      <p:sp>
        <p:nvSpPr>
          <p:cNvPr id="4" name="Text Placeholder 3">
            <a:extLst>
              <a:ext uri="{FF2B5EF4-FFF2-40B4-BE49-F238E27FC236}">
                <a16:creationId xmlns:a16="http://schemas.microsoft.com/office/drawing/2014/main" id="{FF0D8B56-BEFE-4911-861A-5934B6FEF2E4}"/>
              </a:ext>
            </a:extLst>
          </p:cNvPr>
          <p:cNvSpPr>
            <a:spLocks noGrp="1"/>
          </p:cNvSpPr>
          <p:nvPr>
            <p:ph type="body" sz="quarter" idx="14"/>
          </p:nvPr>
        </p:nvSpPr>
        <p:spPr/>
        <p:txBody>
          <a:bodyPr/>
          <a:lstStyle/>
          <a:p>
            <a:r>
              <a:rPr lang="en-US"/>
              <a:t>01/01/2018 - 01/31/2018</a:t>
            </a:r>
          </a:p>
        </p:txBody>
      </p:sp>
    </p:spTree>
    <p:extLst>
      <p:ext uri="{BB962C8B-B14F-4D97-AF65-F5344CB8AC3E}">
        <p14:creationId xmlns:p14="http://schemas.microsoft.com/office/powerpoint/2010/main" val="402399897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7F8D53-C0B1-49F4-B6BF-10E2630A732A}"/>
              </a:ext>
            </a:extLst>
          </p:cNvPr>
          <p:cNvSpPr>
            <a:spLocks noGrp="1"/>
          </p:cNvSpPr>
          <p:nvPr>
            <p:ph type="title"/>
          </p:nvPr>
        </p:nvSpPr>
        <p:spPr/>
        <p:txBody>
          <a:bodyPr/>
          <a:lstStyle/>
          <a:p>
            <a:r>
              <a:rPr lang="en-US"/>
              <a:t>Facebook Own Posts Table | Chili's Malaysia - 7 of 25</a:t>
            </a:r>
          </a:p>
        </p:txBody>
      </p:sp>
      <p:graphicFrame>
        <p:nvGraphicFramePr>
          <p:cNvPr id="5" name="Table Placeholder 4">
            <a:extLst>
              <a:ext uri="{FF2B5EF4-FFF2-40B4-BE49-F238E27FC236}">
                <a16:creationId xmlns:a16="http://schemas.microsoft.com/office/drawing/2014/main" id="{4363A8C8-7BA5-42E3-8233-C750AAC54DB6}"/>
              </a:ext>
            </a:extLst>
          </p:cNvPr>
          <p:cNvGraphicFramePr>
            <a:graphicFrameLocks noGrp="1"/>
          </p:cNvGraphicFramePr>
          <p:nvPr>
            <p:ph type="tbl" sz="quarter" idx="13"/>
            <p:extLst>
              <p:ext uri="{D42A27DB-BD31-4B8C-83A1-F6EECF244321}">
                <p14:modId xmlns:p14="http://schemas.microsoft.com/office/powerpoint/2010/main" val="153484430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3272457539"/>
                    </a:ext>
                  </a:extLst>
                </a:gridCol>
                <a:gridCol w="905256">
                  <a:extLst>
                    <a:ext uri="{9D8B030D-6E8A-4147-A177-3AD203B41FA5}">
                      <a16:colId xmlns:a16="http://schemas.microsoft.com/office/drawing/2014/main" val="2634548122"/>
                    </a:ext>
                  </a:extLst>
                </a:gridCol>
                <a:gridCol w="658368">
                  <a:extLst>
                    <a:ext uri="{9D8B030D-6E8A-4147-A177-3AD203B41FA5}">
                      <a16:colId xmlns:a16="http://schemas.microsoft.com/office/drawing/2014/main" val="1824161010"/>
                    </a:ext>
                  </a:extLst>
                </a:gridCol>
                <a:gridCol w="329184">
                  <a:extLst>
                    <a:ext uri="{9D8B030D-6E8A-4147-A177-3AD203B41FA5}">
                      <a16:colId xmlns:a16="http://schemas.microsoft.com/office/drawing/2014/main" val="3598048391"/>
                    </a:ext>
                  </a:extLst>
                </a:gridCol>
                <a:gridCol w="329184">
                  <a:extLst>
                    <a:ext uri="{9D8B030D-6E8A-4147-A177-3AD203B41FA5}">
                      <a16:colId xmlns:a16="http://schemas.microsoft.com/office/drawing/2014/main" val="1164481500"/>
                    </a:ext>
                  </a:extLst>
                </a:gridCol>
                <a:gridCol w="329184">
                  <a:extLst>
                    <a:ext uri="{9D8B030D-6E8A-4147-A177-3AD203B41FA5}">
                      <a16:colId xmlns:a16="http://schemas.microsoft.com/office/drawing/2014/main" val="998298612"/>
                    </a:ext>
                  </a:extLst>
                </a:gridCol>
                <a:gridCol w="329184">
                  <a:extLst>
                    <a:ext uri="{9D8B030D-6E8A-4147-A177-3AD203B41FA5}">
                      <a16:colId xmlns:a16="http://schemas.microsoft.com/office/drawing/2014/main" val="553423941"/>
                    </a:ext>
                  </a:extLst>
                </a:gridCol>
                <a:gridCol w="329184">
                  <a:extLst>
                    <a:ext uri="{9D8B030D-6E8A-4147-A177-3AD203B41FA5}">
                      <a16:colId xmlns:a16="http://schemas.microsoft.com/office/drawing/2014/main" val="3935295512"/>
                    </a:ext>
                  </a:extLst>
                </a:gridCol>
                <a:gridCol w="329184">
                  <a:extLst>
                    <a:ext uri="{9D8B030D-6E8A-4147-A177-3AD203B41FA5}">
                      <a16:colId xmlns:a16="http://schemas.microsoft.com/office/drawing/2014/main" val="1708384811"/>
                    </a:ext>
                  </a:extLst>
                </a:gridCol>
                <a:gridCol w="329184">
                  <a:extLst>
                    <a:ext uri="{9D8B030D-6E8A-4147-A177-3AD203B41FA5}">
                      <a16:colId xmlns:a16="http://schemas.microsoft.com/office/drawing/2014/main" val="6849301"/>
                    </a:ext>
                  </a:extLst>
                </a:gridCol>
                <a:gridCol w="329184">
                  <a:extLst>
                    <a:ext uri="{9D8B030D-6E8A-4147-A177-3AD203B41FA5}">
                      <a16:colId xmlns:a16="http://schemas.microsoft.com/office/drawing/2014/main" val="1996954605"/>
                    </a:ext>
                  </a:extLst>
                </a:gridCol>
                <a:gridCol w="329184">
                  <a:extLst>
                    <a:ext uri="{9D8B030D-6E8A-4147-A177-3AD203B41FA5}">
                      <a16:colId xmlns:a16="http://schemas.microsoft.com/office/drawing/2014/main" val="3873984009"/>
                    </a:ext>
                  </a:extLst>
                </a:gridCol>
                <a:gridCol w="329184">
                  <a:extLst>
                    <a:ext uri="{9D8B030D-6E8A-4147-A177-3AD203B41FA5}">
                      <a16:colId xmlns:a16="http://schemas.microsoft.com/office/drawing/2014/main" val="1339559302"/>
                    </a:ext>
                  </a:extLst>
                </a:gridCol>
                <a:gridCol w="329184">
                  <a:extLst>
                    <a:ext uri="{9D8B030D-6E8A-4147-A177-3AD203B41FA5}">
                      <a16:colId xmlns:a16="http://schemas.microsoft.com/office/drawing/2014/main" val="1175883050"/>
                    </a:ext>
                  </a:extLst>
                </a:gridCol>
                <a:gridCol w="329184">
                  <a:extLst>
                    <a:ext uri="{9D8B030D-6E8A-4147-A177-3AD203B41FA5}">
                      <a16:colId xmlns:a16="http://schemas.microsoft.com/office/drawing/2014/main" val="685658486"/>
                    </a:ext>
                  </a:extLst>
                </a:gridCol>
                <a:gridCol w="329184">
                  <a:extLst>
                    <a:ext uri="{9D8B030D-6E8A-4147-A177-3AD203B41FA5}">
                      <a16:colId xmlns:a16="http://schemas.microsoft.com/office/drawing/2014/main" val="1895156792"/>
                    </a:ext>
                  </a:extLst>
                </a:gridCol>
                <a:gridCol w="329184">
                  <a:extLst>
                    <a:ext uri="{9D8B030D-6E8A-4147-A177-3AD203B41FA5}">
                      <a16:colId xmlns:a16="http://schemas.microsoft.com/office/drawing/2014/main" val="942625644"/>
                    </a:ext>
                  </a:extLst>
                </a:gridCol>
                <a:gridCol w="329184">
                  <a:extLst>
                    <a:ext uri="{9D8B030D-6E8A-4147-A177-3AD203B41FA5}">
                      <a16:colId xmlns:a16="http://schemas.microsoft.com/office/drawing/2014/main" val="161058776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9068678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Chili's Malaysia - 2018-01-25 11:00:00 </a:t>
                      </a:r>
                      <a:r>
                        <a:rPr kumimoji="0" lang="en-US" sz="1000" b="0" i="0" u="none" strike="noStrike" kern="1200" cap="none" spc="0" normalizeH="0" baseline="0" noProof="0">
                          <a:ln>
                            <a:noFill/>
                          </a:ln>
                          <a:solidFill>
                            <a:prstClr val="black"/>
                          </a:solidFill>
                          <a:effectLst/>
                          <a:uLnTx/>
                          <a:uFillTx/>
                          <a:latin typeface="+mn-lt"/>
                          <a:ea typeface="+mn-ea"/>
                          <a:cs typeface="+mn-cs"/>
                        </a:rPr>
                        <a:t> 
 Buenos días! Drop by Chili’s and say hello to our new menu for 2018!
We’ve got some exciting new additions at http://chilis.com.my/category/food_menu/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https://scontent.xx.fbcdn.net/v/t1.0-9/26907249_1611195438948189_9074612617461422149_n.jpg?_nc_cat=0&amp;oh=141fc8f3361db14a14e32318812c4fe7&amp;oe=5B295C07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Invalid 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0.0330 %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999573161"/>
                  </a:ext>
                </a:extLst>
              </a:tr>
            </a:tbl>
          </a:graphicData>
        </a:graphic>
      </p:graphicFrame>
      <p:sp>
        <p:nvSpPr>
          <p:cNvPr id="4" name="Text Placeholder 3">
            <a:extLst>
              <a:ext uri="{FF2B5EF4-FFF2-40B4-BE49-F238E27FC236}">
                <a16:creationId xmlns:a16="http://schemas.microsoft.com/office/drawing/2014/main" id="{1CC3C489-2B67-48AB-82FC-73ED7D710F28}"/>
              </a:ext>
            </a:extLst>
          </p:cNvPr>
          <p:cNvSpPr>
            <a:spLocks noGrp="1"/>
          </p:cNvSpPr>
          <p:nvPr>
            <p:ph type="body" sz="quarter" idx="14"/>
          </p:nvPr>
        </p:nvSpPr>
        <p:spPr/>
        <p:txBody>
          <a:bodyPr/>
          <a:lstStyle/>
          <a:p>
            <a:r>
              <a:rPr lang="en-US"/>
              <a:t>01/01/2018 - 01/31/2018</a:t>
            </a:r>
          </a:p>
        </p:txBody>
      </p:sp>
    </p:spTree>
    <p:extLst>
      <p:ext uri="{BB962C8B-B14F-4D97-AF65-F5344CB8AC3E}">
        <p14:creationId xmlns:p14="http://schemas.microsoft.com/office/powerpoint/2010/main" val="49250933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6C3E0F-A45D-4FA2-B2A0-74C21AF9CB29}"/>
              </a:ext>
            </a:extLst>
          </p:cNvPr>
          <p:cNvSpPr>
            <a:spLocks noGrp="1"/>
          </p:cNvSpPr>
          <p:nvPr>
            <p:ph type="title"/>
          </p:nvPr>
        </p:nvSpPr>
        <p:spPr/>
        <p:txBody>
          <a:bodyPr/>
          <a:lstStyle/>
          <a:p>
            <a:r>
              <a:rPr lang="en-US"/>
              <a:t>Facebook Own Posts Table | Chili's Malaysia - 8 of 25</a:t>
            </a:r>
          </a:p>
        </p:txBody>
      </p:sp>
      <p:graphicFrame>
        <p:nvGraphicFramePr>
          <p:cNvPr id="5" name="Table Placeholder 4">
            <a:extLst>
              <a:ext uri="{FF2B5EF4-FFF2-40B4-BE49-F238E27FC236}">
                <a16:creationId xmlns:a16="http://schemas.microsoft.com/office/drawing/2014/main" id="{E97D317F-F86E-49C7-BEB3-D9D3B4F8B2D1}"/>
              </a:ext>
            </a:extLst>
          </p:cNvPr>
          <p:cNvGraphicFramePr>
            <a:graphicFrameLocks noGrp="1"/>
          </p:cNvGraphicFramePr>
          <p:nvPr>
            <p:ph type="tbl" sz="quarter" idx="13"/>
            <p:extLst>
              <p:ext uri="{D42A27DB-BD31-4B8C-83A1-F6EECF244321}">
                <p14:modId xmlns:p14="http://schemas.microsoft.com/office/powerpoint/2010/main" val="44150960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2612271315"/>
                    </a:ext>
                  </a:extLst>
                </a:gridCol>
                <a:gridCol w="905256">
                  <a:extLst>
                    <a:ext uri="{9D8B030D-6E8A-4147-A177-3AD203B41FA5}">
                      <a16:colId xmlns:a16="http://schemas.microsoft.com/office/drawing/2014/main" val="3972774462"/>
                    </a:ext>
                  </a:extLst>
                </a:gridCol>
                <a:gridCol w="658368">
                  <a:extLst>
                    <a:ext uri="{9D8B030D-6E8A-4147-A177-3AD203B41FA5}">
                      <a16:colId xmlns:a16="http://schemas.microsoft.com/office/drawing/2014/main" val="1669881470"/>
                    </a:ext>
                  </a:extLst>
                </a:gridCol>
                <a:gridCol w="329184">
                  <a:extLst>
                    <a:ext uri="{9D8B030D-6E8A-4147-A177-3AD203B41FA5}">
                      <a16:colId xmlns:a16="http://schemas.microsoft.com/office/drawing/2014/main" val="2611990449"/>
                    </a:ext>
                  </a:extLst>
                </a:gridCol>
                <a:gridCol w="329184">
                  <a:extLst>
                    <a:ext uri="{9D8B030D-6E8A-4147-A177-3AD203B41FA5}">
                      <a16:colId xmlns:a16="http://schemas.microsoft.com/office/drawing/2014/main" val="1505626848"/>
                    </a:ext>
                  </a:extLst>
                </a:gridCol>
                <a:gridCol w="329184">
                  <a:extLst>
                    <a:ext uri="{9D8B030D-6E8A-4147-A177-3AD203B41FA5}">
                      <a16:colId xmlns:a16="http://schemas.microsoft.com/office/drawing/2014/main" val="1389739533"/>
                    </a:ext>
                  </a:extLst>
                </a:gridCol>
                <a:gridCol w="329184">
                  <a:extLst>
                    <a:ext uri="{9D8B030D-6E8A-4147-A177-3AD203B41FA5}">
                      <a16:colId xmlns:a16="http://schemas.microsoft.com/office/drawing/2014/main" val="3482444173"/>
                    </a:ext>
                  </a:extLst>
                </a:gridCol>
                <a:gridCol w="329184">
                  <a:extLst>
                    <a:ext uri="{9D8B030D-6E8A-4147-A177-3AD203B41FA5}">
                      <a16:colId xmlns:a16="http://schemas.microsoft.com/office/drawing/2014/main" val="3962450092"/>
                    </a:ext>
                  </a:extLst>
                </a:gridCol>
                <a:gridCol w="329184">
                  <a:extLst>
                    <a:ext uri="{9D8B030D-6E8A-4147-A177-3AD203B41FA5}">
                      <a16:colId xmlns:a16="http://schemas.microsoft.com/office/drawing/2014/main" val="3499152821"/>
                    </a:ext>
                  </a:extLst>
                </a:gridCol>
                <a:gridCol w="329184">
                  <a:extLst>
                    <a:ext uri="{9D8B030D-6E8A-4147-A177-3AD203B41FA5}">
                      <a16:colId xmlns:a16="http://schemas.microsoft.com/office/drawing/2014/main" val="1137172281"/>
                    </a:ext>
                  </a:extLst>
                </a:gridCol>
                <a:gridCol w="329184">
                  <a:extLst>
                    <a:ext uri="{9D8B030D-6E8A-4147-A177-3AD203B41FA5}">
                      <a16:colId xmlns:a16="http://schemas.microsoft.com/office/drawing/2014/main" val="1916856191"/>
                    </a:ext>
                  </a:extLst>
                </a:gridCol>
                <a:gridCol w="329184">
                  <a:extLst>
                    <a:ext uri="{9D8B030D-6E8A-4147-A177-3AD203B41FA5}">
                      <a16:colId xmlns:a16="http://schemas.microsoft.com/office/drawing/2014/main" val="2641869518"/>
                    </a:ext>
                  </a:extLst>
                </a:gridCol>
                <a:gridCol w="329184">
                  <a:extLst>
                    <a:ext uri="{9D8B030D-6E8A-4147-A177-3AD203B41FA5}">
                      <a16:colId xmlns:a16="http://schemas.microsoft.com/office/drawing/2014/main" val="3753897913"/>
                    </a:ext>
                  </a:extLst>
                </a:gridCol>
                <a:gridCol w="329184">
                  <a:extLst>
                    <a:ext uri="{9D8B030D-6E8A-4147-A177-3AD203B41FA5}">
                      <a16:colId xmlns:a16="http://schemas.microsoft.com/office/drawing/2014/main" val="4090371009"/>
                    </a:ext>
                  </a:extLst>
                </a:gridCol>
                <a:gridCol w="329184">
                  <a:extLst>
                    <a:ext uri="{9D8B030D-6E8A-4147-A177-3AD203B41FA5}">
                      <a16:colId xmlns:a16="http://schemas.microsoft.com/office/drawing/2014/main" val="343942483"/>
                    </a:ext>
                  </a:extLst>
                </a:gridCol>
                <a:gridCol w="329184">
                  <a:extLst>
                    <a:ext uri="{9D8B030D-6E8A-4147-A177-3AD203B41FA5}">
                      <a16:colId xmlns:a16="http://schemas.microsoft.com/office/drawing/2014/main" val="3616553461"/>
                    </a:ext>
                  </a:extLst>
                </a:gridCol>
                <a:gridCol w="329184">
                  <a:extLst>
                    <a:ext uri="{9D8B030D-6E8A-4147-A177-3AD203B41FA5}">
                      <a16:colId xmlns:a16="http://schemas.microsoft.com/office/drawing/2014/main" val="3284435224"/>
                    </a:ext>
                  </a:extLst>
                </a:gridCol>
                <a:gridCol w="329184">
                  <a:extLst>
                    <a:ext uri="{9D8B030D-6E8A-4147-A177-3AD203B41FA5}">
                      <a16:colId xmlns:a16="http://schemas.microsoft.com/office/drawing/2014/main" val="79392621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9504799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Chili's Malaysia - 2018-01-22 14:35:59 </a:t>
                      </a:r>
                      <a:r>
                        <a:rPr kumimoji="0" lang="en-US" sz="1000" b="0" i="0" u="none" strike="noStrike" kern="1200" cap="none" spc="0" normalizeH="0" baseline="0" noProof="0">
                          <a:ln>
                            <a:noFill/>
                          </a:ln>
                          <a:solidFill>
                            <a:prstClr val="black"/>
                          </a:solidFill>
                          <a:effectLst/>
                          <a:uLnTx/>
                          <a:uFillTx/>
                          <a:latin typeface="+mn-lt"/>
                          <a:ea typeface="+mn-ea"/>
                          <a:cs typeface="+mn-cs"/>
                        </a:rPr>
                        <a:t> 
 Don’t order food when you’re hungry. 
Well, unless it’s from Chili’s… ;) @Sunshine Kelly.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https://scontent.xx.fbcdn.net/v/t1.0-9/26814831_1608796422521424_2348938284169058601_n.png?_nc_cat=0&amp;oh=362fbc03ad7f3ace60a6daf7d8db81a9&amp;oe=5BC329F8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Invalid 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0.0709 %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103220172"/>
                  </a:ext>
                </a:extLst>
              </a:tr>
            </a:tbl>
          </a:graphicData>
        </a:graphic>
      </p:graphicFrame>
      <p:sp>
        <p:nvSpPr>
          <p:cNvPr id="4" name="Text Placeholder 3">
            <a:extLst>
              <a:ext uri="{FF2B5EF4-FFF2-40B4-BE49-F238E27FC236}">
                <a16:creationId xmlns:a16="http://schemas.microsoft.com/office/drawing/2014/main" id="{C8DD1180-D2FA-41EF-8DA6-5A612C96C0A3}"/>
              </a:ext>
            </a:extLst>
          </p:cNvPr>
          <p:cNvSpPr>
            <a:spLocks noGrp="1"/>
          </p:cNvSpPr>
          <p:nvPr>
            <p:ph type="body" sz="quarter" idx="14"/>
          </p:nvPr>
        </p:nvSpPr>
        <p:spPr/>
        <p:txBody>
          <a:bodyPr/>
          <a:lstStyle/>
          <a:p>
            <a:r>
              <a:rPr lang="en-US"/>
              <a:t>01/01/2018 - 01/31/2018</a:t>
            </a:r>
          </a:p>
        </p:txBody>
      </p:sp>
    </p:spTree>
    <p:extLst>
      <p:ext uri="{BB962C8B-B14F-4D97-AF65-F5344CB8AC3E}">
        <p14:creationId xmlns:p14="http://schemas.microsoft.com/office/powerpoint/2010/main" val="164262338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95B647-5B4A-441C-A909-9B4E1C9C27FC}"/>
              </a:ext>
            </a:extLst>
          </p:cNvPr>
          <p:cNvSpPr>
            <a:spLocks noGrp="1"/>
          </p:cNvSpPr>
          <p:nvPr>
            <p:ph type="title"/>
          </p:nvPr>
        </p:nvSpPr>
        <p:spPr/>
        <p:txBody>
          <a:bodyPr/>
          <a:lstStyle/>
          <a:p>
            <a:r>
              <a:rPr lang="en-US"/>
              <a:t>Facebook Own Posts Table | Chili's Malaysia - 9 of 25</a:t>
            </a:r>
          </a:p>
        </p:txBody>
      </p:sp>
      <p:graphicFrame>
        <p:nvGraphicFramePr>
          <p:cNvPr id="5" name="Table Placeholder 4">
            <a:extLst>
              <a:ext uri="{FF2B5EF4-FFF2-40B4-BE49-F238E27FC236}">
                <a16:creationId xmlns:a16="http://schemas.microsoft.com/office/drawing/2014/main" id="{A6B7F1FE-E922-44AC-BD45-02AF77A72D89}"/>
              </a:ext>
            </a:extLst>
          </p:cNvPr>
          <p:cNvGraphicFramePr>
            <a:graphicFrameLocks noGrp="1"/>
          </p:cNvGraphicFramePr>
          <p:nvPr>
            <p:ph type="tbl" sz="quarter" idx="13"/>
            <p:extLst>
              <p:ext uri="{D42A27DB-BD31-4B8C-83A1-F6EECF244321}">
                <p14:modId xmlns:p14="http://schemas.microsoft.com/office/powerpoint/2010/main" val="63037761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92529108"/>
                    </a:ext>
                  </a:extLst>
                </a:gridCol>
                <a:gridCol w="905256">
                  <a:extLst>
                    <a:ext uri="{9D8B030D-6E8A-4147-A177-3AD203B41FA5}">
                      <a16:colId xmlns:a16="http://schemas.microsoft.com/office/drawing/2014/main" val="2644497998"/>
                    </a:ext>
                  </a:extLst>
                </a:gridCol>
                <a:gridCol w="658368">
                  <a:extLst>
                    <a:ext uri="{9D8B030D-6E8A-4147-A177-3AD203B41FA5}">
                      <a16:colId xmlns:a16="http://schemas.microsoft.com/office/drawing/2014/main" val="325685576"/>
                    </a:ext>
                  </a:extLst>
                </a:gridCol>
                <a:gridCol w="329184">
                  <a:extLst>
                    <a:ext uri="{9D8B030D-6E8A-4147-A177-3AD203B41FA5}">
                      <a16:colId xmlns:a16="http://schemas.microsoft.com/office/drawing/2014/main" val="822383632"/>
                    </a:ext>
                  </a:extLst>
                </a:gridCol>
                <a:gridCol w="329184">
                  <a:extLst>
                    <a:ext uri="{9D8B030D-6E8A-4147-A177-3AD203B41FA5}">
                      <a16:colId xmlns:a16="http://schemas.microsoft.com/office/drawing/2014/main" val="837809758"/>
                    </a:ext>
                  </a:extLst>
                </a:gridCol>
                <a:gridCol w="329184">
                  <a:extLst>
                    <a:ext uri="{9D8B030D-6E8A-4147-A177-3AD203B41FA5}">
                      <a16:colId xmlns:a16="http://schemas.microsoft.com/office/drawing/2014/main" val="780447848"/>
                    </a:ext>
                  </a:extLst>
                </a:gridCol>
                <a:gridCol w="329184">
                  <a:extLst>
                    <a:ext uri="{9D8B030D-6E8A-4147-A177-3AD203B41FA5}">
                      <a16:colId xmlns:a16="http://schemas.microsoft.com/office/drawing/2014/main" val="3901235877"/>
                    </a:ext>
                  </a:extLst>
                </a:gridCol>
                <a:gridCol w="329184">
                  <a:extLst>
                    <a:ext uri="{9D8B030D-6E8A-4147-A177-3AD203B41FA5}">
                      <a16:colId xmlns:a16="http://schemas.microsoft.com/office/drawing/2014/main" val="3231474084"/>
                    </a:ext>
                  </a:extLst>
                </a:gridCol>
                <a:gridCol w="329184">
                  <a:extLst>
                    <a:ext uri="{9D8B030D-6E8A-4147-A177-3AD203B41FA5}">
                      <a16:colId xmlns:a16="http://schemas.microsoft.com/office/drawing/2014/main" val="1897062145"/>
                    </a:ext>
                  </a:extLst>
                </a:gridCol>
                <a:gridCol w="329184">
                  <a:extLst>
                    <a:ext uri="{9D8B030D-6E8A-4147-A177-3AD203B41FA5}">
                      <a16:colId xmlns:a16="http://schemas.microsoft.com/office/drawing/2014/main" val="4003022578"/>
                    </a:ext>
                  </a:extLst>
                </a:gridCol>
                <a:gridCol w="329184">
                  <a:extLst>
                    <a:ext uri="{9D8B030D-6E8A-4147-A177-3AD203B41FA5}">
                      <a16:colId xmlns:a16="http://schemas.microsoft.com/office/drawing/2014/main" val="1577927289"/>
                    </a:ext>
                  </a:extLst>
                </a:gridCol>
                <a:gridCol w="329184">
                  <a:extLst>
                    <a:ext uri="{9D8B030D-6E8A-4147-A177-3AD203B41FA5}">
                      <a16:colId xmlns:a16="http://schemas.microsoft.com/office/drawing/2014/main" val="1898032852"/>
                    </a:ext>
                  </a:extLst>
                </a:gridCol>
                <a:gridCol w="329184">
                  <a:extLst>
                    <a:ext uri="{9D8B030D-6E8A-4147-A177-3AD203B41FA5}">
                      <a16:colId xmlns:a16="http://schemas.microsoft.com/office/drawing/2014/main" val="1998991106"/>
                    </a:ext>
                  </a:extLst>
                </a:gridCol>
                <a:gridCol w="329184">
                  <a:extLst>
                    <a:ext uri="{9D8B030D-6E8A-4147-A177-3AD203B41FA5}">
                      <a16:colId xmlns:a16="http://schemas.microsoft.com/office/drawing/2014/main" val="3595334639"/>
                    </a:ext>
                  </a:extLst>
                </a:gridCol>
                <a:gridCol w="329184">
                  <a:extLst>
                    <a:ext uri="{9D8B030D-6E8A-4147-A177-3AD203B41FA5}">
                      <a16:colId xmlns:a16="http://schemas.microsoft.com/office/drawing/2014/main" val="3290658037"/>
                    </a:ext>
                  </a:extLst>
                </a:gridCol>
                <a:gridCol w="329184">
                  <a:extLst>
                    <a:ext uri="{9D8B030D-6E8A-4147-A177-3AD203B41FA5}">
                      <a16:colId xmlns:a16="http://schemas.microsoft.com/office/drawing/2014/main" val="3375022909"/>
                    </a:ext>
                  </a:extLst>
                </a:gridCol>
                <a:gridCol w="329184">
                  <a:extLst>
                    <a:ext uri="{9D8B030D-6E8A-4147-A177-3AD203B41FA5}">
                      <a16:colId xmlns:a16="http://schemas.microsoft.com/office/drawing/2014/main" val="2980922216"/>
                    </a:ext>
                  </a:extLst>
                </a:gridCol>
                <a:gridCol w="329184">
                  <a:extLst>
                    <a:ext uri="{9D8B030D-6E8A-4147-A177-3AD203B41FA5}">
                      <a16:colId xmlns:a16="http://schemas.microsoft.com/office/drawing/2014/main" val="34511645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8177607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Chili's Malaysia - 2018-01-20 11:07:00 </a:t>
                      </a:r>
                      <a:r>
                        <a:rPr kumimoji="0" lang="en-US" sz="1000" b="0" i="0" u="none" strike="noStrike" kern="1200" cap="none" spc="0" normalizeH="0" baseline="0" noProof="0">
                          <a:ln>
                            <a:noFill/>
                          </a:ln>
                          <a:solidFill>
                            <a:prstClr val="black"/>
                          </a:solidFill>
                          <a:effectLst/>
                          <a:uLnTx/>
                          <a:uFillTx/>
                          <a:latin typeface="+mn-lt"/>
                          <a:ea typeface="+mn-ea"/>
                          <a:cs typeface="+mn-cs"/>
                        </a:rPr>
                        <a:t> 
 Spend your family day out with us because Kids Eat FREE* at Chili’s!
*T&amp;C Applies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https://scontent.xx.fbcdn.net/v/t1.0-9/26907219_1606574612743605_2385480300731131334_n.png?oh=5451fe00964756828b2b61eec4c7587d&amp;oe=5AD86027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Invalid 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0.0297 %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427131137"/>
                  </a:ext>
                </a:extLst>
              </a:tr>
            </a:tbl>
          </a:graphicData>
        </a:graphic>
      </p:graphicFrame>
      <p:sp>
        <p:nvSpPr>
          <p:cNvPr id="4" name="Text Placeholder 3">
            <a:extLst>
              <a:ext uri="{FF2B5EF4-FFF2-40B4-BE49-F238E27FC236}">
                <a16:creationId xmlns:a16="http://schemas.microsoft.com/office/drawing/2014/main" id="{3B2E7FD3-E34E-46F3-94E7-03DA48066D60}"/>
              </a:ext>
            </a:extLst>
          </p:cNvPr>
          <p:cNvSpPr>
            <a:spLocks noGrp="1"/>
          </p:cNvSpPr>
          <p:nvPr>
            <p:ph type="body" sz="quarter" idx="14"/>
          </p:nvPr>
        </p:nvSpPr>
        <p:spPr/>
        <p:txBody>
          <a:bodyPr/>
          <a:lstStyle/>
          <a:p>
            <a:r>
              <a:rPr lang="en-US"/>
              <a:t>01/01/2018 - 01/31/2018</a:t>
            </a:r>
          </a:p>
        </p:txBody>
      </p:sp>
    </p:spTree>
    <p:extLst>
      <p:ext uri="{BB962C8B-B14F-4D97-AF65-F5344CB8AC3E}">
        <p14:creationId xmlns:p14="http://schemas.microsoft.com/office/powerpoint/2010/main" val="186662166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5B5D1C-F277-483E-AC16-A9EC1A097928}"/>
              </a:ext>
            </a:extLst>
          </p:cNvPr>
          <p:cNvSpPr>
            <a:spLocks noGrp="1"/>
          </p:cNvSpPr>
          <p:nvPr>
            <p:ph type="title"/>
          </p:nvPr>
        </p:nvSpPr>
        <p:spPr/>
        <p:txBody>
          <a:bodyPr/>
          <a:lstStyle/>
          <a:p>
            <a:r>
              <a:rPr lang="en-US"/>
              <a:t>Facebook Own Posts Table | Chili's Malaysia - 10 of 25</a:t>
            </a:r>
          </a:p>
        </p:txBody>
      </p:sp>
      <p:graphicFrame>
        <p:nvGraphicFramePr>
          <p:cNvPr id="5" name="Table Placeholder 4">
            <a:extLst>
              <a:ext uri="{FF2B5EF4-FFF2-40B4-BE49-F238E27FC236}">
                <a16:creationId xmlns:a16="http://schemas.microsoft.com/office/drawing/2014/main" id="{0671E9B2-389B-41FB-BF0F-7AECE3DFA587}"/>
              </a:ext>
            </a:extLst>
          </p:cNvPr>
          <p:cNvGraphicFramePr>
            <a:graphicFrameLocks noGrp="1"/>
          </p:cNvGraphicFramePr>
          <p:nvPr>
            <p:ph type="tbl" sz="quarter" idx="13"/>
            <p:extLst>
              <p:ext uri="{D42A27DB-BD31-4B8C-83A1-F6EECF244321}">
                <p14:modId xmlns:p14="http://schemas.microsoft.com/office/powerpoint/2010/main" val="349296362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3454107064"/>
                    </a:ext>
                  </a:extLst>
                </a:gridCol>
                <a:gridCol w="905256">
                  <a:extLst>
                    <a:ext uri="{9D8B030D-6E8A-4147-A177-3AD203B41FA5}">
                      <a16:colId xmlns:a16="http://schemas.microsoft.com/office/drawing/2014/main" val="1712779576"/>
                    </a:ext>
                  </a:extLst>
                </a:gridCol>
                <a:gridCol w="658368">
                  <a:extLst>
                    <a:ext uri="{9D8B030D-6E8A-4147-A177-3AD203B41FA5}">
                      <a16:colId xmlns:a16="http://schemas.microsoft.com/office/drawing/2014/main" val="3064230770"/>
                    </a:ext>
                  </a:extLst>
                </a:gridCol>
                <a:gridCol w="329184">
                  <a:extLst>
                    <a:ext uri="{9D8B030D-6E8A-4147-A177-3AD203B41FA5}">
                      <a16:colId xmlns:a16="http://schemas.microsoft.com/office/drawing/2014/main" val="4018860602"/>
                    </a:ext>
                  </a:extLst>
                </a:gridCol>
                <a:gridCol w="329184">
                  <a:extLst>
                    <a:ext uri="{9D8B030D-6E8A-4147-A177-3AD203B41FA5}">
                      <a16:colId xmlns:a16="http://schemas.microsoft.com/office/drawing/2014/main" val="1239849225"/>
                    </a:ext>
                  </a:extLst>
                </a:gridCol>
                <a:gridCol w="329184">
                  <a:extLst>
                    <a:ext uri="{9D8B030D-6E8A-4147-A177-3AD203B41FA5}">
                      <a16:colId xmlns:a16="http://schemas.microsoft.com/office/drawing/2014/main" val="4070812079"/>
                    </a:ext>
                  </a:extLst>
                </a:gridCol>
                <a:gridCol w="329184">
                  <a:extLst>
                    <a:ext uri="{9D8B030D-6E8A-4147-A177-3AD203B41FA5}">
                      <a16:colId xmlns:a16="http://schemas.microsoft.com/office/drawing/2014/main" val="2308397176"/>
                    </a:ext>
                  </a:extLst>
                </a:gridCol>
                <a:gridCol w="329184">
                  <a:extLst>
                    <a:ext uri="{9D8B030D-6E8A-4147-A177-3AD203B41FA5}">
                      <a16:colId xmlns:a16="http://schemas.microsoft.com/office/drawing/2014/main" val="3107579409"/>
                    </a:ext>
                  </a:extLst>
                </a:gridCol>
                <a:gridCol w="329184">
                  <a:extLst>
                    <a:ext uri="{9D8B030D-6E8A-4147-A177-3AD203B41FA5}">
                      <a16:colId xmlns:a16="http://schemas.microsoft.com/office/drawing/2014/main" val="1266087478"/>
                    </a:ext>
                  </a:extLst>
                </a:gridCol>
                <a:gridCol w="329184">
                  <a:extLst>
                    <a:ext uri="{9D8B030D-6E8A-4147-A177-3AD203B41FA5}">
                      <a16:colId xmlns:a16="http://schemas.microsoft.com/office/drawing/2014/main" val="2801131556"/>
                    </a:ext>
                  </a:extLst>
                </a:gridCol>
                <a:gridCol w="329184">
                  <a:extLst>
                    <a:ext uri="{9D8B030D-6E8A-4147-A177-3AD203B41FA5}">
                      <a16:colId xmlns:a16="http://schemas.microsoft.com/office/drawing/2014/main" val="1497049527"/>
                    </a:ext>
                  </a:extLst>
                </a:gridCol>
                <a:gridCol w="329184">
                  <a:extLst>
                    <a:ext uri="{9D8B030D-6E8A-4147-A177-3AD203B41FA5}">
                      <a16:colId xmlns:a16="http://schemas.microsoft.com/office/drawing/2014/main" val="3931565234"/>
                    </a:ext>
                  </a:extLst>
                </a:gridCol>
                <a:gridCol w="329184">
                  <a:extLst>
                    <a:ext uri="{9D8B030D-6E8A-4147-A177-3AD203B41FA5}">
                      <a16:colId xmlns:a16="http://schemas.microsoft.com/office/drawing/2014/main" val="347668543"/>
                    </a:ext>
                  </a:extLst>
                </a:gridCol>
                <a:gridCol w="329184">
                  <a:extLst>
                    <a:ext uri="{9D8B030D-6E8A-4147-A177-3AD203B41FA5}">
                      <a16:colId xmlns:a16="http://schemas.microsoft.com/office/drawing/2014/main" val="3957412821"/>
                    </a:ext>
                  </a:extLst>
                </a:gridCol>
                <a:gridCol w="329184">
                  <a:extLst>
                    <a:ext uri="{9D8B030D-6E8A-4147-A177-3AD203B41FA5}">
                      <a16:colId xmlns:a16="http://schemas.microsoft.com/office/drawing/2014/main" val="2235416662"/>
                    </a:ext>
                  </a:extLst>
                </a:gridCol>
                <a:gridCol w="329184">
                  <a:extLst>
                    <a:ext uri="{9D8B030D-6E8A-4147-A177-3AD203B41FA5}">
                      <a16:colId xmlns:a16="http://schemas.microsoft.com/office/drawing/2014/main" val="2712947952"/>
                    </a:ext>
                  </a:extLst>
                </a:gridCol>
                <a:gridCol w="329184">
                  <a:extLst>
                    <a:ext uri="{9D8B030D-6E8A-4147-A177-3AD203B41FA5}">
                      <a16:colId xmlns:a16="http://schemas.microsoft.com/office/drawing/2014/main" val="601155404"/>
                    </a:ext>
                  </a:extLst>
                </a:gridCol>
                <a:gridCol w="329184">
                  <a:extLst>
                    <a:ext uri="{9D8B030D-6E8A-4147-A177-3AD203B41FA5}">
                      <a16:colId xmlns:a16="http://schemas.microsoft.com/office/drawing/2014/main" val="240249818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40805924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Chili's Malaysia - 2018-01-18 14:02:39 </a:t>
                      </a:r>
                      <a:r>
                        <a:rPr kumimoji="0" lang="en-US" sz="1000" b="0" i="0" u="none" strike="noStrike" kern="1200" cap="none" spc="0" normalizeH="0" baseline="0" noProof="0">
                          <a:ln>
                            <a:noFill/>
                          </a:ln>
                          <a:solidFill>
                            <a:prstClr val="black"/>
                          </a:solidFill>
                          <a:effectLst/>
                          <a:uLnTx/>
                          <a:uFillTx/>
                          <a:latin typeface="+mn-lt"/>
                          <a:ea typeface="+mn-ea"/>
                          <a:cs typeface="+mn-cs"/>
                        </a:rPr>
                        <a: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https://scontent.xx.fbcdn.net/v/t1.0-9/s720x720/26734305_1604771912923875_3052754421945675083_n.png?_nc_cat=0&amp;oh=dec3bb8ae13fb6992ebd4c77f260ad4a&amp;oe=5B33C53C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Invalid 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0.0081 %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845299802"/>
                  </a:ext>
                </a:extLst>
              </a:tr>
            </a:tbl>
          </a:graphicData>
        </a:graphic>
      </p:graphicFrame>
      <p:sp>
        <p:nvSpPr>
          <p:cNvPr id="4" name="Text Placeholder 3">
            <a:extLst>
              <a:ext uri="{FF2B5EF4-FFF2-40B4-BE49-F238E27FC236}">
                <a16:creationId xmlns:a16="http://schemas.microsoft.com/office/drawing/2014/main" id="{04AEAAA0-A1DA-4902-86B8-6B5135A138FB}"/>
              </a:ext>
            </a:extLst>
          </p:cNvPr>
          <p:cNvSpPr>
            <a:spLocks noGrp="1"/>
          </p:cNvSpPr>
          <p:nvPr>
            <p:ph type="body" sz="quarter" idx="14"/>
          </p:nvPr>
        </p:nvSpPr>
        <p:spPr/>
        <p:txBody>
          <a:bodyPr/>
          <a:lstStyle/>
          <a:p>
            <a:r>
              <a:rPr lang="en-US"/>
              <a:t>01/01/2018 - 01/31/2018</a:t>
            </a:r>
          </a:p>
        </p:txBody>
      </p:sp>
    </p:spTree>
    <p:extLst>
      <p:ext uri="{BB962C8B-B14F-4D97-AF65-F5344CB8AC3E}">
        <p14:creationId xmlns:p14="http://schemas.microsoft.com/office/powerpoint/2010/main" val="274055557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E23E90-A3F3-4061-8998-7CD7B35AE16D}"/>
              </a:ext>
            </a:extLst>
          </p:cNvPr>
          <p:cNvSpPr>
            <a:spLocks noGrp="1"/>
          </p:cNvSpPr>
          <p:nvPr>
            <p:ph type="title"/>
          </p:nvPr>
        </p:nvSpPr>
        <p:spPr/>
        <p:txBody>
          <a:bodyPr/>
          <a:lstStyle/>
          <a:p>
            <a:r>
              <a:rPr lang="en-US"/>
              <a:t>Facebook Own Posts Table | Chili's Malaysia - 11 of 25</a:t>
            </a:r>
          </a:p>
        </p:txBody>
      </p:sp>
      <p:graphicFrame>
        <p:nvGraphicFramePr>
          <p:cNvPr id="5" name="Table Placeholder 4">
            <a:extLst>
              <a:ext uri="{FF2B5EF4-FFF2-40B4-BE49-F238E27FC236}">
                <a16:creationId xmlns:a16="http://schemas.microsoft.com/office/drawing/2014/main" id="{D72B76DA-AF44-4778-861B-81BA63CBF2A3}"/>
              </a:ext>
            </a:extLst>
          </p:cNvPr>
          <p:cNvGraphicFramePr>
            <a:graphicFrameLocks noGrp="1"/>
          </p:cNvGraphicFramePr>
          <p:nvPr>
            <p:ph type="tbl" sz="quarter" idx="13"/>
            <p:extLst>
              <p:ext uri="{D42A27DB-BD31-4B8C-83A1-F6EECF244321}">
                <p14:modId xmlns:p14="http://schemas.microsoft.com/office/powerpoint/2010/main" val="400298295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3264217347"/>
                    </a:ext>
                  </a:extLst>
                </a:gridCol>
                <a:gridCol w="905256">
                  <a:extLst>
                    <a:ext uri="{9D8B030D-6E8A-4147-A177-3AD203B41FA5}">
                      <a16:colId xmlns:a16="http://schemas.microsoft.com/office/drawing/2014/main" val="1649499595"/>
                    </a:ext>
                  </a:extLst>
                </a:gridCol>
                <a:gridCol w="658368">
                  <a:extLst>
                    <a:ext uri="{9D8B030D-6E8A-4147-A177-3AD203B41FA5}">
                      <a16:colId xmlns:a16="http://schemas.microsoft.com/office/drawing/2014/main" val="3497218061"/>
                    </a:ext>
                  </a:extLst>
                </a:gridCol>
                <a:gridCol w="329184">
                  <a:extLst>
                    <a:ext uri="{9D8B030D-6E8A-4147-A177-3AD203B41FA5}">
                      <a16:colId xmlns:a16="http://schemas.microsoft.com/office/drawing/2014/main" val="1366655836"/>
                    </a:ext>
                  </a:extLst>
                </a:gridCol>
                <a:gridCol w="329184">
                  <a:extLst>
                    <a:ext uri="{9D8B030D-6E8A-4147-A177-3AD203B41FA5}">
                      <a16:colId xmlns:a16="http://schemas.microsoft.com/office/drawing/2014/main" val="1820465020"/>
                    </a:ext>
                  </a:extLst>
                </a:gridCol>
                <a:gridCol w="329184">
                  <a:extLst>
                    <a:ext uri="{9D8B030D-6E8A-4147-A177-3AD203B41FA5}">
                      <a16:colId xmlns:a16="http://schemas.microsoft.com/office/drawing/2014/main" val="2929200726"/>
                    </a:ext>
                  </a:extLst>
                </a:gridCol>
                <a:gridCol w="329184">
                  <a:extLst>
                    <a:ext uri="{9D8B030D-6E8A-4147-A177-3AD203B41FA5}">
                      <a16:colId xmlns:a16="http://schemas.microsoft.com/office/drawing/2014/main" val="237157197"/>
                    </a:ext>
                  </a:extLst>
                </a:gridCol>
                <a:gridCol w="329184">
                  <a:extLst>
                    <a:ext uri="{9D8B030D-6E8A-4147-A177-3AD203B41FA5}">
                      <a16:colId xmlns:a16="http://schemas.microsoft.com/office/drawing/2014/main" val="488964151"/>
                    </a:ext>
                  </a:extLst>
                </a:gridCol>
                <a:gridCol w="329184">
                  <a:extLst>
                    <a:ext uri="{9D8B030D-6E8A-4147-A177-3AD203B41FA5}">
                      <a16:colId xmlns:a16="http://schemas.microsoft.com/office/drawing/2014/main" val="1120665495"/>
                    </a:ext>
                  </a:extLst>
                </a:gridCol>
                <a:gridCol w="329184">
                  <a:extLst>
                    <a:ext uri="{9D8B030D-6E8A-4147-A177-3AD203B41FA5}">
                      <a16:colId xmlns:a16="http://schemas.microsoft.com/office/drawing/2014/main" val="1360607275"/>
                    </a:ext>
                  </a:extLst>
                </a:gridCol>
                <a:gridCol w="329184">
                  <a:extLst>
                    <a:ext uri="{9D8B030D-6E8A-4147-A177-3AD203B41FA5}">
                      <a16:colId xmlns:a16="http://schemas.microsoft.com/office/drawing/2014/main" val="1316147964"/>
                    </a:ext>
                  </a:extLst>
                </a:gridCol>
                <a:gridCol w="329184">
                  <a:extLst>
                    <a:ext uri="{9D8B030D-6E8A-4147-A177-3AD203B41FA5}">
                      <a16:colId xmlns:a16="http://schemas.microsoft.com/office/drawing/2014/main" val="1729947348"/>
                    </a:ext>
                  </a:extLst>
                </a:gridCol>
                <a:gridCol w="329184">
                  <a:extLst>
                    <a:ext uri="{9D8B030D-6E8A-4147-A177-3AD203B41FA5}">
                      <a16:colId xmlns:a16="http://schemas.microsoft.com/office/drawing/2014/main" val="3797125651"/>
                    </a:ext>
                  </a:extLst>
                </a:gridCol>
                <a:gridCol w="329184">
                  <a:extLst>
                    <a:ext uri="{9D8B030D-6E8A-4147-A177-3AD203B41FA5}">
                      <a16:colId xmlns:a16="http://schemas.microsoft.com/office/drawing/2014/main" val="3307290550"/>
                    </a:ext>
                  </a:extLst>
                </a:gridCol>
                <a:gridCol w="329184">
                  <a:extLst>
                    <a:ext uri="{9D8B030D-6E8A-4147-A177-3AD203B41FA5}">
                      <a16:colId xmlns:a16="http://schemas.microsoft.com/office/drawing/2014/main" val="4172110748"/>
                    </a:ext>
                  </a:extLst>
                </a:gridCol>
                <a:gridCol w="329184">
                  <a:extLst>
                    <a:ext uri="{9D8B030D-6E8A-4147-A177-3AD203B41FA5}">
                      <a16:colId xmlns:a16="http://schemas.microsoft.com/office/drawing/2014/main" val="773683538"/>
                    </a:ext>
                  </a:extLst>
                </a:gridCol>
                <a:gridCol w="329184">
                  <a:extLst>
                    <a:ext uri="{9D8B030D-6E8A-4147-A177-3AD203B41FA5}">
                      <a16:colId xmlns:a16="http://schemas.microsoft.com/office/drawing/2014/main" val="2912330505"/>
                    </a:ext>
                  </a:extLst>
                </a:gridCol>
                <a:gridCol w="329184">
                  <a:extLst>
                    <a:ext uri="{9D8B030D-6E8A-4147-A177-3AD203B41FA5}">
                      <a16:colId xmlns:a16="http://schemas.microsoft.com/office/drawing/2014/main" val="252346811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0438434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Chili's Malaysia - 2018-01-17 19:00:00 </a:t>
                      </a:r>
                      <a:r>
                        <a:rPr kumimoji="0" lang="en-US" sz="1000" b="0" i="0" u="none" strike="noStrike" kern="1200" cap="none" spc="0" normalizeH="0" baseline="0" noProof="0">
                          <a:ln>
                            <a:noFill/>
                          </a:ln>
                          <a:solidFill>
                            <a:prstClr val="black"/>
                          </a:solidFill>
                          <a:effectLst/>
                          <a:uLnTx/>
                          <a:uFillTx/>
                          <a:latin typeface="+mn-lt"/>
                          <a:ea typeface="+mn-ea"/>
                          <a:cs typeface="+mn-cs"/>
                        </a:rPr>
                        <a:t> 
 AND THE GRAND PRIZE WINNERS FOR CHILI'S SMOKEHOUSE CHRISTMAS GIVEAWAY ARE... 
*drumroll*
Amir Hamzah Bin Abdul Qadir Jilani and Michelle Ang Li Ren! Congratulations! Each of you just won yourself a RM500 Chili’s vouchers and will be receiving them in your mail shortly! We want to send a big thank you to everyone who participated and we hope to see you all Chili's soon.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https://scontent.xx.fbcdn.net/v/t15.0-10/24582496_1736494653054579_519521168269508608_n.jpg?_nc_cat=0&amp;oh=6752c83dc7fbb9a1287dac91dc97dd41&amp;oe=5B6020CB</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Invalid 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0.0051 %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998195004"/>
                  </a:ext>
                </a:extLst>
              </a:tr>
            </a:tbl>
          </a:graphicData>
        </a:graphic>
      </p:graphicFrame>
      <p:sp>
        <p:nvSpPr>
          <p:cNvPr id="4" name="Text Placeholder 3">
            <a:extLst>
              <a:ext uri="{FF2B5EF4-FFF2-40B4-BE49-F238E27FC236}">
                <a16:creationId xmlns:a16="http://schemas.microsoft.com/office/drawing/2014/main" id="{15C1C7E6-8A08-491C-ADF6-5F86401CF019}"/>
              </a:ext>
            </a:extLst>
          </p:cNvPr>
          <p:cNvSpPr>
            <a:spLocks noGrp="1"/>
          </p:cNvSpPr>
          <p:nvPr>
            <p:ph type="body" sz="quarter" idx="14"/>
          </p:nvPr>
        </p:nvSpPr>
        <p:spPr/>
        <p:txBody>
          <a:bodyPr/>
          <a:lstStyle/>
          <a:p>
            <a:r>
              <a:rPr lang="en-US"/>
              <a:t>01/01/2018 - 01/31/2018</a:t>
            </a:r>
          </a:p>
        </p:txBody>
      </p:sp>
    </p:spTree>
    <p:extLst>
      <p:ext uri="{BB962C8B-B14F-4D97-AF65-F5344CB8AC3E}">
        <p14:creationId xmlns:p14="http://schemas.microsoft.com/office/powerpoint/2010/main" val="421500580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DD5C0A-4C9C-4455-BC9F-AC3EFDF3A684}"/>
              </a:ext>
            </a:extLst>
          </p:cNvPr>
          <p:cNvSpPr>
            <a:spLocks noGrp="1"/>
          </p:cNvSpPr>
          <p:nvPr>
            <p:ph type="title"/>
          </p:nvPr>
        </p:nvSpPr>
        <p:spPr/>
        <p:txBody>
          <a:bodyPr/>
          <a:lstStyle/>
          <a:p>
            <a:r>
              <a:rPr lang="en-US"/>
              <a:t>Facebook Own Posts Table | Chili's Malaysia - 12 of 25</a:t>
            </a:r>
          </a:p>
        </p:txBody>
      </p:sp>
      <p:graphicFrame>
        <p:nvGraphicFramePr>
          <p:cNvPr id="5" name="Table Placeholder 4">
            <a:extLst>
              <a:ext uri="{FF2B5EF4-FFF2-40B4-BE49-F238E27FC236}">
                <a16:creationId xmlns:a16="http://schemas.microsoft.com/office/drawing/2014/main" id="{1F1AFC54-6B7E-4FF0-AA21-EF3CA595E7EA}"/>
              </a:ext>
            </a:extLst>
          </p:cNvPr>
          <p:cNvGraphicFramePr>
            <a:graphicFrameLocks noGrp="1"/>
          </p:cNvGraphicFramePr>
          <p:nvPr>
            <p:ph type="tbl" sz="quarter" idx="13"/>
            <p:extLst>
              <p:ext uri="{D42A27DB-BD31-4B8C-83A1-F6EECF244321}">
                <p14:modId xmlns:p14="http://schemas.microsoft.com/office/powerpoint/2010/main" val="116307143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2185364129"/>
                    </a:ext>
                  </a:extLst>
                </a:gridCol>
                <a:gridCol w="905256">
                  <a:extLst>
                    <a:ext uri="{9D8B030D-6E8A-4147-A177-3AD203B41FA5}">
                      <a16:colId xmlns:a16="http://schemas.microsoft.com/office/drawing/2014/main" val="462128284"/>
                    </a:ext>
                  </a:extLst>
                </a:gridCol>
                <a:gridCol w="658368">
                  <a:extLst>
                    <a:ext uri="{9D8B030D-6E8A-4147-A177-3AD203B41FA5}">
                      <a16:colId xmlns:a16="http://schemas.microsoft.com/office/drawing/2014/main" val="2453170219"/>
                    </a:ext>
                  </a:extLst>
                </a:gridCol>
                <a:gridCol w="329184">
                  <a:extLst>
                    <a:ext uri="{9D8B030D-6E8A-4147-A177-3AD203B41FA5}">
                      <a16:colId xmlns:a16="http://schemas.microsoft.com/office/drawing/2014/main" val="4144910143"/>
                    </a:ext>
                  </a:extLst>
                </a:gridCol>
                <a:gridCol w="329184">
                  <a:extLst>
                    <a:ext uri="{9D8B030D-6E8A-4147-A177-3AD203B41FA5}">
                      <a16:colId xmlns:a16="http://schemas.microsoft.com/office/drawing/2014/main" val="632660677"/>
                    </a:ext>
                  </a:extLst>
                </a:gridCol>
                <a:gridCol w="329184">
                  <a:extLst>
                    <a:ext uri="{9D8B030D-6E8A-4147-A177-3AD203B41FA5}">
                      <a16:colId xmlns:a16="http://schemas.microsoft.com/office/drawing/2014/main" val="2170511600"/>
                    </a:ext>
                  </a:extLst>
                </a:gridCol>
                <a:gridCol w="329184">
                  <a:extLst>
                    <a:ext uri="{9D8B030D-6E8A-4147-A177-3AD203B41FA5}">
                      <a16:colId xmlns:a16="http://schemas.microsoft.com/office/drawing/2014/main" val="1704581049"/>
                    </a:ext>
                  </a:extLst>
                </a:gridCol>
                <a:gridCol w="329184">
                  <a:extLst>
                    <a:ext uri="{9D8B030D-6E8A-4147-A177-3AD203B41FA5}">
                      <a16:colId xmlns:a16="http://schemas.microsoft.com/office/drawing/2014/main" val="203650806"/>
                    </a:ext>
                  </a:extLst>
                </a:gridCol>
                <a:gridCol w="329184">
                  <a:extLst>
                    <a:ext uri="{9D8B030D-6E8A-4147-A177-3AD203B41FA5}">
                      <a16:colId xmlns:a16="http://schemas.microsoft.com/office/drawing/2014/main" val="3997656576"/>
                    </a:ext>
                  </a:extLst>
                </a:gridCol>
                <a:gridCol w="329184">
                  <a:extLst>
                    <a:ext uri="{9D8B030D-6E8A-4147-A177-3AD203B41FA5}">
                      <a16:colId xmlns:a16="http://schemas.microsoft.com/office/drawing/2014/main" val="394457949"/>
                    </a:ext>
                  </a:extLst>
                </a:gridCol>
                <a:gridCol w="329184">
                  <a:extLst>
                    <a:ext uri="{9D8B030D-6E8A-4147-A177-3AD203B41FA5}">
                      <a16:colId xmlns:a16="http://schemas.microsoft.com/office/drawing/2014/main" val="173590812"/>
                    </a:ext>
                  </a:extLst>
                </a:gridCol>
                <a:gridCol w="329184">
                  <a:extLst>
                    <a:ext uri="{9D8B030D-6E8A-4147-A177-3AD203B41FA5}">
                      <a16:colId xmlns:a16="http://schemas.microsoft.com/office/drawing/2014/main" val="1642472571"/>
                    </a:ext>
                  </a:extLst>
                </a:gridCol>
                <a:gridCol w="329184">
                  <a:extLst>
                    <a:ext uri="{9D8B030D-6E8A-4147-A177-3AD203B41FA5}">
                      <a16:colId xmlns:a16="http://schemas.microsoft.com/office/drawing/2014/main" val="4065891251"/>
                    </a:ext>
                  </a:extLst>
                </a:gridCol>
                <a:gridCol w="329184">
                  <a:extLst>
                    <a:ext uri="{9D8B030D-6E8A-4147-A177-3AD203B41FA5}">
                      <a16:colId xmlns:a16="http://schemas.microsoft.com/office/drawing/2014/main" val="1945244991"/>
                    </a:ext>
                  </a:extLst>
                </a:gridCol>
                <a:gridCol w="329184">
                  <a:extLst>
                    <a:ext uri="{9D8B030D-6E8A-4147-A177-3AD203B41FA5}">
                      <a16:colId xmlns:a16="http://schemas.microsoft.com/office/drawing/2014/main" val="4171305754"/>
                    </a:ext>
                  </a:extLst>
                </a:gridCol>
                <a:gridCol w="329184">
                  <a:extLst>
                    <a:ext uri="{9D8B030D-6E8A-4147-A177-3AD203B41FA5}">
                      <a16:colId xmlns:a16="http://schemas.microsoft.com/office/drawing/2014/main" val="4288449371"/>
                    </a:ext>
                  </a:extLst>
                </a:gridCol>
                <a:gridCol w="329184">
                  <a:extLst>
                    <a:ext uri="{9D8B030D-6E8A-4147-A177-3AD203B41FA5}">
                      <a16:colId xmlns:a16="http://schemas.microsoft.com/office/drawing/2014/main" val="2581061387"/>
                    </a:ext>
                  </a:extLst>
                </a:gridCol>
                <a:gridCol w="329184">
                  <a:extLst>
                    <a:ext uri="{9D8B030D-6E8A-4147-A177-3AD203B41FA5}">
                      <a16:colId xmlns:a16="http://schemas.microsoft.com/office/drawing/2014/main" val="337436392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5729643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Chili's Malaysia - 2018-01-17 13:52:38 </a:t>
                      </a:r>
                      <a:r>
                        <a:rPr kumimoji="0" lang="en-US" sz="1000" b="0" i="0" u="none" strike="noStrike" kern="1200" cap="none" spc="0" normalizeH="0" baseline="0" noProof="0">
                          <a:ln>
                            <a:noFill/>
                          </a:ln>
                          <a:solidFill>
                            <a:prstClr val="black"/>
                          </a:solidFill>
                          <a:effectLst/>
                          <a:uLnTx/>
                          <a:uFillTx/>
                          <a:latin typeface="+mn-lt"/>
                          <a:ea typeface="+mn-ea"/>
                          <a:cs typeface="+mn-cs"/>
                        </a:rPr>
                        <a:t> 
 Congratulations Oh Weng Lung, Kok Chiew Shian and Abdul Rahim Bin Madon for winning the Chili’s Smokehouse Christmas Giveaway Weekly Contest! Each of you just won yourself a RM100 Chili’s vouchers and will be receiving them in your mail shortly! :D As for the rest, stay tuned to find out who the Grand Prize Winners are!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https://scontent.xx.fbcdn.net/v/t1.0-9/26734065_1603777729689960_5279438597453389934_n.png?oh=42d4e11151999e4181fb445da1544f3f&amp;oe=5AFD622A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Invalid 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0.0029 %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078953958"/>
                  </a:ext>
                </a:extLst>
              </a:tr>
            </a:tbl>
          </a:graphicData>
        </a:graphic>
      </p:graphicFrame>
      <p:sp>
        <p:nvSpPr>
          <p:cNvPr id="4" name="Text Placeholder 3">
            <a:extLst>
              <a:ext uri="{FF2B5EF4-FFF2-40B4-BE49-F238E27FC236}">
                <a16:creationId xmlns:a16="http://schemas.microsoft.com/office/drawing/2014/main" id="{A137AD47-9001-4AD5-B4E3-58B65A2E1580}"/>
              </a:ext>
            </a:extLst>
          </p:cNvPr>
          <p:cNvSpPr>
            <a:spLocks noGrp="1"/>
          </p:cNvSpPr>
          <p:nvPr>
            <p:ph type="body" sz="quarter" idx="14"/>
          </p:nvPr>
        </p:nvSpPr>
        <p:spPr/>
        <p:txBody>
          <a:bodyPr/>
          <a:lstStyle/>
          <a:p>
            <a:r>
              <a:rPr lang="en-US"/>
              <a:t>01/01/2018 - 01/31/2018</a:t>
            </a:r>
          </a:p>
        </p:txBody>
      </p:sp>
    </p:spTree>
    <p:extLst>
      <p:ext uri="{BB962C8B-B14F-4D97-AF65-F5344CB8AC3E}">
        <p14:creationId xmlns:p14="http://schemas.microsoft.com/office/powerpoint/2010/main" val="155878619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B395E2-163E-4AFB-88AB-2DF5CC50B711}"/>
              </a:ext>
            </a:extLst>
          </p:cNvPr>
          <p:cNvSpPr>
            <a:spLocks noGrp="1"/>
          </p:cNvSpPr>
          <p:nvPr>
            <p:ph type="title"/>
          </p:nvPr>
        </p:nvSpPr>
        <p:spPr/>
        <p:txBody>
          <a:bodyPr/>
          <a:lstStyle/>
          <a:p>
            <a:r>
              <a:rPr lang="en-US"/>
              <a:t>Facebook Own Posts Table | Chili's Malaysia - 13 of 25</a:t>
            </a:r>
          </a:p>
        </p:txBody>
      </p:sp>
      <p:graphicFrame>
        <p:nvGraphicFramePr>
          <p:cNvPr id="5" name="Table Placeholder 4">
            <a:extLst>
              <a:ext uri="{FF2B5EF4-FFF2-40B4-BE49-F238E27FC236}">
                <a16:creationId xmlns:a16="http://schemas.microsoft.com/office/drawing/2014/main" id="{6CF8CE93-74C0-4A83-8E80-268A9DFF9AC2}"/>
              </a:ext>
            </a:extLst>
          </p:cNvPr>
          <p:cNvGraphicFramePr>
            <a:graphicFrameLocks noGrp="1"/>
          </p:cNvGraphicFramePr>
          <p:nvPr>
            <p:ph type="tbl" sz="quarter" idx="13"/>
            <p:extLst>
              <p:ext uri="{D42A27DB-BD31-4B8C-83A1-F6EECF244321}">
                <p14:modId xmlns:p14="http://schemas.microsoft.com/office/powerpoint/2010/main" val="191669780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1255590906"/>
                    </a:ext>
                  </a:extLst>
                </a:gridCol>
                <a:gridCol w="905256">
                  <a:extLst>
                    <a:ext uri="{9D8B030D-6E8A-4147-A177-3AD203B41FA5}">
                      <a16:colId xmlns:a16="http://schemas.microsoft.com/office/drawing/2014/main" val="485115075"/>
                    </a:ext>
                  </a:extLst>
                </a:gridCol>
                <a:gridCol w="658368">
                  <a:extLst>
                    <a:ext uri="{9D8B030D-6E8A-4147-A177-3AD203B41FA5}">
                      <a16:colId xmlns:a16="http://schemas.microsoft.com/office/drawing/2014/main" val="1850082298"/>
                    </a:ext>
                  </a:extLst>
                </a:gridCol>
                <a:gridCol w="329184">
                  <a:extLst>
                    <a:ext uri="{9D8B030D-6E8A-4147-A177-3AD203B41FA5}">
                      <a16:colId xmlns:a16="http://schemas.microsoft.com/office/drawing/2014/main" val="511735266"/>
                    </a:ext>
                  </a:extLst>
                </a:gridCol>
                <a:gridCol w="329184">
                  <a:extLst>
                    <a:ext uri="{9D8B030D-6E8A-4147-A177-3AD203B41FA5}">
                      <a16:colId xmlns:a16="http://schemas.microsoft.com/office/drawing/2014/main" val="854924715"/>
                    </a:ext>
                  </a:extLst>
                </a:gridCol>
                <a:gridCol w="329184">
                  <a:extLst>
                    <a:ext uri="{9D8B030D-6E8A-4147-A177-3AD203B41FA5}">
                      <a16:colId xmlns:a16="http://schemas.microsoft.com/office/drawing/2014/main" val="4162042696"/>
                    </a:ext>
                  </a:extLst>
                </a:gridCol>
                <a:gridCol w="329184">
                  <a:extLst>
                    <a:ext uri="{9D8B030D-6E8A-4147-A177-3AD203B41FA5}">
                      <a16:colId xmlns:a16="http://schemas.microsoft.com/office/drawing/2014/main" val="1681558223"/>
                    </a:ext>
                  </a:extLst>
                </a:gridCol>
                <a:gridCol w="329184">
                  <a:extLst>
                    <a:ext uri="{9D8B030D-6E8A-4147-A177-3AD203B41FA5}">
                      <a16:colId xmlns:a16="http://schemas.microsoft.com/office/drawing/2014/main" val="873367608"/>
                    </a:ext>
                  </a:extLst>
                </a:gridCol>
                <a:gridCol w="329184">
                  <a:extLst>
                    <a:ext uri="{9D8B030D-6E8A-4147-A177-3AD203B41FA5}">
                      <a16:colId xmlns:a16="http://schemas.microsoft.com/office/drawing/2014/main" val="148775654"/>
                    </a:ext>
                  </a:extLst>
                </a:gridCol>
                <a:gridCol w="329184">
                  <a:extLst>
                    <a:ext uri="{9D8B030D-6E8A-4147-A177-3AD203B41FA5}">
                      <a16:colId xmlns:a16="http://schemas.microsoft.com/office/drawing/2014/main" val="3138640960"/>
                    </a:ext>
                  </a:extLst>
                </a:gridCol>
                <a:gridCol w="329184">
                  <a:extLst>
                    <a:ext uri="{9D8B030D-6E8A-4147-A177-3AD203B41FA5}">
                      <a16:colId xmlns:a16="http://schemas.microsoft.com/office/drawing/2014/main" val="1800571441"/>
                    </a:ext>
                  </a:extLst>
                </a:gridCol>
                <a:gridCol w="329184">
                  <a:extLst>
                    <a:ext uri="{9D8B030D-6E8A-4147-A177-3AD203B41FA5}">
                      <a16:colId xmlns:a16="http://schemas.microsoft.com/office/drawing/2014/main" val="225721149"/>
                    </a:ext>
                  </a:extLst>
                </a:gridCol>
                <a:gridCol w="329184">
                  <a:extLst>
                    <a:ext uri="{9D8B030D-6E8A-4147-A177-3AD203B41FA5}">
                      <a16:colId xmlns:a16="http://schemas.microsoft.com/office/drawing/2014/main" val="2813416774"/>
                    </a:ext>
                  </a:extLst>
                </a:gridCol>
                <a:gridCol w="329184">
                  <a:extLst>
                    <a:ext uri="{9D8B030D-6E8A-4147-A177-3AD203B41FA5}">
                      <a16:colId xmlns:a16="http://schemas.microsoft.com/office/drawing/2014/main" val="3083465851"/>
                    </a:ext>
                  </a:extLst>
                </a:gridCol>
                <a:gridCol w="329184">
                  <a:extLst>
                    <a:ext uri="{9D8B030D-6E8A-4147-A177-3AD203B41FA5}">
                      <a16:colId xmlns:a16="http://schemas.microsoft.com/office/drawing/2014/main" val="428754962"/>
                    </a:ext>
                  </a:extLst>
                </a:gridCol>
                <a:gridCol w="329184">
                  <a:extLst>
                    <a:ext uri="{9D8B030D-6E8A-4147-A177-3AD203B41FA5}">
                      <a16:colId xmlns:a16="http://schemas.microsoft.com/office/drawing/2014/main" val="511010941"/>
                    </a:ext>
                  </a:extLst>
                </a:gridCol>
                <a:gridCol w="329184">
                  <a:extLst>
                    <a:ext uri="{9D8B030D-6E8A-4147-A177-3AD203B41FA5}">
                      <a16:colId xmlns:a16="http://schemas.microsoft.com/office/drawing/2014/main" val="691508818"/>
                    </a:ext>
                  </a:extLst>
                </a:gridCol>
                <a:gridCol w="329184">
                  <a:extLst>
                    <a:ext uri="{9D8B030D-6E8A-4147-A177-3AD203B41FA5}">
                      <a16:colId xmlns:a16="http://schemas.microsoft.com/office/drawing/2014/main" val="363565053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5331996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Chili's Malaysia - 2018-01-14 10:00:00 </a:t>
                      </a:r>
                      <a:r>
                        <a:rPr kumimoji="0" lang="en-US" sz="1000" b="0" i="0" u="none" strike="noStrike" kern="1200" cap="none" spc="0" normalizeH="0" baseline="0" noProof="0">
                          <a:ln>
                            <a:noFill/>
                          </a:ln>
                          <a:solidFill>
                            <a:prstClr val="black"/>
                          </a:solidFill>
                          <a:effectLst/>
                          <a:uLnTx/>
                          <a:uFillTx/>
                          <a:latin typeface="+mn-lt"/>
                          <a:ea typeface="+mn-ea"/>
                          <a:cs typeface="+mn-cs"/>
                        </a:rPr>
                        <a:t> 
 "Service at Chili's Mid Valley is Tip Top!". ~ @mayzu_mayza 
Thanks for the lovely compliment and making our day! 
Hope to see you again soon.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https://scontent.xx.fbcdn.net/v/t1.0-9/26229323_1597388586995541_1765757655541003912_n.jpg?_nc_cat=0&amp;oh=06b4b8c809f170bf5abea849f6fa97e2&amp;oe=5B42BD35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Invalid 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0.0389 %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408428653"/>
                  </a:ext>
                </a:extLst>
              </a:tr>
            </a:tbl>
          </a:graphicData>
        </a:graphic>
      </p:graphicFrame>
      <p:sp>
        <p:nvSpPr>
          <p:cNvPr id="4" name="Text Placeholder 3">
            <a:extLst>
              <a:ext uri="{FF2B5EF4-FFF2-40B4-BE49-F238E27FC236}">
                <a16:creationId xmlns:a16="http://schemas.microsoft.com/office/drawing/2014/main" id="{009A94E5-0BBC-49F7-B681-37DF9C4AB5A6}"/>
              </a:ext>
            </a:extLst>
          </p:cNvPr>
          <p:cNvSpPr>
            <a:spLocks noGrp="1"/>
          </p:cNvSpPr>
          <p:nvPr>
            <p:ph type="body" sz="quarter" idx="14"/>
          </p:nvPr>
        </p:nvSpPr>
        <p:spPr/>
        <p:txBody>
          <a:bodyPr/>
          <a:lstStyle/>
          <a:p>
            <a:r>
              <a:rPr lang="en-US"/>
              <a:t>01/01/2018 - 01/31/2018</a:t>
            </a:r>
          </a:p>
        </p:txBody>
      </p:sp>
    </p:spTree>
    <p:extLst>
      <p:ext uri="{BB962C8B-B14F-4D97-AF65-F5344CB8AC3E}">
        <p14:creationId xmlns:p14="http://schemas.microsoft.com/office/powerpoint/2010/main" val="47724255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26C9BD-161E-4A53-B8BB-663EDFFF079F}"/>
              </a:ext>
            </a:extLst>
          </p:cNvPr>
          <p:cNvSpPr>
            <a:spLocks noGrp="1"/>
          </p:cNvSpPr>
          <p:nvPr>
            <p:ph type="title"/>
          </p:nvPr>
        </p:nvSpPr>
        <p:spPr/>
        <p:txBody>
          <a:bodyPr/>
          <a:lstStyle/>
          <a:p>
            <a:r>
              <a:rPr lang="en-US"/>
              <a:t>Facebook Own Posts Table | Chili's Malaysia - 14 of 25</a:t>
            </a:r>
          </a:p>
        </p:txBody>
      </p:sp>
      <p:graphicFrame>
        <p:nvGraphicFramePr>
          <p:cNvPr id="5" name="Table Placeholder 4">
            <a:extLst>
              <a:ext uri="{FF2B5EF4-FFF2-40B4-BE49-F238E27FC236}">
                <a16:creationId xmlns:a16="http://schemas.microsoft.com/office/drawing/2014/main" id="{953451E7-B2AF-4AB0-80DF-D80D9845417E}"/>
              </a:ext>
            </a:extLst>
          </p:cNvPr>
          <p:cNvGraphicFramePr>
            <a:graphicFrameLocks noGrp="1"/>
          </p:cNvGraphicFramePr>
          <p:nvPr>
            <p:ph type="tbl" sz="quarter" idx="13"/>
            <p:extLst>
              <p:ext uri="{D42A27DB-BD31-4B8C-83A1-F6EECF244321}">
                <p14:modId xmlns:p14="http://schemas.microsoft.com/office/powerpoint/2010/main" val="260992870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754798400"/>
                    </a:ext>
                  </a:extLst>
                </a:gridCol>
                <a:gridCol w="905256">
                  <a:extLst>
                    <a:ext uri="{9D8B030D-6E8A-4147-A177-3AD203B41FA5}">
                      <a16:colId xmlns:a16="http://schemas.microsoft.com/office/drawing/2014/main" val="3988733765"/>
                    </a:ext>
                  </a:extLst>
                </a:gridCol>
                <a:gridCol w="658368">
                  <a:extLst>
                    <a:ext uri="{9D8B030D-6E8A-4147-A177-3AD203B41FA5}">
                      <a16:colId xmlns:a16="http://schemas.microsoft.com/office/drawing/2014/main" val="3196318788"/>
                    </a:ext>
                  </a:extLst>
                </a:gridCol>
                <a:gridCol w="329184">
                  <a:extLst>
                    <a:ext uri="{9D8B030D-6E8A-4147-A177-3AD203B41FA5}">
                      <a16:colId xmlns:a16="http://schemas.microsoft.com/office/drawing/2014/main" val="3321307918"/>
                    </a:ext>
                  </a:extLst>
                </a:gridCol>
                <a:gridCol w="329184">
                  <a:extLst>
                    <a:ext uri="{9D8B030D-6E8A-4147-A177-3AD203B41FA5}">
                      <a16:colId xmlns:a16="http://schemas.microsoft.com/office/drawing/2014/main" val="1664422878"/>
                    </a:ext>
                  </a:extLst>
                </a:gridCol>
                <a:gridCol w="329184">
                  <a:extLst>
                    <a:ext uri="{9D8B030D-6E8A-4147-A177-3AD203B41FA5}">
                      <a16:colId xmlns:a16="http://schemas.microsoft.com/office/drawing/2014/main" val="116532314"/>
                    </a:ext>
                  </a:extLst>
                </a:gridCol>
                <a:gridCol w="329184">
                  <a:extLst>
                    <a:ext uri="{9D8B030D-6E8A-4147-A177-3AD203B41FA5}">
                      <a16:colId xmlns:a16="http://schemas.microsoft.com/office/drawing/2014/main" val="2949321391"/>
                    </a:ext>
                  </a:extLst>
                </a:gridCol>
                <a:gridCol w="329184">
                  <a:extLst>
                    <a:ext uri="{9D8B030D-6E8A-4147-A177-3AD203B41FA5}">
                      <a16:colId xmlns:a16="http://schemas.microsoft.com/office/drawing/2014/main" val="2592081392"/>
                    </a:ext>
                  </a:extLst>
                </a:gridCol>
                <a:gridCol w="329184">
                  <a:extLst>
                    <a:ext uri="{9D8B030D-6E8A-4147-A177-3AD203B41FA5}">
                      <a16:colId xmlns:a16="http://schemas.microsoft.com/office/drawing/2014/main" val="245329646"/>
                    </a:ext>
                  </a:extLst>
                </a:gridCol>
                <a:gridCol w="329184">
                  <a:extLst>
                    <a:ext uri="{9D8B030D-6E8A-4147-A177-3AD203B41FA5}">
                      <a16:colId xmlns:a16="http://schemas.microsoft.com/office/drawing/2014/main" val="3359474691"/>
                    </a:ext>
                  </a:extLst>
                </a:gridCol>
                <a:gridCol w="329184">
                  <a:extLst>
                    <a:ext uri="{9D8B030D-6E8A-4147-A177-3AD203B41FA5}">
                      <a16:colId xmlns:a16="http://schemas.microsoft.com/office/drawing/2014/main" val="109270605"/>
                    </a:ext>
                  </a:extLst>
                </a:gridCol>
                <a:gridCol w="329184">
                  <a:extLst>
                    <a:ext uri="{9D8B030D-6E8A-4147-A177-3AD203B41FA5}">
                      <a16:colId xmlns:a16="http://schemas.microsoft.com/office/drawing/2014/main" val="2765152421"/>
                    </a:ext>
                  </a:extLst>
                </a:gridCol>
                <a:gridCol w="329184">
                  <a:extLst>
                    <a:ext uri="{9D8B030D-6E8A-4147-A177-3AD203B41FA5}">
                      <a16:colId xmlns:a16="http://schemas.microsoft.com/office/drawing/2014/main" val="2663197030"/>
                    </a:ext>
                  </a:extLst>
                </a:gridCol>
                <a:gridCol w="329184">
                  <a:extLst>
                    <a:ext uri="{9D8B030D-6E8A-4147-A177-3AD203B41FA5}">
                      <a16:colId xmlns:a16="http://schemas.microsoft.com/office/drawing/2014/main" val="2277175136"/>
                    </a:ext>
                  </a:extLst>
                </a:gridCol>
                <a:gridCol w="329184">
                  <a:extLst>
                    <a:ext uri="{9D8B030D-6E8A-4147-A177-3AD203B41FA5}">
                      <a16:colId xmlns:a16="http://schemas.microsoft.com/office/drawing/2014/main" val="2735340049"/>
                    </a:ext>
                  </a:extLst>
                </a:gridCol>
                <a:gridCol w="329184">
                  <a:extLst>
                    <a:ext uri="{9D8B030D-6E8A-4147-A177-3AD203B41FA5}">
                      <a16:colId xmlns:a16="http://schemas.microsoft.com/office/drawing/2014/main" val="798038892"/>
                    </a:ext>
                  </a:extLst>
                </a:gridCol>
                <a:gridCol w="329184">
                  <a:extLst>
                    <a:ext uri="{9D8B030D-6E8A-4147-A177-3AD203B41FA5}">
                      <a16:colId xmlns:a16="http://schemas.microsoft.com/office/drawing/2014/main" val="1372926229"/>
                    </a:ext>
                  </a:extLst>
                </a:gridCol>
                <a:gridCol w="329184">
                  <a:extLst>
                    <a:ext uri="{9D8B030D-6E8A-4147-A177-3AD203B41FA5}">
                      <a16:colId xmlns:a16="http://schemas.microsoft.com/office/drawing/2014/main" val="173069772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2602780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Chili's Malaysia - 2018-01-13 10:00:00 </a:t>
                      </a:r>
                      <a:r>
                        <a:rPr kumimoji="0" lang="en-US" sz="1000" b="0" i="0" u="none" strike="noStrike" kern="1200" cap="none" spc="0" normalizeH="0" baseline="0" noProof="0">
                          <a:ln>
                            <a:noFill/>
                          </a:ln>
                          <a:solidFill>
                            <a:prstClr val="black"/>
                          </a:solidFill>
                          <a:effectLst/>
                          <a:uLnTx/>
                          <a:uFillTx/>
                          <a:latin typeface="+mn-lt"/>
                          <a:ea typeface="+mn-ea"/>
                          <a:cs typeface="+mn-cs"/>
                        </a:rPr>
                        <a:t> 
 In a loving relation-sheep with Chili’s lamb shoulder. 
Image credited to @kenny_khee.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https://scontent.xx.fbcdn.net/v/t1.0-9/26219465_1597387690328964_5288463508062983422_n.jpg?oh=b5d00331654db940b9e35095f8620d9e&amp;oe=5B2FE421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Invalid 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0.1024 %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973333910"/>
                  </a:ext>
                </a:extLst>
              </a:tr>
            </a:tbl>
          </a:graphicData>
        </a:graphic>
      </p:graphicFrame>
      <p:sp>
        <p:nvSpPr>
          <p:cNvPr id="4" name="Text Placeholder 3">
            <a:extLst>
              <a:ext uri="{FF2B5EF4-FFF2-40B4-BE49-F238E27FC236}">
                <a16:creationId xmlns:a16="http://schemas.microsoft.com/office/drawing/2014/main" id="{FFF885D3-0D37-42F7-821C-297A1170B301}"/>
              </a:ext>
            </a:extLst>
          </p:cNvPr>
          <p:cNvSpPr>
            <a:spLocks noGrp="1"/>
          </p:cNvSpPr>
          <p:nvPr>
            <p:ph type="body" sz="quarter" idx="14"/>
          </p:nvPr>
        </p:nvSpPr>
        <p:spPr/>
        <p:txBody>
          <a:bodyPr/>
          <a:lstStyle/>
          <a:p>
            <a:r>
              <a:rPr lang="en-US"/>
              <a:t>01/01/2018 - 01/31/2018</a:t>
            </a:r>
          </a:p>
        </p:txBody>
      </p:sp>
    </p:spTree>
    <p:extLst>
      <p:ext uri="{BB962C8B-B14F-4D97-AF65-F5344CB8AC3E}">
        <p14:creationId xmlns:p14="http://schemas.microsoft.com/office/powerpoint/2010/main" val="42577853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B361A9-0F9E-4EE8-B261-163D4D8A8DCF}"/>
              </a:ext>
            </a:extLst>
          </p:cNvPr>
          <p:cNvSpPr>
            <a:spLocks noGrp="1"/>
          </p:cNvSpPr>
          <p:nvPr>
            <p:ph type="title"/>
          </p:nvPr>
        </p:nvSpPr>
        <p:spPr/>
        <p:txBody>
          <a:bodyPr/>
          <a:lstStyle/>
          <a:p>
            <a:r>
              <a:rPr lang="en-US"/>
              <a:t>Facebook Own Posts Table | Chili's Malaysia - 15 of 25</a:t>
            </a:r>
          </a:p>
        </p:txBody>
      </p:sp>
      <p:graphicFrame>
        <p:nvGraphicFramePr>
          <p:cNvPr id="5" name="Table Placeholder 4">
            <a:extLst>
              <a:ext uri="{FF2B5EF4-FFF2-40B4-BE49-F238E27FC236}">
                <a16:creationId xmlns:a16="http://schemas.microsoft.com/office/drawing/2014/main" id="{C872244A-BBA6-4BEB-94BE-B2D82683DCB1}"/>
              </a:ext>
            </a:extLst>
          </p:cNvPr>
          <p:cNvGraphicFramePr>
            <a:graphicFrameLocks noGrp="1"/>
          </p:cNvGraphicFramePr>
          <p:nvPr>
            <p:ph type="tbl" sz="quarter" idx="13"/>
            <p:extLst>
              <p:ext uri="{D42A27DB-BD31-4B8C-83A1-F6EECF244321}">
                <p14:modId xmlns:p14="http://schemas.microsoft.com/office/powerpoint/2010/main" val="192952109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373339903"/>
                    </a:ext>
                  </a:extLst>
                </a:gridCol>
                <a:gridCol w="905256">
                  <a:extLst>
                    <a:ext uri="{9D8B030D-6E8A-4147-A177-3AD203B41FA5}">
                      <a16:colId xmlns:a16="http://schemas.microsoft.com/office/drawing/2014/main" val="1379546466"/>
                    </a:ext>
                  </a:extLst>
                </a:gridCol>
                <a:gridCol w="658368">
                  <a:extLst>
                    <a:ext uri="{9D8B030D-6E8A-4147-A177-3AD203B41FA5}">
                      <a16:colId xmlns:a16="http://schemas.microsoft.com/office/drawing/2014/main" val="2562403417"/>
                    </a:ext>
                  </a:extLst>
                </a:gridCol>
                <a:gridCol w="329184">
                  <a:extLst>
                    <a:ext uri="{9D8B030D-6E8A-4147-A177-3AD203B41FA5}">
                      <a16:colId xmlns:a16="http://schemas.microsoft.com/office/drawing/2014/main" val="4111616555"/>
                    </a:ext>
                  </a:extLst>
                </a:gridCol>
                <a:gridCol w="329184">
                  <a:extLst>
                    <a:ext uri="{9D8B030D-6E8A-4147-A177-3AD203B41FA5}">
                      <a16:colId xmlns:a16="http://schemas.microsoft.com/office/drawing/2014/main" val="4092960051"/>
                    </a:ext>
                  </a:extLst>
                </a:gridCol>
                <a:gridCol w="329184">
                  <a:extLst>
                    <a:ext uri="{9D8B030D-6E8A-4147-A177-3AD203B41FA5}">
                      <a16:colId xmlns:a16="http://schemas.microsoft.com/office/drawing/2014/main" val="1387584254"/>
                    </a:ext>
                  </a:extLst>
                </a:gridCol>
                <a:gridCol w="329184">
                  <a:extLst>
                    <a:ext uri="{9D8B030D-6E8A-4147-A177-3AD203B41FA5}">
                      <a16:colId xmlns:a16="http://schemas.microsoft.com/office/drawing/2014/main" val="2387090989"/>
                    </a:ext>
                  </a:extLst>
                </a:gridCol>
                <a:gridCol w="329184">
                  <a:extLst>
                    <a:ext uri="{9D8B030D-6E8A-4147-A177-3AD203B41FA5}">
                      <a16:colId xmlns:a16="http://schemas.microsoft.com/office/drawing/2014/main" val="930996243"/>
                    </a:ext>
                  </a:extLst>
                </a:gridCol>
                <a:gridCol w="329184">
                  <a:extLst>
                    <a:ext uri="{9D8B030D-6E8A-4147-A177-3AD203B41FA5}">
                      <a16:colId xmlns:a16="http://schemas.microsoft.com/office/drawing/2014/main" val="20618226"/>
                    </a:ext>
                  </a:extLst>
                </a:gridCol>
                <a:gridCol w="329184">
                  <a:extLst>
                    <a:ext uri="{9D8B030D-6E8A-4147-A177-3AD203B41FA5}">
                      <a16:colId xmlns:a16="http://schemas.microsoft.com/office/drawing/2014/main" val="795215907"/>
                    </a:ext>
                  </a:extLst>
                </a:gridCol>
                <a:gridCol w="329184">
                  <a:extLst>
                    <a:ext uri="{9D8B030D-6E8A-4147-A177-3AD203B41FA5}">
                      <a16:colId xmlns:a16="http://schemas.microsoft.com/office/drawing/2014/main" val="3569066734"/>
                    </a:ext>
                  </a:extLst>
                </a:gridCol>
                <a:gridCol w="329184">
                  <a:extLst>
                    <a:ext uri="{9D8B030D-6E8A-4147-A177-3AD203B41FA5}">
                      <a16:colId xmlns:a16="http://schemas.microsoft.com/office/drawing/2014/main" val="4106421479"/>
                    </a:ext>
                  </a:extLst>
                </a:gridCol>
                <a:gridCol w="329184">
                  <a:extLst>
                    <a:ext uri="{9D8B030D-6E8A-4147-A177-3AD203B41FA5}">
                      <a16:colId xmlns:a16="http://schemas.microsoft.com/office/drawing/2014/main" val="494574619"/>
                    </a:ext>
                  </a:extLst>
                </a:gridCol>
                <a:gridCol w="329184">
                  <a:extLst>
                    <a:ext uri="{9D8B030D-6E8A-4147-A177-3AD203B41FA5}">
                      <a16:colId xmlns:a16="http://schemas.microsoft.com/office/drawing/2014/main" val="1206286183"/>
                    </a:ext>
                  </a:extLst>
                </a:gridCol>
                <a:gridCol w="329184">
                  <a:extLst>
                    <a:ext uri="{9D8B030D-6E8A-4147-A177-3AD203B41FA5}">
                      <a16:colId xmlns:a16="http://schemas.microsoft.com/office/drawing/2014/main" val="2341790856"/>
                    </a:ext>
                  </a:extLst>
                </a:gridCol>
                <a:gridCol w="329184">
                  <a:extLst>
                    <a:ext uri="{9D8B030D-6E8A-4147-A177-3AD203B41FA5}">
                      <a16:colId xmlns:a16="http://schemas.microsoft.com/office/drawing/2014/main" val="2313652987"/>
                    </a:ext>
                  </a:extLst>
                </a:gridCol>
                <a:gridCol w="329184">
                  <a:extLst>
                    <a:ext uri="{9D8B030D-6E8A-4147-A177-3AD203B41FA5}">
                      <a16:colId xmlns:a16="http://schemas.microsoft.com/office/drawing/2014/main" val="4072050013"/>
                    </a:ext>
                  </a:extLst>
                </a:gridCol>
                <a:gridCol w="329184">
                  <a:extLst>
                    <a:ext uri="{9D8B030D-6E8A-4147-A177-3AD203B41FA5}">
                      <a16:colId xmlns:a16="http://schemas.microsoft.com/office/drawing/2014/main" val="76975405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8099800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Chili's Malaysia - 2018-01-12 10:00:00 </a:t>
                      </a:r>
                      <a:r>
                        <a:rPr kumimoji="0" lang="en-US" sz="1000" b="0" i="0" u="none" strike="noStrike" kern="1200" cap="none" spc="0" normalizeH="0" baseline="0" noProof="0">
                          <a:ln>
                            <a:noFill/>
                          </a:ln>
                          <a:solidFill>
                            <a:prstClr val="black"/>
                          </a:solidFill>
                          <a:effectLst/>
                          <a:uLnTx/>
                          <a:uFillTx/>
                          <a:latin typeface="+mn-lt"/>
                          <a:ea typeface="+mn-ea"/>
                          <a:cs typeface="+mn-cs"/>
                        </a:rPr>
                        <a:t> 
 Family meals are the best at Chili’s. 
Image credited to @shalini_loganathan.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https://scontent.xx.fbcdn.net/v/t1.0-9/26238911_1597387050329028_7565008877537030899_n.png?oh=405025e5e8ba8a14eb0154ff37a687d0&amp;oe=5AF46575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Invalid 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0.0081 %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674660618"/>
                  </a:ext>
                </a:extLst>
              </a:tr>
            </a:tbl>
          </a:graphicData>
        </a:graphic>
      </p:graphicFrame>
      <p:sp>
        <p:nvSpPr>
          <p:cNvPr id="4" name="Text Placeholder 3">
            <a:extLst>
              <a:ext uri="{FF2B5EF4-FFF2-40B4-BE49-F238E27FC236}">
                <a16:creationId xmlns:a16="http://schemas.microsoft.com/office/drawing/2014/main" id="{11462B4D-1711-4CE0-BF2D-54DFA11A298A}"/>
              </a:ext>
            </a:extLst>
          </p:cNvPr>
          <p:cNvSpPr>
            <a:spLocks noGrp="1"/>
          </p:cNvSpPr>
          <p:nvPr>
            <p:ph type="body" sz="quarter" idx="14"/>
          </p:nvPr>
        </p:nvSpPr>
        <p:spPr/>
        <p:txBody>
          <a:bodyPr/>
          <a:lstStyle/>
          <a:p>
            <a:r>
              <a:rPr lang="en-US"/>
              <a:t>01/01/2018 - 01/31/2018</a:t>
            </a:r>
          </a:p>
        </p:txBody>
      </p:sp>
    </p:spTree>
    <p:extLst>
      <p:ext uri="{BB962C8B-B14F-4D97-AF65-F5344CB8AC3E}">
        <p14:creationId xmlns:p14="http://schemas.microsoft.com/office/powerpoint/2010/main" val="297165269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457EA4-33CD-4F5D-8E82-8C8E1A90C2BE}"/>
              </a:ext>
            </a:extLst>
          </p:cNvPr>
          <p:cNvSpPr>
            <a:spLocks noGrp="1"/>
          </p:cNvSpPr>
          <p:nvPr>
            <p:ph type="title"/>
          </p:nvPr>
        </p:nvSpPr>
        <p:spPr/>
        <p:txBody>
          <a:bodyPr/>
          <a:lstStyle/>
          <a:p>
            <a:r>
              <a:rPr lang="en-US"/>
              <a:t>Facebook Own Posts Table | Chili's Malaysia - 16 of 25</a:t>
            </a:r>
          </a:p>
        </p:txBody>
      </p:sp>
      <p:graphicFrame>
        <p:nvGraphicFramePr>
          <p:cNvPr id="5" name="Table Placeholder 4">
            <a:extLst>
              <a:ext uri="{FF2B5EF4-FFF2-40B4-BE49-F238E27FC236}">
                <a16:creationId xmlns:a16="http://schemas.microsoft.com/office/drawing/2014/main" id="{417E14C0-6E60-4332-A27B-37C05F1AE1E4}"/>
              </a:ext>
            </a:extLst>
          </p:cNvPr>
          <p:cNvGraphicFramePr>
            <a:graphicFrameLocks noGrp="1"/>
          </p:cNvGraphicFramePr>
          <p:nvPr>
            <p:ph type="tbl" sz="quarter" idx="13"/>
            <p:extLst>
              <p:ext uri="{D42A27DB-BD31-4B8C-83A1-F6EECF244321}">
                <p14:modId xmlns:p14="http://schemas.microsoft.com/office/powerpoint/2010/main" val="416782468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4095429661"/>
                    </a:ext>
                  </a:extLst>
                </a:gridCol>
                <a:gridCol w="905256">
                  <a:extLst>
                    <a:ext uri="{9D8B030D-6E8A-4147-A177-3AD203B41FA5}">
                      <a16:colId xmlns:a16="http://schemas.microsoft.com/office/drawing/2014/main" val="1057948514"/>
                    </a:ext>
                  </a:extLst>
                </a:gridCol>
                <a:gridCol w="658368">
                  <a:extLst>
                    <a:ext uri="{9D8B030D-6E8A-4147-A177-3AD203B41FA5}">
                      <a16:colId xmlns:a16="http://schemas.microsoft.com/office/drawing/2014/main" val="2895027972"/>
                    </a:ext>
                  </a:extLst>
                </a:gridCol>
                <a:gridCol w="329184">
                  <a:extLst>
                    <a:ext uri="{9D8B030D-6E8A-4147-A177-3AD203B41FA5}">
                      <a16:colId xmlns:a16="http://schemas.microsoft.com/office/drawing/2014/main" val="1651830201"/>
                    </a:ext>
                  </a:extLst>
                </a:gridCol>
                <a:gridCol w="329184">
                  <a:extLst>
                    <a:ext uri="{9D8B030D-6E8A-4147-A177-3AD203B41FA5}">
                      <a16:colId xmlns:a16="http://schemas.microsoft.com/office/drawing/2014/main" val="2408291916"/>
                    </a:ext>
                  </a:extLst>
                </a:gridCol>
                <a:gridCol w="329184">
                  <a:extLst>
                    <a:ext uri="{9D8B030D-6E8A-4147-A177-3AD203B41FA5}">
                      <a16:colId xmlns:a16="http://schemas.microsoft.com/office/drawing/2014/main" val="3589623590"/>
                    </a:ext>
                  </a:extLst>
                </a:gridCol>
                <a:gridCol w="329184">
                  <a:extLst>
                    <a:ext uri="{9D8B030D-6E8A-4147-A177-3AD203B41FA5}">
                      <a16:colId xmlns:a16="http://schemas.microsoft.com/office/drawing/2014/main" val="3225013966"/>
                    </a:ext>
                  </a:extLst>
                </a:gridCol>
                <a:gridCol w="329184">
                  <a:extLst>
                    <a:ext uri="{9D8B030D-6E8A-4147-A177-3AD203B41FA5}">
                      <a16:colId xmlns:a16="http://schemas.microsoft.com/office/drawing/2014/main" val="4155532614"/>
                    </a:ext>
                  </a:extLst>
                </a:gridCol>
                <a:gridCol w="329184">
                  <a:extLst>
                    <a:ext uri="{9D8B030D-6E8A-4147-A177-3AD203B41FA5}">
                      <a16:colId xmlns:a16="http://schemas.microsoft.com/office/drawing/2014/main" val="848810744"/>
                    </a:ext>
                  </a:extLst>
                </a:gridCol>
                <a:gridCol w="329184">
                  <a:extLst>
                    <a:ext uri="{9D8B030D-6E8A-4147-A177-3AD203B41FA5}">
                      <a16:colId xmlns:a16="http://schemas.microsoft.com/office/drawing/2014/main" val="3845809865"/>
                    </a:ext>
                  </a:extLst>
                </a:gridCol>
                <a:gridCol w="329184">
                  <a:extLst>
                    <a:ext uri="{9D8B030D-6E8A-4147-A177-3AD203B41FA5}">
                      <a16:colId xmlns:a16="http://schemas.microsoft.com/office/drawing/2014/main" val="2314225799"/>
                    </a:ext>
                  </a:extLst>
                </a:gridCol>
                <a:gridCol w="329184">
                  <a:extLst>
                    <a:ext uri="{9D8B030D-6E8A-4147-A177-3AD203B41FA5}">
                      <a16:colId xmlns:a16="http://schemas.microsoft.com/office/drawing/2014/main" val="3515235049"/>
                    </a:ext>
                  </a:extLst>
                </a:gridCol>
                <a:gridCol w="329184">
                  <a:extLst>
                    <a:ext uri="{9D8B030D-6E8A-4147-A177-3AD203B41FA5}">
                      <a16:colId xmlns:a16="http://schemas.microsoft.com/office/drawing/2014/main" val="2754826261"/>
                    </a:ext>
                  </a:extLst>
                </a:gridCol>
                <a:gridCol w="329184">
                  <a:extLst>
                    <a:ext uri="{9D8B030D-6E8A-4147-A177-3AD203B41FA5}">
                      <a16:colId xmlns:a16="http://schemas.microsoft.com/office/drawing/2014/main" val="1721559050"/>
                    </a:ext>
                  </a:extLst>
                </a:gridCol>
                <a:gridCol w="329184">
                  <a:extLst>
                    <a:ext uri="{9D8B030D-6E8A-4147-A177-3AD203B41FA5}">
                      <a16:colId xmlns:a16="http://schemas.microsoft.com/office/drawing/2014/main" val="2120101749"/>
                    </a:ext>
                  </a:extLst>
                </a:gridCol>
                <a:gridCol w="329184">
                  <a:extLst>
                    <a:ext uri="{9D8B030D-6E8A-4147-A177-3AD203B41FA5}">
                      <a16:colId xmlns:a16="http://schemas.microsoft.com/office/drawing/2014/main" val="1698519759"/>
                    </a:ext>
                  </a:extLst>
                </a:gridCol>
                <a:gridCol w="329184">
                  <a:extLst>
                    <a:ext uri="{9D8B030D-6E8A-4147-A177-3AD203B41FA5}">
                      <a16:colId xmlns:a16="http://schemas.microsoft.com/office/drawing/2014/main" val="4229698559"/>
                    </a:ext>
                  </a:extLst>
                </a:gridCol>
                <a:gridCol w="329184">
                  <a:extLst>
                    <a:ext uri="{9D8B030D-6E8A-4147-A177-3AD203B41FA5}">
                      <a16:colId xmlns:a16="http://schemas.microsoft.com/office/drawing/2014/main" val="428059187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40761065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Chili's Malaysia - 2018-01-11 11:14:29 </a:t>
                      </a:r>
                      <a:r>
                        <a:rPr kumimoji="0" lang="en-US" sz="1000" b="0" i="0" u="none" strike="noStrike" kern="1200" cap="none" spc="0" normalizeH="0" baseline="0" noProof="0">
                          <a:ln>
                            <a:noFill/>
                          </a:ln>
                          <a:solidFill>
                            <a:prstClr val="black"/>
                          </a:solidFill>
                          <a:effectLst/>
                          <a:uLnTx/>
                          <a:uFillTx/>
                          <a:latin typeface="+mn-lt"/>
                          <a:ea typeface="+mn-ea"/>
                          <a:cs typeface="+mn-cs"/>
                        </a:rPr>
                        <a:t> 
 Congratulations Mohd Shahril Amin bin Shahdan, Nor Hasimah Ramli and Patmanaban Devadas for winning the Chili’s Smokehouse Christmas Giveaway Weekly Contest! Each of you just won yourself a RM100 Chili’s vouchers and will be receiving them in your mail shortly! :D As for the rest, it’s not too late to be in the running for the Grand Prize where two lucky winners will win RM500 Chili’s vouchers each! ! If you haven’t registered, check out the link below for more info: https://goo.gl/Z1ogUU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https://scontent.xx.fbcdn.net/v/t1.0-9/26229757_1598276133573453_4243303330548291583_n.png?oh=66462142f05c1977266352aa2f4566f1&amp;oe=5AF6C319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Invalid 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0.0051 %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880558786"/>
                  </a:ext>
                </a:extLst>
              </a:tr>
            </a:tbl>
          </a:graphicData>
        </a:graphic>
      </p:graphicFrame>
      <p:sp>
        <p:nvSpPr>
          <p:cNvPr id="4" name="Text Placeholder 3">
            <a:extLst>
              <a:ext uri="{FF2B5EF4-FFF2-40B4-BE49-F238E27FC236}">
                <a16:creationId xmlns:a16="http://schemas.microsoft.com/office/drawing/2014/main" id="{820F88AE-2B33-4739-90E8-E45A32C6156D}"/>
              </a:ext>
            </a:extLst>
          </p:cNvPr>
          <p:cNvSpPr>
            <a:spLocks noGrp="1"/>
          </p:cNvSpPr>
          <p:nvPr>
            <p:ph type="body" sz="quarter" idx="14"/>
          </p:nvPr>
        </p:nvSpPr>
        <p:spPr/>
        <p:txBody>
          <a:bodyPr/>
          <a:lstStyle/>
          <a:p>
            <a:r>
              <a:rPr lang="en-US"/>
              <a:t>01/01/2018 - 01/31/2018</a:t>
            </a:r>
          </a:p>
        </p:txBody>
      </p:sp>
    </p:spTree>
    <p:extLst>
      <p:ext uri="{BB962C8B-B14F-4D97-AF65-F5344CB8AC3E}">
        <p14:creationId xmlns:p14="http://schemas.microsoft.com/office/powerpoint/2010/main" val="48703963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1F7CA8-DB72-4828-8847-882104915351}"/>
              </a:ext>
            </a:extLst>
          </p:cNvPr>
          <p:cNvSpPr>
            <a:spLocks noGrp="1"/>
          </p:cNvSpPr>
          <p:nvPr>
            <p:ph type="title"/>
          </p:nvPr>
        </p:nvSpPr>
        <p:spPr/>
        <p:txBody>
          <a:bodyPr/>
          <a:lstStyle/>
          <a:p>
            <a:r>
              <a:rPr lang="en-US"/>
              <a:t>Facebook Own Posts Table | Chili's Malaysia - 17 of 25</a:t>
            </a:r>
          </a:p>
        </p:txBody>
      </p:sp>
      <p:graphicFrame>
        <p:nvGraphicFramePr>
          <p:cNvPr id="5" name="Table Placeholder 4">
            <a:extLst>
              <a:ext uri="{FF2B5EF4-FFF2-40B4-BE49-F238E27FC236}">
                <a16:creationId xmlns:a16="http://schemas.microsoft.com/office/drawing/2014/main" id="{D25E95D2-F48C-4A57-93DF-B9632F50928D}"/>
              </a:ext>
            </a:extLst>
          </p:cNvPr>
          <p:cNvGraphicFramePr>
            <a:graphicFrameLocks noGrp="1"/>
          </p:cNvGraphicFramePr>
          <p:nvPr>
            <p:ph type="tbl" sz="quarter" idx="13"/>
            <p:extLst>
              <p:ext uri="{D42A27DB-BD31-4B8C-83A1-F6EECF244321}">
                <p14:modId xmlns:p14="http://schemas.microsoft.com/office/powerpoint/2010/main" val="332914251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4269842625"/>
                    </a:ext>
                  </a:extLst>
                </a:gridCol>
                <a:gridCol w="905256">
                  <a:extLst>
                    <a:ext uri="{9D8B030D-6E8A-4147-A177-3AD203B41FA5}">
                      <a16:colId xmlns:a16="http://schemas.microsoft.com/office/drawing/2014/main" val="284610229"/>
                    </a:ext>
                  </a:extLst>
                </a:gridCol>
                <a:gridCol w="658368">
                  <a:extLst>
                    <a:ext uri="{9D8B030D-6E8A-4147-A177-3AD203B41FA5}">
                      <a16:colId xmlns:a16="http://schemas.microsoft.com/office/drawing/2014/main" val="3117550488"/>
                    </a:ext>
                  </a:extLst>
                </a:gridCol>
                <a:gridCol w="329184">
                  <a:extLst>
                    <a:ext uri="{9D8B030D-6E8A-4147-A177-3AD203B41FA5}">
                      <a16:colId xmlns:a16="http://schemas.microsoft.com/office/drawing/2014/main" val="572740020"/>
                    </a:ext>
                  </a:extLst>
                </a:gridCol>
                <a:gridCol w="329184">
                  <a:extLst>
                    <a:ext uri="{9D8B030D-6E8A-4147-A177-3AD203B41FA5}">
                      <a16:colId xmlns:a16="http://schemas.microsoft.com/office/drawing/2014/main" val="465216477"/>
                    </a:ext>
                  </a:extLst>
                </a:gridCol>
                <a:gridCol w="329184">
                  <a:extLst>
                    <a:ext uri="{9D8B030D-6E8A-4147-A177-3AD203B41FA5}">
                      <a16:colId xmlns:a16="http://schemas.microsoft.com/office/drawing/2014/main" val="2733307417"/>
                    </a:ext>
                  </a:extLst>
                </a:gridCol>
                <a:gridCol w="329184">
                  <a:extLst>
                    <a:ext uri="{9D8B030D-6E8A-4147-A177-3AD203B41FA5}">
                      <a16:colId xmlns:a16="http://schemas.microsoft.com/office/drawing/2014/main" val="4269555257"/>
                    </a:ext>
                  </a:extLst>
                </a:gridCol>
                <a:gridCol w="329184">
                  <a:extLst>
                    <a:ext uri="{9D8B030D-6E8A-4147-A177-3AD203B41FA5}">
                      <a16:colId xmlns:a16="http://schemas.microsoft.com/office/drawing/2014/main" val="2109450010"/>
                    </a:ext>
                  </a:extLst>
                </a:gridCol>
                <a:gridCol w="329184">
                  <a:extLst>
                    <a:ext uri="{9D8B030D-6E8A-4147-A177-3AD203B41FA5}">
                      <a16:colId xmlns:a16="http://schemas.microsoft.com/office/drawing/2014/main" val="3549100834"/>
                    </a:ext>
                  </a:extLst>
                </a:gridCol>
                <a:gridCol w="329184">
                  <a:extLst>
                    <a:ext uri="{9D8B030D-6E8A-4147-A177-3AD203B41FA5}">
                      <a16:colId xmlns:a16="http://schemas.microsoft.com/office/drawing/2014/main" val="1655334553"/>
                    </a:ext>
                  </a:extLst>
                </a:gridCol>
                <a:gridCol w="329184">
                  <a:extLst>
                    <a:ext uri="{9D8B030D-6E8A-4147-A177-3AD203B41FA5}">
                      <a16:colId xmlns:a16="http://schemas.microsoft.com/office/drawing/2014/main" val="1963814271"/>
                    </a:ext>
                  </a:extLst>
                </a:gridCol>
                <a:gridCol w="329184">
                  <a:extLst>
                    <a:ext uri="{9D8B030D-6E8A-4147-A177-3AD203B41FA5}">
                      <a16:colId xmlns:a16="http://schemas.microsoft.com/office/drawing/2014/main" val="1140670591"/>
                    </a:ext>
                  </a:extLst>
                </a:gridCol>
                <a:gridCol w="329184">
                  <a:extLst>
                    <a:ext uri="{9D8B030D-6E8A-4147-A177-3AD203B41FA5}">
                      <a16:colId xmlns:a16="http://schemas.microsoft.com/office/drawing/2014/main" val="1920424570"/>
                    </a:ext>
                  </a:extLst>
                </a:gridCol>
                <a:gridCol w="329184">
                  <a:extLst>
                    <a:ext uri="{9D8B030D-6E8A-4147-A177-3AD203B41FA5}">
                      <a16:colId xmlns:a16="http://schemas.microsoft.com/office/drawing/2014/main" val="925438143"/>
                    </a:ext>
                  </a:extLst>
                </a:gridCol>
                <a:gridCol w="329184">
                  <a:extLst>
                    <a:ext uri="{9D8B030D-6E8A-4147-A177-3AD203B41FA5}">
                      <a16:colId xmlns:a16="http://schemas.microsoft.com/office/drawing/2014/main" val="3909421265"/>
                    </a:ext>
                  </a:extLst>
                </a:gridCol>
                <a:gridCol w="329184">
                  <a:extLst>
                    <a:ext uri="{9D8B030D-6E8A-4147-A177-3AD203B41FA5}">
                      <a16:colId xmlns:a16="http://schemas.microsoft.com/office/drawing/2014/main" val="3208962980"/>
                    </a:ext>
                  </a:extLst>
                </a:gridCol>
                <a:gridCol w="329184">
                  <a:extLst>
                    <a:ext uri="{9D8B030D-6E8A-4147-A177-3AD203B41FA5}">
                      <a16:colId xmlns:a16="http://schemas.microsoft.com/office/drawing/2014/main" val="531473640"/>
                    </a:ext>
                  </a:extLst>
                </a:gridCol>
                <a:gridCol w="329184">
                  <a:extLst>
                    <a:ext uri="{9D8B030D-6E8A-4147-A177-3AD203B41FA5}">
                      <a16:colId xmlns:a16="http://schemas.microsoft.com/office/drawing/2014/main" val="281859562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4725293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Chili's Malaysia - 2018-01-11 10:00:00 </a:t>
                      </a:r>
                      <a:r>
                        <a:rPr kumimoji="0" lang="en-US" sz="1000" b="0" i="0" u="none" strike="noStrike" kern="1200" cap="none" spc="0" normalizeH="0" baseline="0" noProof="0">
                          <a:ln>
                            <a:noFill/>
                          </a:ln>
                          <a:solidFill>
                            <a:prstClr val="black"/>
                          </a:solidFill>
                          <a:effectLst/>
                          <a:uLnTx/>
                          <a:uFillTx/>
                          <a:latin typeface="+mn-lt"/>
                          <a:ea typeface="+mn-ea"/>
                          <a:cs typeface="+mn-cs"/>
                        </a:rPr>
                        <a:t> 
 Smoked over 100% natural pecan wood, Chili’s Smoked BBQ Chicken taste the best with our signature BBQ Sauce. </a:t>
                      </a:r>
                      <a:br>
                        <a:rPr kumimoji="0" lang="en-US" sz="1000" b="0" i="0" u="none" strike="noStrike" kern="1200" cap="none" spc="0" normalizeH="0" baseline="0" noProof="0">
                          <a:ln>
                            <a:noFill/>
                          </a:ln>
                          <a:solidFill>
                            <a:prstClr val="black"/>
                          </a:solidFill>
                          <a:effectLst/>
                          <a:uLnTx/>
                          <a:uFillTx/>
                          <a:latin typeface="+mn-lt"/>
                          <a:ea typeface="+mn-ea"/>
                          <a:cs typeface="+mn-cs"/>
                        </a:rPr>
                      </a:br>
                      <a:r>
                        <a:rPr kumimoji="0" lang="en-US" sz="1000" b="0" i="0" u="none" strike="noStrike" kern="1200" cap="none" spc="0" normalizeH="0" baseline="0" noProof="0">
                          <a:ln>
                            <a:noFill/>
                          </a:ln>
                          <a:solidFill>
                            <a:prstClr val="black"/>
                          </a:solidFill>
                          <a:effectLst/>
                          <a:uLnTx/>
                          <a:uFillTx/>
                          <a:latin typeface="+mn-lt"/>
                          <a:ea typeface="+mn-ea"/>
                          <a:cs typeface="+mn-cs"/>
                        </a:rPr>
                        <a:t>Try this before it’s off our menu 14 Jan (This Sunday!)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https://scontent.xx.fbcdn.net/v/t15.0-10/p720x720/24572746_1970181136573393_534253777973149696_n.jpg?_nc_cat=0&amp;oh=0cf5519591f42013b0fd19ed63e0cbf1&amp;oe=5B2F74DE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Invalid 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0.0081 %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123255718"/>
                  </a:ext>
                </a:extLst>
              </a:tr>
            </a:tbl>
          </a:graphicData>
        </a:graphic>
      </p:graphicFrame>
      <p:sp>
        <p:nvSpPr>
          <p:cNvPr id="4" name="Text Placeholder 3">
            <a:extLst>
              <a:ext uri="{FF2B5EF4-FFF2-40B4-BE49-F238E27FC236}">
                <a16:creationId xmlns:a16="http://schemas.microsoft.com/office/drawing/2014/main" id="{2576DCDD-640A-4DB7-B67A-24F6E72DE7EC}"/>
              </a:ext>
            </a:extLst>
          </p:cNvPr>
          <p:cNvSpPr>
            <a:spLocks noGrp="1"/>
          </p:cNvSpPr>
          <p:nvPr>
            <p:ph type="body" sz="quarter" idx="14"/>
          </p:nvPr>
        </p:nvSpPr>
        <p:spPr/>
        <p:txBody>
          <a:bodyPr/>
          <a:lstStyle/>
          <a:p>
            <a:r>
              <a:rPr lang="en-US"/>
              <a:t>01/01/2018 - 01/31/2018</a:t>
            </a:r>
          </a:p>
        </p:txBody>
      </p:sp>
    </p:spTree>
    <p:extLst>
      <p:ext uri="{BB962C8B-B14F-4D97-AF65-F5344CB8AC3E}">
        <p14:creationId xmlns:p14="http://schemas.microsoft.com/office/powerpoint/2010/main" val="196254204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3A4DEE-FB69-40A0-BF6E-58A84CF6331A}"/>
              </a:ext>
            </a:extLst>
          </p:cNvPr>
          <p:cNvSpPr>
            <a:spLocks noGrp="1"/>
          </p:cNvSpPr>
          <p:nvPr>
            <p:ph type="title"/>
          </p:nvPr>
        </p:nvSpPr>
        <p:spPr/>
        <p:txBody>
          <a:bodyPr/>
          <a:lstStyle/>
          <a:p>
            <a:r>
              <a:rPr lang="en-US"/>
              <a:t>Facebook Own Posts Table | Chili's Malaysia - 18 of 25</a:t>
            </a:r>
          </a:p>
        </p:txBody>
      </p:sp>
      <p:graphicFrame>
        <p:nvGraphicFramePr>
          <p:cNvPr id="5" name="Table Placeholder 4">
            <a:extLst>
              <a:ext uri="{FF2B5EF4-FFF2-40B4-BE49-F238E27FC236}">
                <a16:creationId xmlns:a16="http://schemas.microsoft.com/office/drawing/2014/main" id="{C4295A7C-F178-44B3-9EE6-31DCFC65EE14}"/>
              </a:ext>
            </a:extLst>
          </p:cNvPr>
          <p:cNvGraphicFramePr>
            <a:graphicFrameLocks noGrp="1"/>
          </p:cNvGraphicFramePr>
          <p:nvPr>
            <p:ph type="tbl" sz="quarter" idx="13"/>
            <p:extLst>
              <p:ext uri="{D42A27DB-BD31-4B8C-83A1-F6EECF244321}">
                <p14:modId xmlns:p14="http://schemas.microsoft.com/office/powerpoint/2010/main" val="307546189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2827059294"/>
                    </a:ext>
                  </a:extLst>
                </a:gridCol>
                <a:gridCol w="905256">
                  <a:extLst>
                    <a:ext uri="{9D8B030D-6E8A-4147-A177-3AD203B41FA5}">
                      <a16:colId xmlns:a16="http://schemas.microsoft.com/office/drawing/2014/main" val="1261107311"/>
                    </a:ext>
                  </a:extLst>
                </a:gridCol>
                <a:gridCol w="658368">
                  <a:extLst>
                    <a:ext uri="{9D8B030D-6E8A-4147-A177-3AD203B41FA5}">
                      <a16:colId xmlns:a16="http://schemas.microsoft.com/office/drawing/2014/main" val="3997681932"/>
                    </a:ext>
                  </a:extLst>
                </a:gridCol>
                <a:gridCol w="329184">
                  <a:extLst>
                    <a:ext uri="{9D8B030D-6E8A-4147-A177-3AD203B41FA5}">
                      <a16:colId xmlns:a16="http://schemas.microsoft.com/office/drawing/2014/main" val="144720720"/>
                    </a:ext>
                  </a:extLst>
                </a:gridCol>
                <a:gridCol w="329184">
                  <a:extLst>
                    <a:ext uri="{9D8B030D-6E8A-4147-A177-3AD203B41FA5}">
                      <a16:colId xmlns:a16="http://schemas.microsoft.com/office/drawing/2014/main" val="15538993"/>
                    </a:ext>
                  </a:extLst>
                </a:gridCol>
                <a:gridCol w="329184">
                  <a:extLst>
                    <a:ext uri="{9D8B030D-6E8A-4147-A177-3AD203B41FA5}">
                      <a16:colId xmlns:a16="http://schemas.microsoft.com/office/drawing/2014/main" val="2887356037"/>
                    </a:ext>
                  </a:extLst>
                </a:gridCol>
                <a:gridCol w="329184">
                  <a:extLst>
                    <a:ext uri="{9D8B030D-6E8A-4147-A177-3AD203B41FA5}">
                      <a16:colId xmlns:a16="http://schemas.microsoft.com/office/drawing/2014/main" val="3124169925"/>
                    </a:ext>
                  </a:extLst>
                </a:gridCol>
                <a:gridCol w="329184">
                  <a:extLst>
                    <a:ext uri="{9D8B030D-6E8A-4147-A177-3AD203B41FA5}">
                      <a16:colId xmlns:a16="http://schemas.microsoft.com/office/drawing/2014/main" val="1144739190"/>
                    </a:ext>
                  </a:extLst>
                </a:gridCol>
                <a:gridCol w="329184">
                  <a:extLst>
                    <a:ext uri="{9D8B030D-6E8A-4147-A177-3AD203B41FA5}">
                      <a16:colId xmlns:a16="http://schemas.microsoft.com/office/drawing/2014/main" val="3440495920"/>
                    </a:ext>
                  </a:extLst>
                </a:gridCol>
                <a:gridCol w="329184">
                  <a:extLst>
                    <a:ext uri="{9D8B030D-6E8A-4147-A177-3AD203B41FA5}">
                      <a16:colId xmlns:a16="http://schemas.microsoft.com/office/drawing/2014/main" val="2140815756"/>
                    </a:ext>
                  </a:extLst>
                </a:gridCol>
                <a:gridCol w="329184">
                  <a:extLst>
                    <a:ext uri="{9D8B030D-6E8A-4147-A177-3AD203B41FA5}">
                      <a16:colId xmlns:a16="http://schemas.microsoft.com/office/drawing/2014/main" val="698428405"/>
                    </a:ext>
                  </a:extLst>
                </a:gridCol>
                <a:gridCol w="329184">
                  <a:extLst>
                    <a:ext uri="{9D8B030D-6E8A-4147-A177-3AD203B41FA5}">
                      <a16:colId xmlns:a16="http://schemas.microsoft.com/office/drawing/2014/main" val="3102497417"/>
                    </a:ext>
                  </a:extLst>
                </a:gridCol>
                <a:gridCol w="329184">
                  <a:extLst>
                    <a:ext uri="{9D8B030D-6E8A-4147-A177-3AD203B41FA5}">
                      <a16:colId xmlns:a16="http://schemas.microsoft.com/office/drawing/2014/main" val="1065996988"/>
                    </a:ext>
                  </a:extLst>
                </a:gridCol>
                <a:gridCol w="329184">
                  <a:extLst>
                    <a:ext uri="{9D8B030D-6E8A-4147-A177-3AD203B41FA5}">
                      <a16:colId xmlns:a16="http://schemas.microsoft.com/office/drawing/2014/main" val="1621258136"/>
                    </a:ext>
                  </a:extLst>
                </a:gridCol>
                <a:gridCol w="329184">
                  <a:extLst>
                    <a:ext uri="{9D8B030D-6E8A-4147-A177-3AD203B41FA5}">
                      <a16:colId xmlns:a16="http://schemas.microsoft.com/office/drawing/2014/main" val="480252260"/>
                    </a:ext>
                  </a:extLst>
                </a:gridCol>
                <a:gridCol w="329184">
                  <a:extLst>
                    <a:ext uri="{9D8B030D-6E8A-4147-A177-3AD203B41FA5}">
                      <a16:colId xmlns:a16="http://schemas.microsoft.com/office/drawing/2014/main" val="1354429750"/>
                    </a:ext>
                  </a:extLst>
                </a:gridCol>
                <a:gridCol w="329184">
                  <a:extLst>
                    <a:ext uri="{9D8B030D-6E8A-4147-A177-3AD203B41FA5}">
                      <a16:colId xmlns:a16="http://schemas.microsoft.com/office/drawing/2014/main" val="1375372685"/>
                    </a:ext>
                  </a:extLst>
                </a:gridCol>
                <a:gridCol w="329184">
                  <a:extLst>
                    <a:ext uri="{9D8B030D-6E8A-4147-A177-3AD203B41FA5}">
                      <a16:colId xmlns:a16="http://schemas.microsoft.com/office/drawing/2014/main" val="344735985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8943403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Chili's Malaysia - 2018-01-10 12:01:09 </a:t>
                      </a:r>
                      <a:r>
                        <a:rPr kumimoji="0" lang="en-US" sz="1000" b="0" i="0" u="none" strike="noStrike" kern="1200" cap="none" spc="0" normalizeH="0" baseline="0" noProof="0">
                          <a:ln>
                            <a:noFill/>
                          </a:ln>
                          <a:solidFill>
                            <a:prstClr val="black"/>
                          </a:solidFill>
                          <a:effectLst/>
                          <a:uLnTx/>
                          <a:uFillTx/>
                          <a:latin typeface="+mn-lt"/>
                          <a:ea typeface="+mn-ea"/>
                          <a:cs typeface="+mn-cs"/>
                        </a:rPr>
                        <a:t> 
 Don’t make the mis-steak of missing one of Chili’s bestselling items – the grilled beef fajitas!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https://scontent.xx.fbcdn.net/v/t1.0-9/26230693_1597371370330596_3835365547330825545_n.png?_nc_cat=0&amp;oh=38353d5a037a03a56e2373c9c0dc11c3&amp;oe=5B4395A7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Invalid 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0.0638 %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266890922"/>
                  </a:ext>
                </a:extLst>
              </a:tr>
            </a:tbl>
          </a:graphicData>
        </a:graphic>
      </p:graphicFrame>
      <p:sp>
        <p:nvSpPr>
          <p:cNvPr id="4" name="Text Placeholder 3">
            <a:extLst>
              <a:ext uri="{FF2B5EF4-FFF2-40B4-BE49-F238E27FC236}">
                <a16:creationId xmlns:a16="http://schemas.microsoft.com/office/drawing/2014/main" id="{91C18F06-E00B-4F91-81B9-B50CD6425E71}"/>
              </a:ext>
            </a:extLst>
          </p:cNvPr>
          <p:cNvSpPr>
            <a:spLocks noGrp="1"/>
          </p:cNvSpPr>
          <p:nvPr>
            <p:ph type="body" sz="quarter" idx="14"/>
          </p:nvPr>
        </p:nvSpPr>
        <p:spPr/>
        <p:txBody>
          <a:bodyPr/>
          <a:lstStyle/>
          <a:p>
            <a:r>
              <a:rPr lang="en-US"/>
              <a:t>01/01/2018 - 01/31/2018</a:t>
            </a:r>
          </a:p>
        </p:txBody>
      </p:sp>
    </p:spTree>
    <p:extLst>
      <p:ext uri="{BB962C8B-B14F-4D97-AF65-F5344CB8AC3E}">
        <p14:creationId xmlns:p14="http://schemas.microsoft.com/office/powerpoint/2010/main" val="249206544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FAFE93-65D4-488B-A077-C9B2BD77212E}"/>
              </a:ext>
            </a:extLst>
          </p:cNvPr>
          <p:cNvSpPr>
            <a:spLocks noGrp="1"/>
          </p:cNvSpPr>
          <p:nvPr>
            <p:ph type="title"/>
          </p:nvPr>
        </p:nvSpPr>
        <p:spPr/>
        <p:txBody>
          <a:bodyPr/>
          <a:lstStyle/>
          <a:p>
            <a:r>
              <a:rPr lang="en-US"/>
              <a:t>Facebook Own Posts Table | Chili's Malaysia - 19 of 25</a:t>
            </a:r>
          </a:p>
        </p:txBody>
      </p:sp>
      <p:graphicFrame>
        <p:nvGraphicFramePr>
          <p:cNvPr id="5" name="Table Placeholder 4">
            <a:extLst>
              <a:ext uri="{FF2B5EF4-FFF2-40B4-BE49-F238E27FC236}">
                <a16:creationId xmlns:a16="http://schemas.microsoft.com/office/drawing/2014/main" id="{6890B356-874C-4E25-AE26-71161A53C607}"/>
              </a:ext>
            </a:extLst>
          </p:cNvPr>
          <p:cNvGraphicFramePr>
            <a:graphicFrameLocks noGrp="1"/>
          </p:cNvGraphicFramePr>
          <p:nvPr>
            <p:ph type="tbl" sz="quarter" idx="13"/>
            <p:extLst>
              <p:ext uri="{D42A27DB-BD31-4B8C-83A1-F6EECF244321}">
                <p14:modId xmlns:p14="http://schemas.microsoft.com/office/powerpoint/2010/main" val="350032623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2293388293"/>
                    </a:ext>
                  </a:extLst>
                </a:gridCol>
                <a:gridCol w="905256">
                  <a:extLst>
                    <a:ext uri="{9D8B030D-6E8A-4147-A177-3AD203B41FA5}">
                      <a16:colId xmlns:a16="http://schemas.microsoft.com/office/drawing/2014/main" val="1289287558"/>
                    </a:ext>
                  </a:extLst>
                </a:gridCol>
                <a:gridCol w="658368">
                  <a:extLst>
                    <a:ext uri="{9D8B030D-6E8A-4147-A177-3AD203B41FA5}">
                      <a16:colId xmlns:a16="http://schemas.microsoft.com/office/drawing/2014/main" val="3046611894"/>
                    </a:ext>
                  </a:extLst>
                </a:gridCol>
                <a:gridCol w="329184">
                  <a:extLst>
                    <a:ext uri="{9D8B030D-6E8A-4147-A177-3AD203B41FA5}">
                      <a16:colId xmlns:a16="http://schemas.microsoft.com/office/drawing/2014/main" val="3459866973"/>
                    </a:ext>
                  </a:extLst>
                </a:gridCol>
                <a:gridCol w="329184">
                  <a:extLst>
                    <a:ext uri="{9D8B030D-6E8A-4147-A177-3AD203B41FA5}">
                      <a16:colId xmlns:a16="http://schemas.microsoft.com/office/drawing/2014/main" val="2897997514"/>
                    </a:ext>
                  </a:extLst>
                </a:gridCol>
                <a:gridCol w="329184">
                  <a:extLst>
                    <a:ext uri="{9D8B030D-6E8A-4147-A177-3AD203B41FA5}">
                      <a16:colId xmlns:a16="http://schemas.microsoft.com/office/drawing/2014/main" val="340860488"/>
                    </a:ext>
                  </a:extLst>
                </a:gridCol>
                <a:gridCol w="329184">
                  <a:extLst>
                    <a:ext uri="{9D8B030D-6E8A-4147-A177-3AD203B41FA5}">
                      <a16:colId xmlns:a16="http://schemas.microsoft.com/office/drawing/2014/main" val="3762235545"/>
                    </a:ext>
                  </a:extLst>
                </a:gridCol>
                <a:gridCol w="329184">
                  <a:extLst>
                    <a:ext uri="{9D8B030D-6E8A-4147-A177-3AD203B41FA5}">
                      <a16:colId xmlns:a16="http://schemas.microsoft.com/office/drawing/2014/main" val="3148365490"/>
                    </a:ext>
                  </a:extLst>
                </a:gridCol>
                <a:gridCol w="329184">
                  <a:extLst>
                    <a:ext uri="{9D8B030D-6E8A-4147-A177-3AD203B41FA5}">
                      <a16:colId xmlns:a16="http://schemas.microsoft.com/office/drawing/2014/main" val="1133394887"/>
                    </a:ext>
                  </a:extLst>
                </a:gridCol>
                <a:gridCol w="329184">
                  <a:extLst>
                    <a:ext uri="{9D8B030D-6E8A-4147-A177-3AD203B41FA5}">
                      <a16:colId xmlns:a16="http://schemas.microsoft.com/office/drawing/2014/main" val="1225917424"/>
                    </a:ext>
                  </a:extLst>
                </a:gridCol>
                <a:gridCol w="329184">
                  <a:extLst>
                    <a:ext uri="{9D8B030D-6E8A-4147-A177-3AD203B41FA5}">
                      <a16:colId xmlns:a16="http://schemas.microsoft.com/office/drawing/2014/main" val="4245053487"/>
                    </a:ext>
                  </a:extLst>
                </a:gridCol>
                <a:gridCol w="329184">
                  <a:extLst>
                    <a:ext uri="{9D8B030D-6E8A-4147-A177-3AD203B41FA5}">
                      <a16:colId xmlns:a16="http://schemas.microsoft.com/office/drawing/2014/main" val="1932068475"/>
                    </a:ext>
                  </a:extLst>
                </a:gridCol>
                <a:gridCol w="329184">
                  <a:extLst>
                    <a:ext uri="{9D8B030D-6E8A-4147-A177-3AD203B41FA5}">
                      <a16:colId xmlns:a16="http://schemas.microsoft.com/office/drawing/2014/main" val="2661420748"/>
                    </a:ext>
                  </a:extLst>
                </a:gridCol>
                <a:gridCol w="329184">
                  <a:extLst>
                    <a:ext uri="{9D8B030D-6E8A-4147-A177-3AD203B41FA5}">
                      <a16:colId xmlns:a16="http://schemas.microsoft.com/office/drawing/2014/main" val="545547248"/>
                    </a:ext>
                  </a:extLst>
                </a:gridCol>
                <a:gridCol w="329184">
                  <a:extLst>
                    <a:ext uri="{9D8B030D-6E8A-4147-A177-3AD203B41FA5}">
                      <a16:colId xmlns:a16="http://schemas.microsoft.com/office/drawing/2014/main" val="3066909695"/>
                    </a:ext>
                  </a:extLst>
                </a:gridCol>
                <a:gridCol w="329184">
                  <a:extLst>
                    <a:ext uri="{9D8B030D-6E8A-4147-A177-3AD203B41FA5}">
                      <a16:colId xmlns:a16="http://schemas.microsoft.com/office/drawing/2014/main" val="840090862"/>
                    </a:ext>
                  </a:extLst>
                </a:gridCol>
                <a:gridCol w="329184">
                  <a:extLst>
                    <a:ext uri="{9D8B030D-6E8A-4147-A177-3AD203B41FA5}">
                      <a16:colId xmlns:a16="http://schemas.microsoft.com/office/drawing/2014/main" val="1858772727"/>
                    </a:ext>
                  </a:extLst>
                </a:gridCol>
                <a:gridCol w="329184">
                  <a:extLst>
                    <a:ext uri="{9D8B030D-6E8A-4147-A177-3AD203B41FA5}">
                      <a16:colId xmlns:a16="http://schemas.microsoft.com/office/drawing/2014/main" val="258754920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5276102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Chili's Malaysia - 2018-01-08 14:46:33 </a:t>
                      </a:r>
                      <a:r>
                        <a:rPr kumimoji="0" lang="en-US" sz="1000" b="0" i="0" u="none" strike="noStrike" kern="1200" cap="none" spc="0" normalizeH="0" baseline="0" noProof="0">
                          <a:ln>
                            <a:noFill/>
                          </a:ln>
                          <a:solidFill>
                            <a:prstClr val="black"/>
                          </a:solidFill>
                          <a:effectLst/>
                          <a:uLnTx/>
                          <a:uFillTx/>
                          <a:latin typeface="+mn-lt"/>
                          <a:ea typeface="+mn-ea"/>
                          <a:cs typeface="+mn-cs"/>
                        </a:rPr>
                        <a:t> 
 Congratulations Abdullah Dan Umie and Ahmad Adlyn Othman! You just won yourself a total of RM 40 Chili's vouchers each! Thank you once again to all participants, the messages were lovely :) To find out more on how you could potentially win Chili's dining vouchers, head on to our Fb page for more information!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https://scontent.xx.fbcdn.net/v/t1.0-9/26731221_1595446203856446_5963880969923825087_n.png?oh=28218f426640e9aefc8f32851188dd14&amp;oe=5AF637FA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Invalid 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0.0117 %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396888665"/>
                  </a:ext>
                </a:extLst>
              </a:tr>
            </a:tbl>
          </a:graphicData>
        </a:graphic>
      </p:graphicFrame>
      <p:sp>
        <p:nvSpPr>
          <p:cNvPr id="4" name="Text Placeholder 3">
            <a:extLst>
              <a:ext uri="{FF2B5EF4-FFF2-40B4-BE49-F238E27FC236}">
                <a16:creationId xmlns:a16="http://schemas.microsoft.com/office/drawing/2014/main" id="{516801A3-B155-419F-AF5E-2AB735DE31FB}"/>
              </a:ext>
            </a:extLst>
          </p:cNvPr>
          <p:cNvSpPr>
            <a:spLocks noGrp="1"/>
          </p:cNvSpPr>
          <p:nvPr>
            <p:ph type="body" sz="quarter" idx="14"/>
          </p:nvPr>
        </p:nvSpPr>
        <p:spPr/>
        <p:txBody>
          <a:bodyPr/>
          <a:lstStyle/>
          <a:p>
            <a:r>
              <a:rPr lang="en-US"/>
              <a:t>01/01/2018 - 01/31/2018</a:t>
            </a:r>
          </a:p>
        </p:txBody>
      </p:sp>
    </p:spTree>
    <p:extLst>
      <p:ext uri="{BB962C8B-B14F-4D97-AF65-F5344CB8AC3E}">
        <p14:creationId xmlns:p14="http://schemas.microsoft.com/office/powerpoint/2010/main" val="84020279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4396B1-3C47-4E9D-8B22-8339296C02F5}"/>
              </a:ext>
            </a:extLst>
          </p:cNvPr>
          <p:cNvSpPr>
            <a:spLocks noGrp="1"/>
          </p:cNvSpPr>
          <p:nvPr>
            <p:ph type="title"/>
          </p:nvPr>
        </p:nvSpPr>
        <p:spPr/>
        <p:txBody>
          <a:bodyPr/>
          <a:lstStyle/>
          <a:p>
            <a:r>
              <a:rPr lang="en-US"/>
              <a:t>Facebook Own Posts Table | Chili's Malaysia - 20 of 25</a:t>
            </a:r>
          </a:p>
        </p:txBody>
      </p:sp>
      <p:graphicFrame>
        <p:nvGraphicFramePr>
          <p:cNvPr id="5" name="Table Placeholder 4">
            <a:extLst>
              <a:ext uri="{FF2B5EF4-FFF2-40B4-BE49-F238E27FC236}">
                <a16:creationId xmlns:a16="http://schemas.microsoft.com/office/drawing/2014/main" id="{C6CA5ABB-A67E-418C-8917-F5F9304F08E8}"/>
              </a:ext>
            </a:extLst>
          </p:cNvPr>
          <p:cNvGraphicFramePr>
            <a:graphicFrameLocks noGrp="1"/>
          </p:cNvGraphicFramePr>
          <p:nvPr>
            <p:ph type="tbl" sz="quarter" idx="13"/>
            <p:extLst>
              <p:ext uri="{D42A27DB-BD31-4B8C-83A1-F6EECF244321}">
                <p14:modId xmlns:p14="http://schemas.microsoft.com/office/powerpoint/2010/main" val="141473502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2219548325"/>
                    </a:ext>
                  </a:extLst>
                </a:gridCol>
                <a:gridCol w="905256">
                  <a:extLst>
                    <a:ext uri="{9D8B030D-6E8A-4147-A177-3AD203B41FA5}">
                      <a16:colId xmlns:a16="http://schemas.microsoft.com/office/drawing/2014/main" val="1123305399"/>
                    </a:ext>
                  </a:extLst>
                </a:gridCol>
                <a:gridCol w="658368">
                  <a:extLst>
                    <a:ext uri="{9D8B030D-6E8A-4147-A177-3AD203B41FA5}">
                      <a16:colId xmlns:a16="http://schemas.microsoft.com/office/drawing/2014/main" val="807193522"/>
                    </a:ext>
                  </a:extLst>
                </a:gridCol>
                <a:gridCol w="329184">
                  <a:extLst>
                    <a:ext uri="{9D8B030D-6E8A-4147-A177-3AD203B41FA5}">
                      <a16:colId xmlns:a16="http://schemas.microsoft.com/office/drawing/2014/main" val="604495479"/>
                    </a:ext>
                  </a:extLst>
                </a:gridCol>
                <a:gridCol w="329184">
                  <a:extLst>
                    <a:ext uri="{9D8B030D-6E8A-4147-A177-3AD203B41FA5}">
                      <a16:colId xmlns:a16="http://schemas.microsoft.com/office/drawing/2014/main" val="920706855"/>
                    </a:ext>
                  </a:extLst>
                </a:gridCol>
                <a:gridCol w="329184">
                  <a:extLst>
                    <a:ext uri="{9D8B030D-6E8A-4147-A177-3AD203B41FA5}">
                      <a16:colId xmlns:a16="http://schemas.microsoft.com/office/drawing/2014/main" val="26732944"/>
                    </a:ext>
                  </a:extLst>
                </a:gridCol>
                <a:gridCol w="329184">
                  <a:extLst>
                    <a:ext uri="{9D8B030D-6E8A-4147-A177-3AD203B41FA5}">
                      <a16:colId xmlns:a16="http://schemas.microsoft.com/office/drawing/2014/main" val="3127449849"/>
                    </a:ext>
                  </a:extLst>
                </a:gridCol>
                <a:gridCol w="329184">
                  <a:extLst>
                    <a:ext uri="{9D8B030D-6E8A-4147-A177-3AD203B41FA5}">
                      <a16:colId xmlns:a16="http://schemas.microsoft.com/office/drawing/2014/main" val="4096159815"/>
                    </a:ext>
                  </a:extLst>
                </a:gridCol>
                <a:gridCol w="329184">
                  <a:extLst>
                    <a:ext uri="{9D8B030D-6E8A-4147-A177-3AD203B41FA5}">
                      <a16:colId xmlns:a16="http://schemas.microsoft.com/office/drawing/2014/main" val="154286714"/>
                    </a:ext>
                  </a:extLst>
                </a:gridCol>
                <a:gridCol w="329184">
                  <a:extLst>
                    <a:ext uri="{9D8B030D-6E8A-4147-A177-3AD203B41FA5}">
                      <a16:colId xmlns:a16="http://schemas.microsoft.com/office/drawing/2014/main" val="2896209527"/>
                    </a:ext>
                  </a:extLst>
                </a:gridCol>
                <a:gridCol w="329184">
                  <a:extLst>
                    <a:ext uri="{9D8B030D-6E8A-4147-A177-3AD203B41FA5}">
                      <a16:colId xmlns:a16="http://schemas.microsoft.com/office/drawing/2014/main" val="607388681"/>
                    </a:ext>
                  </a:extLst>
                </a:gridCol>
                <a:gridCol w="329184">
                  <a:extLst>
                    <a:ext uri="{9D8B030D-6E8A-4147-A177-3AD203B41FA5}">
                      <a16:colId xmlns:a16="http://schemas.microsoft.com/office/drawing/2014/main" val="2540653605"/>
                    </a:ext>
                  </a:extLst>
                </a:gridCol>
                <a:gridCol w="329184">
                  <a:extLst>
                    <a:ext uri="{9D8B030D-6E8A-4147-A177-3AD203B41FA5}">
                      <a16:colId xmlns:a16="http://schemas.microsoft.com/office/drawing/2014/main" val="3667196076"/>
                    </a:ext>
                  </a:extLst>
                </a:gridCol>
                <a:gridCol w="329184">
                  <a:extLst>
                    <a:ext uri="{9D8B030D-6E8A-4147-A177-3AD203B41FA5}">
                      <a16:colId xmlns:a16="http://schemas.microsoft.com/office/drawing/2014/main" val="3307821079"/>
                    </a:ext>
                  </a:extLst>
                </a:gridCol>
                <a:gridCol w="329184">
                  <a:extLst>
                    <a:ext uri="{9D8B030D-6E8A-4147-A177-3AD203B41FA5}">
                      <a16:colId xmlns:a16="http://schemas.microsoft.com/office/drawing/2014/main" val="2593147771"/>
                    </a:ext>
                  </a:extLst>
                </a:gridCol>
                <a:gridCol w="329184">
                  <a:extLst>
                    <a:ext uri="{9D8B030D-6E8A-4147-A177-3AD203B41FA5}">
                      <a16:colId xmlns:a16="http://schemas.microsoft.com/office/drawing/2014/main" val="1044462935"/>
                    </a:ext>
                  </a:extLst>
                </a:gridCol>
                <a:gridCol w="329184">
                  <a:extLst>
                    <a:ext uri="{9D8B030D-6E8A-4147-A177-3AD203B41FA5}">
                      <a16:colId xmlns:a16="http://schemas.microsoft.com/office/drawing/2014/main" val="574775541"/>
                    </a:ext>
                  </a:extLst>
                </a:gridCol>
                <a:gridCol w="329184">
                  <a:extLst>
                    <a:ext uri="{9D8B030D-6E8A-4147-A177-3AD203B41FA5}">
                      <a16:colId xmlns:a16="http://schemas.microsoft.com/office/drawing/2014/main" val="68406753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5265771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Chili's Malaysia - 2018-01-08 12:13:15 </a:t>
                      </a:r>
                      <a:r>
                        <a:rPr kumimoji="0" lang="en-US" sz="1000" b="0" i="0" u="none" strike="noStrike" kern="1200" cap="none" spc="0" normalizeH="0" baseline="0" noProof="0">
                          <a:ln>
                            <a:noFill/>
                          </a:ln>
                          <a:solidFill>
                            <a:prstClr val="black"/>
                          </a:solidFill>
                          <a:effectLst/>
                          <a:uLnTx/>
                          <a:uFillTx/>
                          <a:latin typeface="+mn-lt"/>
                          <a:ea typeface="+mn-ea"/>
                          <a:cs typeface="+mn-cs"/>
                        </a:rPr>
                        <a:t> 
 Treat your Monday blues with Smoked BBQ Chicken from Chili’s. 
Only available until 14 Jan 2018
Browse the menu now: http://bit.ly/chilissmokehouse</a:t>
                      </a:r>
                      <a:br>
                        <a:rPr kumimoji="0" lang="en-US" sz="1000" b="0" i="0" u="none" strike="noStrike" kern="1200" cap="none" spc="0" normalizeH="0" baseline="0" noProof="0">
                          <a:ln>
                            <a:noFill/>
                          </a:ln>
                          <a:solidFill>
                            <a:prstClr val="black"/>
                          </a:solidFill>
                          <a:effectLst/>
                          <a:uLnTx/>
                          <a:uFillTx/>
                          <a:latin typeface="+mn-lt"/>
                          <a:ea typeface="+mn-ea"/>
                          <a:cs typeface="+mn-cs"/>
                        </a:rPr>
                      </a:br>
                      <a:r>
                        <a:rPr kumimoji="0" lang="en-US" sz="1000" b="0" i="0" u="none" strike="noStrike" kern="1200" cap="none" spc="0" normalizeH="0" baseline="0" noProof="0">
                          <a:ln>
                            <a:noFill/>
                          </a:ln>
                          <a:solidFill>
                            <a:prstClr val="black"/>
                          </a:solidFill>
                          <a:effectLst/>
                          <a:uLnTx/>
                          <a:uFillTx/>
                          <a:latin typeface="+mn-lt"/>
                          <a:ea typeface="+mn-ea"/>
                          <a:cs typeface="+mn-cs"/>
                        </a:rPr>
                        <a:t>
Find a Chili’s outlet near you: http://bit.ly/chilisoutlets</a:t>
                      </a:r>
                      <a:br>
                        <a:rPr kumimoji="0" lang="en-US" sz="1000" b="0" i="0" u="none" strike="noStrike" kern="1200" cap="none" spc="0" normalizeH="0" baseline="0" noProof="0">
                          <a:ln>
                            <a:noFill/>
                          </a:ln>
                          <a:solidFill>
                            <a:prstClr val="black"/>
                          </a:solidFill>
                          <a:effectLst/>
                          <a:uLnTx/>
                          <a:uFillTx/>
                          <a:latin typeface="+mn-lt"/>
                          <a:ea typeface="+mn-ea"/>
                          <a:cs typeface="+mn-cs"/>
                        </a:rPr>
                      </a:br>
                      <a:r>
                        <a:rPr kumimoji="0" lang="en-US" sz="1000" b="0" i="0" u="none" strike="noStrike" kern="1200" cap="none" spc="0" normalizeH="0" baseline="0" noProof="0">
                          <a:ln>
                            <a:noFill/>
                          </a:ln>
                          <a:solidFill>
                            <a:prstClr val="black"/>
                          </a:solidFill>
                          <a:effectLst/>
                          <a:uLnTx/>
                          <a:uFillTx/>
                          <a:latin typeface="+mn-lt"/>
                          <a:ea typeface="+mn-ea"/>
                          <a:cs typeface="+mn-cs"/>
                        </a:rPr>
                        <a:t>
Join the giveaway: http://bit.ly/2B3ZEQ8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https://scontent.xx.fbcdn.net/v/t1.0-9/26195476_1595335220534211_4020816382388212461_n.png?oh=6ae9f7cdf4bcd2989dab69bdf2da94a6&amp;oe=5ADA2B70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Invalid 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0.0103 %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244494202"/>
                  </a:ext>
                </a:extLst>
              </a:tr>
            </a:tbl>
          </a:graphicData>
        </a:graphic>
      </p:graphicFrame>
      <p:sp>
        <p:nvSpPr>
          <p:cNvPr id="4" name="Text Placeholder 3">
            <a:extLst>
              <a:ext uri="{FF2B5EF4-FFF2-40B4-BE49-F238E27FC236}">
                <a16:creationId xmlns:a16="http://schemas.microsoft.com/office/drawing/2014/main" id="{9C295E50-0514-4F86-96B3-671C09C860B5}"/>
              </a:ext>
            </a:extLst>
          </p:cNvPr>
          <p:cNvSpPr>
            <a:spLocks noGrp="1"/>
          </p:cNvSpPr>
          <p:nvPr>
            <p:ph type="body" sz="quarter" idx="14"/>
          </p:nvPr>
        </p:nvSpPr>
        <p:spPr/>
        <p:txBody>
          <a:bodyPr/>
          <a:lstStyle/>
          <a:p>
            <a:r>
              <a:rPr lang="en-US"/>
              <a:t>01/01/2018 - 01/31/2018</a:t>
            </a:r>
          </a:p>
        </p:txBody>
      </p:sp>
    </p:spTree>
    <p:extLst>
      <p:ext uri="{BB962C8B-B14F-4D97-AF65-F5344CB8AC3E}">
        <p14:creationId xmlns:p14="http://schemas.microsoft.com/office/powerpoint/2010/main" val="144695215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8AAC53-D0D9-465A-881F-70FB96082549}"/>
              </a:ext>
            </a:extLst>
          </p:cNvPr>
          <p:cNvSpPr>
            <a:spLocks noGrp="1"/>
          </p:cNvSpPr>
          <p:nvPr>
            <p:ph type="title"/>
          </p:nvPr>
        </p:nvSpPr>
        <p:spPr/>
        <p:txBody>
          <a:bodyPr/>
          <a:lstStyle/>
          <a:p>
            <a:r>
              <a:rPr lang="en-US"/>
              <a:t>Facebook Own Posts Table | Chili's Malaysia - 21 of 25</a:t>
            </a:r>
          </a:p>
        </p:txBody>
      </p:sp>
      <p:graphicFrame>
        <p:nvGraphicFramePr>
          <p:cNvPr id="5" name="Table Placeholder 4">
            <a:extLst>
              <a:ext uri="{FF2B5EF4-FFF2-40B4-BE49-F238E27FC236}">
                <a16:creationId xmlns:a16="http://schemas.microsoft.com/office/drawing/2014/main" id="{8D658249-5E7C-4DC9-85AF-E603BDF78CB4}"/>
              </a:ext>
            </a:extLst>
          </p:cNvPr>
          <p:cNvGraphicFramePr>
            <a:graphicFrameLocks noGrp="1"/>
          </p:cNvGraphicFramePr>
          <p:nvPr>
            <p:ph type="tbl" sz="quarter" idx="13"/>
            <p:extLst>
              <p:ext uri="{D42A27DB-BD31-4B8C-83A1-F6EECF244321}">
                <p14:modId xmlns:p14="http://schemas.microsoft.com/office/powerpoint/2010/main" val="216322156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922639467"/>
                    </a:ext>
                  </a:extLst>
                </a:gridCol>
                <a:gridCol w="905256">
                  <a:extLst>
                    <a:ext uri="{9D8B030D-6E8A-4147-A177-3AD203B41FA5}">
                      <a16:colId xmlns:a16="http://schemas.microsoft.com/office/drawing/2014/main" val="1605111820"/>
                    </a:ext>
                  </a:extLst>
                </a:gridCol>
                <a:gridCol w="658368">
                  <a:extLst>
                    <a:ext uri="{9D8B030D-6E8A-4147-A177-3AD203B41FA5}">
                      <a16:colId xmlns:a16="http://schemas.microsoft.com/office/drawing/2014/main" val="642975209"/>
                    </a:ext>
                  </a:extLst>
                </a:gridCol>
                <a:gridCol w="329184">
                  <a:extLst>
                    <a:ext uri="{9D8B030D-6E8A-4147-A177-3AD203B41FA5}">
                      <a16:colId xmlns:a16="http://schemas.microsoft.com/office/drawing/2014/main" val="1385906877"/>
                    </a:ext>
                  </a:extLst>
                </a:gridCol>
                <a:gridCol w="329184">
                  <a:extLst>
                    <a:ext uri="{9D8B030D-6E8A-4147-A177-3AD203B41FA5}">
                      <a16:colId xmlns:a16="http://schemas.microsoft.com/office/drawing/2014/main" val="4273100143"/>
                    </a:ext>
                  </a:extLst>
                </a:gridCol>
                <a:gridCol w="329184">
                  <a:extLst>
                    <a:ext uri="{9D8B030D-6E8A-4147-A177-3AD203B41FA5}">
                      <a16:colId xmlns:a16="http://schemas.microsoft.com/office/drawing/2014/main" val="2149140397"/>
                    </a:ext>
                  </a:extLst>
                </a:gridCol>
                <a:gridCol w="329184">
                  <a:extLst>
                    <a:ext uri="{9D8B030D-6E8A-4147-A177-3AD203B41FA5}">
                      <a16:colId xmlns:a16="http://schemas.microsoft.com/office/drawing/2014/main" val="1215261158"/>
                    </a:ext>
                  </a:extLst>
                </a:gridCol>
                <a:gridCol w="329184">
                  <a:extLst>
                    <a:ext uri="{9D8B030D-6E8A-4147-A177-3AD203B41FA5}">
                      <a16:colId xmlns:a16="http://schemas.microsoft.com/office/drawing/2014/main" val="3268854914"/>
                    </a:ext>
                  </a:extLst>
                </a:gridCol>
                <a:gridCol w="329184">
                  <a:extLst>
                    <a:ext uri="{9D8B030D-6E8A-4147-A177-3AD203B41FA5}">
                      <a16:colId xmlns:a16="http://schemas.microsoft.com/office/drawing/2014/main" val="3680259049"/>
                    </a:ext>
                  </a:extLst>
                </a:gridCol>
                <a:gridCol w="329184">
                  <a:extLst>
                    <a:ext uri="{9D8B030D-6E8A-4147-A177-3AD203B41FA5}">
                      <a16:colId xmlns:a16="http://schemas.microsoft.com/office/drawing/2014/main" val="3832119638"/>
                    </a:ext>
                  </a:extLst>
                </a:gridCol>
                <a:gridCol w="329184">
                  <a:extLst>
                    <a:ext uri="{9D8B030D-6E8A-4147-A177-3AD203B41FA5}">
                      <a16:colId xmlns:a16="http://schemas.microsoft.com/office/drawing/2014/main" val="843362596"/>
                    </a:ext>
                  </a:extLst>
                </a:gridCol>
                <a:gridCol w="329184">
                  <a:extLst>
                    <a:ext uri="{9D8B030D-6E8A-4147-A177-3AD203B41FA5}">
                      <a16:colId xmlns:a16="http://schemas.microsoft.com/office/drawing/2014/main" val="3299215265"/>
                    </a:ext>
                  </a:extLst>
                </a:gridCol>
                <a:gridCol w="329184">
                  <a:extLst>
                    <a:ext uri="{9D8B030D-6E8A-4147-A177-3AD203B41FA5}">
                      <a16:colId xmlns:a16="http://schemas.microsoft.com/office/drawing/2014/main" val="2199160044"/>
                    </a:ext>
                  </a:extLst>
                </a:gridCol>
                <a:gridCol w="329184">
                  <a:extLst>
                    <a:ext uri="{9D8B030D-6E8A-4147-A177-3AD203B41FA5}">
                      <a16:colId xmlns:a16="http://schemas.microsoft.com/office/drawing/2014/main" val="142573428"/>
                    </a:ext>
                  </a:extLst>
                </a:gridCol>
                <a:gridCol w="329184">
                  <a:extLst>
                    <a:ext uri="{9D8B030D-6E8A-4147-A177-3AD203B41FA5}">
                      <a16:colId xmlns:a16="http://schemas.microsoft.com/office/drawing/2014/main" val="2411251964"/>
                    </a:ext>
                  </a:extLst>
                </a:gridCol>
                <a:gridCol w="329184">
                  <a:extLst>
                    <a:ext uri="{9D8B030D-6E8A-4147-A177-3AD203B41FA5}">
                      <a16:colId xmlns:a16="http://schemas.microsoft.com/office/drawing/2014/main" val="1870942789"/>
                    </a:ext>
                  </a:extLst>
                </a:gridCol>
                <a:gridCol w="329184">
                  <a:extLst>
                    <a:ext uri="{9D8B030D-6E8A-4147-A177-3AD203B41FA5}">
                      <a16:colId xmlns:a16="http://schemas.microsoft.com/office/drawing/2014/main" val="3743047835"/>
                    </a:ext>
                  </a:extLst>
                </a:gridCol>
                <a:gridCol w="329184">
                  <a:extLst>
                    <a:ext uri="{9D8B030D-6E8A-4147-A177-3AD203B41FA5}">
                      <a16:colId xmlns:a16="http://schemas.microsoft.com/office/drawing/2014/main" val="173538784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5659024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Chili's Malaysia - 2018-01-07 10:00:00 </a:t>
                      </a:r>
                      <a:r>
                        <a:rPr kumimoji="0" lang="en-US" sz="1000" b="0" i="0" u="none" strike="noStrike" kern="1200" cap="none" spc="0" normalizeH="0" baseline="0" noProof="0">
                          <a:ln>
                            <a:noFill/>
                          </a:ln>
                          <a:solidFill>
                            <a:prstClr val="black"/>
                          </a:solidFill>
                          <a:effectLst/>
                          <a:uLnTx/>
                          <a:uFillTx/>
                          <a:latin typeface="+mn-lt"/>
                          <a:ea typeface="+mn-ea"/>
                          <a:cs typeface="+mn-cs"/>
                        </a:rPr>
                        <a:t> 
 Bold, fun and tangy, the smoky goodness of Chili’s BBQ Beef Ribs really comes out with a dash of signature BBQ Sauce. </a:t>
                      </a:r>
                      <a:br>
                        <a:rPr kumimoji="0" lang="en-US" sz="1000" b="0" i="0" u="none" strike="noStrike" kern="1200" cap="none" spc="0" normalizeH="0" baseline="0" noProof="0">
                          <a:ln>
                            <a:noFill/>
                          </a:ln>
                          <a:solidFill>
                            <a:prstClr val="black"/>
                          </a:solidFill>
                          <a:effectLst/>
                          <a:uLnTx/>
                          <a:uFillTx/>
                          <a:latin typeface="+mn-lt"/>
                          <a:ea typeface="+mn-ea"/>
                          <a:cs typeface="+mn-cs"/>
                        </a:rPr>
                      </a:br>
                      <a:br>
                        <a:rPr kumimoji="0" lang="en-US" sz="1000" b="0" i="0" u="none" strike="noStrike" kern="1200" cap="none" spc="0" normalizeH="0" baseline="0" noProof="0">
                          <a:ln>
                            <a:noFill/>
                          </a:ln>
                          <a:solidFill>
                            <a:prstClr val="black"/>
                          </a:solidFill>
                          <a:effectLst/>
                          <a:uLnTx/>
                          <a:uFillTx/>
                          <a:latin typeface="+mn-lt"/>
                          <a:ea typeface="+mn-ea"/>
                          <a:cs typeface="+mn-cs"/>
                        </a:rPr>
                      </a:br>
                      <a:r>
                        <a:rPr kumimoji="0" lang="en-US" sz="1000" b="0" i="0" u="none" strike="noStrike" kern="1200" cap="none" spc="0" normalizeH="0" baseline="0" noProof="0">
                          <a:ln>
                            <a:noFill/>
                          </a:ln>
                          <a:solidFill>
                            <a:prstClr val="black"/>
                          </a:solidFill>
                          <a:effectLst/>
                          <a:uLnTx/>
                          <a:uFillTx/>
                          <a:latin typeface="+mn-lt"/>
                          <a:ea typeface="+mn-ea"/>
                          <a:cs typeface="+mn-cs"/>
                        </a:rPr>
                        <a:t>
Try this dish before 14 Jan 2018!</a:t>
                      </a:r>
                      <a:br>
                        <a:rPr kumimoji="0" lang="en-US" sz="1000" b="0" i="0" u="none" strike="noStrike" kern="1200" cap="none" spc="0" normalizeH="0" baseline="0" noProof="0">
                          <a:ln>
                            <a:noFill/>
                          </a:ln>
                          <a:solidFill>
                            <a:prstClr val="black"/>
                          </a:solidFill>
                          <a:effectLst/>
                          <a:uLnTx/>
                          <a:uFillTx/>
                          <a:latin typeface="+mn-lt"/>
                          <a:ea typeface="+mn-ea"/>
                          <a:cs typeface="+mn-cs"/>
                        </a:rPr>
                      </a:br>
                      <a:r>
                        <a:rPr kumimoji="0" lang="en-US" sz="1000" b="0" i="0" u="none" strike="noStrike" kern="1200" cap="none" spc="0" normalizeH="0" baseline="0" noProof="0">
                          <a:ln>
                            <a:noFill/>
                          </a:ln>
                          <a:solidFill>
                            <a:prstClr val="black"/>
                          </a:solidFill>
                          <a:effectLst/>
                          <a:uLnTx/>
                          <a:uFillTx/>
                          <a:latin typeface="+mn-lt"/>
                          <a:ea typeface="+mn-ea"/>
                          <a:cs typeface="+mn-cs"/>
                        </a:rPr>
                        <a:t>
Browse the menu now: http://bit.ly/chilissmokehouse</a:t>
                      </a:r>
                      <a:br>
                        <a:rPr kumimoji="0" lang="en-US" sz="1000" b="0" i="0" u="none" strike="noStrike" kern="1200" cap="none" spc="0" normalizeH="0" baseline="0" noProof="0">
                          <a:ln>
                            <a:noFill/>
                          </a:ln>
                          <a:solidFill>
                            <a:prstClr val="black"/>
                          </a:solidFill>
                          <a:effectLst/>
                          <a:uLnTx/>
                          <a:uFillTx/>
                          <a:latin typeface="+mn-lt"/>
                          <a:ea typeface="+mn-ea"/>
                          <a:cs typeface="+mn-cs"/>
                        </a:rPr>
                      </a:br>
                      <a:r>
                        <a:rPr kumimoji="0" lang="en-US" sz="1000" b="0" i="0" u="none" strike="noStrike" kern="1200" cap="none" spc="0" normalizeH="0" baseline="0" noProof="0">
                          <a:ln>
                            <a:noFill/>
                          </a:ln>
                          <a:solidFill>
                            <a:prstClr val="black"/>
                          </a:solidFill>
                          <a:effectLst/>
                          <a:uLnTx/>
                          <a:uFillTx/>
                          <a:latin typeface="+mn-lt"/>
                          <a:ea typeface="+mn-ea"/>
                          <a:cs typeface="+mn-cs"/>
                        </a:rPr>
                        <a:t>
Find a Chili’s outlet near you: http://bit.ly/chilisoutlets</a:t>
                      </a:r>
                      <a:br>
                        <a:rPr kumimoji="0" lang="en-US" sz="1000" b="0" i="0" u="none" strike="noStrike" kern="1200" cap="none" spc="0" normalizeH="0" baseline="0" noProof="0">
                          <a:ln>
                            <a:noFill/>
                          </a:ln>
                          <a:solidFill>
                            <a:prstClr val="black"/>
                          </a:solidFill>
                          <a:effectLst/>
                          <a:uLnTx/>
                          <a:uFillTx/>
                          <a:latin typeface="+mn-lt"/>
                          <a:ea typeface="+mn-ea"/>
                          <a:cs typeface="+mn-cs"/>
                        </a:rPr>
                      </a:br>
                      <a:r>
                        <a:rPr kumimoji="0" lang="en-US" sz="1000" b="0" i="0" u="none" strike="noStrike" kern="1200" cap="none" spc="0" normalizeH="0" baseline="0" noProof="0">
                          <a:ln>
                            <a:noFill/>
                          </a:ln>
                          <a:solidFill>
                            <a:prstClr val="black"/>
                          </a:solidFill>
                          <a:effectLst/>
                          <a:uLnTx/>
                          <a:uFillTx/>
                          <a:latin typeface="+mn-lt"/>
                          <a:ea typeface="+mn-ea"/>
                          <a:cs typeface="+mn-cs"/>
                        </a:rPr>
                        <a:t>
Join the giveaway: http://bit.ly/2B3ZEQ8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https://scontent.xx.fbcdn.net/v/t15.0-10/p720x720/24551597_1593753977359002_7816360730873036800_n.jpg?oh=5f10cccd8b5e3fd3eb308b770c6afbcb&amp;oe=5B104DA8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Invalid 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0.0092 %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690997623"/>
                  </a:ext>
                </a:extLst>
              </a:tr>
            </a:tbl>
          </a:graphicData>
        </a:graphic>
      </p:graphicFrame>
      <p:sp>
        <p:nvSpPr>
          <p:cNvPr id="4" name="Text Placeholder 3">
            <a:extLst>
              <a:ext uri="{FF2B5EF4-FFF2-40B4-BE49-F238E27FC236}">
                <a16:creationId xmlns:a16="http://schemas.microsoft.com/office/drawing/2014/main" id="{4CE6BA4F-C659-4B96-8CFE-3C4EEA7B65FF}"/>
              </a:ext>
            </a:extLst>
          </p:cNvPr>
          <p:cNvSpPr>
            <a:spLocks noGrp="1"/>
          </p:cNvSpPr>
          <p:nvPr>
            <p:ph type="body" sz="quarter" idx="14"/>
          </p:nvPr>
        </p:nvSpPr>
        <p:spPr/>
        <p:txBody>
          <a:bodyPr/>
          <a:lstStyle/>
          <a:p>
            <a:r>
              <a:rPr lang="en-US"/>
              <a:t>01/01/2018 - 01/31/2018</a:t>
            </a:r>
          </a:p>
        </p:txBody>
      </p:sp>
    </p:spTree>
    <p:extLst>
      <p:ext uri="{BB962C8B-B14F-4D97-AF65-F5344CB8AC3E}">
        <p14:creationId xmlns:p14="http://schemas.microsoft.com/office/powerpoint/2010/main" val="262032204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9CC772-E06B-43C0-8A06-6FC5F1B83473}"/>
              </a:ext>
            </a:extLst>
          </p:cNvPr>
          <p:cNvSpPr>
            <a:spLocks noGrp="1"/>
          </p:cNvSpPr>
          <p:nvPr>
            <p:ph type="title"/>
          </p:nvPr>
        </p:nvSpPr>
        <p:spPr/>
        <p:txBody>
          <a:bodyPr/>
          <a:lstStyle/>
          <a:p>
            <a:r>
              <a:rPr lang="en-US"/>
              <a:t>Facebook Own Posts Table | Chili's Malaysia - 22 of 25</a:t>
            </a:r>
          </a:p>
        </p:txBody>
      </p:sp>
      <p:graphicFrame>
        <p:nvGraphicFramePr>
          <p:cNvPr id="5" name="Table Placeholder 4">
            <a:extLst>
              <a:ext uri="{FF2B5EF4-FFF2-40B4-BE49-F238E27FC236}">
                <a16:creationId xmlns:a16="http://schemas.microsoft.com/office/drawing/2014/main" id="{953B6B9F-F884-4E86-87A4-8F830ABDC469}"/>
              </a:ext>
            </a:extLst>
          </p:cNvPr>
          <p:cNvGraphicFramePr>
            <a:graphicFrameLocks noGrp="1"/>
          </p:cNvGraphicFramePr>
          <p:nvPr>
            <p:ph type="tbl" sz="quarter" idx="13"/>
            <p:extLst>
              <p:ext uri="{D42A27DB-BD31-4B8C-83A1-F6EECF244321}">
                <p14:modId xmlns:p14="http://schemas.microsoft.com/office/powerpoint/2010/main" val="289316562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1459243095"/>
                    </a:ext>
                  </a:extLst>
                </a:gridCol>
                <a:gridCol w="905256">
                  <a:extLst>
                    <a:ext uri="{9D8B030D-6E8A-4147-A177-3AD203B41FA5}">
                      <a16:colId xmlns:a16="http://schemas.microsoft.com/office/drawing/2014/main" val="150507000"/>
                    </a:ext>
                  </a:extLst>
                </a:gridCol>
                <a:gridCol w="658368">
                  <a:extLst>
                    <a:ext uri="{9D8B030D-6E8A-4147-A177-3AD203B41FA5}">
                      <a16:colId xmlns:a16="http://schemas.microsoft.com/office/drawing/2014/main" val="857779422"/>
                    </a:ext>
                  </a:extLst>
                </a:gridCol>
                <a:gridCol w="329184">
                  <a:extLst>
                    <a:ext uri="{9D8B030D-6E8A-4147-A177-3AD203B41FA5}">
                      <a16:colId xmlns:a16="http://schemas.microsoft.com/office/drawing/2014/main" val="2700696147"/>
                    </a:ext>
                  </a:extLst>
                </a:gridCol>
                <a:gridCol w="329184">
                  <a:extLst>
                    <a:ext uri="{9D8B030D-6E8A-4147-A177-3AD203B41FA5}">
                      <a16:colId xmlns:a16="http://schemas.microsoft.com/office/drawing/2014/main" val="1049727607"/>
                    </a:ext>
                  </a:extLst>
                </a:gridCol>
                <a:gridCol w="329184">
                  <a:extLst>
                    <a:ext uri="{9D8B030D-6E8A-4147-A177-3AD203B41FA5}">
                      <a16:colId xmlns:a16="http://schemas.microsoft.com/office/drawing/2014/main" val="4031337198"/>
                    </a:ext>
                  </a:extLst>
                </a:gridCol>
                <a:gridCol w="329184">
                  <a:extLst>
                    <a:ext uri="{9D8B030D-6E8A-4147-A177-3AD203B41FA5}">
                      <a16:colId xmlns:a16="http://schemas.microsoft.com/office/drawing/2014/main" val="1574335186"/>
                    </a:ext>
                  </a:extLst>
                </a:gridCol>
                <a:gridCol w="329184">
                  <a:extLst>
                    <a:ext uri="{9D8B030D-6E8A-4147-A177-3AD203B41FA5}">
                      <a16:colId xmlns:a16="http://schemas.microsoft.com/office/drawing/2014/main" val="581907256"/>
                    </a:ext>
                  </a:extLst>
                </a:gridCol>
                <a:gridCol w="329184">
                  <a:extLst>
                    <a:ext uri="{9D8B030D-6E8A-4147-A177-3AD203B41FA5}">
                      <a16:colId xmlns:a16="http://schemas.microsoft.com/office/drawing/2014/main" val="2521924529"/>
                    </a:ext>
                  </a:extLst>
                </a:gridCol>
                <a:gridCol w="329184">
                  <a:extLst>
                    <a:ext uri="{9D8B030D-6E8A-4147-A177-3AD203B41FA5}">
                      <a16:colId xmlns:a16="http://schemas.microsoft.com/office/drawing/2014/main" val="1708793944"/>
                    </a:ext>
                  </a:extLst>
                </a:gridCol>
                <a:gridCol w="329184">
                  <a:extLst>
                    <a:ext uri="{9D8B030D-6E8A-4147-A177-3AD203B41FA5}">
                      <a16:colId xmlns:a16="http://schemas.microsoft.com/office/drawing/2014/main" val="1476948383"/>
                    </a:ext>
                  </a:extLst>
                </a:gridCol>
                <a:gridCol w="329184">
                  <a:extLst>
                    <a:ext uri="{9D8B030D-6E8A-4147-A177-3AD203B41FA5}">
                      <a16:colId xmlns:a16="http://schemas.microsoft.com/office/drawing/2014/main" val="1662294453"/>
                    </a:ext>
                  </a:extLst>
                </a:gridCol>
                <a:gridCol w="329184">
                  <a:extLst>
                    <a:ext uri="{9D8B030D-6E8A-4147-A177-3AD203B41FA5}">
                      <a16:colId xmlns:a16="http://schemas.microsoft.com/office/drawing/2014/main" val="1956815910"/>
                    </a:ext>
                  </a:extLst>
                </a:gridCol>
                <a:gridCol w="329184">
                  <a:extLst>
                    <a:ext uri="{9D8B030D-6E8A-4147-A177-3AD203B41FA5}">
                      <a16:colId xmlns:a16="http://schemas.microsoft.com/office/drawing/2014/main" val="582708518"/>
                    </a:ext>
                  </a:extLst>
                </a:gridCol>
                <a:gridCol w="329184">
                  <a:extLst>
                    <a:ext uri="{9D8B030D-6E8A-4147-A177-3AD203B41FA5}">
                      <a16:colId xmlns:a16="http://schemas.microsoft.com/office/drawing/2014/main" val="3270746862"/>
                    </a:ext>
                  </a:extLst>
                </a:gridCol>
                <a:gridCol w="329184">
                  <a:extLst>
                    <a:ext uri="{9D8B030D-6E8A-4147-A177-3AD203B41FA5}">
                      <a16:colId xmlns:a16="http://schemas.microsoft.com/office/drawing/2014/main" val="2765055076"/>
                    </a:ext>
                  </a:extLst>
                </a:gridCol>
                <a:gridCol w="329184">
                  <a:extLst>
                    <a:ext uri="{9D8B030D-6E8A-4147-A177-3AD203B41FA5}">
                      <a16:colId xmlns:a16="http://schemas.microsoft.com/office/drawing/2014/main" val="804050701"/>
                    </a:ext>
                  </a:extLst>
                </a:gridCol>
                <a:gridCol w="329184">
                  <a:extLst>
                    <a:ext uri="{9D8B030D-6E8A-4147-A177-3AD203B41FA5}">
                      <a16:colId xmlns:a16="http://schemas.microsoft.com/office/drawing/2014/main" val="387054802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1613950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Chili's Malaysia - 2018-01-06 11:02:14 </a:t>
                      </a:r>
                      <a:r>
                        <a:rPr kumimoji="0" lang="en-US" sz="1000" b="0" i="0" u="none" strike="noStrike" kern="1200" cap="none" spc="0" normalizeH="0" baseline="0" noProof="0">
                          <a:ln>
                            <a:noFill/>
                          </a:ln>
                          <a:solidFill>
                            <a:prstClr val="black"/>
                          </a:solidFill>
                          <a:effectLst/>
                          <a:uLnTx/>
                          <a:uFillTx/>
                          <a:latin typeface="+mn-lt"/>
                          <a:ea typeface="+mn-ea"/>
                          <a:cs typeface="+mn-cs"/>
                        </a:rPr>
                        <a:t> 
 How about enjoying a nice weekend family dinner where your kids eat for FREE at Chili’s? 
*T&amp;C Apply.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https://scontent.xx.fbcdn.net/v/t1.0-9/26168754_1593051350762598_4333555079921206124_n.jpg?_nc_cat=0&amp;oh=85466217f6cf46ef29d152ceda89a831&amp;oe=5B354135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Invalid 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0.0594 %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579931069"/>
                  </a:ext>
                </a:extLst>
              </a:tr>
            </a:tbl>
          </a:graphicData>
        </a:graphic>
      </p:graphicFrame>
      <p:sp>
        <p:nvSpPr>
          <p:cNvPr id="4" name="Text Placeholder 3">
            <a:extLst>
              <a:ext uri="{FF2B5EF4-FFF2-40B4-BE49-F238E27FC236}">
                <a16:creationId xmlns:a16="http://schemas.microsoft.com/office/drawing/2014/main" id="{EA212A3A-332B-4BA5-8BB5-6F0BDAAD1129}"/>
              </a:ext>
            </a:extLst>
          </p:cNvPr>
          <p:cNvSpPr>
            <a:spLocks noGrp="1"/>
          </p:cNvSpPr>
          <p:nvPr>
            <p:ph type="body" sz="quarter" idx="14"/>
          </p:nvPr>
        </p:nvSpPr>
        <p:spPr/>
        <p:txBody>
          <a:bodyPr/>
          <a:lstStyle/>
          <a:p>
            <a:r>
              <a:rPr lang="en-US"/>
              <a:t>01/01/2018 - 01/31/2018</a:t>
            </a:r>
          </a:p>
        </p:txBody>
      </p:sp>
    </p:spTree>
    <p:extLst>
      <p:ext uri="{BB962C8B-B14F-4D97-AF65-F5344CB8AC3E}">
        <p14:creationId xmlns:p14="http://schemas.microsoft.com/office/powerpoint/2010/main" val="266170885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5B42BB-453D-446C-B423-40C399D40361}"/>
              </a:ext>
            </a:extLst>
          </p:cNvPr>
          <p:cNvSpPr>
            <a:spLocks noGrp="1"/>
          </p:cNvSpPr>
          <p:nvPr>
            <p:ph type="title"/>
          </p:nvPr>
        </p:nvSpPr>
        <p:spPr/>
        <p:txBody>
          <a:bodyPr/>
          <a:lstStyle/>
          <a:p>
            <a:r>
              <a:rPr lang="en-US"/>
              <a:t>Facebook Own Posts Table | Chili's Malaysia - 23 of 25</a:t>
            </a:r>
          </a:p>
        </p:txBody>
      </p:sp>
      <p:graphicFrame>
        <p:nvGraphicFramePr>
          <p:cNvPr id="5" name="Table Placeholder 4">
            <a:extLst>
              <a:ext uri="{FF2B5EF4-FFF2-40B4-BE49-F238E27FC236}">
                <a16:creationId xmlns:a16="http://schemas.microsoft.com/office/drawing/2014/main" id="{6E2C5D29-12A9-49E2-B252-0082C327C5D2}"/>
              </a:ext>
            </a:extLst>
          </p:cNvPr>
          <p:cNvGraphicFramePr>
            <a:graphicFrameLocks noGrp="1"/>
          </p:cNvGraphicFramePr>
          <p:nvPr>
            <p:ph type="tbl" sz="quarter" idx="13"/>
            <p:extLst>
              <p:ext uri="{D42A27DB-BD31-4B8C-83A1-F6EECF244321}">
                <p14:modId xmlns:p14="http://schemas.microsoft.com/office/powerpoint/2010/main" val="189708610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1983204860"/>
                    </a:ext>
                  </a:extLst>
                </a:gridCol>
                <a:gridCol w="905256">
                  <a:extLst>
                    <a:ext uri="{9D8B030D-6E8A-4147-A177-3AD203B41FA5}">
                      <a16:colId xmlns:a16="http://schemas.microsoft.com/office/drawing/2014/main" val="1066256146"/>
                    </a:ext>
                  </a:extLst>
                </a:gridCol>
                <a:gridCol w="658368">
                  <a:extLst>
                    <a:ext uri="{9D8B030D-6E8A-4147-A177-3AD203B41FA5}">
                      <a16:colId xmlns:a16="http://schemas.microsoft.com/office/drawing/2014/main" val="1919892557"/>
                    </a:ext>
                  </a:extLst>
                </a:gridCol>
                <a:gridCol w="329184">
                  <a:extLst>
                    <a:ext uri="{9D8B030D-6E8A-4147-A177-3AD203B41FA5}">
                      <a16:colId xmlns:a16="http://schemas.microsoft.com/office/drawing/2014/main" val="2339837512"/>
                    </a:ext>
                  </a:extLst>
                </a:gridCol>
                <a:gridCol w="329184">
                  <a:extLst>
                    <a:ext uri="{9D8B030D-6E8A-4147-A177-3AD203B41FA5}">
                      <a16:colId xmlns:a16="http://schemas.microsoft.com/office/drawing/2014/main" val="2174256259"/>
                    </a:ext>
                  </a:extLst>
                </a:gridCol>
                <a:gridCol w="329184">
                  <a:extLst>
                    <a:ext uri="{9D8B030D-6E8A-4147-A177-3AD203B41FA5}">
                      <a16:colId xmlns:a16="http://schemas.microsoft.com/office/drawing/2014/main" val="620730127"/>
                    </a:ext>
                  </a:extLst>
                </a:gridCol>
                <a:gridCol w="329184">
                  <a:extLst>
                    <a:ext uri="{9D8B030D-6E8A-4147-A177-3AD203B41FA5}">
                      <a16:colId xmlns:a16="http://schemas.microsoft.com/office/drawing/2014/main" val="1592409254"/>
                    </a:ext>
                  </a:extLst>
                </a:gridCol>
                <a:gridCol w="329184">
                  <a:extLst>
                    <a:ext uri="{9D8B030D-6E8A-4147-A177-3AD203B41FA5}">
                      <a16:colId xmlns:a16="http://schemas.microsoft.com/office/drawing/2014/main" val="2268842600"/>
                    </a:ext>
                  </a:extLst>
                </a:gridCol>
                <a:gridCol w="329184">
                  <a:extLst>
                    <a:ext uri="{9D8B030D-6E8A-4147-A177-3AD203B41FA5}">
                      <a16:colId xmlns:a16="http://schemas.microsoft.com/office/drawing/2014/main" val="1238554049"/>
                    </a:ext>
                  </a:extLst>
                </a:gridCol>
                <a:gridCol w="329184">
                  <a:extLst>
                    <a:ext uri="{9D8B030D-6E8A-4147-A177-3AD203B41FA5}">
                      <a16:colId xmlns:a16="http://schemas.microsoft.com/office/drawing/2014/main" val="2554811811"/>
                    </a:ext>
                  </a:extLst>
                </a:gridCol>
                <a:gridCol w="329184">
                  <a:extLst>
                    <a:ext uri="{9D8B030D-6E8A-4147-A177-3AD203B41FA5}">
                      <a16:colId xmlns:a16="http://schemas.microsoft.com/office/drawing/2014/main" val="3250525027"/>
                    </a:ext>
                  </a:extLst>
                </a:gridCol>
                <a:gridCol w="329184">
                  <a:extLst>
                    <a:ext uri="{9D8B030D-6E8A-4147-A177-3AD203B41FA5}">
                      <a16:colId xmlns:a16="http://schemas.microsoft.com/office/drawing/2014/main" val="2240460986"/>
                    </a:ext>
                  </a:extLst>
                </a:gridCol>
                <a:gridCol w="329184">
                  <a:extLst>
                    <a:ext uri="{9D8B030D-6E8A-4147-A177-3AD203B41FA5}">
                      <a16:colId xmlns:a16="http://schemas.microsoft.com/office/drawing/2014/main" val="1306922443"/>
                    </a:ext>
                  </a:extLst>
                </a:gridCol>
                <a:gridCol w="329184">
                  <a:extLst>
                    <a:ext uri="{9D8B030D-6E8A-4147-A177-3AD203B41FA5}">
                      <a16:colId xmlns:a16="http://schemas.microsoft.com/office/drawing/2014/main" val="1747772186"/>
                    </a:ext>
                  </a:extLst>
                </a:gridCol>
                <a:gridCol w="329184">
                  <a:extLst>
                    <a:ext uri="{9D8B030D-6E8A-4147-A177-3AD203B41FA5}">
                      <a16:colId xmlns:a16="http://schemas.microsoft.com/office/drawing/2014/main" val="952518412"/>
                    </a:ext>
                  </a:extLst>
                </a:gridCol>
                <a:gridCol w="329184">
                  <a:extLst>
                    <a:ext uri="{9D8B030D-6E8A-4147-A177-3AD203B41FA5}">
                      <a16:colId xmlns:a16="http://schemas.microsoft.com/office/drawing/2014/main" val="173948358"/>
                    </a:ext>
                  </a:extLst>
                </a:gridCol>
                <a:gridCol w="329184">
                  <a:extLst>
                    <a:ext uri="{9D8B030D-6E8A-4147-A177-3AD203B41FA5}">
                      <a16:colId xmlns:a16="http://schemas.microsoft.com/office/drawing/2014/main" val="359913594"/>
                    </a:ext>
                  </a:extLst>
                </a:gridCol>
                <a:gridCol w="329184">
                  <a:extLst>
                    <a:ext uri="{9D8B030D-6E8A-4147-A177-3AD203B41FA5}">
                      <a16:colId xmlns:a16="http://schemas.microsoft.com/office/drawing/2014/main" val="143664967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4415354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Chili's Malaysia - 2018-01-05 10:42:31 </a:t>
                      </a:r>
                      <a:r>
                        <a:rPr kumimoji="0" lang="en-US" sz="1000" b="0" i="0" u="none" strike="noStrike" kern="1200" cap="none" spc="0" normalizeH="0" baseline="0" noProof="0">
                          <a:ln>
                            <a:noFill/>
                          </a:ln>
                          <a:solidFill>
                            <a:prstClr val="black"/>
                          </a:solidFill>
                          <a:effectLst/>
                          <a:uLnTx/>
                          <a:uFillTx/>
                          <a:latin typeface="+mn-lt"/>
                          <a:ea typeface="+mn-ea"/>
                          <a:cs typeface="+mn-cs"/>
                        </a:rPr>
                        <a:t> 
 Congratulations Muhammad Arif Bin Zainal Abidin, Rafhana Syaqira Bt. Rohaizad and Choo Wei Jing for winning the Chili’s Smokehouse Christmas Giveaway Weekly Contest! Each of you just won yourself a RM100 Chili’s vouchers and will be receiving them in your mail shortly! :D As for the rest, it’s not too late to be in the running for this week’s RM 100 Chili’s vouchers winners! If you haven’t registered, check out the link below for more info: https://goo.gl/Z1ogUU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https://scontent.xx.fbcdn.net/v/t1.0-9/26195346_1591906750877058_1216590661379584223_n.png?oh=38f177ddbce2136bd60e1fb85e5e100b&amp;oe=5B127BF3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Invalid 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0.0066 %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509371745"/>
                  </a:ext>
                </a:extLst>
              </a:tr>
            </a:tbl>
          </a:graphicData>
        </a:graphic>
      </p:graphicFrame>
      <p:sp>
        <p:nvSpPr>
          <p:cNvPr id="4" name="Text Placeholder 3">
            <a:extLst>
              <a:ext uri="{FF2B5EF4-FFF2-40B4-BE49-F238E27FC236}">
                <a16:creationId xmlns:a16="http://schemas.microsoft.com/office/drawing/2014/main" id="{09465C62-8B8F-47FD-A4A9-0617C8004A55}"/>
              </a:ext>
            </a:extLst>
          </p:cNvPr>
          <p:cNvSpPr>
            <a:spLocks noGrp="1"/>
          </p:cNvSpPr>
          <p:nvPr>
            <p:ph type="body" sz="quarter" idx="14"/>
          </p:nvPr>
        </p:nvSpPr>
        <p:spPr/>
        <p:txBody>
          <a:bodyPr/>
          <a:lstStyle/>
          <a:p>
            <a:r>
              <a:rPr lang="en-US"/>
              <a:t>01/01/2018 - 01/31/2018</a:t>
            </a:r>
          </a:p>
        </p:txBody>
      </p:sp>
    </p:spTree>
    <p:extLst>
      <p:ext uri="{BB962C8B-B14F-4D97-AF65-F5344CB8AC3E}">
        <p14:creationId xmlns:p14="http://schemas.microsoft.com/office/powerpoint/2010/main" val="31763895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AE3C40-2F91-4A36-B19A-9026A16E19EA}"/>
              </a:ext>
            </a:extLst>
          </p:cNvPr>
          <p:cNvSpPr>
            <a:spLocks noGrp="1"/>
          </p:cNvSpPr>
          <p:nvPr>
            <p:ph type="title"/>
          </p:nvPr>
        </p:nvSpPr>
        <p:spPr/>
        <p:txBody>
          <a:bodyPr/>
          <a:lstStyle/>
          <a:p>
            <a:r>
              <a:rPr lang="en-US"/>
              <a:t>Facebook Own Posts Table | Chili's Malaysia - 24 of 25</a:t>
            </a:r>
          </a:p>
        </p:txBody>
      </p:sp>
      <p:graphicFrame>
        <p:nvGraphicFramePr>
          <p:cNvPr id="5" name="Table Placeholder 4">
            <a:extLst>
              <a:ext uri="{FF2B5EF4-FFF2-40B4-BE49-F238E27FC236}">
                <a16:creationId xmlns:a16="http://schemas.microsoft.com/office/drawing/2014/main" id="{D08203B8-30F2-45F7-95A1-9D20F71E164B}"/>
              </a:ext>
            </a:extLst>
          </p:cNvPr>
          <p:cNvGraphicFramePr>
            <a:graphicFrameLocks noGrp="1"/>
          </p:cNvGraphicFramePr>
          <p:nvPr>
            <p:ph type="tbl" sz="quarter" idx="13"/>
            <p:extLst>
              <p:ext uri="{D42A27DB-BD31-4B8C-83A1-F6EECF244321}">
                <p14:modId xmlns:p14="http://schemas.microsoft.com/office/powerpoint/2010/main" val="315024952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654523333"/>
                    </a:ext>
                  </a:extLst>
                </a:gridCol>
                <a:gridCol w="905256">
                  <a:extLst>
                    <a:ext uri="{9D8B030D-6E8A-4147-A177-3AD203B41FA5}">
                      <a16:colId xmlns:a16="http://schemas.microsoft.com/office/drawing/2014/main" val="3981052160"/>
                    </a:ext>
                  </a:extLst>
                </a:gridCol>
                <a:gridCol w="658368">
                  <a:extLst>
                    <a:ext uri="{9D8B030D-6E8A-4147-A177-3AD203B41FA5}">
                      <a16:colId xmlns:a16="http://schemas.microsoft.com/office/drawing/2014/main" val="1731162628"/>
                    </a:ext>
                  </a:extLst>
                </a:gridCol>
                <a:gridCol w="329184">
                  <a:extLst>
                    <a:ext uri="{9D8B030D-6E8A-4147-A177-3AD203B41FA5}">
                      <a16:colId xmlns:a16="http://schemas.microsoft.com/office/drawing/2014/main" val="1545699298"/>
                    </a:ext>
                  </a:extLst>
                </a:gridCol>
                <a:gridCol w="329184">
                  <a:extLst>
                    <a:ext uri="{9D8B030D-6E8A-4147-A177-3AD203B41FA5}">
                      <a16:colId xmlns:a16="http://schemas.microsoft.com/office/drawing/2014/main" val="413190774"/>
                    </a:ext>
                  </a:extLst>
                </a:gridCol>
                <a:gridCol w="329184">
                  <a:extLst>
                    <a:ext uri="{9D8B030D-6E8A-4147-A177-3AD203B41FA5}">
                      <a16:colId xmlns:a16="http://schemas.microsoft.com/office/drawing/2014/main" val="3994003290"/>
                    </a:ext>
                  </a:extLst>
                </a:gridCol>
                <a:gridCol w="329184">
                  <a:extLst>
                    <a:ext uri="{9D8B030D-6E8A-4147-A177-3AD203B41FA5}">
                      <a16:colId xmlns:a16="http://schemas.microsoft.com/office/drawing/2014/main" val="2849655941"/>
                    </a:ext>
                  </a:extLst>
                </a:gridCol>
                <a:gridCol w="329184">
                  <a:extLst>
                    <a:ext uri="{9D8B030D-6E8A-4147-A177-3AD203B41FA5}">
                      <a16:colId xmlns:a16="http://schemas.microsoft.com/office/drawing/2014/main" val="1405192395"/>
                    </a:ext>
                  </a:extLst>
                </a:gridCol>
                <a:gridCol w="329184">
                  <a:extLst>
                    <a:ext uri="{9D8B030D-6E8A-4147-A177-3AD203B41FA5}">
                      <a16:colId xmlns:a16="http://schemas.microsoft.com/office/drawing/2014/main" val="1508206890"/>
                    </a:ext>
                  </a:extLst>
                </a:gridCol>
                <a:gridCol w="329184">
                  <a:extLst>
                    <a:ext uri="{9D8B030D-6E8A-4147-A177-3AD203B41FA5}">
                      <a16:colId xmlns:a16="http://schemas.microsoft.com/office/drawing/2014/main" val="3484112409"/>
                    </a:ext>
                  </a:extLst>
                </a:gridCol>
                <a:gridCol w="329184">
                  <a:extLst>
                    <a:ext uri="{9D8B030D-6E8A-4147-A177-3AD203B41FA5}">
                      <a16:colId xmlns:a16="http://schemas.microsoft.com/office/drawing/2014/main" val="2081901707"/>
                    </a:ext>
                  </a:extLst>
                </a:gridCol>
                <a:gridCol w="329184">
                  <a:extLst>
                    <a:ext uri="{9D8B030D-6E8A-4147-A177-3AD203B41FA5}">
                      <a16:colId xmlns:a16="http://schemas.microsoft.com/office/drawing/2014/main" val="3081504469"/>
                    </a:ext>
                  </a:extLst>
                </a:gridCol>
                <a:gridCol w="329184">
                  <a:extLst>
                    <a:ext uri="{9D8B030D-6E8A-4147-A177-3AD203B41FA5}">
                      <a16:colId xmlns:a16="http://schemas.microsoft.com/office/drawing/2014/main" val="501616537"/>
                    </a:ext>
                  </a:extLst>
                </a:gridCol>
                <a:gridCol w="329184">
                  <a:extLst>
                    <a:ext uri="{9D8B030D-6E8A-4147-A177-3AD203B41FA5}">
                      <a16:colId xmlns:a16="http://schemas.microsoft.com/office/drawing/2014/main" val="928391414"/>
                    </a:ext>
                  </a:extLst>
                </a:gridCol>
                <a:gridCol w="329184">
                  <a:extLst>
                    <a:ext uri="{9D8B030D-6E8A-4147-A177-3AD203B41FA5}">
                      <a16:colId xmlns:a16="http://schemas.microsoft.com/office/drawing/2014/main" val="62113368"/>
                    </a:ext>
                  </a:extLst>
                </a:gridCol>
                <a:gridCol w="329184">
                  <a:extLst>
                    <a:ext uri="{9D8B030D-6E8A-4147-A177-3AD203B41FA5}">
                      <a16:colId xmlns:a16="http://schemas.microsoft.com/office/drawing/2014/main" val="1033800829"/>
                    </a:ext>
                  </a:extLst>
                </a:gridCol>
                <a:gridCol w="329184">
                  <a:extLst>
                    <a:ext uri="{9D8B030D-6E8A-4147-A177-3AD203B41FA5}">
                      <a16:colId xmlns:a16="http://schemas.microsoft.com/office/drawing/2014/main" val="1555620260"/>
                    </a:ext>
                  </a:extLst>
                </a:gridCol>
                <a:gridCol w="329184">
                  <a:extLst>
                    <a:ext uri="{9D8B030D-6E8A-4147-A177-3AD203B41FA5}">
                      <a16:colId xmlns:a16="http://schemas.microsoft.com/office/drawing/2014/main" val="71943391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5295471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Chili's Malaysia - 2018-01-04 10:37:00 </a:t>
                      </a:r>
                      <a:r>
                        <a:rPr kumimoji="0" lang="en-US" sz="1000" b="0" i="0" u="none" strike="noStrike" kern="1200" cap="none" spc="0" normalizeH="0" baseline="0" noProof="0">
                          <a:ln>
                            <a:noFill/>
                          </a:ln>
                          <a:solidFill>
                            <a:prstClr val="black"/>
                          </a:solidFill>
                          <a:effectLst/>
                          <a:uLnTx/>
                          <a:uFillTx/>
                          <a:latin typeface="+mn-lt"/>
                          <a:ea typeface="+mn-ea"/>
                          <a:cs typeface="+mn-cs"/>
                        </a:rPr>
                        <a:t> 
 Hand-pulled beef slow-smoked over 100% natural pecan wood, drizzled with Chili’s BBQ sauce. It’s “tearable” if you miss trying this before 14 Jan 2018.
Browse the menu now: http://bit.ly/chilissmokehouse
Find a Chili’s outlet near you: http://bit.ly/chilisoutlets
Join the giveaway: http://bit.ly/2B3ZEQ8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https://scontent.xx.fbcdn.net/v/t1.0-9/26195833_1590583547676045_1484989475454638827_n.png?oh=1a2f01dee741c624e673e7b15b6cf812&amp;oe=5B13145B</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Invalid 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0.0844 %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631777276"/>
                  </a:ext>
                </a:extLst>
              </a:tr>
            </a:tbl>
          </a:graphicData>
        </a:graphic>
      </p:graphicFrame>
      <p:sp>
        <p:nvSpPr>
          <p:cNvPr id="4" name="Text Placeholder 3">
            <a:extLst>
              <a:ext uri="{FF2B5EF4-FFF2-40B4-BE49-F238E27FC236}">
                <a16:creationId xmlns:a16="http://schemas.microsoft.com/office/drawing/2014/main" id="{BB1940F0-3A21-4AF9-8B10-32ABB79BDDDC}"/>
              </a:ext>
            </a:extLst>
          </p:cNvPr>
          <p:cNvSpPr>
            <a:spLocks noGrp="1"/>
          </p:cNvSpPr>
          <p:nvPr>
            <p:ph type="body" sz="quarter" idx="14"/>
          </p:nvPr>
        </p:nvSpPr>
        <p:spPr/>
        <p:txBody>
          <a:bodyPr/>
          <a:lstStyle/>
          <a:p>
            <a:r>
              <a:rPr lang="en-US"/>
              <a:t>01/01/2018 - 01/31/2018</a:t>
            </a:r>
          </a:p>
        </p:txBody>
      </p:sp>
    </p:spTree>
    <p:extLst>
      <p:ext uri="{BB962C8B-B14F-4D97-AF65-F5344CB8AC3E}">
        <p14:creationId xmlns:p14="http://schemas.microsoft.com/office/powerpoint/2010/main" val="130110324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D0DA92-AD53-4048-9E51-0B038CE733CC}"/>
              </a:ext>
            </a:extLst>
          </p:cNvPr>
          <p:cNvSpPr>
            <a:spLocks noGrp="1"/>
          </p:cNvSpPr>
          <p:nvPr>
            <p:ph type="title"/>
          </p:nvPr>
        </p:nvSpPr>
        <p:spPr/>
        <p:txBody>
          <a:bodyPr/>
          <a:lstStyle/>
          <a:p>
            <a:r>
              <a:rPr lang="en-US"/>
              <a:t>Facebook Own Posts Table | Chili's Malaysia - 25 of 25</a:t>
            </a:r>
          </a:p>
        </p:txBody>
      </p:sp>
      <p:graphicFrame>
        <p:nvGraphicFramePr>
          <p:cNvPr id="5" name="Table Placeholder 4">
            <a:extLst>
              <a:ext uri="{FF2B5EF4-FFF2-40B4-BE49-F238E27FC236}">
                <a16:creationId xmlns:a16="http://schemas.microsoft.com/office/drawing/2014/main" id="{6A299B80-A8D9-4FBF-9A69-6C36789CA51F}"/>
              </a:ext>
            </a:extLst>
          </p:cNvPr>
          <p:cNvGraphicFramePr>
            <a:graphicFrameLocks noGrp="1"/>
          </p:cNvGraphicFramePr>
          <p:nvPr>
            <p:ph type="tbl" sz="quarter" idx="13"/>
            <p:extLst>
              <p:ext uri="{D42A27DB-BD31-4B8C-83A1-F6EECF244321}">
                <p14:modId xmlns:p14="http://schemas.microsoft.com/office/powerpoint/2010/main" val="62189006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260762922"/>
                    </a:ext>
                  </a:extLst>
                </a:gridCol>
                <a:gridCol w="905256">
                  <a:extLst>
                    <a:ext uri="{9D8B030D-6E8A-4147-A177-3AD203B41FA5}">
                      <a16:colId xmlns:a16="http://schemas.microsoft.com/office/drawing/2014/main" val="2203673188"/>
                    </a:ext>
                  </a:extLst>
                </a:gridCol>
                <a:gridCol w="658368">
                  <a:extLst>
                    <a:ext uri="{9D8B030D-6E8A-4147-A177-3AD203B41FA5}">
                      <a16:colId xmlns:a16="http://schemas.microsoft.com/office/drawing/2014/main" val="1279652742"/>
                    </a:ext>
                  </a:extLst>
                </a:gridCol>
                <a:gridCol w="329184">
                  <a:extLst>
                    <a:ext uri="{9D8B030D-6E8A-4147-A177-3AD203B41FA5}">
                      <a16:colId xmlns:a16="http://schemas.microsoft.com/office/drawing/2014/main" val="3096919940"/>
                    </a:ext>
                  </a:extLst>
                </a:gridCol>
                <a:gridCol w="329184">
                  <a:extLst>
                    <a:ext uri="{9D8B030D-6E8A-4147-A177-3AD203B41FA5}">
                      <a16:colId xmlns:a16="http://schemas.microsoft.com/office/drawing/2014/main" val="3560559206"/>
                    </a:ext>
                  </a:extLst>
                </a:gridCol>
                <a:gridCol w="329184">
                  <a:extLst>
                    <a:ext uri="{9D8B030D-6E8A-4147-A177-3AD203B41FA5}">
                      <a16:colId xmlns:a16="http://schemas.microsoft.com/office/drawing/2014/main" val="441278249"/>
                    </a:ext>
                  </a:extLst>
                </a:gridCol>
                <a:gridCol w="329184">
                  <a:extLst>
                    <a:ext uri="{9D8B030D-6E8A-4147-A177-3AD203B41FA5}">
                      <a16:colId xmlns:a16="http://schemas.microsoft.com/office/drawing/2014/main" val="4217594355"/>
                    </a:ext>
                  </a:extLst>
                </a:gridCol>
                <a:gridCol w="329184">
                  <a:extLst>
                    <a:ext uri="{9D8B030D-6E8A-4147-A177-3AD203B41FA5}">
                      <a16:colId xmlns:a16="http://schemas.microsoft.com/office/drawing/2014/main" val="2505424761"/>
                    </a:ext>
                  </a:extLst>
                </a:gridCol>
                <a:gridCol w="329184">
                  <a:extLst>
                    <a:ext uri="{9D8B030D-6E8A-4147-A177-3AD203B41FA5}">
                      <a16:colId xmlns:a16="http://schemas.microsoft.com/office/drawing/2014/main" val="1502683956"/>
                    </a:ext>
                  </a:extLst>
                </a:gridCol>
                <a:gridCol w="329184">
                  <a:extLst>
                    <a:ext uri="{9D8B030D-6E8A-4147-A177-3AD203B41FA5}">
                      <a16:colId xmlns:a16="http://schemas.microsoft.com/office/drawing/2014/main" val="1044648723"/>
                    </a:ext>
                  </a:extLst>
                </a:gridCol>
                <a:gridCol w="329184">
                  <a:extLst>
                    <a:ext uri="{9D8B030D-6E8A-4147-A177-3AD203B41FA5}">
                      <a16:colId xmlns:a16="http://schemas.microsoft.com/office/drawing/2014/main" val="4223697591"/>
                    </a:ext>
                  </a:extLst>
                </a:gridCol>
                <a:gridCol w="329184">
                  <a:extLst>
                    <a:ext uri="{9D8B030D-6E8A-4147-A177-3AD203B41FA5}">
                      <a16:colId xmlns:a16="http://schemas.microsoft.com/office/drawing/2014/main" val="71992039"/>
                    </a:ext>
                  </a:extLst>
                </a:gridCol>
                <a:gridCol w="329184">
                  <a:extLst>
                    <a:ext uri="{9D8B030D-6E8A-4147-A177-3AD203B41FA5}">
                      <a16:colId xmlns:a16="http://schemas.microsoft.com/office/drawing/2014/main" val="1352175809"/>
                    </a:ext>
                  </a:extLst>
                </a:gridCol>
                <a:gridCol w="329184">
                  <a:extLst>
                    <a:ext uri="{9D8B030D-6E8A-4147-A177-3AD203B41FA5}">
                      <a16:colId xmlns:a16="http://schemas.microsoft.com/office/drawing/2014/main" val="494176640"/>
                    </a:ext>
                  </a:extLst>
                </a:gridCol>
                <a:gridCol w="329184">
                  <a:extLst>
                    <a:ext uri="{9D8B030D-6E8A-4147-A177-3AD203B41FA5}">
                      <a16:colId xmlns:a16="http://schemas.microsoft.com/office/drawing/2014/main" val="3237883092"/>
                    </a:ext>
                  </a:extLst>
                </a:gridCol>
                <a:gridCol w="329184">
                  <a:extLst>
                    <a:ext uri="{9D8B030D-6E8A-4147-A177-3AD203B41FA5}">
                      <a16:colId xmlns:a16="http://schemas.microsoft.com/office/drawing/2014/main" val="4089992120"/>
                    </a:ext>
                  </a:extLst>
                </a:gridCol>
                <a:gridCol w="329184">
                  <a:extLst>
                    <a:ext uri="{9D8B030D-6E8A-4147-A177-3AD203B41FA5}">
                      <a16:colId xmlns:a16="http://schemas.microsoft.com/office/drawing/2014/main" val="3600834046"/>
                    </a:ext>
                  </a:extLst>
                </a:gridCol>
                <a:gridCol w="329184">
                  <a:extLst>
                    <a:ext uri="{9D8B030D-6E8A-4147-A177-3AD203B41FA5}">
                      <a16:colId xmlns:a16="http://schemas.microsoft.com/office/drawing/2014/main" val="386540335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3949908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Chili's Malaysia - 2018-01-02 09:53:48 </a:t>
                      </a:r>
                      <a:r>
                        <a:rPr kumimoji="0" lang="en-US" sz="1000" b="0" i="0" u="none" strike="noStrike" kern="1200" cap="none" spc="0" normalizeH="0" baseline="0" noProof="0">
                          <a:ln>
                            <a:noFill/>
                          </a:ln>
                          <a:solidFill>
                            <a:prstClr val="black"/>
                          </a:solidFill>
                          <a:effectLst/>
                          <a:uLnTx/>
                          <a:uFillTx/>
                          <a:latin typeface="+mn-lt"/>
                          <a:ea typeface="+mn-ea"/>
                          <a:cs typeface="+mn-cs"/>
                        </a:rPr>
                        <a:t> 
 Let's start the new year with something fun!
Take a wild guess! How many Smoked BBQ Chickens are there in this picture? The closest correct answer stands a chance to win RM20 voucher to try our limited edition Smokehouse Menu! We will select 4 winners by 5 Jan 2018 (Fri).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https://scontent.xx.fbcdn.net/v/t1.0-9/26167109_1588713767863023_5232990656190711614_n.png?oh=2112be4f6c28b1f78498e74e652ab99a&amp;oe=5AE9E486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Invalid 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0.0782 %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667028057"/>
                  </a:ext>
                </a:extLst>
              </a:tr>
            </a:tbl>
          </a:graphicData>
        </a:graphic>
      </p:graphicFrame>
      <p:sp>
        <p:nvSpPr>
          <p:cNvPr id="4" name="Text Placeholder 3">
            <a:extLst>
              <a:ext uri="{FF2B5EF4-FFF2-40B4-BE49-F238E27FC236}">
                <a16:creationId xmlns:a16="http://schemas.microsoft.com/office/drawing/2014/main" id="{DFD6F8B6-5536-4464-9163-C3FBA227B58A}"/>
              </a:ext>
            </a:extLst>
          </p:cNvPr>
          <p:cNvSpPr>
            <a:spLocks noGrp="1"/>
          </p:cNvSpPr>
          <p:nvPr>
            <p:ph type="body" sz="quarter" idx="14"/>
          </p:nvPr>
        </p:nvSpPr>
        <p:spPr/>
        <p:txBody>
          <a:bodyPr/>
          <a:lstStyle/>
          <a:p>
            <a:r>
              <a:rPr lang="en-US"/>
              <a:t>01/01/2018 - 01/31/2018</a:t>
            </a:r>
          </a:p>
        </p:txBody>
      </p:sp>
    </p:spTree>
    <p:extLst>
      <p:ext uri="{BB962C8B-B14F-4D97-AF65-F5344CB8AC3E}">
        <p14:creationId xmlns:p14="http://schemas.microsoft.com/office/powerpoint/2010/main" val="321987155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C6505C-B66D-4E7A-8688-E4E2C1D17216}"/>
              </a:ext>
            </a:extLst>
          </p:cNvPr>
          <p:cNvSpPr>
            <a:spLocks noGrp="1"/>
          </p:cNvSpPr>
          <p:nvPr>
            <p:ph type="title"/>
          </p:nvPr>
        </p:nvSpPr>
        <p:spPr/>
        <p:txBody>
          <a:bodyPr/>
          <a:lstStyle/>
          <a:p>
            <a:r>
              <a:rPr lang="en-US"/>
              <a:t>Facebook Interactions Distribution | Chili's Malaysia</a:t>
            </a:r>
          </a:p>
        </p:txBody>
      </p:sp>
      <p:graphicFrame>
        <p:nvGraphicFramePr>
          <p:cNvPr id="6" name="Chart Placeholder 5">
            <a:extLst>
              <a:ext uri="{FF2B5EF4-FFF2-40B4-BE49-F238E27FC236}">
                <a16:creationId xmlns:a16="http://schemas.microsoft.com/office/drawing/2014/main" id="{C9A39BC1-F0DE-4D2B-89B1-8B47339CA5BD}"/>
              </a:ext>
            </a:extLst>
          </p:cNvPr>
          <p:cNvGraphicFramePr>
            <a:graphicFrameLocks noGrp="1"/>
          </p:cNvGraphicFramePr>
          <p:nvPr>
            <p:ph type="chart" sz="quarter" idx="13"/>
            <p:extLst>
              <p:ext uri="{D42A27DB-BD31-4B8C-83A1-F6EECF244321}">
                <p14:modId xmlns:p14="http://schemas.microsoft.com/office/powerpoint/2010/main" val="144682569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2A7BED7-1EFF-40FF-A93D-636A0C9AD89B}"/>
              </a:ext>
            </a:extLst>
          </p:cNvPr>
          <p:cNvSpPr>
            <a:spLocks noGrp="1"/>
          </p:cNvSpPr>
          <p:nvPr>
            <p:ph type="body" sz="quarter" idx="14"/>
          </p:nvPr>
        </p:nvSpPr>
        <p:spPr/>
        <p:txBody>
          <a:bodyPr/>
          <a:lstStyle/>
          <a:p>
            <a:r>
              <a:rPr lang="en-US"/>
              <a:t>01/01/2018 - 01/31/2018</a:t>
            </a:r>
          </a:p>
        </p:txBody>
      </p:sp>
      <p:sp>
        <p:nvSpPr>
          <p:cNvPr id="5" name="Footer Placeholder 4">
            <a:extLst>
              <a:ext uri="{FF2B5EF4-FFF2-40B4-BE49-F238E27FC236}">
                <a16:creationId xmlns:a16="http://schemas.microsoft.com/office/drawing/2014/main" id="{DCA1291F-1883-4895-88AC-C62977C5C50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75845936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7F3521-B4BE-4A6C-8746-C2A02A6A551A}"/>
              </a:ext>
            </a:extLst>
          </p:cNvPr>
          <p:cNvSpPr>
            <a:spLocks noGrp="1"/>
          </p:cNvSpPr>
          <p:nvPr>
            <p:ph type="title"/>
          </p:nvPr>
        </p:nvSpPr>
        <p:spPr/>
        <p:txBody>
          <a:bodyPr/>
          <a:lstStyle/>
          <a:p>
            <a:r>
              <a:rPr lang="en-US"/>
              <a:t>Facebook Reach | Chili's Malaysia</a:t>
            </a:r>
          </a:p>
        </p:txBody>
      </p:sp>
      <p:graphicFrame>
        <p:nvGraphicFramePr>
          <p:cNvPr id="6" name="Chart Placeholder 5">
            <a:extLst>
              <a:ext uri="{FF2B5EF4-FFF2-40B4-BE49-F238E27FC236}">
                <a16:creationId xmlns:a16="http://schemas.microsoft.com/office/drawing/2014/main" id="{1DCE3588-0296-45FD-BD93-B00CCD8634F0}"/>
              </a:ext>
            </a:extLst>
          </p:cNvPr>
          <p:cNvGraphicFramePr>
            <a:graphicFrameLocks noGrp="1"/>
          </p:cNvGraphicFramePr>
          <p:nvPr>
            <p:ph type="chart" sz="quarter" idx="13"/>
            <p:extLst>
              <p:ext uri="{D42A27DB-BD31-4B8C-83A1-F6EECF244321}">
                <p14:modId xmlns:p14="http://schemas.microsoft.com/office/powerpoint/2010/main" val="220884501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0F843C1-80DB-42AB-B4A4-0AB7D8581F2F}"/>
              </a:ext>
            </a:extLst>
          </p:cNvPr>
          <p:cNvSpPr>
            <a:spLocks noGrp="1"/>
          </p:cNvSpPr>
          <p:nvPr>
            <p:ph type="body" sz="quarter" idx="14"/>
          </p:nvPr>
        </p:nvSpPr>
        <p:spPr/>
        <p:txBody>
          <a:bodyPr/>
          <a:lstStyle/>
          <a:p>
            <a:r>
              <a:rPr lang="en-US"/>
              <a:t>01/01/2018 - 01/31/2018</a:t>
            </a:r>
          </a:p>
        </p:txBody>
      </p:sp>
      <p:sp>
        <p:nvSpPr>
          <p:cNvPr id="5" name="Footer Placeholder 4">
            <a:extLst>
              <a:ext uri="{FF2B5EF4-FFF2-40B4-BE49-F238E27FC236}">
                <a16:creationId xmlns:a16="http://schemas.microsoft.com/office/drawing/2014/main" id="{D385CE50-6F3F-4F70-A71A-99082B1ED43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244254314"/>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2597</Words>
  <Application>Microsoft Office PowerPoint</Application>
  <PresentationFormat>On-screen Show (4:3)</PresentationFormat>
  <Paragraphs>1108</Paragraphs>
  <Slides>36</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36</vt:i4>
      </vt:variant>
    </vt:vector>
  </HeadingPairs>
  <TitlesOfParts>
    <vt:vector size="39" baseType="lpstr">
      <vt:lpstr>Arial</vt:lpstr>
      <vt:lpstr>Calibri</vt:lpstr>
      <vt:lpstr>quintly_template</vt:lpstr>
      <vt:lpstr>Facebook 2019</vt:lpstr>
      <vt:lpstr>Facebook Key Metrics Table | Chili's Malaysia</vt:lpstr>
      <vt:lpstr>Facebook Fans Change by Like/Unlike Source | Chili's Malaysia</vt:lpstr>
      <vt:lpstr>Facebook Average Interactions Per Post | Chili's Malaysia</vt:lpstr>
      <vt:lpstr>Facebook Fan Demographics | Chili's Malaysia</vt:lpstr>
      <vt:lpstr>Facebook Interaction Rate By Post Type | Chili's Malaysia</vt:lpstr>
      <vt:lpstr>Facebook Fans By City Table | Chili's Malaysia - 1 of 3</vt:lpstr>
      <vt:lpstr>Facebook Fans By City Table | Chili's Malaysia - 2 of 3</vt:lpstr>
      <vt:lpstr>Facebook Fans By City Table | Chili's Malaysia - 3 of 3</vt:lpstr>
      <vt:lpstr>Facebook Own Posts Table | Chili's Malaysia - 1 of 25</vt:lpstr>
      <vt:lpstr>Facebook Own Posts Table | Chili's Malaysia - 2 of 25</vt:lpstr>
      <vt:lpstr>Facebook Own Posts Table | Chili's Malaysia - 3 of 25</vt:lpstr>
      <vt:lpstr>Facebook Own Posts Table | Chili's Malaysia - 4 of 25</vt:lpstr>
      <vt:lpstr>Facebook Own Posts Table | Chili's Malaysia - 5 of 25</vt:lpstr>
      <vt:lpstr>Facebook Own Posts Table | Chili's Malaysia - 6 of 25</vt:lpstr>
      <vt:lpstr>Facebook Own Posts Table | Chili's Malaysia - 7 of 25</vt:lpstr>
      <vt:lpstr>Facebook Own Posts Table | Chili's Malaysia - 8 of 25</vt:lpstr>
      <vt:lpstr>Facebook Own Posts Table | Chili's Malaysia - 9 of 25</vt:lpstr>
      <vt:lpstr>Facebook Own Posts Table | Chili's Malaysia - 10 of 25</vt:lpstr>
      <vt:lpstr>Facebook Own Posts Table | Chili's Malaysia - 11 of 25</vt:lpstr>
      <vt:lpstr>Facebook Own Posts Table | Chili's Malaysia - 12 of 25</vt:lpstr>
      <vt:lpstr>Facebook Own Posts Table | Chili's Malaysia - 13 of 25</vt:lpstr>
      <vt:lpstr>Facebook Own Posts Table | Chili's Malaysia - 14 of 25</vt:lpstr>
      <vt:lpstr>Facebook Own Posts Table | Chili's Malaysia - 15 of 25</vt:lpstr>
      <vt:lpstr>Facebook Own Posts Table | Chili's Malaysia - 16 of 25</vt:lpstr>
      <vt:lpstr>Facebook Own Posts Table | Chili's Malaysia - 17 of 25</vt:lpstr>
      <vt:lpstr>Facebook Own Posts Table | Chili's Malaysia - 18 of 25</vt:lpstr>
      <vt:lpstr>Facebook Own Posts Table | Chili's Malaysia - 19 of 25</vt:lpstr>
      <vt:lpstr>Facebook Own Posts Table | Chili's Malaysia - 20 of 25</vt:lpstr>
      <vt:lpstr>Facebook Own Posts Table | Chili's Malaysia - 21 of 25</vt:lpstr>
      <vt:lpstr>Facebook Own Posts Table | Chili's Malaysia - 22 of 25</vt:lpstr>
      <vt:lpstr>Facebook Own Posts Table | Chili's Malaysia - 23 of 25</vt:lpstr>
      <vt:lpstr>Facebook Own Posts Table | Chili's Malaysia - 24 of 25</vt:lpstr>
      <vt:lpstr>Facebook Own Posts Table | Chili's Malaysia - 25 of 25</vt:lpstr>
      <vt:lpstr>Facebook Interactions Distribution | Chili's Malaysia</vt:lpstr>
      <vt:lpstr>Facebook Reach | Chili's Malaysia</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Facebook 2019</dc:title>
  <dc:creator>Frederik Peiniger</dc:creator>
  <cp:lastModifiedBy>Frederik Peiniger</cp:lastModifiedBy>
  <cp:revision>1</cp:revision>
  <dcterms:created xsi:type="dcterms:W3CDTF">2019-07-23T01:17:10Z</dcterms:created>
  <dcterms:modified xsi:type="dcterms:W3CDTF">2019-07-23T01:19:01Z</dcterms:modified>
</cp:coreProperties>
</file>