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Sheet1!$A$2:$A$11</c:f>
              <c:strCache>
                <c:ptCount val="10"/>
                <c:pt idx="0">
                  <c:v>Restored Likes from Reactivated Accounts</c:v>
                </c:pt>
                <c:pt idx="1">
                  <c:v>Ads</c:v>
                </c:pt>
                <c:pt idx="2">
                  <c:v>Your Page</c:v>
                </c:pt>
                <c:pt idx="3">
                  <c:v>Search</c:v>
                </c:pt>
                <c:pt idx="4">
                  <c:v>Other</c:v>
                </c:pt>
                <c:pt idx="5">
                  <c:v>News Feed</c:v>
                </c:pt>
                <c:pt idx="6">
                  <c:v>Page Suggestions</c:v>
                </c:pt>
                <c:pt idx="7">
                  <c:v>Unlikes from Page, Posts, or News Feed</c:v>
                </c:pt>
                <c:pt idx="8">
                  <c:v>Suspicious Account Removals</c:v>
                </c:pt>
                <c:pt idx="9">
                  <c:v>Deactivated or Memorialized Account Removals</c:v>
                </c:pt>
              </c:strCache>
            </c:strRef>
          </c:cat>
          <c:val>
            <c:numRef>
              <c:f>Sheet1!$B$2:$B$11</c:f>
              <c:numCache>
                <c:formatCode>General</c:formatCode>
                <c:ptCount val="10"/>
                <c:pt idx="0">
                  <c:v>275</c:v>
                </c:pt>
                <c:pt idx="1">
                  <c:v>132</c:v>
                </c:pt>
                <c:pt idx="2">
                  <c:v>124</c:v>
                </c:pt>
                <c:pt idx="3">
                  <c:v>39</c:v>
                </c:pt>
                <c:pt idx="4">
                  <c:v>20</c:v>
                </c:pt>
                <c:pt idx="5">
                  <c:v>16</c:v>
                </c:pt>
                <c:pt idx="6">
                  <c:v>16</c:v>
                </c:pt>
                <c:pt idx="7">
                  <c:v>-79</c:v>
                </c:pt>
                <c:pt idx="8">
                  <c:v>-107</c:v>
                </c:pt>
                <c:pt idx="9">
                  <c:v>-449</c:v>
                </c:pt>
              </c:numCache>
            </c:numRef>
          </c:val>
          <c:extLst>
            <c:ext xmlns:c16="http://schemas.microsoft.com/office/drawing/2014/chart" uri="{C3380CC4-5D6E-409C-BE32-E72D297353CC}">
              <c16:uniqueId val="{00000000-4B6E-4AB6-9143-0A920F555B1F}"/>
            </c:ext>
          </c:extLst>
        </c:ser>
        <c:dLbls>
          <c:showLegendKey val="0"/>
          <c:showVal val="0"/>
          <c:showCatName val="0"/>
          <c:showSerName val="0"/>
          <c:showPercent val="0"/>
          <c:showBubbleSize val="0"/>
        </c:dLbls>
        <c:gapWidth val="219"/>
        <c:overlap val="-27"/>
        <c:axId val="302055488"/>
        <c:axId val="302057128"/>
      </c:barChart>
      <c:catAx>
        <c:axId val="30205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57128"/>
        <c:crosses val="autoZero"/>
        <c:auto val="1"/>
        <c:lblAlgn val="ctr"/>
        <c:lblOffset val="100"/>
        <c:noMultiLvlLbl val="0"/>
      </c:catAx>
      <c:valAx>
        <c:axId val="30205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5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213</c:v>
                </c:pt>
                <c:pt idx="2">
                  <c:v>0</c:v>
                </c:pt>
                <c:pt idx="3">
                  <c:v>230</c:v>
                </c:pt>
                <c:pt idx="4">
                  <c:v>18</c:v>
                </c:pt>
                <c:pt idx="5">
                  <c:v>162</c:v>
                </c:pt>
                <c:pt idx="6">
                  <c:v>25</c:v>
                </c:pt>
                <c:pt idx="7">
                  <c:v>30</c:v>
                </c:pt>
                <c:pt idx="8">
                  <c:v>0</c:v>
                </c:pt>
                <c:pt idx="9">
                  <c:v>174</c:v>
                </c:pt>
                <c:pt idx="10">
                  <c:v>18</c:v>
                </c:pt>
                <c:pt idx="11">
                  <c:v>22</c:v>
                </c:pt>
                <c:pt idx="12">
                  <c:v>279</c:v>
                </c:pt>
                <c:pt idx="13">
                  <c:v>106</c:v>
                </c:pt>
                <c:pt idx="14">
                  <c:v>0</c:v>
                </c:pt>
                <c:pt idx="15">
                  <c:v>0</c:v>
                </c:pt>
                <c:pt idx="16">
                  <c:v>11</c:v>
                </c:pt>
                <c:pt idx="17">
                  <c:v>22</c:v>
                </c:pt>
                <c:pt idx="18">
                  <c:v>0</c:v>
                </c:pt>
                <c:pt idx="19">
                  <c:v>81</c:v>
                </c:pt>
                <c:pt idx="20">
                  <c:v>0</c:v>
                </c:pt>
                <c:pt idx="21">
                  <c:v>193</c:v>
                </c:pt>
                <c:pt idx="22">
                  <c:v>0</c:v>
                </c:pt>
                <c:pt idx="23">
                  <c:v>0</c:v>
                </c:pt>
                <c:pt idx="24">
                  <c:v>90</c:v>
                </c:pt>
                <c:pt idx="25">
                  <c:v>703</c:v>
                </c:pt>
                <c:pt idx="26">
                  <c:v>0</c:v>
                </c:pt>
                <c:pt idx="27">
                  <c:v>72</c:v>
                </c:pt>
                <c:pt idx="28">
                  <c:v>144</c:v>
                </c:pt>
                <c:pt idx="29">
                  <c:v>80</c:v>
                </c:pt>
                <c:pt idx="30">
                  <c:v>59</c:v>
                </c:pt>
              </c:numCache>
            </c:numRef>
          </c:val>
          <c:smooth val="0"/>
          <c:extLst>
            <c:ext xmlns:c16="http://schemas.microsoft.com/office/drawing/2014/chart" uri="{C3380CC4-5D6E-409C-BE32-E72D297353CC}">
              <c16:uniqueId val="{00000000-9BC8-4BD8-AB8E-ACF099AE015F}"/>
            </c:ext>
          </c:extLst>
        </c:ser>
        <c:dLbls>
          <c:showLegendKey val="0"/>
          <c:showVal val="0"/>
          <c:showCatName val="0"/>
          <c:showSerName val="0"/>
          <c:showPercent val="0"/>
          <c:showBubbleSize val="0"/>
        </c:dLbls>
        <c:smooth val="0"/>
        <c:axId val="37786728"/>
        <c:axId val="37787384"/>
      </c:lineChart>
      <c:dateAx>
        <c:axId val="3778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87384"/>
        <c:crosses val="autoZero"/>
        <c:auto val="1"/>
        <c:lblOffset val="100"/>
        <c:baseTimeUnit val="days"/>
      </c:dateAx>
      <c:valAx>
        <c:axId val="3778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8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2874</c:v>
                </c:pt>
                <c:pt idx="1">
                  <c:v>43525</c:v>
                </c:pt>
                <c:pt idx="2">
                  <c:v>43303</c:v>
                </c:pt>
                <c:pt idx="3">
                  <c:v>16216</c:v>
                </c:pt>
                <c:pt idx="4">
                  <c:v>3843</c:v>
                </c:pt>
                <c:pt idx="5">
                  <c:v>133</c:v>
                </c:pt>
                <c:pt idx="6">
                  <c:v>252</c:v>
                </c:pt>
              </c:numCache>
            </c:numRef>
          </c:val>
          <c:extLst>
            <c:ext xmlns:c16="http://schemas.microsoft.com/office/drawing/2014/chart" uri="{C3380CC4-5D6E-409C-BE32-E72D297353CC}">
              <c16:uniqueId val="{00000000-AE9F-4CB5-964B-FBB6064C28CE}"/>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4792</c:v>
                </c:pt>
                <c:pt idx="1">
                  <c:v>64384</c:v>
                </c:pt>
                <c:pt idx="2">
                  <c:v>59527</c:v>
                </c:pt>
                <c:pt idx="3">
                  <c:v>26013</c:v>
                </c:pt>
                <c:pt idx="4">
                  <c:v>6500</c:v>
                </c:pt>
                <c:pt idx="5">
                  <c:v>158</c:v>
                </c:pt>
                <c:pt idx="6">
                  <c:v>293</c:v>
                </c:pt>
              </c:numCache>
            </c:numRef>
          </c:val>
          <c:extLst>
            <c:ext xmlns:c16="http://schemas.microsoft.com/office/drawing/2014/chart" uri="{C3380CC4-5D6E-409C-BE32-E72D297353CC}">
              <c16:uniqueId val="{00000001-AE9F-4CB5-964B-FBB6064C28CE}"/>
            </c:ext>
          </c:extLst>
        </c:ser>
        <c:dLbls>
          <c:showLegendKey val="0"/>
          <c:showVal val="0"/>
          <c:showCatName val="0"/>
          <c:showSerName val="0"/>
          <c:showPercent val="0"/>
          <c:showBubbleSize val="0"/>
        </c:dLbls>
        <c:gapWidth val="219"/>
        <c:overlap val="-27"/>
        <c:axId val="302059752"/>
        <c:axId val="302060408"/>
      </c:barChart>
      <c:catAx>
        <c:axId val="30205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60408"/>
        <c:crosses val="autoZero"/>
        <c:auto val="1"/>
        <c:lblAlgn val="ctr"/>
        <c:lblOffset val="100"/>
        <c:noMultiLvlLbl val="0"/>
      </c:catAx>
      <c:valAx>
        <c:axId val="302060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5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Chili's Malaysia</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4.6768556849627801E-2</c:v>
                </c:pt>
                <c:pt idx="1">
                  <c:v>7.4614550688122004E-3</c:v>
                </c:pt>
              </c:numCache>
            </c:numRef>
          </c:val>
          <c:extLst>
            <c:ext xmlns:c16="http://schemas.microsoft.com/office/drawing/2014/chart" uri="{C3380CC4-5D6E-409C-BE32-E72D297353CC}">
              <c16:uniqueId val="{00000000-6BEC-4AF4-8805-2CFDF060E545}"/>
            </c:ext>
          </c:extLst>
        </c:ser>
        <c:dLbls>
          <c:showLegendKey val="0"/>
          <c:showVal val="0"/>
          <c:showCatName val="0"/>
          <c:showSerName val="0"/>
          <c:showPercent val="0"/>
          <c:showBubbleSize val="0"/>
        </c:dLbls>
        <c:gapWidth val="219"/>
        <c:overlap val="-27"/>
        <c:axId val="249178280"/>
        <c:axId val="249182544"/>
      </c:barChart>
      <c:catAx>
        <c:axId val="24917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182544"/>
        <c:crosses val="autoZero"/>
        <c:auto val="1"/>
        <c:lblAlgn val="ctr"/>
        <c:lblOffset val="100"/>
        <c:noMultiLvlLbl val="0"/>
      </c:catAx>
      <c:valAx>
        <c:axId val="24918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17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Chili's Malaysia</c:v>
                </c:pt>
              </c:strCache>
            </c:strRef>
          </c:cat>
          <c:val>
            <c:numRef>
              <c:f>Sheet1!$B$2</c:f>
              <c:numCache>
                <c:formatCode>General</c:formatCode>
                <c:ptCount val="1"/>
                <c:pt idx="0">
                  <c:v>2610</c:v>
                </c:pt>
              </c:numCache>
            </c:numRef>
          </c:val>
          <c:extLst>
            <c:ext xmlns:c16="http://schemas.microsoft.com/office/drawing/2014/chart" uri="{C3380CC4-5D6E-409C-BE32-E72D297353CC}">
              <c16:uniqueId val="{00000000-B9ED-4C21-9F8F-C9430B97E11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Chili's Malaysia</c:v>
                </c:pt>
              </c:strCache>
            </c:strRef>
          </c:cat>
          <c:val>
            <c:numRef>
              <c:f>Sheet1!$C$2</c:f>
              <c:numCache>
                <c:formatCode>General</c:formatCode>
                <c:ptCount val="1"/>
                <c:pt idx="0">
                  <c:v>43</c:v>
                </c:pt>
              </c:numCache>
            </c:numRef>
          </c:val>
          <c:extLst>
            <c:ext xmlns:c16="http://schemas.microsoft.com/office/drawing/2014/chart" uri="{C3380CC4-5D6E-409C-BE32-E72D297353CC}">
              <c16:uniqueId val="{00000001-B9ED-4C21-9F8F-C9430B97E11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Chili's Malaysia</c:v>
                </c:pt>
              </c:strCache>
            </c:strRef>
          </c:cat>
          <c:val>
            <c:numRef>
              <c:f>Sheet1!$D$2</c:f>
              <c:numCache>
                <c:formatCode>General</c:formatCode>
                <c:ptCount val="1"/>
                <c:pt idx="0">
                  <c:v>3</c:v>
                </c:pt>
              </c:numCache>
            </c:numRef>
          </c:val>
          <c:extLst>
            <c:ext xmlns:c16="http://schemas.microsoft.com/office/drawing/2014/chart" uri="{C3380CC4-5D6E-409C-BE32-E72D297353CC}">
              <c16:uniqueId val="{00000002-B9ED-4C21-9F8F-C9430B97E11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Chili's Malaysia</c:v>
                </c:pt>
              </c:strCache>
            </c:strRef>
          </c:cat>
          <c:val>
            <c:numRef>
              <c:f>Sheet1!$E$2</c:f>
              <c:numCache>
                <c:formatCode>General</c:formatCode>
                <c:ptCount val="1"/>
                <c:pt idx="0">
                  <c:v>7</c:v>
                </c:pt>
              </c:numCache>
            </c:numRef>
          </c:val>
          <c:extLst>
            <c:ext xmlns:c16="http://schemas.microsoft.com/office/drawing/2014/chart" uri="{C3380CC4-5D6E-409C-BE32-E72D297353CC}">
              <c16:uniqueId val="{00000003-B9ED-4C21-9F8F-C9430B97E11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Chili's Malaysia</c:v>
                </c:pt>
              </c:strCache>
            </c:strRef>
          </c:cat>
          <c:val>
            <c:numRef>
              <c:f>Sheet1!$F$2</c:f>
              <c:numCache>
                <c:formatCode>General</c:formatCode>
                <c:ptCount val="1"/>
                <c:pt idx="0">
                  <c:v>6</c:v>
                </c:pt>
              </c:numCache>
            </c:numRef>
          </c:val>
          <c:extLst>
            <c:ext xmlns:c16="http://schemas.microsoft.com/office/drawing/2014/chart" uri="{C3380CC4-5D6E-409C-BE32-E72D297353CC}">
              <c16:uniqueId val="{00000004-B9ED-4C21-9F8F-C9430B97E11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Chili's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B9ED-4C21-9F8F-C9430B97E11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Chili's Malaysia</c:v>
                </c:pt>
              </c:strCache>
            </c:strRef>
          </c:cat>
          <c:val>
            <c:numRef>
              <c:f>Sheet1!$H$2</c:f>
              <c:numCache>
                <c:formatCode>General</c:formatCode>
                <c:ptCount val="1"/>
                <c:pt idx="0">
                  <c:v>160</c:v>
                </c:pt>
              </c:numCache>
            </c:numRef>
          </c:val>
          <c:extLst>
            <c:ext xmlns:c16="http://schemas.microsoft.com/office/drawing/2014/chart" uri="{C3380CC4-5D6E-409C-BE32-E72D297353CC}">
              <c16:uniqueId val="{00000006-B9ED-4C21-9F8F-C9430B97E11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Chili's Malaysia</c:v>
                </c:pt>
              </c:strCache>
            </c:strRef>
          </c:cat>
          <c:val>
            <c:numRef>
              <c:f>Sheet1!$I$2</c:f>
              <c:numCache>
                <c:formatCode>General</c:formatCode>
                <c:ptCount val="1"/>
                <c:pt idx="0">
                  <c:v>35</c:v>
                </c:pt>
              </c:numCache>
            </c:numRef>
          </c:val>
          <c:extLst>
            <c:ext xmlns:c16="http://schemas.microsoft.com/office/drawing/2014/chart" uri="{C3380CC4-5D6E-409C-BE32-E72D297353CC}">
              <c16:uniqueId val="{00000007-B9ED-4C21-9F8F-C9430B97E11A}"/>
            </c:ext>
          </c:extLst>
        </c:ser>
        <c:dLbls>
          <c:showLegendKey val="0"/>
          <c:showVal val="0"/>
          <c:showCatName val="0"/>
          <c:showSerName val="0"/>
          <c:showPercent val="0"/>
          <c:showBubbleSize val="0"/>
        </c:dLbls>
        <c:gapWidth val="150"/>
        <c:overlap val="100"/>
        <c:axId val="480316832"/>
        <c:axId val="480326016"/>
      </c:barChart>
      <c:catAx>
        <c:axId val="48031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326016"/>
        <c:crosses val="autoZero"/>
        <c:auto val="1"/>
        <c:lblAlgn val="ctr"/>
        <c:lblOffset val="100"/>
        <c:noMultiLvlLbl val="0"/>
      </c:catAx>
      <c:valAx>
        <c:axId val="480326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31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Chili's Malaysia</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36747</c:v>
                </c:pt>
                <c:pt idx="1">
                  <c:v>50553</c:v>
                </c:pt>
                <c:pt idx="2">
                  <c:v>35108</c:v>
                </c:pt>
                <c:pt idx="3">
                  <c:v>37079</c:v>
                </c:pt>
                <c:pt idx="4">
                  <c:v>40994</c:v>
                </c:pt>
                <c:pt idx="5">
                  <c:v>62295</c:v>
                </c:pt>
                <c:pt idx="6">
                  <c:v>46664</c:v>
                </c:pt>
                <c:pt idx="7">
                  <c:v>51306</c:v>
                </c:pt>
                <c:pt idx="8">
                  <c:v>53131</c:v>
                </c:pt>
                <c:pt idx="9">
                  <c:v>49242</c:v>
                </c:pt>
                <c:pt idx="10">
                  <c:v>52661</c:v>
                </c:pt>
                <c:pt idx="11">
                  <c:v>50551</c:v>
                </c:pt>
                <c:pt idx="12">
                  <c:v>46148</c:v>
                </c:pt>
                <c:pt idx="13">
                  <c:v>42632</c:v>
                </c:pt>
                <c:pt idx="14">
                  <c:v>14044</c:v>
                </c:pt>
                <c:pt idx="15">
                  <c:v>11484</c:v>
                </c:pt>
                <c:pt idx="16">
                  <c:v>12626</c:v>
                </c:pt>
                <c:pt idx="17">
                  <c:v>15735</c:v>
                </c:pt>
                <c:pt idx="18">
                  <c:v>14105</c:v>
                </c:pt>
                <c:pt idx="19">
                  <c:v>2382</c:v>
                </c:pt>
                <c:pt idx="20">
                  <c:v>6983</c:v>
                </c:pt>
                <c:pt idx="21">
                  <c:v>7885</c:v>
                </c:pt>
                <c:pt idx="22">
                  <c:v>6990</c:v>
                </c:pt>
                <c:pt idx="23">
                  <c:v>4969</c:v>
                </c:pt>
                <c:pt idx="24">
                  <c:v>3434</c:v>
                </c:pt>
                <c:pt idx="25">
                  <c:v>5699</c:v>
                </c:pt>
                <c:pt idx="26">
                  <c:v>4025</c:v>
                </c:pt>
                <c:pt idx="27">
                  <c:v>6883</c:v>
                </c:pt>
                <c:pt idx="28">
                  <c:v>9455</c:v>
                </c:pt>
                <c:pt idx="29">
                  <c:v>6904</c:v>
                </c:pt>
                <c:pt idx="30">
                  <c:v>4674</c:v>
                </c:pt>
              </c:numCache>
            </c:numRef>
          </c:val>
          <c:smooth val="0"/>
          <c:extLst>
            <c:ext xmlns:c16="http://schemas.microsoft.com/office/drawing/2014/chart" uri="{C3380CC4-5D6E-409C-BE32-E72D297353CC}">
              <c16:uniqueId val="{00000000-BEBF-42A5-8F0C-A2576897DCAB}"/>
            </c:ext>
          </c:extLst>
        </c:ser>
        <c:dLbls>
          <c:showLegendKey val="0"/>
          <c:showVal val="0"/>
          <c:showCatName val="0"/>
          <c:showSerName val="0"/>
          <c:showPercent val="0"/>
          <c:showBubbleSize val="0"/>
        </c:dLbls>
        <c:smooth val="0"/>
        <c:axId val="480327328"/>
        <c:axId val="480327656"/>
      </c:lineChart>
      <c:dateAx>
        <c:axId val="480327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327656"/>
        <c:crosses val="autoZero"/>
        <c:auto val="1"/>
        <c:lblOffset val="100"/>
        <c:baseTimeUnit val="days"/>
      </c:dateAx>
      <c:valAx>
        <c:axId val="48032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032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6C089-B30F-4504-8310-2285F74D11DC}"/>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4702EF03-8EB7-4415-ADC2-7CB0EE1E3489}"/>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7192896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1BDB9-447D-4B77-A446-6E873B36F4C9}"/>
              </a:ext>
            </a:extLst>
          </p:cNvPr>
          <p:cNvSpPr>
            <a:spLocks noGrp="1"/>
          </p:cNvSpPr>
          <p:nvPr>
            <p:ph type="title"/>
          </p:nvPr>
        </p:nvSpPr>
        <p:spPr/>
        <p:txBody>
          <a:bodyPr/>
          <a:lstStyle/>
          <a:p>
            <a:r>
              <a:rPr lang="en-US"/>
              <a:t>Facebook Key Metrics Table | Chili's Malaysia</a:t>
            </a:r>
          </a:p>
        </p:txBody>
      </p:sp>
      <p:graphicFrame>
        <p:nvGraphicFramePr>
          <p:cNvPr id="5" name="Table Placeholder 4">
            <a:extLst>
              <a:ext uri="{FF2B5EF4-FFF2-40B4-BE49-F238E27FC236}">
                <a16:creationId xmlns:a16="http://schemas.microsoft.com/office/drawing/2014/main" id="{B0EE3BB8-6B18-4F9B-95A3-AF48757C6776}"/>
              </a:ext>
            </a:extLst>
          </p:cNvPr>
          <p:cNvGraphicFramePr>
            <a:graphicFrameLocks noGrp="1"/>
          </p:cNvGraphicFramePr>
          <p:nvPr>
            <p:ph type="tbl" sz="quarter" idx="13"/>
            <p:extLst>
              <p:ext uri="{D42A27DB-BD31-4B8C-83A1-F6EECF244321}">
                <p14:modId xmlns:p14="http://schemas.microsoft.com/office/powerpoint/2010/main" val="2568658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765017138"/>
                    </a:ext>
                  </a:extLst>
                </a:gridCol>
                <a:gridCol w="411480">
                  <a:extLst>
                    <a:ext uri="{9D8B030D-6E8A-4147-A177-3AD203B41FA5}">
                      <a16:colId xmlns:a16="http://schemas.microsoft.com/office/drawing/2014/main" val="3318407522"/>
                    </a:ext>
                  </a:extLst>
                </a:gridCol>
                <a:gridCol w="304495">
                  <a:extLst>
                    <a:ext uri="{9D8B030D-6E8A-4147-A177-3AD203B41FA5}">
                      <a16:colId xmlns:a16="http://schemas.microsoft.com/office/drawing/2014/main" val="162382694"/>
                    </a:ext>
                  </a:extLst>
                </a:gridCol>
                <a:gridCol w="304495">
                  <a:extLst>
                    <a:ext uri="{9D8B030D-6E8A-4147-A177-3AD203B41FA5}">
                      <a16:colId xmlns:a16="http://schemas.microsoft.com/office/drawing/2014/main" val="1867941925"/>
                    </a:ext>
                  </a:extLst>
                </a:gridCol>
                <a:gridCol w="304495">
                  <a:extLst>
                    <a:ext uri="{9D8B030D-6E8A-4147-A177-3AD203B41FA5}">
                      <a16:colId xmlns:a16="http://schemas.microsoft.com/office/drawing/2014/main" val="957943912"/>
                    </a:ext>
                  </a:extLst>
                </a:gridCol>
                <a:gridCol w="304495">
                  <a:extLst>
                    <a:ext uri="{9D8B030D-6E8A-4147-A177-3AD203B41FA5}">
                      <a16:colId xmlns:a16="http://schemas.microsoft.com/office/drawing/2014/main" val="3025546045"/>
                    </a:ext>
                  </a:extLst>
                </a:gridCol>
                <a:gridCol w="304495">
                  <a:extLst>
                    <a:ext uri="{9D8B030D-6E8A-4147-A177-3AD203B41FA5}">
                      <a16:colId xmlns:a16="http://schemas.microsoft.com/office/drawing/2014/main" val="974509913"/>
                    </a:ext>
                  </a:extLst>
                </a:gridCol>
                <a:gridCol w="304495">
                  <a:extLst>
                    <a:ext uri="{9D8B030D-6E8A-4147-A177-3AD203B41FA5}">
                      <a16:colId xmlns:a16="http://schemas.microsoft.com/office/drawing/2014/main" val="2985703283"/>
                    </a:ext>
                  </a:extLst>
                </a:gridCol>
                <a:gridCol w="304495">
                  <a:extLst>
                    <a:ext uri="{9D8B030D-6E8A-4147-A177-3AD203B41FA5}">
                      <a16:colId xmlns:a16="http://schemas.microsoft.com/office/drawing/2014/main" val="2149960977"/>
                    </a:ext>
                  </a:extLst>
                </a:gridCol>
                <a:gridCol w="304495">
                  <a:extLst>
                    <a:ext uri="{9D8B030D-6E8A-4147-A177-3AD203B41FA5}">
                      <a16:colId xmlns:a16="http://schemas.microsoft.com/office/drawing/2014/main" val="1010461119"/>
                    </a:ext>
                  </a:extLst>
                </a:gridCol>
                <a:gridCol w="304495">
                  <a:extLst>
                    <a:ext uri="{9D8B030D-6E8A-4147-A177-3AD203B41FA5}">
                      <a16:colId xmlns:a16="http://schemas.microsoft.com/office/drawing/2014/main" val="1845963666"/>
                    </a:ext>
                  </a:extLst>
                </a:gridCol>
                <a:gridCol w="304495">
                  <a:extLst>
                    <a:ext uri="{9D8B030D-6E8A-4147-A177-3AD203B41FA5}">
                      <a16:colId xmlns:a16="http://schemas.microsoft.com/office/drawing/2014/main" val="2729610486"/>
                    </a:ext>
                  </a:extLst>
                </a:gridCol>
                <a:gridCol w="304495">
                  <a:extLst>
                    <a:ext uri="{9D8B030D-6E8A-4147-A177-3AD203B41FA5}">
                      <a16:colId xmlns:a16="http://schemas.microsoft.com/office/drawing/2014/main" val="741020238"/>
                    </a:ext>
                  </a:extLst>
                </a:gridCol>
                <a:gridCol w="304495">
                  <a:extLst>
                    <a:ext uri="{9D8B030D-6E8A-4147-A177-3AD203B41FA5}">
                      <a16:colId xmlns:a16="http://schemas.microsoft.com/office/drawing/2014/main" val="1320732844"/>
                    </a:ext>
                  </a:extLst>
                </a:gridCol>
                <a:gridCol w="304495">
                  <a:extLst>
                    <a:ext uri="{9D8B030D-6E8A-4147-A177-3AD203B41FA5}">
                      <a16:colId xmlns:a16="http://schemas.microsoft.com/office/drawing/2014/main" val="3469588759"/>
                    </a:ext>
                  </a:extLst>
                </a:gridCol>
                <a:gridCol w="304495">
                  <a:extLst>
                    <a:ext uri="{9D8B030D-6E8A-4147-A177-3AD203B41FA5}">
                      <a16:colId xmlns:a16="http://schemas.microsoft.com/office/drawing/2014/main" val="542444168"/>
                    </a:ext>
                  </a:extLst>
                </a:gridCol>
                <a:gridCol w="304495">
                  <a:extLst>
                    <a:ext uri="{9D8B030D-6E8A-4147-A177-3AD203B41FA5}">
                      <a16:colId xmlns:a16="http://schemas.microsoft.com/office/drawing/2014/main" val="289243269"/>
                    </a:ext>
                  </a:extLst>
                </a:gridCol>
                <a:gridCol w="304495">
                  <a:extLst>
                    <a:ext uri="{9D8B030D-6E8A-4147-A177-3AD203B41FA5}">
                      <a16:colId xmlns:a16="http://schemas.microsoft.com/office/drawing/2014/main" val="1230768467"/>
                    </a:ext>
                  </a:extLst>
                </a:gridCol>
                <a:gridCol w="304495">
                  <a:extLst>
                    <a:ext uri="{9D8B030D-6E8A-4147-A177-3AD203B41FA5}">
                      <a16:colId xmlns:a16="http://schemas.microsoft.com/office/drawing/2014/main" val="2426594140"/>
                    </a:ext>
                  </a:extLst>
                </a:gridCol>
                <a:gridCol w="304495">
                  <a:extLst>
                    <a:ext uri="{9D8B030D-6E8A-4147-A177-3AD203B41FA5}">
                      <a16:colId xmlns:a16="http://schemas.microsoft.com/office/drawing/2014/main" val="365464373"/>
                    </a:ext>
                  </a:extLst>
                </a:gridCol>
                <a:gridCol w="304495">
                  <a:extLst>
                    <a:ext uri="{9D8B030D-6E8A-4147-A177-3AD203B41FA5}">
                      <a16:colId xmlns:a16="http://schemas.microsoft.com/office/drawing/2014/main" val="1284985626"/>
                    </a:ext>
                  </a:extLst>
                </a:gridCol>
                <a:gridCol w="304495">
                  <a:extLst>
                    <a:ext uri="{9D8B030D-6E8A-4147-A177-3AD203B41FA5}">
                      <a16:colId xmlns:a16="http://schemas.microsoft.com/office/drawing/2014/main" val="4124419277"/>
                    </a:ext>
                  </a:extLst>
                </a:gridCol>
                <a:gridCol w="304495">
                  <a:extLst>
                    <a:ext uri="{9D8B030D-6E8A-4147-A177-3AD203B41FA5}">
                      <a16:colId xmlns:a16="http://schemas.microsoft.com/office/drawing/2014/main" val="32156891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8933540"/>
                  </a:ext>
                </a:extLst>
              </a:tr>
              <a:tr h="370840">
                <a:tc>
                  <a:txBody>
                    <a:bodyPr/>
                    <a:lstStyle/>
                    <a:p>
                      <a:r>
                        <a:rPr lang="en-US" sz="1000"/>
                        <a:t>Chili's Malaysia</a:t>
                      </a:r>
                    </a:p>
                  </a:txBody>
                  <a:tcPr/>
                </a:tc>
                <a:tc>
                  <a:txBody>
                    <a:bodyPr/>
                    <a:lstStyle/>
                    <a:p>
                      <a:r>
                        <a:rPr lang="en-US" sz="1000"/>
                        <a:t>272315</a:t>
                      </a:r>
                    </a:p>
                  </a:txBody>
                  <a:tcPr/>
                </a:tc>
                <a:tc>
                  <a:txBody>
                    <a:bodyPr/>
                    <a:lstStyle/>
                    <a:p>
                      <a:r>
                        <a:rPr lang="en-US" sz="1000"/>
                        <a:t>-116</a:t>
                      </a:r>
                    </a:p>
                  </a:txBody>
                  <a:tcPr/>
                </a:tc>
                <a:tc>
                  <a:txBody>
                    <a:bodyPr/>
                    <a:lstStyle/>
                    <a:p>
                      <a:r>
                        <a:rPr lang="en-US" sz="1000"/>
                        <a:t>25</a:t>
                      </a:r>
                    </a:p>
                  </a:txBody>
                  <a:tcPr/>
                </a:tc>
                <a:tc>
                  <a:txBody>
                    <a:bodyPr/>
                    <a:lstStyle/>
                    <a:p>
                      <a:r>
                        <a:rPr lang="en-US" sz="1000"/>
                        <a:t>0</a:t>
                      </a:r>
                    </a:p>
                  </a:txBody>
                  <a:tcPr/>
                </a:tc>
                <a:tc>
                  <a:txBody>
                    <a:bodyPr/>
                    <a:lstStyle/>
                    <a:p>
                      <a:r>
                        <a:rPr lang="en-US" sz="1000"/>
                        <a:t>22</a:t>
                      </a:r>
                    </a:p>
                  </a:txBody>
                  <a:tcPr/>
                </a:tc>
                <a:tc>
                  <a:txBody>
                    <a:bodyPr/>
                    <a:lstStyle/>
                    <a:p>
                      <a:r>
                        <a:rPr lang="en-US" sz="1000"/>
                        <a:t>0</a:t>
                      </a:r>
                    </a:p>
                  </a:txBody>
                  <a:tcPr/>
                </a:tc>
                <a:tc>
                  <a:txBody>
                    <a:bodyPr/>
                    <a:lstStyle/>
                    <a:p>
                      <a:r>
                        <a:rPr lang="en-US" sz="1000"/>
                        <a:t>3</a:t>
                      </a:r>
                    </a:p>
                  </a:txBody>
                  <a:tcPr/>
                </a:tc>
                <a:tc>
                  <a:txBody>
                    <a:bodyPr/>
                    <a:lstStyle/>
                    <a:p>
                      <a:r>
                        <a:rPr lang="en-US" sz="1000"/>
                        <a:t>2669</a:t>
                      </a:r>
                    </a:p>
                  </a:txBody>
                  <a:tcPr/>
                </a:tc>
                <a:tc>
                  <a:txBody>
                    <a:bodyPr/>
                    <a:lstStyle/>
                    <a:p>
                      <a:r>
                        <a:rPr lang="en-US" sz="1000"/>
                        <a:t>0</a:t>
                      </a:r>
                    </a:p>
                  </a:txBody>
                  <a:tcPr/>
                </a:tc>
                <a:tc>
                  <a:txBody>
                    <a:bodyPr/>
                    <a:lstStyle/>
                    <a:p>
                      <a:r>
                        <a:rPr lang="en-US" sz="1000"/>
                        <a:t>2610</a:t>
                      </a:r>
                    </a:p>
                  </a:txBody>
                  <a:tcPr/>
                </a:tc>
                <a:tc>
                  <a:txBody>
                    <a:bodyPr/>
                    <a:lstStyle/>
                    <a:p>
                      <a:r>
                        <a:rPr lang="en-US" sz="1000"/>
                        <a:t>43</a:t>
                      </a:r>
                    </a:p>
                  </a:txBody>
                  <a:tcPr/>
                </a:tc>
                <a:tc>
                  <a:txBody>
                    <a:bodyPr/>
                    <a:lstStyle/>
                    <a:p>
                      <a:r>
                        <a:rPr lang="en-US" sz="1000"/>
                        <a:t>3</a:t>
                      </a:r>
                    </a:p>
                  </a:txBody>
                  <a:tcPr/>
                </a:tc>
                <a:tc>
                  <a:txBody>
                    <a:bodyPr/>
                    <a:lstStyle/>
                    <a:p>
                      <a:r>
                        <a:rPr lang="en-US" sz="1000"/>
                        <a:t>7</a:t>
                      </a:r>
                    </a:p>
                  </a:txBody>
                  <a:tcPr/>
                </a:tc>
                <a:tc>
                  <a:txBody>
                    <a:bodyPr/>
                    <a:lstStyle/>
                    <a:p>
                      <a:r>
                        <a:rPr lang="en-US" sz="1000"/>
                        <a:t>6</a:t>
                      </a:r>
                    </a:p>
                  </a:txBody>
                  <a:tcPr/>
                </a:tc>
                <a:tc>
                  <a:txBody>
                    <a:bodyPr/>
                    <a:lstStyle/>
                    <a:p>
                      <a:r>
                        <a:rPr lang="en-US" sz="1000"/>
                        <a:t>0</a:t>
                      </a:r>
                    </a:p>
                  </a:txBody>
                  <a:tcPr/>
                </a:tc>
                <a:tc>
                  <a:txBody>
                    <a:bodyPr/>
                    <a:lstStyle/>
                    <a:p>
                      <a:r>
                        <a:rPr lang="en-US" sz="1000"/>
                        <a:t>160</a:t>
                      </a:r>
                    </a:p>
                  </a:txBody>
                  <a:tcPr/>
                </a:tc>
                <a:tc>
                  <a:txBody>
                    <a:bodyPr/>
                    <a:lstStyle/>
                    <a:p>
                      <a:r>
                        <a:rPr lang="en-US" sz="1000"/>
                        <a:t>35</a:t>
                      </a:r>
                    </a:p>
                  </a:txBody>
                  <a:tcPr/>
                </a:tc>
                <a:tc>
                  <a:txBody>
                    <a:bodyPr/>
                    <a:lstStyle/>
                    <a:p>
                      <a:r>
                        <a:rPr lang="en-US" sz="1000"/>
                        <a:t>2864</a:t>
                      </a:r>
                    </a:p>
                  </a:txBody>
                  <a:tcPr/>
                </a:tc>
                <a:tc>
                  <a:txBody>
                    <a:bodyPr/>
                    <a:lstStyle/>
                    <a:p>
                      <a:r>
                        <a:rPr lang="en-US" sz="1000"/>
                        <a:t>0</a:t>
                      </a:r>
                    </a:p>
                  </a:txBody>
                  <a:tcPr/>
                </a:tc>
                <a:tc>
                  <a:txBody>
                    <a:bodyPr/>
                    <a:lstStyle/>
                    <a:p>
                      <a:r>
                        <a:rPr lang="en-US" sz="1000"/>
                        <a:t>0</a:t>
                      </a:r>
                    </a:p>
                  </a:txBody>
                  <a:tcPr/>
                </a:tc>
                <a:tc>
                  <a:txBody>
                    <a:bodyPr/>
                    <a:lstStyle/>
                    <a:p>
                      <a:r>
                        <a:rPr lang="en-US" sz="1000"/>
                        <a:t>0.0421 %</a:t>
                      </a:r>
                    </a:p>
                  </a:txBody>
                  <a:tcPr/>
                </a:tc>
                <a:tc>
                  <a:txBody>
                    <a:bodyPr/>
                    <a:lstStyle/>
                    <a:p>
                      <a:r>
                        <a:rPr lang="en-US" sz="1000"/>
                        <a:t>0.0 %</a:t>
                      </a:r>
                    </a:p>
                  </a:txBody>
                  <a:tcPr/>
                </a:tc>
                <a:extLst>
                  <a:ext uri="{0D108BD9-81ED-4DB2-BD59-A6C34878D82A}">
                    <a16:rowId xmlns:a16="http://schemas.microsoft.com/office/drawing/2014/main" val="338345418"/>
                  </a:ext>
                </a:extLst>
              </a:tr>
            </a:tbl>
          </a:graphicData>
        </a:graphic>
      </p:graphicFrame>
      <p:sp>
        <p:nvSpPr>
          <p:cNvPr id="4" name="Text Placeholder 3">
            <a:extLst>
              <a:ext uri="{FF2B5EF4-FFF2-40B4-BE49-F238E27FC236}">
                <a16:creationId xmlns:a16="http://schemas.microsoft.com/office/drawing/2014/main" id="{5B029A1B-E66F-4B11-AEB9-5CAAD4C04F9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509050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B0E42-A50C-42DB-AFE8-DB5DE4AA4DAE}"/>
              </a:ext>
            </a:extLst>
          </p:cNvPr>
          <p:cNvSpPr>
            <a:spLocks noGrp="1"/>
          </p:cNvSpPr>
          <p:nvPr>
            <p:ph type="title"/>
          </p:nvPr>
        </p:nvSpPr>
        <p:spPr/>
        <p:txBody>
          <a:bodyPr/>
          <a:lstStyle/>
          <a:p>
            <a:r>
              <a:rPr lang="en-US"/>
              <a:t>Facebook Fans Change by Like/Unlike Source | Chili's Malaysia</a:t>
            </a:r>
          </a:p>
        </p:txBody>
      </p:sp>
      <p:graphicFrame>
        <p:nvGraphicFramePr>
          <p:cNvPr id="6" name="Chart Placeholder 5">
            <a:extLst>
              <a:ext uri="{FF2B5EF4-FFF2-40B4-BE49-F238E27FC236}">
                <a16:creationId xmlns:a16="http://schemas.microsoft.com/office/drawing/2014/main" id="{45C4BD0D-B314-4C51-8112-F0CFEE87DD7E}"/>
              </a:ext>
            </a:extLst>
          </p:cNvPr>
          <p:cNvGraphicFramePr>
            <a:graphicFrameLocks noGrp="1"/>
          </p:cNvGraphicFramePr>
          <p:nvPr>
            <p:ph type="chart" sz="quarter" idx="13"/>
            <p:extLst>
              <p:ext uri="{D42A27DB-BD31-4B8C-83A1-F6EECF244321}">
                <p14:modId xmlns:p14="http://schemas.microsoft.com/office/powerpoint/2010/main" val="4170972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A0F6EB-A568-4F1E-A1F4-EBD7A7625867}"/>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4A479A69-CCA8-4BC7-A239-13F4C66DD5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83609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743EC-1814-43B2-BD3F-F40ED5ED0C24}"/>
              </a:ext>
            </a:extLst>
          </p:cNvPr>
          <p:cNvSpPr>
            <a:spLocks noGrp="1"/>
          </p:cNvSpPr>
          <p:nvPr>
            <p:ph type="title"/>
          </p:nvPr>
        </p:nvSpPr>
        <p:spPr/>
        <p:txBody>
          <a:bodyPr/>
          <a:lstStyle/>
          <a:p>
            <a:r>
              <a:rPr lang="en-US"/>
              <a:t>Facebook Average Interactions Per Post | Chili's Malaysia</a:t>
            </a:r>
          </a:p>
        </p:txBody>
      </p:sp>
      <p:graphicFrame>
        <p:nvGraphicFramePr>
          <p:cNvPr id="6" name="Chart Placeholder 5">
            <a:extLst>
              <a:ext uri="{FF2B5EF4-FFF2-40B4-BE49-F238E27FC236}">
                <a16:creationId xmlns:a16="http://schemas.microsoft.com/office/drawing/2014/main" id="{595B5E2E-8AEF-42C7-AD5E-571E8A8D8926}"/>
              </a:ext>
            </a:extLst>
          </p:cNvPr>
          <p:cNvGraphicFramePr>
            <a:graphicFrameLocks noGrp="1"/>
          </p:cNvGraphicFramePr>
          <p:nvPr>
            <p:ph type="chart" sz="quarter" idx="13"/>
            <p:extLst>
              <p:ext uri="{D42A27DB-BD31-4B8C-83A1-F6EECF244321}">
                <p14:modId xmlns:p14="http://schemas.microsoft.com/office/powerpoint/2010/main" val="2169506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F43EB7-E39F-4C04-A658-9F791567D14F}"/>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2C2A9906-B4FB-4CBA-BB2C-04B0897E57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2730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F0A87-8FAC-4F0E-8577-834A5390C8F0}"/>
              </a:ext>
            </a:extLst>
          </p:cNvPr>
          <p:cNvSpPr>
            <a:spLocks noGrp="1"/>
          </p:cNvSpPr>
          <p:nvPr>
            <p:ph type="title"/>
          </p:nvPr>
        </p:nvSpPr>
        <p:spPr/>
        <p:txBody>
          <a:bodyPr/>
          <a:lstStyle/>
          <a:p>
            <a:r>
              <a:rPr lang="en-US"/>
              <a:t>Facebook Fan Demographics | Chili's Malaysia</a:t>
            </a:r>
          </a:p>
        </p:txBody>
      </p:sp>
      <p:graphicFrame>
        <p:nvGraphicFramePr>
          <p:cNvPr id="6" name="Chart Placeholder 5">
            <a:extLst>
              <a:ext uri="{FF2B5EF4-FFF2-40B4-BE49-F238E27FC236}">
                <a16:creationId xmlns:a16="http://schemas.microsoft.com/office/drawing/2014/main" id="{94D16D4F-D984-4114-A55E-23AF4E36224F}"/>
              </a:ext>
            </a:extLst>
          </p:cNvPr>
          <p:cNvGraphicFramePr>
            <a:graphicFrameLocks noGrp="1"/>
          </p:cNvGraphicFramePr>
          <p:nvPr>
            <p:ph type="chart" sz="quarter" idx="13"/>
            <p:extLst>
              <p:ext uri="{D42A27DB-BD31-4B8C-83A1-F6EECF244321}">
                <p14:modId xmlns:p14="http://schemas.microsoft.com/office/powerpoint/2010/main" val="1980890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C794B4-6F9E-4DDB-86CF-2C59CEC7F364}"/>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48FA39F0-089D-4915-BFEE-E111076FC6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9968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8ED03-B1EE-4753-9B2C-685B223610C1}"/>
              </a:ext>
            </a:extLst>
          </p:cNvPr>
          <p:cNvSpPr>
            <a:spLocks noGrp="1"/>
          </p:cNvSpPr>
          <p:nvPr>
            <p:ph type="title"/>
          </p:nvPr>
        </p:nvSpPr>
        <p:spPr/>
        <p:txBody>
          <a:bodyPr/>
          <a:lstStyle/>
          <a:p>
            <a:r>
              <a:rPr lang="en-US"/>
              <a:t>Facebook Interaction Rate By Post Type | Chili's Malaysia</a:t>
            </a:r>
          </a:p>
        </p:txBody>
      </p:sp>
      <p:graphicFrame>
        <p:nvGraphicFramePr>
          <p:cNvPr id="6" name="Chart Placeholder 5">
            <a:extLst>
              <a:ext uri="{FF2B5EF4-FFF2-40B4-BE49-F238E27FC236}">
                <a16:creationId xmlns:a16="http://schemas.microsoft.com/office/drawing/2014/main" id="{3CE52738-EE1B-4F86-8496-CBE9338BBD19}"/>
              </a:ext>
            </a:extLst>
          </p:cNvPr>
          <p:cNvGraphicFramePr>
            <a:graphicFrameLocks noGrp="1"/>
          </p:cNvGraphicFramePr>
          <p:nvPr>
            <p:ph type="chart" sz="quarter" idx="13"/>
            <p:extLst>
              <p:ext uri="{D42A27DB-BD31-4B8C-83A1-F6EECF244321}">
                <p14:modId xmlns:p14="http://schemas.microsoft.com/office/powerpoint/2010/main" val="3785428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C0E203-ABEB-4B5A-A945-0790E53A15FE}"/>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CC3D8170-913C-4750-BA0F-BBC3ECF8AD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2035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9B431-105E-4B27-949A-5CAC04EF8094}"/>
              </a:ext>
            </a:extLst>
          </p:cNvPr>
          <p:cNvSpPr>
            <a:spLocks noGrp="1"/>
          </p:cNvSpPr>
          <p:nvPr>
            <p:ph type="title"/>
          </p:nvPr>
        </p:nvSpPr>
        <p:spPr/>
        <p:txBody>
          <a:bodyPr/>
          <a:lstStyle/>
          <a:p>
            <a:r>
              <a:rPr lang="en-US"/>
              <a:t>Facebook Fans By City Table | Chili's Malaysia - 1 of 3</a:t>
            </a:r>
          </a:p>
        </p:txBody>
      </p:sp>
      <p:graphicFrame>
        <p:nvGraphicFramePr>
          <p:cNvPr id="5" name="Table Placeholder 4">
            <a:extLst>
              <a:ext uri="{FF2B5EF4-FFF2-40B4-BE49-F238E27FC236}">
                <a16:creationId xmlns:a16="http://schemas.microsoft.com/office/drawing/2014/main" id="{0CD28D5A-DC2D-4AEB-9418-8314C27A1843}"/>
              </a:ext>
            </a:extLst>
          </p:cNvPr>
          <p:cNvGraphicFramePr>
            <a:graphicFrameLocks noGrp="1"/>
          </p:cNvGraphicFramePr>
          <p:nvPr>
            <p:ph type="tbl" sz="quarter" idx="13"/>
            <p:extLst>
              <p:ext uri="{D42A27DB-BD31-4B8C-83A1-F6EECF244321}">
                <p14:modId xmlns:p14="http://schemas.microsoft.com/office/powerpoint/2010/main" val="2588625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02546813"/>
                    </a:ext>
                  </a:extLst>
                </a:gridCol>
                <a:gridCol w="1645920">
                  <a:extLst>
                    <a:ext uri="{9D8B030D-6E8A-4147-A177-3AD203B41FA5}">
                      <a16:colId xmlns:a16="http://schemas.microsoft.com/office/drawing/2014/main" val="4037192655"/>
                    </a:ext>
                  </a:extLst>
                </a:gridCol>
                <a:gridCol w="1645920">
                  <a:extLst>
                    <a:ext uri="{9D8B030D-6E8A-4147-A177-3AD203B41FA5}">
                      <a16:colId xmlns:a16="http://schemas.microsoft.com/office/drawing/2014/main" val="1660128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224351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26.1 %</a:t>
                      </a:r>
                    </a:p>
                  </a:txBody>
                  <a:tcPr/>
                </a:tc>
                <a:extLst>
                  <a:ext uri="{0D108BD9-81ED-4DB2-BD59-A6C34878D82A}">
                    <a16:rowId xmlns:a16="http://schemas.microsoft.com/office/drawing/2014/main" val="1097724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extLst>
                  <a:ext uri="{0D108BD9-81ED-4DB2-BD59-A6C34878D82A}">
                    <a16:rowId xmlns:a16="http://schemas.microsoft.com/office/drawing/2014/main" val="2144636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extLst>
                  <a:ext uri="{0D108BD9-81ED-4DB2-BD59-A6C34878D82A}">
                    <a16:rowId xmlns:a16="http://schemas.microsoft.com/office/drawing/2014/main" val="3455327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983064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764015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3495065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190387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922637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246111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479377047"/>
                  </a:ext>
                </a:extLst>
              </a:tr>
            </a:tbl>
          </a:graphicData>
        </a:graphic>
      </p:graphicFrame>
      <p:sp>
        <p:nvSpPr>
          <p:cNvPr id="4" name="Text Placeholder 3">
            <a:extLst>
              <a:ext uri="{FF2B5EF4-FFF2-40B4-BE49-F238E27FC236}">
                <a16:creationId xmlns:a16="http://schemas.microsoft.com/office/drawing/2014/main" id="{BD3A9D3A-5ECF-4060-9A81-DC81B3E7CE5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856405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2A1EF-B28A-470C-ABF2-DD09083009B8}"/>
              </a:ext>
            </a:extLst>
          </p:cNvPr>
          <p:cNvSpPr>
            <a:spLocks noGrp="1"/>
          </p:cNvSpPr>
          <p:nvPr>
            <p:ph type="title"/>
          </p:nvPr>
        </p:nvSpPr>
        <p:spPr/>
        <p:txBody>
          <a:bodyPr/>
          <a:lstStyle/>
          <a:p>
            <a:r>
              <a:rPr lang="en-US"/>
              <a:t>Facebook Fans By City Table | Chili's Malaysia - 2 of 3</a:t>
            </a:r>
          </a:p>
        </p:txBody>
      </p:sp>
      <p:graphicFrame>
        <p:nvGraphicFramePr>
          <p:cNvPr id="5" name="Table Placeholder 4">
            <a:extLst>
              <a:ext uri="{FF2B5EF4-FFF2-40B4-BE49-F238E27FC236}">
                <a16:creationId xmlns:a16="http://schemas.microsoft.com/office/drawing/2014/main" id="{25359491-7447-47C4-BD56-72C13449EB4B}"/>
              </a:ext>
            </a:extLst>
          </p:cNvPr>
          <p:cNvGraphicFramePr>
            <a:graphicFrameLocks noGrp="1"/>
          </p:cNvGraphicFramePr>
          <p:nvPr>
            <p:ph type="tbl" sz="quarter" idx="13"/>
            <p:extLst>
              <p:ext uri="{D42A27DB-BD31-4B8C-83A1-F6EECF244321}">
                <p14:modId xmlns:p14="http://schemas.microsoft.com/office/powerpoint/2010/main" val="3946521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15652864"/>
                    </a:ext>
                  </a:extLst>
                </a:gridCol>
                <a:gridCol w="1645920">
                  <a:extLst>
                    <a:ext uri="{9D8B030D-6E8A-4147-A177-3AD203B41FA5}">
                      <a16:colId xmlns:a16="http://schemas.microsoft.com/office/drawing/2014/main" val="952697715"/>
                    </a:ext>
                  </a:extLst>
                </a:gridCol>
                <a:gridCol w="1645920">
                  <a:extLst>
                    <a:ext uri="{9D8B030D-6E8A-4147-A177-3AD203B41FA5}">
                      <a16:colId xmlns:a16="http://schemas.microsoft.com/office/drawing/2014/main" val="1018757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612708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420656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501754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59339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4058033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476420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584573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42957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044996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4251279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507368921"/>
                  </a:ext>
                </a:extLst>
              </a:tr>
            </a:tbl>
          </a:graphicData>
        </a:graphic>
      </p:graphicFrame>
      <p:sp>
        <p:nvSpPr>
          <p:cNvPr id="4" name="Text Placeholder 3">
            <a:extLst>
              <a:ext uri="{FF2B5EF4-FFF2-40B4-BE49-F238E27FC236}">
                <a16:creationId xmlns:a16="http://schemas.microsoft.com/office/drawing/2014/main" id="{31801700-97F9-4E9D-91E1-6AC29C68899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716146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22855-767C-472A-B25C-292EA85A86CD}"/>
              </a:ext>
            </a:extLst>
          </p:cNvPr>
          <p:cNvSpPr>
            <a:spLocks noGrp="1"/>
          </p:cNvSpPr>
          <p:nvPr>
            <p:ph type="title"/>
          </p:nvPr>
        </p:nvSpPr>
        <p:spPr/>
        <p:txBody>
          <a:bodyPr/>
          <a:lstStyle/>
          <a:p>
            <a:r>
              <a:rPr lang="en-US"/>
              <a:t>Facebook Fans By City Table | Chili's Malaysia - 3 of 3</a:t>
            </a:r>
          </a:p>
        </p:txBody>
      </p:sp>
      <p:graphicFrame>
        <p:nvGraphicFramePr>
          <p:cNvPr id="5" name="Table Placeholder 4">
            <a:extLst>
              <a:ext uri="{FF2B5EF4-FFF2-40B4-BE49-F238E27FC236}">
                <a16:creationId xmlns:a16="http://schemas.microsoft.com/office/drawing/2014/main" id="{08FD78B3-0880-4146-83F1-52EE71E1DBC7}"/>
              </a:ext>
            </a:extLst>
          </p:cNvPr>
          <p:cNvGraphicFramePr>
            <a:graphicFrameLocks noGrp="1"/>
          </p:cNvGraphicFramePr>
          <p:nvPr>
            <p:ph type="tbl" sz="quarter" idx="13"/>
            <p:extLst>
              <p:ext uri="{D42A27DB-BD31-4B8C-83A1-F6EECF244321}">
                <p14:modId xmlns:p14="http://schemas.microsoft.com/office/powerpoint/2010/main" val="3132455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98460042"/>
                    </a:ext>
                  </a:extLst>
                </a:gridCol>
                <a:gridCol w="1645920">
                  <a:extLst>
                    <a:ext uri="{9D8B030D-6E8A-4147-A177-3AD203B41FA5}">
                      <a16:colId xmlns:a16="http://schemas.microsoft.com/office/drawing/2014/main" val="3041841355"/>
                    </a:ext>
                  </a:extLst>
                </a:gridCol>
                <a:gridCol w="1645920">
                  <a:extLst>
                    <a:ext uri="{9D8B030D-6E8A-4147-A177-3AD203B41FA5}">
                      <a16:colId xmlns:a16="http://schemas.microsoft.com/office/drawing/2014/main" val="4047851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270733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3869591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4193765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911456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294104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473177889"/>
                  </a:ext>
                </a:extLst>
              </a:tr>
            </a:tbl>
          </a:graphicData>
        </a:graphic>
      </p:graphicFrame>
      <p:sp>
        <p:nvSpPr>
          <p:cNvPr id="4" name="Text Placeholder 3">
            <a:extLst>
              <a:ext uri="{FF2B5EF4-FFF2-40B4-BE49-F238E27FC236}">
                <a16:creationId xmlns:a16="http://schemas.microsoft.com/office/drawing/2014/main" id="{BB0C71A6-B4FE-415C-BF07-09E2506E3D5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070327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7E2D0-38B0-44F2-BD73-E14F6E58901F}"/>
              </a:ext>
            </a:extLst>
          </p:cNvPr>
          <p:cNvSpPr>
            <a:spLocks noGrp="1"/>
          </p:cNvSpPr>
          <p:nvPr>
            <p:ph type="title"/>
          </p:nvPr>
        </p:nvSpPr>
        <p:spPr/>
        <p:txBody>
          <a:bodyPr/>
          <a:lstStyle/>
          <a:p>
            <a:r>
              <a:rPr lang="en-US"/>
              <a:t>Facebook Own Posts Table | Chili's Malaysia - 1 of 25</a:t>
            </a:r>
          </a:p>
        </p:txBody>
      </p:sp>
      <p:graphicFrame>
        <p:nvGraphicFramePr>
          <p:cNvPr id="5" name="Table Placeholder 4">
            <a:extLst>
              <a:ext uri="{FF2B5EF4-FFF2-40B4-BE49-F238E27FC236}">
                <a16:creationId xmlns:a16="http://schemas.microsoft.com/office/drawing/2014/main" id="{42B2A810-61C0-4685-B173-D2AC32FA2E57}"/>
              </a:ext>
            </a:extLst>
          </p:cNvPr>
          <p:cNvGraphicFramePr>
            <a:graphicFrameLocks noGrp="1"/>
          </p:cNvGraphicFramePr>
          <p:nvPr>
            <p:ph type="tbl" sz="quarter" idx="13"/>
            <p:extLst>
              <p:ext uri="{D42A27DB-BD31-4B8C-83A1-F6EECF244321}">
                <p14:modId xmlns:p14="http://schemas.microsoft.com/office/powerpoint/2010/main" val="3121028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56879654"/>
                    </a:ext>
                  </a:extLst>
                </a:gridCol>
                <a:gridCol w="905256">
                  <a:extLst>
                    <a:ext uri="{9D8B030D-6E8A-4147-A177-3AD203B41FA5}">
                      <a16:colId xmlns:a16="http://schemas.microsoft.com/office/drawing/2014/main" val="1079080018"/>
                    </a:ext>
                  </a:extLst>
                </a:gridCol>
                <a:gridCol w="658368">
                  <a:extLst>
                    <a:ext uri="{9D8B030D-6E8A-4147-A177-3AD203B41FA5}">
                      <a16:colId xmlns:a16="http://schemas.microsoft.com/office/drawing/2014/main" val="2061087377"/>
                    </a:ext>
                  </a:extLst>
                </a:gridCol>
                <a:gridCol w="329184">
                  <a:extLst>
                    <a:ext uri="{9D8B030D-6E8A-4147-A177-3AD203B41FA5}">
                      <a16:colId xmlns:a16="http://schemas.microsoft.com/office/drawing/2014/main" val="2069480255"/>
                    </a:ext>
                  </a:extLst>
                </a:gridCol>
                <a:gridCol w="329184">
                  <a:extLst>
                    <a:ext uri="{9D8B030D-6E8A-4147-A177-3AD203B41FA5}">
                      <a16:colId xmlns:a16="http://schemas.microsoft.com/office/drawing/2014/main" val="3958454562"/>
                    </a:ext>
                  </a:extLst>
                </a:gridCol>
                <a:gridCol w="329184">
                  <a:extLst>
                    <a:ext uri="{9D8B030D-6E8A-4147-A177-3AD203B41FA5}">
                      <a16:colId xmlns:a16="http://schemas.microsoft.com/office/drawing/2014/main" val="1425487587"/>
                    </a:ext>
                  </a:extLst>
                </a:gridCol>
                <a:gridCol w="329184">
                  <a:extLst>
                    <a:ext uri="{9D8B030D-6E8A-4147-A177-3AD203B41FA5}">
                      <a16:colId xmlns:a16="http://schemas.microsoft.com/office/drawing/2014/main" val="862720974"/>
                    </a:ext>
                  </a:extLst>
                </a:gridCol>
                <a:gridCol w="329184">
                  <a:extLst>
                    <a:ext uri="{9D8B030D-6E8A-4147-A177-3AD203B41FA5}">
                      <a16:colId xmlns:a16="http://schemas.microsoft.com/office/drawing/2014/main" val="561427583"/>
                    </a:ext>
                  </a:extLst>
                </a:gridCol>
                <a:gridCol w="329184">
                  <a:extLst>
                    <a:ext uri="{9D8B030D-6E8A-4147-A177-3AD203B41FA5}">
                      <a16:colId xmlns:a16="http://schemas.microsoft.com/office/drawing/2014/main" val="452110735"/>
                    </a:ext>
                  </a:extLst>
                </a:gridCol>
                <a:gridCol w="329184">
                  <a:extLst>
                    <a:ext uri="{9D8B030D-6E8A-4147-A177-3AD203B41FA5}">
                      <a16:colId xmlns:a16="http://schemas.microsoft.com/office/drawing/2014/main" val="1449956163"/>
                    </a:ext>
                  </a:extLst>
                </a:gridCol>
                <a:gridCol w="329184">
                  <a:extLst>
                    <a:ext uri="{9D8B030D-6E8A-4147-A177-3AD203B41FA5}">
                      <a16:colId xmlns:a16="http://schemas.microsoft.com/office/drawing/2014/main" val="962789252"/>
                    </a:ext>
                  </a:extLst>
                </a:gridCol>
                <a:gridCol w="329184">
                  <a:extLst>
                    <a:ext uri="{9D8B030D-6E8A-4147-A177-3AD203B41FA5}">
                      <a16:colId xmlns:a16="http://schemas.microsoft.com/office/drawing/2014/main" val="486591760"/>
                    </a:ext>
                  </a:extLst>
                </a:gridCol>
                <a:gridCol w="329184">
                  <a:extLst>
                    <a:ext uri="{9D8B030D-6E8A-4147-A177-3AD203B41FA5}">
                      <a16:colId xmlns:a16="http://schemas.microsoft.com/office/drawing/2014/main" val="3344481109"/>
                    </a:ext>
                  </a:extLst>
                </a:gridCol>
                <a:gridCol w="329184">
                  <a:extLst>
                    <a:ext uri="{9D8B030D-6E8A-4147-A177-3AD203B41FA5}">
                      <a16:colId xmlns:a16="http://schemas.microsoft.com/office/drawing/2014/main" val="2934129352"/>
                    </a:ext>
                  </a:extLst>
                </a:gridCol>
                <a:gridCol w="329184">
                  <a:extLst>
                    <a:ext uri="{9D8B030D-6E8A-4147-A177-3AD203B41FA5}">
                      <a16:colId xmlns:a16="http://schemas.microsoft.com/office/drawing/2014/main" val="3507130023"/>
                    </a:ext>
                  </a:extLst>
                </a:gridCol>
                <a:gridCol w="329184">
                  <a:extLst>
                    <a:ext uri="{9D8B030D-6E8A-4147-A177-3AD203B41FA5}">
                      <a16:colId xmlns:a16="http://schemas.microsoft.com/office/drawing/2014/main" val="83005117"/>
                    </a:ext>
                  </a:extLst>
                </a:gridCol>
                <a:gridCol w="329184">
                  <a:extLst>
                    <a:ext uri="{9D8B030D-6E8A-4147-A177-3AD203B41FA5}">
                      <a16:colId xmlns:a16="http://schemas.microsoft.com/office/drawing/2014/main" val="1486503633"/>
                    </a:ext>
                  </a:extLst>
                </a:gridCol>
                <a:gridCol w="329184">
                  <a:extLst>
                    <a:ext uri="{9D8B030D-6E8A-4147-A177-3AD203B41FA5}">
                      <a16:colId xmlns:a16="http://schemas.microsoft.com/office/drawing/2014/main" val="3500523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322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- 2018-01-31 10:00:00 </a:t>
                      </a:r>
                      <a:r>
                        <a:rPr kumimoji="0" lang="en-US" sz="1000" b="0" i="0" u="none" strike="noStrike" kern="1200" cap="none" spc="0" normalizeH="0" baseline="0" noProof="0">
                          <a:ln>
                            <a:noFill/>
                          </a:ln>
                          <a:solidFill>
                            <a:prstClr val="black"/>
                          </a:solidFill>
                          <a:effectLst/>
                          <a:uLnTx/>
                          <a:uFillTx/>
                          <a:latin typeface="+mn-lt"/>
                          <a:ea typeface="+mn-ea"/>
                          <a:cs typeface="+mn-cs"/>
                        </a:rPr>
                        <a:t> 
 Don’t have time for lunch? Think again. </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Lunchtime, your time, your place, with Chili’s Delivery. 
http://bit.ly/chilisonline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https://scontent.xx.fbcdn.net/v/t1.0-9/26994263_1614856831915383_6075343550770883985_n.png?_nc_cat=0&amp;oh=00fa4eb17876a9a6f9cfbc83663dd11d&amp;oe=5B2A7B61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4982235"/>
                  </a:ext>
                </a:extLst>
              </a:tr>
            </a:tbl>
          </a:graphicData>
        </a:graphic>
      </p:graphicFrame>
      <p:sp>
        <p:nvSpPr>
          <p:cNvPr id="4" name="Text Placeholder 3">
            <a:extLst>
              <a:ext uri="{FF2B5EF4-FFF2-40B4-BE49-F238E27FC236}">
                <a16:creationId xmlns:a16="http://schemas.microsoft.com/office/drawing/2014/main" id="{231A4A27-25C5-4635-ADDF-C485FD7D72A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1813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3033C-28D3-4831-B4E5-CAE77FAF6927}"/>
              </a:ext>
            </a:extLst>
          </p:cNvPr>
          <p:cNvSpPr>
            <a:spLocks noGrp="1"/>
          </p:cNvSpPr>
          <p:nvPr>
            <p:ph type="title"/>
          </p:nvPr>
        </p:nvSpPr>
        <p:spPr/>
        <p:txBody>
          <a:bodyPr/>
          <a:lstStyle/>
          <a:p>
            <a:r>
              <a:rPr lang="en-US"/>
              <a:t>Facebook Own Posts Table | Chili's Malaysia - 2 of 25</a:t>
            </a:r>
          </a:p>
        </p:txBody>
      </p:sp>
      <p:graphicFrame>
        <p:nvGraphicFramePr>
          <p:cNvPr id="5" name="Table Placeholder 4">
            <a:extLst>
              <a:ext uri="{FF2B5EF4-FFF2-40B4-BE49-F238E27FC236}">
                <a16:creationId xmlns:a16="http://schemas.microsoft.com/office/drawing/2014/main" id="{57373FC6-E24D-4784-93E5-26F840FB0AC6}"/>
              </a:ext>
            </a:extLst>
          </p:cNvPr>
          <p:cNvGraphicFramePr>
            <a:graphicFrameLocks noGrp="1"/>
          </p:cNvGraphicFramePr>
          <p:nvPr>
            <p:ph type="tbl" sz="quarter" idx="13"/>
            <p:extLst>
              <p:ext uri="{D42A27DB-BD31-4B8C-83A1-F6EECF244321}">
                <p14:modId xmlns:p14="http://schemas.microsoft.com/office/powerpoint/2010/main" val="348588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99426672"/>
                    </a:ext>
                  </a:extLst>
                </a:gridCol>
                <a:gridCol w="905256">
                  <a:extLst>
                    <a:ext uri="{9D8B030D-6E8A-4147-A177-3AD203B41FA5}">
                      <a16:colId xmlns:a16="http://schemas.microsoft.com/office/drawing/2014/main" val="693317585"/>
                    </a:ext>
                  </a:extLst>
                </a:gridCol>
                <a:gridCol w="658368">
                  <a:extLst>
                    <a:ext uri="{9D8B030D-6E8A-4147-A177-3AD203B41FA5}">
                      <a16:colId xmlns:a16="http://schemas.microsoft.com/office/drawing/2014/main" val="16931256"/>
                    </a:ext>
                  </a:extLst>
                </a:gridCol>
                <a:gridCol w="329184">
                  <a:extLst>
                    <a:ext uri="{9D8B030D-6E8A-4147-A177-3AD203B41FA5}">
                      <a16:colId xmlns:a16="http://schemas.microsoft.com/office/drawing/2014/main" val="1064308119"/>
                    </a:ext>
                  </a:extLst>
                </a:gridCol>
                <a:gridCol w="329184">
                  <a:extLst>
                    <a:ext uri="{9D8B030D-6E8A-4147-A177-3AD203B41FA5}">
                      <a16:colId xmlns:a16="http://schemas.microsoft.com/office/drawing/2014/main" val="633251936"/>
                    </a:ext>
                  </a:extLst>
                </a:gridCol>
                <a:gridCol w="329184">
                  <a:extLst>
                    <a:ext uri="{9D8B030D-6E8A-4147-A177-3AD203B41FA5}">
                      <a16:colId xmlns:a16="http://schemas.microsoft.com/office/drawing/2014/main" val="1265540487"/>
                    </a:ext>
                  </a:extLst>
                </a:gridCol>
                <a:gridCol w="329184">
                  <a:extLst>
                    <a:ext uri="{9D8B030D-6E8A-4147-A177-3AD203B41FA5}">
                      <a16:colId xmlns:a16="http://schemas.microsoft.com/office/drawing/2014/main" val="2492250135"/>
                    </a:ext>
                  </a:extLst>
                </a:gridCol>
                <a:gridCol w="329184">
                  <a:extLst>
                    <a:ext uri="{9D8B030D-6E8A-4147-A177-3AD203B41FA5}">
                      <a16:colId xmlns:a16="http://schemas.microsoft.com/office/drawing/2014/main" val="634499067"/>
                    </a:ext>
                  </a:extLst>
                </a:gridCol>
                <a:gridCol w="329184">
                  <a:extLst>
                    <a:ext uri="{9D8B030D-6E8A-4147-A177-3AD203B41FA5}">
                      <a16:colId xmlns:a16="http://schemas.microsoft.com/office/drawing/2014/main" val="1517110946"/>
                    </a:ext>
                  </a:extLst>
                </a:gridCol>
                <a:gridCol w="329184">
                  <a:extLst>
                    <a:ext uri="{9D8B030D-6E8A-4147-A177-3AD203B41FA5}">
                      <a16:colId xmlns:a16="http://schemas.microsoft.com/office/drawing/2014/main" val="559799562"/>
                    </a:ext>
                  </a:extLst>
                </a:gridCol>
                <a:gridCol w="329184">
                  <a:extLst>
                    <a:ext uri="{9D8B030D-6E8A-4147-A177-3AD203B41FA5}">
                      <a16:colId xmlns:a16="http://schemas.microsoft.com/office/drawing/2014/main" val="4065463549"/>
                    </a:ext>
                  </a:extLst>
                </a:gridCol>
                <a:gridCol w="329184">
                  <a:extLst>
                    <a:ext uri="{9D8B030D-6E8A-4147-A177-3AD203B41FA5}">
                      <a16:colId xmlns:a16="http://schemas.microsoft.com/office/drawing/2014/main" val="429754598"/>
                    </a:ext>
                  </a:extLst>
                </a:gridCol>
                <a:gridCol w="329184">
                  <a:extLst>
                    <a:ext uri="{9D8B030D-6E8A-4147-A177-3AD203B41FA5}">
                      <a16:colId xmlns:a16="http://schemas.microsoft.com/office/drawing/2014/main" val="876228988"/>
                    </a:ext>
                  </a:extLst>
                </a:gridCol>
                <a:gridCol w="329184">
                  <a:extLst>
                    <a:ext uri="{9D8B030D-6E8A-4147-A177-3AD203B41FA5}">
                      <a16:colId xmlns:a16="http://schemas.microsoft.com/office/drawing/2014/main" val="2232306111"/>
                    </a:ext>
                  </a:extLst>
                </a:gridCol>
                <a:gridCol w="329184">
                  <a:extLst>
                    <a:ext uri="{9D8B030D-6E8A-4147-A177-3AD203B41FA5}">
                      <a16:colId xmlns:a16="http://schemas.microsoft.com/office/drawing/2014/main" val="2826341"/>
                    </a:ext>
                  </a:extLst>
                </a:gridCol>
                <a:gridCol w="329184">
                  <a:extLst>
                    <a:ext uri="{9D8B030D-6E8A-4147-A177-3AD203B41FA5}">
                      <a16:colId xmlns:a16="http://schemas.microsoft.com/office/drawing/2014/main" val="3976202039"/>
                    </a:ext>
                  </a:extLst>
                </a:gridCol>
                <a:gridCol w="329184">
                  <a:extLst>
                    <a:ext uri="{9D8B030D-6E8A-4147-A177-3AD203B41FA5}">
                      <a16:colId xmlns:a16="http://schemas.microsoft.com/office/drawing/2014/main" val="3719301488"/>
                    </a:ext>
                  </a:extLst>
                </a:gridCol>
                <a:gridCol w="329184">
                  <a:extLst>
                    <a:ext uri="{9D8B030D-6E8A-4147-A177-3AD203B41FA5}">
                      <a16:colId xmlns:a16="http://schemas.microsoft.com/office/drawing/2014/main" val="4043786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9687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- 2018-01-30 10:00:09 </a:t>
                      </a:r>
                      <a:r>
                        <a:rPr kumimoji="0" lang="en-US" sz="1000" b="0" i="0" u="none" strike="noStrike" kern="1200" cap="none" spc="0" normalizeH="0" baseline="0" noProof="0">
                          <a:ln>
                            <a:noFill/>
                          </a:ln>
                          <a:solidFill>
                            <a:prstClr val="black"/>
                          </a:solidFill>
                          <a:effectLst/>
                          <a:uLnTx/>
                          <a:uFillTx/>
                          <a:latin typeface="+mn-lt"/>
                          <a:ea typeface="+mn-ea"/>
                          <a:cs typeface="+mn-cs"/>
                        </a:rPr>
                        <a:t> 
 Can’t decide what to eat? Try our Chili’s Lunch Combo!
Great value, awesome taste: http://bit.ly/chilislunchcombo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https://scontent.xx.fbcdn.net/v/t1.0-9/27331592_1614854898582243_2624016177957550203_n.png?oh=92bd2fe9d65043a36bf19053bcb1b35d&amp;oe=5B2307C6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9358554"/>
                  </a:ext>
                </a:extLst>
              </a:tr>
            </a:tbl>
          </a:graphicData>
        </a:graphic>
      </p:graphicFrame>
      <p:sp>
        <p:nvSpPr>
          <p:cNvPr id="4" name="Text Placeholder 3">
            <a:extLst>
              <a:ext uri="{FF2B5EF4-FFF2-40B4-BE49-F238E27FC236}">
                <a16:creationId xmlns:a16="http://schemas.microsoft.com/office/drawing/2014/main" id="{EFC4E13B-74DA-4294-9E36-DCDCAFE99F6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1275927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482B2-8AA9-4A99-BCC3-425E28150F04}"/>
              </a:ext>
            </a:extLst>
          </p:cNvPr>
          <p:cNvSpPr>
            <a:spLocks noGrp="1"/>
          </p:cNvSpPr>
          <p:nvPr>
            <p:ph type="title"/>
          </p:nvPr>
        </p:nvSpPr>
        <p:spPr/>
        <p:txBody>
          <a:bodyPr/>
          <a:lstStyle/>
          <a:p>
            <a:r>
              <a:rPr lang="en-US"/>
              <a:t>Facebook Own Posts Table | Chili's Malaysia - 3 of 25</a:t>
            </a:r>
          </a:p>
        </p:txBody>
      </p:sp>
      <p:graphicFrame>
        <p:nvGraphicFramePr>
          <p:cNvPr id="5" name="Table Placeholder 4">
            <a:extLst>
              <a:ext uri="{FF2B5EF4-FFF2-40B4-BE49-F238E27FC236}">
                <a16:creationId xmlns:a16="http://schemas.microsoft.com/office/drawing/2014/main" id="{997F9F2C-1089-4100-9ED2-396921F251C3}"/>
              </a:ext>
            </a:extLst>
          </p:cNvPr>
          <p:cNvGraphicFramePr>
            <a:graphicFrameLocks noGrp="1"/>
          </p:cNvGraphicFramePr>
          <p:nvPr>
            <p:ph type="tbl" sz="quarter" idx="13"/>
            <p:extLst>
              <p:ext uri="{D42A27DB-BD31-4B8C-83A1-F6EECF244321}">
                <p14:modId xmlns:p14="http://schemas.microsoft.com/office/powerpoint/2010/main" val="3053957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12125076"/>
                    </a:ext>
                  </a:extLst>
                </a:gridCol>
                <a:gridCol w="905256">
                  <a:extLst>
                    <a:ext uri="{9D8B030D-6E8A-4147-A177-3AD203B41FA5}">
                      <a16:colId xmlns:a16="http://schemas.microsoft.com/office/drawing/2014/main" val="1340231878"/>
                    </a:ext>
                  </a:extLst>
                </a:gridCol>
                <a:gridCol w="658368">
                  <a:extLst>
                    <a:ext uri="{9D8B030D-6E8A-4147-A177-3AD203B41FA5}">
                      <a16:colId xmlns:a16="http://schemas.microsoft.com/office/drawing/2014/main" val="1267753271"/>
                    </a:ext>
                  </a:extLst>
                </a:gridCol>
                <a:gridCol w="329184">
                  <a:extLst>
                    <a:ext uri="{9D8B030D-6E8A-4147-A177-3AD203B41FA5}">
                      <a16:colId xmlns:a16="http://schemas.microsoft.com/office/drawing/2014/main" val="828650951"/>
                    </a:ext>
                  </a:extLst>
                </a:gridCol>
                <a:gridCol w="329184">
                  <a:extLst>
                    <a:ext uri="{9D8B030D-6E8A-4147-A177-3AD203B41FA5}">
                      <a16:colId xmlns:a16="http://schemas.microsoft.com/office/drawing/2014/main" val="3221504421"/>
                    </a:ext>
                  </a:extLst>
                </a:gridCol>
                <a:gridCol w="329184">
                  <a:extLst>
                    <a:ext uri="{9D8B030D-6E8A-4147-A177-3AD203B41FA5}">
                      <a16:colId xmlns:a16="http://schemas.microsoft.com/office/drawing/2014/main" val="3571951053"/>
                    </a:ext>
                  </a:extLst>
                </a:gridCol>
                <a:gridCol w="329184">
                  <a:extLst>
                    <a:ext uri="{9D8B030D-6E8A-4147-A177-3AD203B41FA5}">
                      <a16:colId xmlns:a16="http://schemas.microsoft.com/office/drawing/2014/main" val="1778997425"/>
                    </a:ext>
                  </a:extLst>
                </a:gridCol>
                <a:gridCol w="329184">
                  <a:extLst>
                    <a:ext uri="{9D8B030D-6E8A-4147-A177-3AD203B41FA5}">
                      <a16:colId xmlns:a16="http://schemas.microsoft.com/office/drawing/2014/main" val="3411133081"/>
                    </a:ext>
                  </a:extLst>
                </a:gridCol>
                <a:gridCol w="329184">
                  <a:extLst>
                    <a:ext uri="{9D8B030D-6E8A-4147-A177-3AD203B41FA5}">
                      <a16:colId xmlns:a16="http://schemas.microsoft.com/office/drawing/2014/main" val="3629809117"/>
                    </a:ext>
                  </a:extLst>
                </a:gridCol>
                <a:gridCol w="329184">
                  <a:extLst>
                    <a:ext uri="{9D8B030D-6E8A-4147-A177-3AD203B41FA5}">
                      <a16:colId xmlns:a16="http://schemas.microsoft.com/office/drawing/2014/main" val="3638362548"/>
                    </a:ext>
                  </a:extLst>
                </a:gridCol>
                <a:gridCol w="329184">
                  <a:extLst>
                    <a:ext uri="{9D8B030D-6E8A-4147-A177-3AD203B41FA5}">
                      <a16:colId xmlns:a16="http://schemas.microsoft.com/office/drawing/2014/main" val="1621146242"/>
                    </a:ext>
                  </a:extLst>
                </a:gridCol>
                <a:gridCol w="329184">
                  <a:extLst>
                    <a:ext uri="{9D8B030D-6E8A-4147-A177-3AD203B41FA5}">
                      <a16:colId xmlns:a16="http://schemas.microsoft.com/office/drawing/2014/main" val="1878234930"/>
                    </a:ext>
                  </a:extLst>
                </a:gridCol>
                <a:gridCol w="329184">
                  <a:extLst>
                    <a:ext uri="{9D8B030D-6E8A-4147-A177-3AD203B41FA5}">
                      <a16:colId xmlns:a16="http://schemas.microsoft.com/office/drawing/2014/main" val="1015194882"/>
                    </a:ext>
                  </a:extLst>
                </a:gridCol>
                <a:gridCol w="329184">
                  <a:extLst>
                    <a:ext uri="{9D8B030D-6E8A-4147-A177-3AD203B41FA5}">
                      <a16:colId xmlns:a16="http://schemas.microsoft.com/office/drawing/2014/main" val="1108119134"/>
                    </a:ext>
                  </a:extLst>
                </a:gridCol>
                <a:gridCol w="329184">
                  <a:extLst>
                    <a:ext uri="{9D8B030D-6E8A-4147-A177-3AD203B41FA5}">
                      <a16:colId xmlns:a16="http://schemas.microsoft.com/office/drawing/2014/main" val="740405012"/>
                    </a:ext>
                  </a:extLst>
                </a:gridCol>
                <a:gridCol w="329184">
                  <a:extLst>
                    <a:ext uri="{9D8B030D-6E8A-4147-A177-3AD203B41FA5}">
                      <a16:colId xmlns:a16="http://schemas.microsoft.com/office/drawing/2014/main" val="18186133"/>
                    </a:ext>
                  </a:extLst>
                </a:gridCol>
                <a:gridCol w="329184">
                  <a:extLst>
                    <a:ext uri="{9D8B030D-6E8A-4147-A177-3AD203B41FA5}">
                      <a16:colId xmlns:a16="http://schemas.microsoft.com/office/drawing/2014/main" val="298694567"/>
                    </a:ext>
                  </a:extLst>
                </a:gridCol>
                <a:gridCol w="329184">
                  <a:extLst>
                    <a:ext uri="{9D8B030D-6E8A-4147-A177-3AD203B41FA5}">
                      <a16:colId xmlns:a16="http://schemas.microsoft.com/office/drawing/2014/main" val="3488669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8089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- 2018-01-29 10:00:00 </a:t>
                      </a:r>
                      <a:r>
                        <a:rPr kumimoji="0" lang="en-US" sz="1000" b="0" i="0" u="none" strike="noStrike" kern="1200" cap="none" spc="0" normalizeH="0" baseline="0" noProof="0">
                          <a:ln>
                            <a:noFill/>
                          </a:ln>
                          <a:solidFill>
                            <a:prstClr val="black"/>
                          </a:solidFill>
                          <a:effectLst/>
                          <a:uLnTx/>
                          <a:uFillTx/>
                          <a:latin typeface="+mn-lt"/>
                          <a:ea typeface="+mn-ea"/>
                          <a:cs typeface="+mn-cs"/>
                        </a:rPr>
                        <a:t> 
 That’s right it’s Oreo Cookie Sundae! 
Check out more exciting new additions to our core menu at http://chilis.com.my/category/food_menu/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https://scontent.xx.fbcdn.net/v/t1.0-9/27337319_1614854388582294_7161407537885517688_n.png?_nc_cat=0&amp;oh=4238e090732a98839d49c286d4898d63&amp;oe=5B9E4272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06/23/2018 16:39:41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4381743"/>
                  </a:ext>
                </a:extLst>
              </a:tr>
            </a:tbl>
          </a:graphicData>
        </a:graphic>
      </p:graphicFrame>
      <p:sp>
        <p:nvSpPr>
          <p:cNvPr id="4" name="Text Placeholder 3">
            <a:extLst>
              <a:ext uri="{FF2B5EF4-FFF2-40B4-BE49-F238E27FC236}">
                <a16:creationId xmlns:a16="http://schemas.microsoft.com/office/drawing/2014/main" id="{72C7E7D0-9E47-4570-874F-DC97A8EF685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742434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C7B3-6E5F-4FD1-A31C-7C563F82BDC9}"/>
              </a:ext>
            </a:extLst>
          </p:cNvPr>
          <p:cNvSpPr>
            <a:spLocks noGrp="1"/>
          </p:cNvSpPr>
          <p:nvPr>
            <p:ph type="title"/>
          </p:nvPr>
        </p:nvSpPr>
        <p:spPr/>
        <p:txBody>
          <a:bodyPr/>
          <a:lstStyle/>
          <a:p>
            <a:r>
              <a:rPr lang="en-US"/>
              <a:t>Facebook Own Posts Table | Chili's Malaysia - 4 of 25</a:t>
            </a:r>
          </a:p>
        </p:txBody>
      </p:sp>
      <p:graphicFrame>
        <p:nvGraphicFramePr>
          <p:cNvPr id="5" name="Table Placeholder 4">
            <a:extLst>
              <a:ext uri="{FF2B5EF4-FFF2-40B4-BE49-F238E27FC236}">
                <a16:creationId xmlns:a16="http://schemas.microsoft.com/office/drawing/2014/main" id="{D937E24C-BF67-47A0-AB62-6F2ED60CC619}"/>
              </a:ext>
            </a:extLst>
          </p:cNvPr>
          <p:cNvGraphicFramePr>
            <a:graphicFrameLocks noGrp="1"/>
          </p:cNvGraphicFramePr>
          <p:nvPr>
            <p:ph type="tbl" sz="quarter" idx="13"/>
            <p:extLst>
              <p:ext uri="{D42A27DB-BD31-4B8C-83A1-F6EECF244321}">
                <p14:modId xmlns:p14="http://schemas.microsoft.com/office/powerpoint/2010/main" val="147951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15418782"/>
                    </a:ext>
                  </a:extLst>
                </a:gridCol>
                <a:gridCol w="905256">
                  <a:extLst>
                    <a:ext uri="{9D8B030D-6E8A-4147-A177-3AD203B41FA5}">
                      <a16:colId xmlns:a16="http://schemas.microsoft.com/office/drawing/2014/main" val="69760638"/>
                    </a:ext>
                  </a:extLst>
                </a:gridCol>
                <a:gridCol w="658368">
                  <a:extLst>
                    <a:ext uri="{9D8B030D-6E8A-4147-A177-3AD203B41FA5}">
                      <a16:colId xmlns:a16="http://schemas.microsoft.com/office/drawing/2014/main" val="4107577985"/>
                    </a:ext>
                  </a:extLst>
                </a:gridCol>
                <a:gridCol w="329184">
                  <a:extLst>
                    <a:ext uri="{9D8B030D-6E8A-4147-A177-3AD203B41FA5}">
                      <a16:colId xmlns:a16="http://schemas.microsoft.com/office/drawing/2014/main" val="1737827267"/>
                    </a:ext>
                  </a:extLst>
                </a:gridCol>
                <a:gridCol w="329184">
                  <a:extLst>
                    <a:ext uri="{9D8B030D-6E8A-4147-A177-3AD203B41FA5}">
                      <a16:colId xmlns:a16="http://schemas.microsoft.com/office/drawing/2014/main" val="1426979450"/>
                    </a:ext>
                  </a:extLst>
                </a:gridCol>
                <a:gridCol w="329184">
                  <a:extLst>
                    <a:ext uri="{9D8B030D-6E8A-4147-A177-3AD203B41FA5}">
                      <a16:colId xmlns:a16="http://schemas.microsoft.com/office/drawing/2014/main" val="4084442945"/>
                    </a:ext>
                  </a:extLst>
                </a:gridCol>
                <a:gridCol w="329184">
                  <a:extLst>
                    <a:ext uri="{9D8B030D-6E8A-4147-A177-3AD203B41FA5}">
                      <a16:colId xmlns:a16="http://schemas.microsoft.com/office/drawing/2014/main" val="1327328254"/>
                    </a:ext>
                  </a:extLst>
                </a:gridCol>
                <a:gridCol w="329184">
                  <a:extLst>
                    <a:ext uri="{9D8B030D-6E8A-4147-A177-3AD203B41FA5}">
                      <a16:colId xmlns:a16="http://schemas.microsoft.com/office/drawing/2014/main" val="2417685145"/>
                    </a:ext>
                  </a:extLst>
                </a:gridCol>
                <a:gridCol w="329184">
                  <a:extLst>
                    <a:ext uri="{9D8B030D-6E8A-4147-A177-3AD203B41FA5}">
                      <a16:colId xmlns:a16="http://schemas.microsoft.com/office/drawing/2014/main" val="3351087047"/>
                    </a:ext>
                  </a:extLst>
                </a:gridCol>
                <a:gridCol w="329184">
                  <a:extLst>
                    <a:ext uri="{9D8B030D-6E8A-4147-A177-3AD203B41FA5}">
                      <a16:colId xmlns:a16="http://schemas.microsoft.com/office/drawing/2014/main" val="20873829"/>
                    </a:ext>
                  </a:extLst>
                </a:gridCol>
                <a:gridCol w="329184">
                  <a:extLst>
                    <a:ext uri="{9D8B030D-6E8A-4147-A177-3AD203B41FA5}">
                      <a16:colId xmlns:a16="http://schemas.microsoft.com/office/drawing/2014/main" val="4112705320"/>
                    </a:ext>
                  </a:extLst>
                </a:gridCol>
                <a:gridCol w="329184">
                  <a:extLst>
                    <a:ext uri="{9D8B030D-6E8A-4147-A177-3AD203B41FA5}">
                      <a16:colId xmlns:a16="http://schemas.microsoft.com/office/drawing/2014/main" val="3676254547"/>
                    </a:ext>
                  </a:extLst>
                </a:gridCol>
                <a:gridCol w="329184">
                  <a:extLst>
                    <a:ext uri="{9D8B030D-6E8A-4147-A177-3AD203B41FA5}">
                      <a16:colId xmlns:a16="http://schemas.microsoft.com/office/drawing/2014/main" val="3077318479"/>
                    </a:ext>
                  </a:extLst>
                </a:gridCol>
                <a:gridCol w="329184">
                  <a:extLst>
                    <a:ext uri="{9D8B030D-6E8A-4147-A177-3AD203B41FA5}">
                      <a16:colId xmlns:a16="http://schemas.microsoft.com/office/drawing/2014/main" val="488182028"/>
                    </a:ext>
                  </a:extLst>
                </a:gridCol>
                <a:gridCol w="329184">
                  <a:extLst>
                    <a:ext uri="{9D8B030D-6E8A-4147-A177-3AD203B41FA5}">
                      <a16:colId xmlns:a16="http://schemas.microsoft.com/office/drawing/2014/main" val="1825020164"/>
                    </a:ext>
                  </a:extLst>
                </a:gridCol>
                <a:gridCol w="329184">
                  <a:extLst>
                    <a:ext uri="{9D8B030D-6E8A-4147-A177-3AD203B41FA5}">
                      <a16:colId xmlns:a16="http://schemas.microsoft.com/office/drawing/2014/main" val="1425767245"/>
                    </a:ext>
                  </a:extLst>
                </a:gridCol>
                <a:gridCol w="329184">
                  <a:extLst>
                    <a:ext uri="{9D8B030D-6E8A-4147-A177-3AD203B41FA5}">
                      <a16:colId xmlns:a16="http://schemas.microsoft.com/office/drawing/2014/main" val="1257961820"/>
                    </a:ext>
                  </a:extLst>
                </a:gridCol>
                <a:gridCol w="329184">
                  <a:extLst>
                    <a:ext uri="{9D8B030D-6E8A-4147-A177-3AD203B41FA5}">
                      <a16:colId xmlns:a16="http://schemas.microsoft.com/office/drawing/2014/main" val="3591297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5456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- 2018-01-28 15:16:33 </a:t>
                      </a:r>
                      <a:r>
                        <a:rPr kumimoji="0" lang="en-US" sz="1000" b="0" i="0" u="none" strike="noStrike" kern="1200" cap="none" spc="0" normalizeH="0" baseline="0" noProof="0">
                          <a:ln>
                            <a:noFill/>
                          </a:ln>
                          <a:solidFill>
                            <a:prstClr val="black"/>
                          </a:solidFill>
                          <a:effectLst/>
                          <a:uLnTx/>
                          <a:uFillTx/>
                          <a:latin typeface="+mn-lt"/>
                          <a:ea typeface="+mn-ea"/>
                          <a:cs typeface="+mn-cs"/>
                        </a:rPr>
                        <a:t> 
 Can you guess the name of our new dessert?
Here’s a hint: It’s O _ _ _  C_ _ _IE S_N_ _ 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https://scontent.xx.fbcdn.net/v/t1.0-9/26993450_1614852535249146_5068272415608042553_n.png?oh=30d2f2063c7590a1156e9ec264f80e2e&amp;oe=5B1E0C76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1555931"/>
                  </a:ext>
                </a:extLst>
              </a:tr>
            </a:tbl>
          </a:graphicData>
        </a:graphic>
      </p:graphicFrame>
      <p:sp>
        <p:nvSpPr>
          <p:cNvPr id="4" name="Text Placeholder 3">
            <a:extLst>
              <a:ext uri="{FF2B5EF4-FFF2-40B4-BE49-F238E27FC236}">
                <a16:creationId xmlns:a16="http://schemas.microsoft.com/office/drawing/2014/main" id="{993763DF-77CA-4061-8869-E1E562C310E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524037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9DD7C-D9F7-4D55-9DB4-798D5AAF8B11}"/>
              </a:ext>
            </a:extLst>
          </p:cNvPr>
          <p:cNvSpPr>
            <a:spLocks noGrp="1"/>
          </p:cNvSpPr>
          <p:nvPr>
            <p:ph type="title"/>
          </p:nvPr>
        </p:nvSpPr>
        <p:spPr/>
        <p:txBody>
          <a:bodyPr/>
          <a:lstStyle/>
          <a:p>
            <a:r>
              <a:rPr lang="en-US"/>
              <a:t>Facebook Own Posts Table | Chili's Malaysia - 5 of 25</a:t>
            </a:r>
          </a:p>
        </p:txBody>
      </p:sp>
      <p:graphicFrame>
        <p:nvGraphicFramePr>
          <p:cNvPr id="5" name="Table Placeholder 4">
            <a:extLst>
              <a:ext uri="{FF2B5EF4-FFF2-40B4-BE49-F238E27FC236}">
                <a16:creationId xmlns:a16="http://schemas.microsoft.com/office/drawing/2014/main" id="{1A7FD4E4-F055-45BD-A84D-AF479C9F7291}"/>
              </a:ext>
            </a:extLst>
          </p:cNvPr>
          <p:cNvGraphicFramePr>
            <a:graphicFrameLocks noGrp="1"/>
          </p:cNvGraphicFramePr>
          <p:nvPr>
            <p:ph type="tbl" sz="quarter" idx="13"/>
            <p:extLst>
              <p:ext uri="{D42A27DB-BD31-4B8C-83A1-F6EECF244321}">
                <p14:modId xmlns:p14="http://schemas.microsoft.com/office/powerpoint/2010/main" val="2512144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37463514"/>
                    </a:ext>
                  </a:extLst>
                </a:gridCol>
                <a:gridCol w="905256">
                  <a:extLst>
                    <a:ext uri="{9D8B030D-6E8A-4147-A177-3AD203B41FA5}">
                      <a16:colId xmlns:a16="http://schemas.microsoft.com/office/drawing/2014/main" val="2807387364"/>
                    </a:ext>
                  </a:extLst>
                </a:gridCol>
                <a:gridCol w="658368">
                  <a:extLst>
                    <a:ext uri="{9D8B030D-6E8A-4147-A177-3AD203B41FA5}">
                      <a16:colId xmlns:a16="http://schemas.microsoft.com/office/drawing/2014/main" val="2340141784"/>
                    </a:ext>
                  </a:extLst>
                </a:gridCol>
                <a:gridCol w="329184">
                  <a:extLst>
                    <a:ext uri="{9D8B030D-6E8A-4147-A177-3AD203B41FA5}">
                      <a16:colId xmlns:a16="http://schemas.microsoft.com/office/drawing/2014/main" val="2145438015"/>
                    </a:ext>
                  </a:extLst>
                </a:gridCol>
                <a:gridCol w="329184">
                  <a:extLst>
                    <a:ext uri="{9D8B030D-6E8A-4147-A177-3AD203B41FA5}">
                      <a16:colId xmlns:a16="http://schemas.microsoft.com/office/drawing/2014/main" val="1913495386"/>
                    </a:ext>
                  </a:extLst>
                </a:gridCol>
                <a:gridCol w="329184">
                  <a:extLst>
                    <a:ext uri="{9D8B030D-6E8A-4147-A177-3AD203B41FA5}">
                      <a16:colId xmlns:a16="http://schemas.microsoft.com/office/drawing/2014/main" val="4006219562"/>
                    </a:ext>
                  </a:extLst>
                </a:gridCol>
                <a:gridCol w="329184">
                  <a:extLst>
                    <a:ext uri="{9D8B030D-6E8A-4147-A177-3AD203B41FA5}">
                      <a16:colId xmlns:a16="http://schemas.microsoft.com/office/drawing/2014/main" val="2701356934"/>
                    </a:ext>
                  </a:extLst>
                </a:gridCol>
                <a:gridCol w="329184">
                  <a:extLst>
                    <a:ext uri="{9D8B030D-6E8A-4147-A177-3AD203B41FA5}">
                      <a16:colId xmlns:a16="http://schemas.microsoft.com/office/drawing/2014/main" val="1594021321"/>
                    </a:ext>
                  </a:extLst>
                </a:gridCol>
                <a:gridCol w="329184">
                  <a:extLst>
                    <a:ext uri="{9D8B030D-6E8A-4147-A177-3AD203B41FA5}">
                      <a16:colId xmlns:a16="http://schemas.microsoft.com/office/drawing/2014/main" val="1470181836"/>
                    </a:ext>
                  </a:extLst>
                </a:gridCol>
                <a:gridCol w="329184">
                  <a:extLst>
                    <a:ext uri="{9D8B030D-6E8A-4147-A177-3AD203B41FA5}">
                      <a16:colId xmlns:a16="http://schemas.microsoft.com/office/drawing/2014/main" val="1180287179"/>
                    </a:ext>
                  </a:extLst>
                </a:gridCol>
                <a:gridCol w="329184">
                  <a:extLst>
                    <a:ext uri="{9D8B030D-6E8A-4147-A177-3AD203B41FA5}">
                      <a16:colId xmlns:a16="http://schemas.microsoft.com/office/drawing/2014/main" val="945634587"/>
                    </a:ext>
                  </a:extLst>
                </a:gridCol>
                <a:gridCol w="329184">
                  <a:extLst>
                    <a:ext uri="{9D8B030D-6E8A-4147-A177-3AD203B41FA5}">
                      <a16:colId xmlns:a16="http://schemas.microsoft.com/office/drawing/2014/main" val="3069649741"/>
                    </a:ext>
                  </a:extLst>
                </a:gridCol>
                <a:gridCol w="329184">
                  <a:extLst>
                    <a:ext uri="{9D8B030D-6E8A-4147-A177-3AD203B41FA5}">
                      <a16:colId xmlns:a16="http://schemas.microsoft.com/office/drawing/2014/main" val="389401128"/>
                    </a:ext>
                  </a:extLst>
                </a:gridCol>
                <a:gridCol w="329184">
                  <a:extLst>
                    <a:ext uri="{9D8B030D-6E8A-4147-A177-3AD203B41FA5}">
                      <a16:colId xmlns:a16="http://schemas.microsoft.com/office/drawing/2014/main" val="1379290572"/>
                    </a:ext>
                  </a:extLst>
                </a:gridCol>
                <a:gridCol w="329184">
                  <a:extLst>
                    <a:ext uri="{9D8B030D-6E8A-4147-A177-3AD203B41FA5}">
                      <a16:colId xmlns:a16="http://schemas.microsoft.com/office/drawing/2014/main" val="1104496896"/>
                    </a:ext>
                  </a:extLst>
                </a:gridCol>
                <a:gridCol w="329184">
                  <a:extLst>
                    <a:ext uri="{9D8B030D-6E8A-4147-A177-3AD203B41FA5}">
                      <a16:colId xmlns:a16="http://schemas.microsoft.com/office/drawing/2014/main" val="784937572"/>
                    </a:ext>
                  </a:extLst>
                </a:gridCol>
                <a:gridCol w="329184">
                  <a:extLst>
                    <a:ext uri="{9D8B030D-6E8A-4147-A177-3AD203B41FA5}">
                      <a16:colId xmlns:a16="http://schemas.microsoft.com/office/drawing/2014/main" val="2122637712"/>
                    </a:ext>
                  </a:extLst>
                </a:gridCol>
                <a:gridCol w="329184">
                  <a:extLst>
                    <a:ext uri="{9D8B030D-6E8A-4147-A177-3AD203B41FA5}">
                      <a16:colId xmlns:a16="http://schemas.microsoft.com/office/drawing/2014/main" val="3187871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0748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- 2018-01-28 15:12:36 </a:t>
                      </a:r>
                      <a:r>
                        <a:rPr kumimoji="0" lang="en-US" sz="1000" b="0" i="0" u="none" strike="noStrike" kern="1200" cap="none" spc="0" normalizeH="0" baseline="0" noProof="0">
                          <a:ln>
                            <a:noFill/>
                          </a:ln>
                          <a:solidFill>
                            <a:prstClr val="black"/>
                          </a:solidFill>
                          <a:effectLst/>
                          <a:uLnTx/>
                          <a:uFillTx/>
                          <a:latin typeface="+mn-lt"/>
                          <a:ea typeface="+mn-ea"/>
                          <a:cs typeface="+mn-cs"/>
                        </a:rPr>
                        <a:t> 
 The face we make after a good hearty meal at 
Chili’s. 
Credits: @rasmizan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https://scontent.xx.fbcdn.net/v/t1.0-9/27332449_1614849865249413_9036772727950763711_n.png?_nc_cat=0&amp;oh=68d9788a2b9721b18ec1a964376673ac&amp;oe=5B316DB8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7356721"/>
                  </a:ext>
                </a:extLst>
              </a:tr>
            </a:tbl>
          </a:graphicData>
        </a:graphic>
      </p:graphicFrame>
      <p:sp>
        <p:nvSpPr>
          <p:cNvPr id="4" name="Text Placeholder 3">
            <a:extLst>
              <a:ext uri="{FF2B5EF4-FFF2-40B4-BE49-F238E27FC236}">
                <a16:creationId xmlns:a16="http://schemas.microsoft.com/office/drawing/2014/main" id="{49E5D029-9F4B-465D-85C8-A953C4C7C9D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083124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4890E-6A14-4816-9DE2-8D9B2512692E}"/>
              </a:ext>
            </a:extLst>
          </p:cNvPr>
          <p:cNvSpPr>
            <a:spLocks noGrp="1"/>
          </p:cNvSpPr>
          <p:nvPr>
            <p:ph type="title"/>
          </p:nvPr>
        </p:nvSpPr>
        <p:spPr/>
        <p:txBody>
          <a:bodyPr/>
          <a:lstStyle/>
          <a:p>
            <a:r>
              <a:rPr lang="en-US"/>
              <a:t>Facebook Own Posts Table | Chili's Malaysia - 6 of 25</a:t>
            </a:r>
          </a:p>
        </p:txBody>
      </p:sp>
      <p:graphicFrame>
        <p:nvGraphicFramePr>
          <p:cNvPr id="5" name="Table Placeholder 4">
            <a:extLst>
              <a:ext uri="{FF2B5EF4-FFF2-40B4-BE49-F238E27FC236}">
                <a16:creationId xmlns:a16="http://schemas.microsoft.com/office/drawing/2014/main" id="{09E7C1D9-E257-49BF-A32F-9E0AF458D93A}"/>
              </a:ext>
            </a:extLst>
          </p:cNvPr>
          <p:cNvGraphicFramePr>
            <a:graphicFrameLocks noGrp="1"/>
          </p:cNvGraphicFramePr>
          <p:nvPr>
            <p:ph type="tbl" sz="quarter" idx="13"/>
            <p:extLst>
              <p:ext uri="{D42A27DB-BD31-4B8C-83A1-F6EECF244321}">
                <p14:modId xmlns:p14="http://schemas.microsoft.com/office/powerpoint/2010/main" val="3964645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33427477"/>
                    </a:ext>
                  </a:extLst>
                </a:gridCol>
                <a:gridCol w="905256">
                  <a:extLst>
                    <a:ext uri="{9D8B030D-6E8A-4147-A177-3AD203B41FA5}">
                      <a16:colId xmlns:a16="http://schemas.microsoft.com/office/drawing/2014/main" val="1954252671"/>
                    </a:ext>
                  </a:extLst>
                </a:gridCol>
                <a:gridCol w="658368">
                  <a:extLst>
                    <a:ext uri="{9D8B030D-6E8A-4147-A177-3AD203B41FA5}">
                      <a16:colId xmlns:a16="http://schemas.microsoft.com/office/drawing/2014/main" val="1050470951"/>
                    </a:ext>
                  </a:extLst>
                </a:gridCol>
                <a:gridCol w="329184">
                  <a:extLst>
                    <a:ext uri="{9D8B030D-6E8A-4147-A177-3AD203B41FA5}">
                      <a16:colId xmlns:a16="http://schemas.microsoft.com/office/drawing/2014/main" val="2145470385"/>
                    </a:ext>
                  </a:extLst>
                </a:gridCol>
                <a:gridCol w="329184">
                  <a:extLst>
                    <a:ext uri="{9D8B030D-6E8A-4147-A177-3AD203B41FA5}">
                      <a16:colId xmlns:a16="http://schemas.microsoft.com/office/drawing/2014/main" val="2900252996"/>
                    </a:ext>
                  </a:extLst>
                </a:gridCol>
                <a:gridCol w="329184">
                  <a:extLst>
                    <a:ext uri="{9D8B030D-6E8A-4147-A177-3AD203B41FA5}">
                      <a16:colId xmlns:a16="http://schemas.microsoft.com/office/drawing/2014/main" val="4126733955"/>
                    </a:ext>
                  </a:extLst>
                </a:gridCol>
                <a:gridCol w="329184">
                  <a:extLst>
                    <a:ext uri="{9D8B030D-6E8A-4147-A177-3AD203B41FA5}">
                      <a16:colId xmlns:a16="http://schemas.microsoft.com/office/drawing/2014/main" val="3766507481"/>
                    </a:ext>
                  </a:extLst>
                </a:gridCol>
                <a:gridCol w="329184">
                  <a:extLst>
                    <a:ext uri="{9D8B030D-6E8A-4147-A177-3AD203B41FA5}">
                      <a16:colId xmlns:a16="http://schemas.microsoft.com/office/drawing/2014/main" val="1457676894"/>
                    </a:ext>
                  </a:extLst>
                </a:gridCol>
                <a:gridCol w="329184">
                  <a:extLst>
                    <a:ext uri="{9D8B030D-6E8A-4147-A177-3AD203B41FA5}">
                      <a16:colId xmlns:a16="http://schemas.microsoft.com/office/drawing/2014/main" val="2345105728"/>
                    </a:ext>
                  </a:extLst>
                </a:gridCol>
                <a:gridCol w="329184">
                  <a:extLst>
                    <a:ext uri="{9D8B030D-6E8A-4147-A177-3AD203B41FA5}">
                      <a16:colId xmlns:a16="http://schemas.microsoft.com/office/drawing/2014/main" val="884701774"/>
                    </a:ext>
                  </a:extLst>
                </a:gridCol>
                <a:gridCol w="329184">
                  <a:extLst>
                    <a:ext uri="{9D8B030D-6E8A-4147-A177-3AD203B41FA5}">
                      <a16:colId xmlns:a16="http://schemas.microsoft.com/office/drawing/2014/main" val="2860923631"/>
                    </a:ext>
                  </a:extLst>
                </a:gridCol>
                <a:gridCol w="329184">
                  <a:extLst>
                    <a:ext uri="{9D8B030D-6E8A-4147-A177-3AD203B41FA5}">
                      <a16:colId xmlns:a16="http://schemas.microsoft.com/office/drawing/2014/main" val="218744343"/>
                    </a:ext>
                  </a:extLst>
                </a:gridCol>
                <a:gridCol w="329184">
                  <a:extLst>
                    <a:ext uri="{9D8B030D-6E8A-4147-A177-3AD203B41FA5}">
                      <a16:colId xmlns:a16="http://schemas.microsoft.com/office/drawing/2014/main" val="3168036903"/>
                    </a:ext>
                  </a:extLst>
                </a:gridCol>
                <a:gridCol w="329184">
                  <a:extLst>
                    <a:ext uri="{9D8B030D-6E8A-4147-A177-3AD203B41FA5}">
                      <a16:colId xmlns:a16="http://schemas.microsoft.com/office/drawing/2014/main" val="1628735802"/>
                    </a:ext>
                  </a:extLst>
                </a:gridCol>
                <a:gridCol w="329184">
                  <a:extLst>
                    <a:ext uri="{9D8B030D-6E8A-4147-A177-3AD203B41FA5}">
                      <a16:colId xmlns:a16="http://schemas.microsoft.com/office/drawing/2014/main" val="32240758"/>
                    </a:ext>
                  </a:extLst>
                </a:gridCol>
                <a:gridCol w="329184">
                  <a:extLst>
                    <a:ext uri="{9D8B030D-6E8A-4147-A177-3AD203B41FA5}">
                      <a16:colId xmlns:a16="http://schemas.microsoft.com/office/drawing/2014/main" val="2408247061"/>
                    </a:ext>
                  </a:extLst>
                </a:gridCol>
                <a:gridCol w="329184">
                  <a:extLst>
                    <a:ext uri="{9D8B030D-6E8A-4147-A177-3AD203B41FA5}">
                      <a16:colId xmlns:a16="http://schemas.microsoft.com/office/drawing/2014/main" val="3488620004"/>
                    </a:ext>
                  </a:extLst>
                </a:gridCol>
                <a:gridCol w="329184">
                  <a:extLst>
                    <a:ext uri="{9D8B030D-6E8A-4147-A177-3AD203B41FA5}">
                      <a16:colId xmlns:a16="http://schemas.microsoft.com/office/drawing/2014/main" val="2243235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3049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- 2018-01-26 14:49:14 </a:t>
                      </a:r>
                      <a:r>
                        <a:rPr kumimoji="0" lang="en-US" sz="1000" b="0" i="0" u="none" strike="noStrike" kern="1200" cap="none" spc="0" normalizeH="0" baseline="0" noProof="0">
                          <a:ln>
                            <a:noFill/>
                          </a:ln>
                          <a:solidFill>
                            <a:prstClr val="black"/>
                          </a:solidFill>
                          <a:effectLst/>
                          <a:uLnTx/>
                          <a:uFillTx/>
                          <a:latin typeface="+mn-lt"/>
                          <a:ea typeface="+mn-ea"/>
                          <a:cs typeface="+mn-cs"/>
                        </a:rPr>
                        <a:t> 
 We love the new Skillet Key Lime Pie to “pie”ces.
Try this new zesty oven-baked treat that makes a refreshing and indulgent end to a meal at Chili’s.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https://scontent.xx.fbcdn.net/v/t1.0-9/26907994_1612882918779441_8184691933305725405_n.png?_nc_cat=0&amp;oh=05d7721a74914d0a456dfaf8e3dd2158&amp;oe=5BBDBE9B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82170743"/>
                  </a:ext>
                </a:extLst>
              </a:tr>
            </a:tbl>
          </a:graphicData>
        </a:graphic>
      </p:graphicFrame>
      <p:sp>
        <p:nvSpPr>
          <p:cNvPr id="4" name="Text Placeholder 3">
            <a:extLst>
              <a:ext uri="{FF2B5EF4-FFF2-40B4-BE49-F238E27FC236}">
                <a16:creationId xmlns:a16="http://schemas.microsoft.com/office/drawing/2014/main" id="{2D59D578-95E8-43DB-963D-665FB1267A4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411894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49767-7285-4E65-8BD7-27DFFD3B3463}"/>
              </a:ext>
            </a:extLst>
          </p:cNvPr>
          <p:cNvSpPr>
            <a:spLocks noGrp="1"/>
          </p:cNvSpPr>
          <p:nvPr>
            <p:ph type="title"/>
          </p:nvPr>
        </p:nvSpPr>
        <p:spPr/>
        <p:txBody>
          <a:bodyPr/>
          <a:lstStyle/>
          <a:p>
            <a:r>
              <a:rPr lang="en-US"/>
              <a:t>Facebook Own Posts Table | Chili's Malaysia - 7 of 25</a:t>
            </a:r>
          </a:p>
        </p:txBody>
      </p:sp>
      <p:graphicFrame>
        <p:nvGraphicFramePr>
          <p:cNvPr id="5" name="Table Placeholder 4">
            <a:extLst>
              <a:ext uri="{FF2B5EF4-FFF2-40B4-BE49-F238E27FC236}">
                <a16:creationId xmlns:a16="http://schemas.microsoft.com/office/drawing/2014/main" id="{BF87D2F3-315C-4627-8FDC-9AF43F8502A8}"/>
              </a:ext>
            </a:extLst>
          </p:cNvPr>
          <p:cNvGraphicFramePr>
            <a:graphicFrameLocks noGrp="1"/>
          </p:cNvGraphicFramePr>
          <p:nvPr>
            <p:ph type="tbl" sz="quarter" idx="13"/>
            <p:extLst>
              <p:ext uri="{D42A27DB-BD31-4B8C-83A1-F6EECF244321}">
                <p14:modId xmlns:p14="http://schemas.microsoft.com/office/powerpoint/2010/main" val="1494078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6942293"/>
                    </a:ext>
                  </a:extLst>
                </a:gridCol>
                <a:gridCol w="905256">
                  <a:extLst>
                    <a:ext uri="{9D8B030D-6E8A-4147-A177-3AD203B41FA5}">
                      <a16:colId xmlns:a16="http://schemas.microsoft.com/office/drawing/2014/main" val="3263606592"/>
                    </a:ext>
                  </a:extLst>
                </a:gridCol>
                <a:gridCol w="658368">
                  <a:extLst>
                    <a:ext uri="{9D8B030D-6E8A-4147-A177-3AD203B41FA5}">
                      <a16:colId xmlns:a16="http://schemas.microsoft.com/office/drawing/2014/main" val="2445950463"/>
                    </a:ext>
                  </a:extLst>
                </a:gridCol>
                <a:gridCol w="329184">
                  <a:extLst>
                    <a:ext uri="{9D8B030D-6E8A-4147-A177-3AD203B41FA5}">
                      <a16:colId xmlns:a16="http://schemas.microsoft.com/office/drawing/2014/main" val="4279582183"/>
                    </a:ext>
                  </a:extLst>
                </a:gridCol>
                <a:gridCol w="329184">
                  <a:extLst>
                    <a:ext uri="{9D8B030D-6E8A-4147-A177-3AD203B41FA5}">
                      <a16:colId xmlns:a16="http://schemas.microsoft.com/office/drawing/2014/main" val="4147629185"/>
                    </a:ext>
                  </a:extLst>
                </a:gridCol>
                <a:gridCol w="329184">
                  <a:extLst>
                    <a:ext uri="{9D8B030D-6E8A-4147-A177-3AD203B41FA5}">
                      <a16:colId xmlns:a16="http://schemas.microsoft.com/office/drawing/2014/main" val="3575721511"/>
                    </a:ext>
                  </a:extLst>
                </a:gridCol>
                <a:gridCol w="329184">
                  <a:extLst>
                    <a:ext uri="{9D8B030D-6E8A-4147-A177-3AD203B41FA5}">
                      <a16:colId xmlns:a16="http://schemas.microsoft.com/office/drawing/2014/main" val="266772178"/>
                    </a:ext>
                  </a:extLst>
                </a:gridCol>
                <a:gridCol w="329184">
                  <a:extLst>
                    <a:ext uri="{9D8B030D-6E8A-4147-A177-3AD203B41FA5}">
                      <a16:colId xmlns:a16="http://schemas.microsoft.com/office/drawing/2014/main" val="2394464056"/>
                    </a:ext>
                  </a:extLst>
                </a:gridCol>
                <a:gridCol w="329184">
                  <a:extLst>
                    <a:ext uri="{9D8B030D-6E8A-4147-A177-3AD203B41FA5}">
                      <a16:colId xmlns:a16="http://schemas.microsoft.com/office/drawing/2014/main" val="536869464"/>
                    </a:ext>
                  </a:extLst>
                </a:gridCol>
                <a:gridCol w="329184">
                  <a:extLst>
                    <a:ext uri="{9D8B030D-6E8A-4147-A177-3AD203B41FA5}">
                      <a16:colId xmlns:a16="http://schemas.microsoft.com/office/drawing/2014/main" val="2533725338"/>
                    </a:ext>
                  </a:extLst>
                </a:gridCol>
                <a:gridCol w="329184">
                  <a:extLst>
                    <a:ext uri="{9D8B030D-6E8A-4147-A177-3AD203B41FA5}">
                      <a16:colId xmlns:a16="http://schemas.microsoft.com/office/drawing/2014/main" val="648980010"/>
                    </a:ext>
                  </a:extLst>
                </a:gridCol>
                <a:gridCol w="329184">
                  <a:extLst>
                    <a:ext uri="{9D8B030D-6E8A-4147-A177-3AD203B41FA5}">
                      <a16:colId xmlns:a16="http://schemas.microsoft.com/office/drawing/2014/main" val="283514209"/>
                    </a:ext>
                  </a:extLst>
                </a:gridCol>
                <a:gridCol w="329184">
                  <a:extLst>
                    <a:ext uri="{9D8B030D-6E8A-4147-A177-3AD203B41FA5}">
                      <a16:colId xmlns:a16="http://schemas.microsoft.com/office/drawing/2014/main" val="1711823560"/>
                    </a:ext>
                  </a:extLst>
                </a:gridCol>
                <a:gridCol w="329184">
                  <a:extLst>
                    <a:ext uri="{9D8B030D-6E8A-4147-A177-3AD203B41FA5}">
                      <a16:colId xmlns:a16="http://schemas.microsoft.com/office/drawing/2014/main" val="3531918462"/>
                    </a:ext>
                  </a:extLst>
                </a:gridCol>
                <a:gridCol w="329184">
                  <a:extLst>
                    <a:ext uri="{9D8B030D-6E8A-4147-A177-3AD203B41FA5}">
                      <a16:colId xmlns:a16="http://schemas.microsoft.com/office/drawing/2014/main" val="1057157000"/>
                    </a:ext>
                  </a:extLst>
                </a:gridCol>
                <a:gridCol w="329184">
                  <a:extLst>
                    <a:ext uri="{9D8B030D-6E8A-4147-A177-3AD203B41FA5}">
                      <a16:colId xmlns:a16="http://schemas.microsoft.com/office/drawing/2014/main" val="2745650786"/>
                    </a:ext>
                  </a:extLst>
                </a:gridCol>
                <a:gridCol w="329184">
                  <a:extLst>
                    <a:ext uri="{9D8B030D-6E8A-4147-A177-3AD203B41FA5}">
                      <a16:colId xmlns:a16="http://schemas.microsoft.com/office/drawing/2014/main" val="696324934"/>
                    </a:ext>
                  </a:extLst>
                </a:gridCol>
                <a:gridCol w="329184">
                  <a:extLst>
                    <a:ext uri="{9D8B030D-6E8A-4147-A177-3AD203B41FA5}">
                      <a16:colId xmlns:a16="http://schemas.microsoft.com/office/drawing/2014/main" val="3122813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3629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- 2018-01-25 11:00:00 </a:t>
                      </a:r>
                      <a:r>
                        <a:rPr kumimoji="0" lang="en-US" sz="1000" b="0" i="0" u="none" strike="noStrike" kern="1200" cap="none" spc="0" normalizeH="0" baseline="0" noProof="0">
                          <a:ln>
                            <a:noFill/>
                          </a:ln>
                          <a:solidFill>
                            <a:prstClr val="black"/>
                          </a:solidFill>
                          <a:effectLst/>
                          <a:uLnTx/>
                          <a:uFillTx/>
                          <a:latin typeface="+mn-lt"/>
                          <a:ea typeface="+mn-ea"/>
                          <a:cs typeface="+mn-cs"/>
                        </a:rPr>
                        <a:t> 
 Buenos días! Drop by Chili’s and say hello to our new menu for 2018!
We’ve got some exciting new additions at http://chilis.com.my/category/food_menu/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https://scontent.xx.fbcdn.net/v/t1.0-9/26907249_1611195438948189_9074612617461422149_n.jpg?_nc_cat=0&amp;oh=141fc8f3361db14a14e32318812c4fe7&amp;oe=5B295C07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6199074"/>
                  </a:ext>
                </a:extLst>
              </a:tr>
            </a:tbl>
          </a:graphicData>
        </a:graphic>
      </p:graphicFrame>
      <p:sp>
        <p:nvSpPr>
          <p:cNvPr id="4" name="Text Placeholder 3">
            <a:extLst>
              <a:ext uri="{FF2B5EF4-FFF2-40B4-BE49-F238E27FC236}">
                <a16:creationId xmlns:a16="http://schemas.microsoft.com/office/drawing/2014/main" id="{5710D77B-BDE1-40B7-8348-3FF3DC568E3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8160773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4BD01-F22D-4409-9D72-64DC4A5B8D7E}"/>
              </a:ext>
            </a:extLst>
          </p:cNvPr>
          <p:cNvSpPr>
            <a:spLocks noGrp="1"/>
          </p:cNvSpPr>
          <p:nvPr>
            <p:ph type="title"/>
          </p:nvPr>
        </p:nvSpPr>
        <p:spPr/>
        <p:txBody>
          <a:bodyPr/>
          <a:lstStyle/>
          <a:p>
            <a:r>
              <a:rPr lang="en-US"/>
              <a:t>Facebook Own Posts Table | Chili's Malaysia - 8 of 25</a:t>
            </a:r>
          </a:p>
        </p:txBody>
      </p:sp>
      <p:graphicFrame>
        <p:nvGraphicFramePr>
          <p:cNvPr id="5" name="Table Placeholder 4">
            <a:extLst>
              <a:ext uri="{FF2B5EF4-FFF2-40B4-BE49-F238E27FC236}">
                <a16:creationId xmlns:a16="http://schemas.microsoft.com/office/drawing/2014/main" id="{72E3CEE1-05F1-4C4A-B063-0DD9ABEB2FF3}"/>
              </a:ext>
            </a:extLst>
          </p:cNvPr>
          <p:cNvGraphicFramePr>
            <a:graphicFrameLocks noGrp="1"/>
          </p:cNvGraphicFramePr>
          <p:nvPr>
            <p:ph type="tbl" sz="quarter" idx="13"/>
            <p:extLst>
              <p:ext uri="{D42A27DB-BD31-4B8C-83A1-F6EECF244321}">
                <p14:modId xmlns:p14="http://schemas.microsoft.com/office/powerpoint/2010/main" val="453822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93346766"/>
                    </a:ext>
                  </a:extLst>
                </a:gridCol>
                <a:gridCol w="905256">
                  <a:extLst>
                    <a:ext uri="{9D8B030D-6E8A-4147-A177-3AD203B41FA5}">
                      <a16:colId xmlns:a16="http://schemas.microsoft.com/office/drawing/2014/main" val="1725657965"/>
                    </a:ext>
                  </a:extLst>
                </a:gridCol>
                <a:gridCol w="658368">
                  <a:extLst>
                    <a:ext uri="{9D8B030D-6E8A-4147-A177-3AD203B41FA5}">
                      <a16:colId xmlns:a16="http://schemas.microsoft.com/office/drawing/2014/main" val="429550939"/>
                    </a:ext>
                  </a:extLst>
                </a:gridCol>
                <a:gridCol w="329184">
                  <a:extLst>
                    <a:ext uri="{9D8B030D-6E8A-4147-A177-3AD203B41FA5}">
                      <a16:colId xmlns:a16="http://schemas.microsoft.com/office/drawing/2014/main" val="2370324985"/>
                    </a:ext>
                  </a:extLst>
                </a:gridCol>
                <a:gridCol w="329184">
                  <a:extLst>
                    <a:ext uri="{9D8B030D-6E8A-4147-A177-3AD203B41FA5}">
                      <a16:colId xmlns:a16="http://schemas.microsoft.com/office/drawing/2014/main" val="2584647812"/>
                    </a:ext>
                  </a:extLst>
                </a:gridCol>
                <a:gridCol w="329184">
                  <a:extLst>
                    <a:ext uri="{9D8B030D-6E8A-4147-A177-3AD203B41FA5}">
                      <a16:colId xmlns:a16="http://schemas.microsoft.com/office/drawing/2014/main" val="3802788382"/>
                    </a:ext>
                  </a:extLst>
                </a:gridCol>
                <a:gridCol w="329184">
                  <a:extLst>
                    <a:ext uri="{9D8B030D-6E8A-4147-A177-3AD203B41FA5}">
                      <a16:colId xmlns:a16="http://schemas.microsoft.com/office/drawing/2014/main" val="3858956085"/>
                    </a:ext>
                  </a:extLst>
                </a:gridCol>
                <a:gridCol w="329184">
                  <a:extLst>
                    <a:ext uri="{9D8B030D-6E8A-4147-A177-3AD203B41FA5}">
                      <a16:colId xmlns:a16="http://schemas.microsoft.com/office/drawing/2014/main" val="852340630"/>
                    </a:ext>
                  </a:extLst>
                </a:gridCol>
                <a:gridCol w="329184">
                  <a:extLst>
                    <a:ext uri="{9D8B030D-6E8A-4147-A177-3AD203B41FA5}">
                      <a16:colId xmlns:a16="http://schemas.microsoft.com/office/drawing/2014/main" val="3807865877"/>
                    </a:ext>
                  </a:extLst>
                </a:gridCol>
                <a:gridCol w="329184">
                  <a:extLst>
                    <a:ext uri="{9D8B030D-6E8A-4147-A177-3AD203B41FA5}">
                      <a16:colId xmlns:a16="http://schemas.microsoft.com/office/drawing/2014/main" val="1356860967"/>
                    </a:ext>
                  </a:extLst>
                </a:gridCol>
                <a:gridCol w="329184">
                  <a:extLst>
                    <a:ext uri="{9D8B030D-6E8A-4147-A177-3AD203B41FA5}">
                      <a16:colId xmlns:a16="http://schemas.microsoft.com/office/drawing/2014/main" val="3378204892"/>
                    </a:ext>
                  </a:extLst>
                </a:gridCol>
                <a:gridCol w="329184">
                  <a:extLst>
                    <a:ext uri="{9D8B030D-6E8A-4147-A177-3AD203B41FA5}">
                      <a16:colId xmlns:a16="http://schemas.microsoft.com/office/drawing/2014/main" val="2093547504"/>
                    </a:ext>
                  </a:extLst>
                </a:gridCol>
                <a:gridCol w="329184">
                  <a:extLst>
                    <a:ext uri="{9D8B030D-6E8A-4147-A177-3AD203B41FA5}">
                      <a16:colId xmlns:a16="http://schemas.microsoft.com/office/drawing/2014/main" val="3262744876"/>
                    </a:ext>
                  </a:extLst>
                </a:gridCol>
                <a:gridCol w="329184">
                  <a:extLst>
                    <a:ext uri="{9D8B030D-6E8A-4147-A177-3AD203B41FA5}">
                      <a16:colId xmlns:a16="http://schemas.microsoft.com/office/drawing/2014/main" val="1045195953"/>
                    </a:ext>
                  </a:extLst>
                </a:gridCol>
                <a:gridCol w="329184">
                  <a:extLst>
                    <a:ext uri="{9D8B030D-6E8A-4147-A177-3AD203B41FA5}">
                      <a16:colId xmlns:a16="http://schemas.microsoft.com/office/drawing/2014/main" val="568041516"/>
                    </a:ext>
                  </a:extLst>
                </a:gridCol>
                <a:gridCol w="329184">
                  <a:extLst>
                    <a:ext uri="{9D8B030D-6E8A-4147-A177-3AD203B41FA5}">
                      <a16:colId xmlns:a16="http://schemas.microsoft.com/office/drawing/2014/main" val="1992739211"/>
                    </a:ext>
                  </a:extLst>
                </a:gridCol>
                <a:gridCol w="329184">
                  <a:extLst>
                    <a:ext uri="{9D8B030D-6E8A-4147-A177-3AD203B41FA5}">
                      <a16:colId xmlns:a16="http://schemas.microsoft.com/office/drawing/2014/main" val="3676872411"/>
                    </a:ext>
                  </a:extLst>
                </a:gridCol>
                <a:gridCol w="329184">
                  <a:extLst>
                    <a:ext uri="{9D8B030D-6E8A-4147-A177-3AD203B41FA5}">
                      <a16:colId xmlns:a16="http://schemas.microsoft.com/office/drawing/2014/main" val="512082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9719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- 2018-01-22 14:35:59 </a:t>
                      </a:r>
                      <a:r>
                        <a:rPr kumimoji="0" lang="en-US" sz="1000" b="0" i="0" u="none" strike="noStrike" kern="1200" cap="none" spc="0" normalizeH="0" baseline="0" noProof="0">
                          <a:ln>
                            <a:noFill/>
                          </a:ln>
                          <a:solidFill>
                            <a:prstClr val="black"/>
                          </a:solidFill>
                          <a:effectLst/>
                          <a:uLnTx/>
                          <a:uFillTx/>
                          <a:latin typeface="+mn-lt"/>
                          <a:ea typeface="+mn-ea"/>
                          <a:cs typeface="+mn-cs"/>
                        </a:rPr>
                        <a:t> 
 Don’t order food when you’re hungry. 
Well, unless it’s from Chili’s… ;) @Sunshine Kelly.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https://scontent.xx.fbcdn.net/v/t1.0-9/26814831_1608796422521424_2348938284169058601_n.png?_nc_cat=0&amp;oh=362fbc03ad7f3ace60a6daf7d8db81a9&amp;oe=5BC329F8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4000226"/>
                  </a:ext>
                </a:extLst>
              </a:tr>
            </a:tbl>
          </a:graphicData>
        </a:graphic>
      </p:graphicFrame>
      <p:sp>
        <p:nvSpPr>
          <p:cNvPr id="4" name="Text Placeholder 3">
            <a:extLst>
              <a:ext uri="{FF2B5EF4-FFF2-40B4-BE49-F238E27FC236}">
                <a16:creationId xmlns:a16="http://schemas.microsoft.com/office/drawing/2014/main" id="{A4ECAD62-806E-4F68-A8FC-4D983F4F9B1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905336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A15EE-B045-45D3-B8E8-08141865B810}"/>
              </a:ext>
            </a:extLst>
          </p:cNvPr>
          <p:cNvSpPr>
            <a:spLocks noGrp="1"/>
          </p:cNvSpPr>
          <p:nvPr>
            <p:ph type="title"/>
          </p:nvPr>
        </p:nvSpPr>
        <p:spPr/>
        <p:txBody>
          <a:bodyPr/>
          <a:lstStyle/>
          <a:p>
            <a:r>
              <a:rPr lang="en-US"/>
              <a:t>Facebook Own Posts Table | Chili's Malaysia - 9 of 25</a:t>
            </a:r>
          </a:p>
        </p:txBody>
      </p:sp>
      <p:graphicFrame>
        <p:nvGraphicFramePr>
          <p:cNvPr id="5" name="Table Placeholder 4">
            <a:extLst>
              <a:ext uri="{FF2B5EF4-FFF2-40B4-BE49-F238E27FC236}">
                <a16:creationId xmlns:a16="http://schemas.microsoft.com/office/drawing/2014/main" id="{6FA84DA7-5686-4205-8026-08B75FBD9764}"/>
              </a:ext>
            </a:extLst>
          </p:cNvPr>
          <p:cNvGraphicFramePr>
            <a:graphicFrameLocks noGrp="1"/>
          </p:cNvGraphicFramePr>
          <p:nvPr>
            <p:ph type="tbl" sz="quarter" idx="13"/>
            <p:extLst>
              <p:ext uri="{D42A27DB-BD31-4B8C-83A1-F6EECF244321}">
                <p14:modId xmlns:p14="http://schemas.microsoft.com/office/powerpoint/2010/main" val="4220839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37635459"/>
                    </a:ext>
                  </a:extLst>
                </a:gridCol>
                <a:gridCol w="905256">
                  <a:extLst>
                    <a:ext uri="{9D8B030D-6E8A-4147-A177-3AD203B41FA5}">
                      <a16:colId xmlns:a16="http://schemas.microsoft.com/office/drawing/2014/main" val="507031380"/>
                    </a:ext>
                  </a:extLst>
                </a:gridCol>
                <a:gridCol w="658368">
                  <a:extLst>
                    <a:ext uri="{9D8B030D-6E8A-4147-A177-3AD203B41FA5}">
                      <a16:colId xmlns:a16="http://schemas.microsoft.com/office/drawing/2014/main" val="614856185"/>
                    </a:ext>
                  </a:extLst>
                </a:gridCol>
                <a:gridCol w="329184">
                  <a:extLst>
                    <a:ext uri="{9D8B030D-6E8A-4147-A177-3AD203B41FA5}">
                      <a16:colId xmlns:a16="http://schemas.microsoft.com/office/drawing/2014/main" val="2105589102"/>
                    </a:ext>
                  </a:extLst>
                </a:gridCol>
                <a:gridCol w="329184">
                  <a:extLst>
                    <a:ext uri="{9D8B030D-6E8A-4147-A177-3AD203B41FA5}">
                      <a16:colId xmlns:a16="http://schemas.microsoft.com/office/drawing/2014/main" val="1238829838"/>
                    </a:ext>
                  </a:extLst>
                </a:gridCol>
                <a:gridCol w="329184">
                  <a:extLst>
                    <a:ext uri="{9D8B030D-6E8A-4147-A177-3AD203B41FA5}">
                      <a16:colId xmlns:a16="http://schemas.microsoft.com/office/drawing/2014/main" val="2814086656"/>
                    </a:ext>
                  </a:extLst>
                </a:gridCol>
                <a:gridCol w="329184">
                  <a:extLst>
                    <a:ext uri="{9D8B030D-6E8A-4147-A177-3AD203B41FA5}">
                      <a16:colId xmlns:a16="http://schemas.microsoft.com/office/drawing/2014/main" val="4089442472"/>
                    </a:ext>
                  </a:extLst>
                </a:gridCol>
                <a:gridCol w="329184">
                  <a:extLst>
                    <a:ext uri="{9D8B030D-6E8A-4147-A177-3AD203B41FA5}">
                      <a16:colId xmlns:a16="http://schemas.microsoft.com/office/drawing/2014/main" val="171396831"/>
                    </a:ext>
                  </a:extLst>
                </a:gridCol>
                <a:gridCol w="329184">
                  <a:extLst>
                    <a:ext uri="{9D8B030D-6E8A-4147-A177-3AD203B41FA5}">
                      <a16:colId xmlns:a16="http://schemas.microsoft.com/office/drawing/2014/main" val="3415658181"/>
                    </a:ext>
                  </a:extLst>
                </a:gridCol>
                <a:gridCol w="329184">
                  <a:extLst>
                    <a:ext uri="{9D8B030D-6E8A-4147-A177-3AD203B41FA5}">
                      <a16:colId xmlns:a16="http://schemas.microsoft.com/office/drawing/2014/main" val="2668663089"/>
                    </a:ext>
                  </a:extLst>
                </a:gridCol>
                <a:gridCol w="329184">
                  <a:extLst>
                    <a:ext uri="{9D8B030D-6E8A-4147-A177-3AD203B41FA5}">
                      <a16:colId xmlns:a16="http://schemas.microsoft.com/office/drawing/2014/main" val="406994457"/>
                    </a:ext>
                  </a:extLst>
                </a:gridCol>
                <a:gridCol w="329184">
                  <a:extLst>
                    <a:ext uri="{9D8B030D-6E8A-4147-A177-3AD203B41FA5}">
                      <a16:colId xmlns:a16="http://schemas.microsoft.com/office/drawing/2014/main" val="870625118"/>
                    </a:ext>
                  </a:extLst>
                </a:gridCol>
                <a:gridCol w="329184">
                  <a:extLst>
                    <a:ext uri="{9D8B030D-6E8A-4147-A177-3AD203B41FA5}">
                      <a16:colId xmlns:a16="http://schemas.microsoft.com/office/drawing/2014/main" val="1491597321"/>
                    </a:ext>
                  </a:extLst>
                </a:gridCol>
                <a:gridCol w="329184">
                  <a:extLst>
                    <a:ext uri="{9D8B030D-6E8A-4147-A177-3AD203B41FA5}">
                      <a16:colId xmlns:a16="http://schemas.microsoft.com/office/drawing/2014/main" val="161813258"/>
                    </a:ext>
                  </a:extLst>
                </a:gridCol>
                <a:gridCol w="329184">
                  <a:extLst>
                    <a:ext uri="{9D8B030D-6E8A-4147-A177-3AD203B41FA5}">
                      <a16:colId xmlns:a16="http://schemas.microsoft.com/office/drawing/2014/main" val="3173659877"/>
                    </a:ext>
                  </a:extLst>
                </a:gridCol>
                <a:gridCol w="329184">
                  <a:extLst>
                    <a:ext uri="{9D8B030D-6E8A-4147-A177-3AD203B41FA5}">
                      <a16:colId xmlns:a16="http://schemas.microsoft.com/office/drawing/2014/main" val="2106575954"/>
                    </a:ext>
                  </a:extLst>
                </a:gridCol>
                <a:gridCol w="329184">
                  <a:extLst>
                    <a:ext uri="{9D8B030D-6E8A-4147-A177-3AD203B41FA5}">
                      <a16:colId xmlns:a16="http://schemas.microsoft.com/office/drawing/2014/main" val="3348031876"/>
                    </a:ext>
                  </a:extLst>
                </a:gridCol>
                <a:gridCol w="329184">
                  <a:extLst>
                    <a:ext uri="{9D8B030D-6E8A-4147-A177-3AD203B41FA5}">
                      <a16:colId xmlns:a16="http://schemas.microsoft.com/office/drawing/2014/main" val="2255794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18218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- 2018-01-20 11:07:00 </a:t>
                      </a:r>
                      <a:r>
                        <a:rPr kumimoji="0" lang="en-US" sz="1000" b="0" i="0" u="none" strike="noStrike" kern="1200" cap="none" spc="0" normalizeH="0" baseline="0" noProof="0">
                          <a:ln>
                            <a:noFill/>
                          </a:ln>
                          <a:solidFill>
                            <a:prstClr val="black"/>
                          </a:solidFill>
                          <a:effectLst/>
                          <a:uLnTx/>
                          <a:uFillTx/>
                          <a:latin typeface="+mn-lt"/>
                          <a:ea typeface="+mn-ea"/>
                          <a:cs typeface="+mn-cs"/>
                        </a:rPr>
                        <a:t> 
 Spend your family day out with us because Kids Eat FREE* at Chili’s!
*T&amp;C Applies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https://scontent.xx.fbcdn.net/v/t1.0-9/26907219_1606574612743605_2385480300731131334_n.png?oh=5451fe00964756828b2b61eec4c7587d&amp;oe=5AD86027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4790610"/>
                  </a:ext>
                </a:extLst>
              </a:tr>
            </a:tbl>
          </a:graphicData>
        </a:graphic>
      </p:graphicFrame>
      <p:sp>
        <p:nvSpPr>
          <p:cNvPr id="4" name="Text Placeholder 3">
            <a:extLst>
              <a:ext uri="{FF2B5EF4-FFF2-40B4-BE49-F238E27FC236}">
                <a16:creationId xmlns:a16="http://schemas.microsoft.com/office/drawing/2014/main" id="{63A46A96-5768-496A-A106-16663EE3441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0273867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C6972-56D9-4F96-AAEF-879028D74F6B}"/>
              </a:ext>
            </a:extLst>
          </p:cNvPr>
          <p:cNvSpPr>
            <a:spLocks noGrp="1"/>
          </p:cNvSpPr>
          <p:nvPr>
            <p:ph type="title"/>
          </p:nvPr>
        </p:nvSpPr>
        <p:spPr/>
        <p:txBody>
          <a:bodyPr/>
          <a:lstStyle/>
          <a:p>
            <a:r>
              <a:rPr lang="en-US"/>
              <a:t>Facebook Own Posts Table | Chili's Malaysia - 10 of 25</a:t>
            </a:r>
          </a:p>
        </p:txBody>
      </p:sp>
      <p:graphicFrame>
        <p:nvGraphicFramePr>
          <p:cNvPr id="5" name="Table Placeholder 4">
            <a:extLst>
              <a:ext uri="{FF2B5EF4-FFF2-40B4-BE49-F238E27FC236}">
                <a16:creationId xmlns:a16="http://schemas.microsoft.com/office/drawing/2014/main" id="{7F24353A-2813-4CE5-A5BB-D591B9A3EC24}"/>
              </a:ext>
            </a:extLst>
          </p:cNvPr>
          <p:cNvGraphicFramePr>
            <a:graphicFrameLocks noGrp="1"/>
          </p:cNvGraphicFramePr>
          <p:nvPr>
            <p:ph type="tbl" sz="quarter" idx="13"/>
            <p:extLst>
              <p:ext uri="{D42A27DB-BD31-4B8C-83A1-F6EECF244321}">
                <p14:modId xmlns:p14="http://schemas.microsoft.com/office/powerpoint/2010/main" val="299000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69637603"/>
                    </a:ext>
                  </a:extLst>
                </a:gridCol>
                <a:gridCol w="905256">
                  <a:extLst>
                    <a:ext uri="{9D8B030D-6E8A-4147-A177-3AD203B41FA5}">
                      <a16:colId xmlns:a16="http://schemas.microsoft.com/office/drawing/2014/main" val="566359853"/>
                    </a:ext>
                  </a:extLst>
                </a:gridCol>
                <a:gridCol w="658368">
                  <a:extLst>
                    <a:ext uri="{9D8B030D-6E8A-4147-A177-3AD203B41FA5}">
                      <a16:colId xmlns:a16="http://schemas.microsoft.com/office/drawing/2014/main" val="936190381"/>
                    </a:ext>
                  </a:extLst>
                </a:gridCol>
                <a:gridCol w="329184">
                  <a:extLst>
                    <a:ext uri="{9D8B030D-6E8A-4147-A177-3AD203B41FA5}">
                      <a16:colId xmlns:a16="http://schemas.microsoft.com/office/drawing/2014/main" val="1456765059"/>
                    </a:ext>
                  </a:extLst>
                </a:gridCol>
                <a:gridCol w="329184">
                  <a:extLst>
                    <a:ext uri="{9D8B030D-6E8A-4147-A177-3AD203B41FA5}">
                      <a16:colId xmlns:a16="http://schemas.microsoft.com/office/drawing/2014/main" val="623673718"/>
                    </a:ext>
                  </a:extLst>
                </a:gridCol>
                <a:gridCol w="329184">
                  <a:extLst>
                    <a:ext uri="{9D8B030D-6E8A-4147-A177-3AD203B41FA5}">
                      <a16:colId xmlns:a16="http://schemas.microsoft.com/office/drawing/2014/main" val="3412726433"/>
                    </a:ext>
                  </a:extLst>
                </a:gridCol>
                <a:gridCol w="329184">
                  <a:extLst>
                    <a:ext uri="{9D8B030D-6E8A-4147-A177-3AD203B41FA5}">
                      <a16:colId xmlns:a16="http://schemas.microsoft.com/office/drawing/2014/main" val="3431395025"/>
                    </a:ext>
                  </a:extLst>
                </a:gridCol>
                <a:gridCol w="329184">
                  <a:extLst>
                    <a:ext uri="{9D8B030D-6E8A-4147-A177-3AD203B41FA5}">
                      <a16:colId xmlns:a16="http://schemas.microsoft.com/office/drawing/2014/main" val="1365486332"/>
                    </a:ext>
                  </a:extLst>
                </a:gridCol>
                <a:gridCol w="329184">
                  <a:extLst>
                    <a:ext uri="{9D8B030D-6E8A-4147-A177-3AD203B41FA5}">
                      <a16:colId xmlns:a16="http://schemas.microsoft.com/office/drawing/2014/main" val="2197565987"/>
                    </a:ext>
                  </a:extLst>
                </a:gridCol>
                <a:gridCol w="329184">
                  <a:extLst>
                    <a:ext uri="{9D8B030D-6E8A-4147-A177-3AD203B41FA5}">
                      <a16:colId xmlns:a16="http://schemas.microsoft.com/office/drawing/2014/main" val="4076812053"/>
                    </a:ext>
                  </a:extLst>
                </a:gridCol>
                <a:gridCol w="329184">
                  <a:extLst>
                    <a:ext uri="{9D8B030D-6E8A-4147-A177-3AD203B41FA5}">
                      <a16:colId xmlns:a16="http://schemas.microsoft.com/office/drawing/2014/main" val="3353378298"/>
                    </a:ext>
                  </a:extLst>
                </a:gridCol>
                <a:gridCol w="329184">
                  <a:extLst>
                    <a:ext uri="{9D8B030D-6E8A-4147-A177-3AD203B41FA5}">
                      <a16:colId xmlns:a16="http://schemas.microsoft.com/office/drawing/2014/main" val="445008186"/>
                    </a:ext>
                  </a:extLst>
                </a:gridCol>
                <a:gridCol w="329184">
                  <a:extLst>
                    <a:ext uri="{9D8B030D-6E8A-4147-A177-3AD203B41FA5}">
                      <a16:colId xmlns:a16="http://schemas.microsoft.com/office/drawing/2014/main" val="1969373447"/>
                    </a:ext>
                  </a:extLst>
                </a:gridCol>
                <a:gridCol w="329184">
                  <a:extLst>
                    <a:ext uri="{9D8B030D-6E8A-4147-A177-3AD203B41FA5}">
                      <a16:colId xmlns:a16="http://schemas.microsoft.com/office/drawing/2014/main" val="378843473"/>
                    </a:ext>
                  </a:extLst>
                </a:gridCol>
                <a:gridCol w="329184">
                  <a:extLst>
                    <a:ext uri="{9D8B030D-6E8A-4147-A177-3AD203B41FA5}">
                      <a16:colId xmlns:a16="http://schemas.microsoft.com/office/drawing/2014/main" val="3760686104"/>
                    </a:ext>
                  </a:extLst>
                </a:gridCol>
                <a:gridCol w="329184">
                  <a:extLst>
                    <a:ext uri="{9D8B030D-6E8A-4147-A177-3AD203B41FA5}">
                      <a16:colId xmlns:a16="http://schemas.microsoft.com/office/drawing/2014/main" val="2408485034"/>
                    </a:ext>
                  </a:extLst>
                </a:gridCol>
                <a:gridCol w="329184">
                  <a:extLst>
                    <a:ext uri="{9D8B030D-6E8A-4147-A177-3AD203B41FA5}">
                      <a16:colId xmlns:a16="http://schemas.microsoft.com/office/drawing/2014/main" val="1707272292"/>
                    </a:ext>
                  </a:extLst>
                </a:gridCol>
                <a:gridCol w="329184">
                  <a:extLst>
                    <a:ext uri="{9D8B030D-6E8A-4147-A177-3AD203B41FA5}">
                      <a16:colId xmlns:a16="http://schemas.microsoft.com/office/drawing/2014/main" val="3732028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9067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- 2018-01-18 14:02:39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https://scontent.xx.fbcdn.net/v/t1.0-9/s720x720/26734305_1604771912923875_3052754421945675083_n.png?_nc_cat=0&amp;oh=dec3bb8ae13fb6992ebd4c77f260ad4a&amp;oe=5B33C53C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3102262"/>
                  </a:ext>
                </a:extLst>
              </a:tr>
            </a:tbl>
          </a:graphicData>
        </a:graphic>
      </p:graphicFrame>
      <p:sp>
        <p:nvSpPr>
          <p:cNvPr id="4" name="Text Placeholder 3">
            <a:extLst>
              <a:ext uri="{FF2B5EF4-FFF2-40B4-BE49-F238E27FC236}">
                <a16:creationId xmlns:a16="http://schemas.microsoft.com/office/drawing/2014/main" id="{360F7F19-1FB6-4C79-B252-58137280989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314042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6540E-A851-4D06-942E-58574396EBBD}"/>
              </a:ext>
            </a:extLst>
          </p:cNvPr>
          <p:cNvSpPr>
            <a:spLocks noGrp="1"/>
          </p:cNvSpPr>
          <p:nvPr>
            <p:ph type="title"/>
          </p:nvPr>
        </p:nvSpPr>
        <p:spPr/>
        <p:txBody>
          <a:bodyPr/>
          <a:lstStyle/>
          <a:p>
            <a:r>
              <a:rPr lang="en-US"/>
              <a:t>Facebook Own Posts Table | Chili's Malaysia - 11 of 25</a:t>
            </a:r>
          </a:p>
        </p:txBody>
      </p:sp>
      <p:graphicFrame>
        <p:nvGraphicFramePr>
          <p:cNvPr id="5" name="Table Placeholder 4">
            <a:extLst>
              <a:ext uri="{FF2B5EF4-FFF2-40B4-BE49-F238E27FC236}">
                <a16:creationId xmlns:a16="http://schemas.microsoft.com/office/drawing/2014/main" id="{E56B4CE9-49A9-4BB1-9A64-5F2233349C28}"/>
              </a:ext>
            </a:extLst>
          </p:cNvPr>
          <p:cNvGraphicFramePr>
            <a:graphicFrameLocks noGrp="1"/>
          </p:cNvGraphicFramePr>
          <p:nvPr>
            <p:ph type="tbl" sz="quarter" idx="13"/>
            <p:extLst>
              <p:ext uri="{D42A27DB-BD31-4B8C-83A1-F6EECF244321}">
                <p14:modId xmlns:p14="http://schemas.microsoft.com/office/powerpoint/2010/main" val="799472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654740161"/>
                    </a:ext>
                  </a:extLst>
                </a:gridCol>
                <a:gridCol w="905256">
                  <a:extLst>
                    <a:ext uri="{9D8B030D-6E8A-4147-A177-3AD203B41FA5}">
                      <a16:colId xmlns:a16="http://schemas.microsoft.com/office/drawing/2014/main" val="1424123713"/>
                    </a:ext>
                  </a:extLst>
                </a:gridCol>
                <a:gridCol w="658368">
                  <a:extLst>
                    <a:ext uri="{9D8B030D-6E8A-4147-A177-3AD203B41FA5}">
                      <a16:colId xmlns:a16="http://schemas.microsoft.com/office/drawing/2014/main" val="17024201"/>
                    </a:ext>
                  </a:extLst>
                </a:gridCol>
                <a:gridCol w="329184">
                  <a:extLst>
                    <a:ext uri="{9D8B030D-6E8A-4147-A177-3AD203B41FA5}">
                      <a16:colId xmlns:a16="http://schemas.microsoft.com/office/drawing/2014/main" val="3571232494"/>
                    </a:ext>
                  </a:extLst>
                </a:gridCol>
                <a:gridCol w="329184">
                  <a:extLst>
                    <a:ext uri="{9D8B030D-6E8A-4147-A177-3AD203B41FA5}">
                      <a16:colId xmlns:a16="http://schemas.microsoft.com/office/drawing/2014/main" val="2237838076"/>
                    </a:ext>
                  </a:extLst>
                </a:gridCol>
                <a:gridCol w="329184">
                  <a:extLst>
                    <a:ext uri="{9D8B030D-6E8A-4147-A177-3AD203B41FA5}">
                      <a16:colId xmlns:a16="http://schemas.microsoft.com/office/drawing/2014/main" val="4101688276"/>
                    </a:ext>
                  </a:extLst>
                </a:gridCol>
                <a:gridCol w="329184">
                  <a:extLst>
                    <a:ext uri="{9D8B030D-6E8A-4147-A177-3AD203B41FA5}">
                      <a16:colId xmlns:a16="http://schemas.microsoft.com/office/drawing/2014/main" val="3594062155"/>
                    </a:ext>
                  </a:extLst>
                </a:gridCol>
                <a:gridCol w="329184">
                  <a:extLst>
                    <a:ext uri="{9D8B030D-6E8A-4147-A177-3AD203B41FA5}">
                      <a16:colId xmlns:a16="http://schemas.microsoft.com/office/drawing/2014/main" val="255026549"/>
                    </a:ext>
                  </a:extLst>
                </a:gridCol>
                <a:gridCol w="329184">
                  <a:extLst>
                    <a:ext uri="{9D8B030D-6E8A-4147-A177-3AD203B41FA5}">
                      <a16:colId xmlns:a16="http://schemas.microsoft.com/office/drawing/2014/main" val="992412368"/>
                    </a:ext>
                  </a:extLst>
                </a:gridCol>
                <a:gridCol w="329184">
                  <a:extLst>
                    <a:ext uri="{9D8B030D-6E8A-4147-A177-3AD203B41FA5}">
                      <a16:colId xmlns:a16="http://schemas.microsoft.com/office/drawing/2014/main" val="2616671664"/>
                    </a:ext>
                  </a:extLst>
                </a:gridCol>
                <a:gridCol w="329184">
                  <a:extLst>
                    <a:ext uri="{9D8B030D-6E8A-4147-A177-3AD203B41FA5}">
                      <a16:colId xmlns:a16="http://schemas.microsoft.com/office/drawing/2014/main" val="2927468126"/>
                    </a:ext>
                  </a:extLst>
                </a:gridCol>
                <a:gridCol w="329184">
                  <a:extLst>
                    <a:ext uri="{9D8B030D-6E8A-4147-A177-3AD203B41FA5}">
                      <a16:colId xmlns:a16="http://schemas.microsoft.com/office/drawing/2014/main" val="4130258231"/>
                    </a:ext>
                  </a:extLst>
                </a:gridCol>
                <a:gridCol w="329184">
                  <a:extLst>
                    <a:ext uri="{9D8B030D-6E8A-4147-A177-3AD203B41FA5}">
                      <a16:colId xmlns:a16="http://schemas.microsoft.com/office/drawing/2014/main" val="4151376955"/>
                    </a:ext>
                  </a:extLst>
                </a:gridCol>
                <a:gridCol w="329184">
                  <a:extLst>
                    <a:ext uri="{9D8B030D-6E8A-4147-A177-3AD203B41FA5}">
                      <a16:colId xmlns:a16="http://schemas.microsoft.com/office/drawing/2014/main" val="1330053733"/>
                    </a:ext>
                  </a:extLst>
                </a:gridCol>
                <a:gridCol w="329184">
                  <a:extLst>
                    <a:ext uri="{9D8B030D-6E8A-4147-A177-3AD203B41FA5}">
                      <a16:colId xmlns:a16="http://schemas.microsoft.com/office/drawing/2014/main" val="2955032433"/>
                    </a:ext>
                  </a:extLst>
                </a:gridCol>
                <a:gridCol w="329184">
                  <a:extLst>
                    <a:ext uri="{9D8B030D-6E8A-4147-A177-3AD203B41FA5}">
                      <a16:colId xmlns:a16="http://schemas.microsoft.com/office/drawing/2014/main" val="2197317752"/>
                    </a:ext>
                  </a:extLst>
                </a:gridCol>
                <a:gridCol w="329184">
                  <a:extLst>
                    <a:ext uri="{9D8B030D-6E8A-4147-A177-3AD203B41FA5}">
                      <a16:colId xmlns:a16="http://schemas.microsoft.com/office/drawing/2014/main" val="1065034625"/>
                    </a:ext>
                  </a:extLst>
                </a:gridCol>
                <a:gridCol w="329184">
                  <a:extLst>
                    <a:ext uri="{9D8B030D-6E8A-4147-A177-3AD203B41FA5}">
                      <a16:colId xmlns:a16="http://schemas.microsoft.com/office/drawing/2014/main" val="1544439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529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- 2018-01-17 19:00:00 </a:t>
                      </a:r>
                      <a:r>
                        <a:rPr kumimoji="0" lang="en-US" sz="1000" b="0" i="0" u="none" strike="noStrike" kern="1200" cap="none" spc="0" normalizeH="0" baseline="0" noProof="0">
                          <a:ln>
                            <a:noFill/>
                          </a:ln>
                          <a:solidFill>
                            <a:prstClr val="black"/>
                          </a:solidFill>
                          <a:effectLst/>
                          <a:uLnTx/>
                          <a:uFillTx/>
                          <a:latin typeface="+mn-lt"/>
                          <a:ea typeface="+mn-ea"/>
                          <a:cs typeface="+mn-cs"/>
                        </a:rPr>
                        <a:t> 
 AND THE GRAND PRIZE WINNERS FOR CHILI'S SMOKEHOUSE CHRISTMAS GIVEAWAY ARE... 
*drumroll*
Amir Hamzah Bin Abdul Qadir Jilani and Michelle Ang Li Ren! Congratulations! Each of you just won yourself a RM500 Chili’s vouchers and will be receiving them in your mail shortly! We want to send a big thank you to everyone who participated and we hope to see you all Chili's soon.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https://scontent.xx.fbcdn.net/v/t15.0-10/24582496_1736494653054579_519521168269508608_n.jpg?_nc_cat=0&amp;oh=6752c83dc7fbb9a1287dac91dc97dd41&amp;oe=5B6020CB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0982915"/>
                  </a:ext>
                </a:extLst>
              </a:tr>
            </a:tbl>
          </a:graphicData>
        </a:graphic>
      </p:graphicFrame>
      <p:sp>
        <p:nvSpPr>
          <p:cNvPr id="4" name="Text Placeholder 3">
            <a:extLst>
              <a:ext uri="{FF2B5EF4-FFF2-40B4-BE49-F238E27FC236}">
                <a16:creationId xmlns:a16="http://schemas.microsoft.com/office/drawing/2014/main" id="{D5CDCA3A-0B15-46F5-87A3-625CF47748C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637518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FF784-E624-4A10-B360-819853A7AF3E}"/>
              </a:ext>
            </a:extLst>
          </p:cNvPr>
          <p:cNvSpPr>
            <a:spLocks noGrp="1"/>
          </p:cNvSpPr>
          <p:nvPr>
            <p:ph type="title"/>
          </p:nvPr>
        </p:nvSpPr>
        <p:spPr/>
        <p:txBody>
          <a:bodyPr/>
          <a:lstStyle/>
          <a:p>
            <a:r>
              <a:rPr lang="en-US"/>
              <a:t>Facebook Own Posts Table | Chili's Malaysia - 12 of 25</a:t>
            </a:r>
          </a:p>
        </p:txBody>
      </p:sp>
      <p:graphicFrame>
        <p:nvGraphicFramePr>
          <p:cNvPr id="5" name="Table Placeholder 4">
            <a:extLst>
              <a:ext uri="{FF2B5EF4-FFF2-40B4-BE49-F238E27FC236}">
                <a16:creationId xmlns:a16="http://schemas.microsoft.com/office/drawing/2014/main" id="{8C9162AF-2281-4FCD-93C2-EA0049778613}"/>
              </a:ext>
            </a:extLst>
          </p:cNvPr>
          <p:cNvGraphicFramePr>
            <a:graphicFrameLocks noGrp="1"/>
          </p:cNvGraphicFramePr>
          <p:nvPr>
            <p:ph type="tbl" sz="quarter" idx="13"/>
            <p:extLst>
              <p:ext uri="{D42A27DB-BD31-4B8C-83A1-F6EECF244321}">
                <p14:modId xmlns:p14="http://schemas.microsoft.com/office/powerpoint/2010/main" val="228211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67488348"/>
                    </a:ext>
                  </a:extLst>
                </a:gridCol>
                <a:gridCol w="905256">
                  <a:extLst>
                    <a:ext uri="{9D8B030D-6E8A-4147-A177-3AD203B41FA5}">
                      <a16:colId xmlns:a16="http://schemas.microsoft.com/office/drawing/2014/main" val="295175893"/>
                    </a:ext>
                  </a:extLst>
                </a:gridCol>
                <a:gridCol w="658368">
                  <a:extLst>
                    <a:ext uri="{9D8B030D-6E8A-4147-A177-3AD203B41FA5}">
                      <a16:colId xmlns:a16="http://schemas.microsoft.com/office/drawing/2014/main" val="3660100920"/>
                    </a:ext>
                  </a:extLst>
                </a:gridCol>
                <a:gridCol w="329184">
                  <a:extLst>
                    <a:ext uri="{9D8B030D-6E8A-4147-A177-3AD203B41FA5}">
                      <a16:colId xmlns:a16="http://schemas.microsoft.com/office/drawing/2014/main" val="890743531"/>
                    </a:ext>
                  </a:extLst>
                </a:gridCol>
                <a:gridCol w="329184">
                  <a:extLst>
                    <a:ext uri="{9D8B030D-6E8A-4147-A177-3AD203B41FA5}">
                      <a16:colId xmlns:a16="http://schemas.microsoft.com/office/drawing/2014/main" val="545966388"/>
                    </a:ext>
                  </a:extLst>
                </a:gridCol>
                <a:gridCol w="329184">
                  <a:extLst>
                    <a:ext uri="{9D8B030D-6E8A-4147-A177-3AD203B41FA5}">
                      <a16:colId xmlns:a16="http://schemas.microsoft.com/office/drawing/2014/main" val="3771468859"/>
                    </a:ext>
                  </a:extLst>
                </a:gridCol>
                <a:gridCol w="329184">
                  <a:extLst>
                    <a:ext uri="{9D8B030D-6E8A-4147-A177-3AD203B41FA5}">
                      <a16:colId xmlns:a16="http://schemas.microsoft.com/office/drawing/2014/main" val="2729462677"/>
                    </a:ext>
                  </a:extLst>
                </a:gridCol>
                <a:gridCol w="329184">
                  <a:extLst>
                    <a:ext uri="{9D8B030D-6E8A-4147-A177-3AD203B41FA5}">
                      <a16:colId xmlns:a16="http://schemas.microsoft.com/office/drawing/2014/main" val="1794874707"/>
                    </a:ext>
                  </a:extLst>
                </a:gridCol>
                <a:gridCol w="329184">
                  <a:extLst>
                    <a:ext uri="{9D8B030D-6E8A-4147-A177-3AD203B41FA5}">
                      <a16:colId xmlns:a16="http://schemas.microsoft.com/office/drawing/2014/main" val="2740306853"/>
                    </a:ext>
                  </a:extLst>
                </a:gridCol>
                <a:gridCol w="329184">
                  <a:extLst>
                    <a:ext uri="{9D8B030D-6E8A-4147-A177-3AD203B41FA5}">
                      <a16:colId xmlns:a16="http://schemas.microsoft.com/office/drawing/2014/main" val="3505213705"/>
                    </a:ext>
                  </a:extLst>
                </a:gridCol>
                <a:gridCol w="329184">
                  <a:extLst>
                    <a:ext uri="{9D8B030D-6E8A-4147-A177-3AD203B41FA5}">
                      <a16:colId xmlns:a16="http://schemas.microsoft.com/office/drawing/2014/main" val="2733272578"/>
                    </a:ext>
                  </a:extLst>
                </a:gridCol>
                <a:gridCol w="329184">
                  <a:extLst>
                    <a:ext uri="{9D8B030D-6E8A-4147-A177-3AD203B41FA5}">
                      <a16:colId xmlns:a16="http://schemas.microsoft.com/office/drawing/2014/main" val="644858737"/>
                    </a:ext>
                  </a:extLst>
                </a:gridCol>
                <a:gridCol w="329184">
                  <a:extLst>
                    <a:ext uri="{9D8B030D-6E8A-4147-A177-3AD203B41FA5}">
                      <a16:colId xmlns:a16="http://schemas.microsoft.com/office/drawing/2014/main" val="3109143716"/>
                    </a:ext>
                  </a:extLst>
                </a:gridCol>
                <a:gridCol w="329184">
                  <a:extLst>
                    <a:ext uri="{9D8B030D-6E8A-4147-A177-3AD203B41FA5}">
                      <a16:colId xmlns:a16="http://schemas.microsoft.com/office/drawing/2014/main" val="3636067512"/>
                    </a:ext>
                  </a:extLst>
                </a:gridCol>
                <a:gridCol w="329184">
                  <a:extLst>
                    <a:ext uri="{9D8B030D-6E8A-4147-A177-3AD203B41FA5}">
                      <a16:colId xmlns:a16="http://schemas.microsoft.com/office/drawing/2014/main" val="640611359"/>
                    </a:ext>
                  </a:extLst>
                </a:gridCol>
                <a:gridCol w="329184">
                  <a:extLst>
                    <a:ext uri="{9D8B030D-6E8A-4147-A177-3AD203B41FA5}">
                      <a16:colId xmlns:a16="http://schemas.microsoft.com/office/drawing/2014/main" val="2769957536"/>
                    </a:ext>
                  </a:extLst>
                </a:gridCol>
                <a:gridCol w="329184">
                  <a:extLst>
                    <a:ext uri="{9D8B030D-6E8A-4147-A177-3AD203B41FA5}">
                      <a16:colId xmlns:a16="http://schemas.microsoft.com/office/drawing/2014/main" val="704691537"/>
                    </a:ext>
                  </a:extLst>
                </a:gridCol>
                <a:gridCol w="329184">
                  <a:extLst>
                    <a:ext uri="{9D8B030D-6E8A-4147-A177-3AD203B41FA5}">
                      <a16:colId xmlns:a16="http://schemas.microsoft.com/office/drawing/2014/main" val="2935120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5596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- 2018-01-17 13:52:38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Oh Weng Lung, Kok Chiew Shian and Abdul Rahim Bin Madon for winning the Chili’s Smokehouse Christmas Giveaway Weekly Contest! Each of you just won yourself a RM100 Chili’s vouchers and will be receiving them in your mail shortly! :D As for the rest, stay tuned to find out who the Grand Prize Winners are!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https://scontent.xx.fbcdn.net/v/t1.0-9/26734065_1603777729689960_5279438597453389934_n.png?oh=42d4e11151999e4181fb445da1544f3f&amp;oe=5AFD622A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8760605"/>
                  </a:ext>
                </a:extLst>
              </a:tr>
            </a:tbl>
          </a:graphicData>
        </a:graphic>
      </p:graphicFrame>
      <p:sp>
        <p:nvSpPr>
          <p:cNvPr id="4" name="Text Placeholder 3">
            <a:extLst>
              <a:ext uri="{FF2B5EF4-FFF2-40B4-BE49-F238E27FC236}">
                <a16:creationId xmlns:a16="http://schemas.microsoft.com/office/drawing/2014/main" id="{BDE5BBC1-694B-44E8-8E5C-B92CAB25F49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980664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EF16C-5644-4E71-9E43-7DDC9B4D857D}"/>
              </a:ext>
            </a:extLst>
          </p:cNvPr>
          <p:cNvSpPr>
            <a:spLocks noGrp="1"/>
          </p:cNvSpPr>
          <p:nvPr>
            <p:ph type="title"/>
          </p:nvPr>
        </p:nvSpPr>
        <p:spPr/>
        <p:txBody>
          <a:bodyPr/>
          <a:lstStyle/>
          <a:p>
            <a:r>
              <a:rPr lang="en-US"/>
              <a:t>Facebook Own Posts Table | Chili's Malaysia - 13 of 25</a:t>
            </a:r>
          </a:p>
        </p:txBody>
      </p:sp>
      <p:graphicFrame>
        <p:nvGraphicFramePr>
          <p:cNvPr id="5" name="Table Placeholder 4">
            <a:extLst>
              <a:ext uri="{FF2B5EF4-FFF2-40B4-BE49-F238E27FC236}">
                <a16:creationId xmlns:a16="http://schemas.microsoft.com/office/drawing/2014/main" id="{33151E14-A444-41F9-A2C1-886554A899D3}"/>
              </a:ext>
            </a:extLst>
          </p:cNvPr>
          <p:cNvGraphicFramePr>
            <a:graphicFrameLocks noGrp="1"/>
          </p:cNvGraphicFramePr>
          <p:nvPr>
            <p:ph type="tbl" sz="quarter" idx="13"/>
            <p:extLst>
              <p:ext uri="{D42A27DB-BD31-4B8C-83A1-F6EECF244321}">
                <p14:modId xmlns:p14="http://schemas.microsoft.com/office/powerpoint/2010/main" val="298843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58349479"/>
                    </a:ext>
                  </a:extLst>
                </a:gridCol>
                <a:gridCol w="905256">
                  <a:extLst>
                    <a:ext uri="{9D8B030D-6E8A-4147-A177-3AD203B41FA5}">
                      <a16:colId xmlns:a16="http://schemas.microsoft.com/office/drawing/2014/main" val="854981319"/>
                    </a:ext>
                  </a:extLst>
                </a:gridCol>
                <a:gridCol w="658368">
                  <a:extLst>
                    <a:ext uri="{9D8B030D-6E8A-4147-A177-3AD203B41FA5}">
                      <a16:colId xmlns:a16="http://schemas.microsoft.com/office/drawing/2014/main" val="806599042"/>
                    </a:ext>
                  </a:extLst>
                </a:gridCol>
                <a:gridCol w="329184">
                  <a:extLst>
                    <a:ext uri="{9D8B030D-6E8A-4147-A177-3AD203B41FA5}">
                      <a16:colId xmlns:a16="http://schemas.microsoft.com/office/drawing/2014/main" val="3311672983"/>
                    </a:ext>
                  </a:extLst>
                </a:gridCol>
                <a:gridCol w="329184">
                  <a:extLst>
                    <a:ext uri="{9D8B030D-6E8A-4147-A177-3AD203B41FA5}">
                      <a16:colId xmlns:a16="http://schemas.microsoft.com/office/drawing/2014/main" val="1442930714"/>
                    </a:ext>
                  </a:extLst>
                </a:gridCol>
                <a:gridCol w="329184">
                  <a:extLst>
                    <a:ext uri="{9D8B030D-6E8A-4147-A177-3AD203B41FA5}">
                      <a16:colId xmlns:a16="http://schemas.microsoft.com/office/drawing/2014/main" val="1819873460"/>
                    </a:ext>
                  </a:extLst>
                </a:gridCol>
                <a:gridCol w="329184">
                  <a:extLst>
                    <a:ext uri="{9D8B030D-6E8A-4147-A177-3AD203B41FA5}">
                      <a16:colId xmlns:a16="http://schemas.microsoft.com/office/drawing/2014/main" val="1253307106"/>
                    </a:ext>
                  </a:extLst>
                </a:gridCol>
                <a:gridCol w="329184">
                  <a:extLst>
                    <a:ext uri="{9D8B030D-6E8A-4147-A177-3AD203B41FA5}">
                      <a16:colId xmlns:a16="http://schemas.microsoft.com/office/drawing/2014/main" val="3687548433"/>
                    </a:ext>
                  </a:extLst>
                </a:gridCol>
                <a:gridCol w="329184">
                  <a:extLst>
                    <a:ext uri="{9D8B030D-6E8A-4147-A177-3AD203B41FA5}">
                      <a16:colId xmlns:a16="http://schemas.microsoft.com/office/drawing/2014/main" val="3035253048"/>
                    </a:ext>
                  </a:extLst>
                </a:gridCol>
                <a:gridCol w="329184">
                  <a:extLst>
                    <a:ext uri="{9D8B030D-6E8A-4147-A177-3AD203B41FA5}">
                      <a16:colId xmlns:a16="http://schemas.microsoft.com/office/drawing/2014/main" val="595966230"/>
                    </a:ext>
                  </a:extLst>
                </a:gridCol>
                <a:gridCol w="329184">
                  <a:extLst>
                    <a:ext uri="{9D8B030D-6E8A-4147-A177-3AD203B41FA5}">
                      <a16:colId xmlns:a16="http://schemas.microsoft.com/office/drawing/2014/main" val="654013072"/>
                    </a:ext>
                  </a:extLst>
                </a:gridCol>
                <a:gridCol w="329184">
                  <a:extLst>
                    <a:ext uri="{9D8B030D-6E8A-4147-A177-3AD203B41FA5}">
                      <a16:colId xmlns:a16="http://schemas.microsoft.com/office/drawing/2014/main" val="2033869538"/>
                    </a:ext>
                  </a:extLst>
                </a:gridCol>
                <a:gridCol w="329184">
                  <a:extLst>
                    <a:ext uri="{9D8B030D-6E8A-4147-A177-3AD203B41FA5}">
                      <a16:colId xmlns:a16="http://schemas.microsoft.com/office/drawing/2014/main" val="2582266423"/>
                    </a:ext>
                  </a:extLst>
                </a:gridCol>
                <a:gridCol w="329184">
                  <a:extLst>
                    <a:ext uri="{9D8B030D-6E8A-4147-A177-3AD203B41FA5}">
                      <a16:colId xmlns:a16="http://schemas.microsoft.com/office/drawing/2014/main" val="2016412126"/>
                    </a:ext>
                  </a:extLst>
                </a:gridCol>
                <a:gridCol w="329184">
                  <a:extLst>
                    <a:ext uri="{9D8B030D-6E8A-4147-A177-3AD203B41FA5}">
                      <a16:colId xmlns:a16="http://schemas.microsoft.com/office/drawing/2014/main" val="3713751667"/>
                    </a:ext>
                  </a:extLst>
                </a:gridCol>
                <a:gridCol w="329184">
                  <a:extLst>
                    <a:ext uri="{9D8B030D-6E8A-4147-A177-3AD203B41FA5}">
                      <a16:colId xmlns:a16="http://schemas.microsoft.com/office/drawing/2014/main" val="3184328183"/>
                    </a:ext>
                  </a:extLst>
                </a:gridCol>
                <a:gridCol w="329184">
                  <a:extLst>
                    <a:ext uri="{9D8B030D-6E8A-4147-A177-3AD203B41FA5}">
                      <a16:colId xmlns:a16="http://schemas.microsoft.com/office/drawing/2014/main" val="3186777373"/>
                    </a:ext>
                  </a:extLst>
                </a:gridCol>
                <a:gridCol w="329184">
                  <a:extLst>
                    <a:ext uri="{9D8B030D-6E8A-4147-A177-3AD203B41FA5}">
                      <a16:colId xmlns:a16="http://schemas.microsoft.com/office/drawing/2014/main" val="2576820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859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- 2018-01-14 10:00:00 </a:t>
                      </a:r>
                      <a:r>
                        <a:rPr kumimoji="0" lang="en-US" sz="1000" b="0" i="0" u="none" strike="noStrike" kern="1200" cap="none" spc="0" normalizeH="0" baseline="0" noProof="0">
                          <a:ln>
                            <a:noFill/>
                          </a:ln>
                          <a:solidFill>
                            <a:prstClr val="black"/>
                          </a:solidFill>
                          <a:effectLst/>
                          <a:uLnTx/>
                          <a:uFillTx/>
                          <a:latin typeface="+mn-lt"/>
                          <a:ea typeface="+mn-ea"/>
                          <a:cs typeface="+mn-cs"/>
                        </a:rPr>
                        <a:t> 
 "Service at Chili's Mid Valley is Tip Top!". ~ @mayzu_mayza 
Thanks for the lovely compliment and making our day! 
Hope to see you again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https://scontent.xx.fbcdn.net/v/t1.0-9/26229323_1597388586995541_1765757655541003912_n.jpg?_nc_cat=0&amp;oh=06b4b8c809f170bf5abea849f6fa97e2&amp;oe=5B42BD35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038944"/>
                  </a:ext>
                </a:extLst>
              </a:tr>
            </a:tbl>
          </a:graphicData>
        </a:graphic>
      </p:graphicFrame>
      <p:sp>
        <p:nvSpPr>
          <p:cNvPr id="4" name="Text Placeholder 3">
            <a:extLst>
              <a:ext uri="{FF2B5EF4-FFF2-40B4-BE49-F238E27FC236}">
                <a16:creationId xmlns:a16="http://schemas.microsoft.com/office/drawing/2014/main" id="{A19F05EF-5061-424F-8279-2C54B8FF9BF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038520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19C65-486D-4C47-B48B-2B0CCB24B465}"/>
              </a:ext>
            </a:extLst>
          </p:cNvPr>
          <p:cNvSpPr>
            <a:spLocks noGrp="1"/>
          </p:cNvSpPr>
          <p:nvPr>
            <p:ph type="title"/>
          </p:nvPr>
        </p:nvSpPr>
        <p:spPr/>
        <p:txBody>
          <a:bodyPr/>
          <a:lstStyle/>
          <a:p>
            <a:r>
              <a:rPr lang="en-US"/>
              <a:t>Facebook Own Posts Table | Chili's Malaysia - 14 of 25</a:t>
            </a:r>
          </a:p>
        </p:txBody>
      </p:sp>
      <p:graphicFrame>
        <p:nvGraphicFramePr>
          <p:cNvPr id="5" name="Table Placeholder 4">
            <a:extLst>
              <a:ext uri="{FF2B5EF4-FFF2-40B4-BE49-F238E27FC236}">
                <a16:creationId xmlns:a16="http://schemas.microsoft.com/office/drawing/2014/main" id="{6F87C7DB-74F3-4C20-B05C-F5F8D36305BB}"/>
              </a:ext>
            </a:extLst>
          </p:cNvPr>
          <p:cNvGraphicFramePr>
            <a:graphicFrameLocks noGrp="1"/>
          </p:cNvGraphicFramePr>
          <p:nvPr>
            <p:ph type="tbl" sz="quarter" idx="13"/>
            <p:extLst>
              <p:ext uri="{D42A27DB-BD31-4B8C-83A1-F6EECF244321}">
                <p14:modId xmlns:p14="http://schemas.microsoft.com/office/powerpoint/2010/main" val="3568985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09595020"/>
                    </a:ext>
                  </a:extLst>
                </a:gridCol>
                <a:gridCol w="905256">
                  <a:extLst>
                    <a:ext uri="{9D8B030D-6E8A-4147-A177-3AD203B41FA5}">
                      <a16:colId xmlns:a16="http://schemas.microsoft.com/office/drawing/2014/main" val="133970847"/>
                    </a:ext>
                  </a:extLst>
                </a:gridCol>
                <a:gridCol w="658368">
                  <a:extLst>
                    <a:ext uri="{9D8B030D-6E8A-4147-A177-3AD203B41FA5}">
                      <a16:colId xmlns:a16="http://schemas.microsoft.com/office/drawing/2014/main" val="310463519"/>
                    </a:ext>
                  </a:extLst>
                </a:gridCol>
                <a:gridCol w="329184">
                  <a:extLst>
                    <a:ext uri="{9D8B030D-6E8A-4147-A177-3AD203B41FA5}">
                      <a16:colId xmlns:a16="http://schemas.microsoft.com/office/drawing/2014/main" val="1572305586"/>
                    </a:ext>
                  </a:extLst>
                </a:gridCol>
                <a:gridCol w="329184">
                  <a:extLst>
                    <a:ext uri="{9D8B030D-6E8A-4147-A177-3AD203B41FA5}">
                      <a16:colId xmlns:a16="http://schemas.microsoft.com/office/drawing/2014/main" val="2172039747"/>
                    </a:ext>
                  </a:extLst>
                </a:gridCol>
                <a:gridCol w="329184">
                  <a:extLst>
                    <a:ext uri="{9D8B030D-6E8A-4147-A177-3AD203B41FA5}">
                      <a16:colId xmlns:a16="http://schemas.microsoft.com/office/drawing/2014/main" val="4258539342"/>
                    </a:ext>
                  </a:extLst>
                </a:gridCol>
                <a:gridCol w="329184">
                  <a:extLst>
                    <a:ext uri="{9D8B030D-6E8A-4147-A177-3AD203B41FA5}">
                      <a16:colId xmlns:a16="http://schemas.microsoft.com/office/drawing/2014/main" val="4174611334"/>
                    </a:ext>
                  </a:extLst>
                </a:gridCol>
                <a:gridCol w="329184">
                  <a:extLst>
                    <a:ext uri="{9D8B030D-6E8A-4147-A177-3AD203B41FA5}">
                      <a16:colId xmlns:a16="http://schemas.microsoft.com/office/drawing/2014/main" val="1240052783"/>
                    </a:ext>
                  </a:extLst>
                </a:gridCol>
                <a:gridCol w="329184">
                  <a:extLst>
                    <a:ext uri="{9D8B030D-6E8A-4147-A177-3AD203B41FA5}">
                      <a16:colId xmlns:a16="http://schemas.microsoft.com/office/drawing/2014/main" val="1318787605"/>
                    </a:ext>
                  </a:extLst>
                </a:gridCol>
                <a:gridCol w="329184">
                  <a:extLst>
                    <a:ext uri="{9D8B030D-6E8A-4147-A177-3AD203B41FA5}">
                      <a16:colId xmlns:a16="http://schemas.microsoft.com/office/drawing/2014/main" val="2939868325"/>
                    </a:ext>
                  </a:extLst>
                </a:gridCol>
                <a:gridCol w="329184">
                  <a:extLst>
                    <a:ext uri="{9D8B030D-6E8A-4147-A177-3AD203B41FA5}">
                      <a16:colId xmlns:a16="http://schemas.microsoft.com/office/drawing/2014/main" val="2168670351"/>
                    </a:ext>
                  </a:extLst>
                </a:gridCol>
                <a:gridCol w="329184">
                  <a:extLst>
                    <a:ext uri="{9D8B030D-6E8A-4147-A177-3AD203B41FA5}">
                      <a16:colId xmlns:a16="http://schemas.microsoft.com/office/drawing/2014/main" val="1905356130"/>
                    </a:ext>
                  </a:extLst>
                </a:gridCol>
                <a:gridCol w="329184">
                  <a:extLst>
                    <a:ext uri="{9D8B030D-6E8A-4147-A177-3AD203B41FA5}">
                      <a16:colId xmlns:a16="http://schemas.microsoft.com/office/drawing/2014/main" val="2476067598"/>
                    </a:ext>
                  </a:extLst>
                </a:gridCol>
                <a:gridCol w="329184">
                  <a:extLst>
                    <a:ext uri="{9D8B030D-6E8A-4147-A177-3AD203B41FA5}">
                      <a16:colId xmlns:a16="http://schemas.microsoft.com/office/drawing/2014/main" val="75768639"/>
                    </a:ext>
                  </a:extLst>
                </a:gridCol>
                <a:gridCol w="329184">
                  <a:extLst>
                    <a:ext uri="{9D8B030D-6E8A-4147-A177-3AD203B41FA5}">
                      <a16:colId xmlns:a16="http://schemas.microsoft.com/office/drawing/2014/main" val="2127040628"/>
                    </a:ext>
                  </a:extLst>
                </a:gridCol>
                <a:gridCol w="329184">
                  <a:extLst>
                    <a:ext uri="{9D8B030D-6E8A-4147-A177-3AD203B41FA5}">
                      <a16:colId xmlns:a16="http://schemas.microsoft.com/office/drawing/2014/main" val="1846226297"/>
                    </a:ext>
                  </a:extLst>
                </a:gridCol>
                <a:gridCol w="329184">
                  <a:extLst>
                    <a:ext uri="{9D8B030D-6E8A-4147-A177-3AD203B41FA5}">
                      <a16:colId xmlns:a16="http://schemas.microsoft.com/office/drawing/2014/main" val="4199406741"/>
                    </a:ext>
                  </a:extLst>
                </a:gridCol>
                <a:gridCol w="329184">
                  <a:extLst>
                    <a:ext uri="{9D8B030D-6E8A-4147-A177-3AD203B41FA5}">
                      <a16:colId xmlns:a16="http://schemas.microsoft.com/office/drawing/2014/main" val="1156311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6059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- 2018-01-13 10:00:00 </a:t>
                      </a:r>
                      <a:r>
                        <a:rPr kumimoji="0" lang="en-US" sz="1000" b="0" i="0" u="none" strike="noStrike" kern="1200" cap="none" spc="0" normalizeH="0" baseline="0" noProof="0">
                          <a:ln>
                            <a:noFill/>
                          </a:ln>
                          <a:solidFill>
                            <a:prstClr val="black"/>
                          </a:solidFill>
                          <a:effectLst/>
                          <a:uLnTx/>
                          <a:uFillTx/>
                          <a:latin typeface="+mn-lt"/>
                          <a:ea typeface="+mn-ea"/>
                          <a:cs typeface="+mn-cs"/>
                        </a:rPr>
                        <a:t> 
 In a loving relation-sheep with Chili’s lamb shoulder. 
Image credited to @kenny_khee.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https://scontent.xx.fbcdn.net/v/t1.0-9/26219465_1597387690328964_5288463508062983422_n.jpg?oh=b5d00331654db940b9e35095f8620d9e&amp;oe=5B2FE421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4529632"/>
                  </a:ext>
                </a:extLst>
              </a:tr>
            </a:tbl>
          </a:graphicData>
        </a:graphic>
      </p:graphicFrame>
      <p:sp>
        <p:nvSpPr>
          <p:cNvPr id="4" name="Text Placeholder 3">
            <a:extLst>
              <a:ext uri="{FF2B5EF4-FFF2-40B4-BE49-F238E27FC236}">
                <a16:creationId xmlns:a16="http://schemas.microsoft.com/office/drawing/2014/main" id="{5FC39E9C-E08A-44B0-8838-3616807DBF2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3634380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F1615-99A5-414A-BB16-9537120AEB4A}"/>
              </a:ext>
            </a:extLst>
          </p:cNvPr>
          <p:cNvSpPr>
            <a:spLocks noGrp="1"/>
          </p:cNvSpPr>
          <p:nvPr>
            <p:ph type="title"/>
          </p:nvPr>
        </p:nvSpPr>
        <p:spPr/>
        <p:txBody>
          <a:bodyPr/>
          <a:lstStyle/>
          <a:p>
            <a:r>
              <a:rPr lang="en-US"/>
              <a:t>Facebook Own Posts Table | Chili's Malaysia - 15 of 25</a:t>
            </a:r>
          </a:p>
        </p:txBody>
      </p:sp>
      <p:graphicFrame>
        <p:nvGraphicFramePr>
          <p:cNvPr id="5" name="Table Placeholder 4">
            <a:extLst>
              <a:ext uri="{FF2B5EF4-FFF2-40B4-BE49-F238E27FC236}">
                <a16:creationId xmlns:a16="http://schemas.microsoft.com/office/drawing/2014/main" id="{52389091-EFAB-43DF-A59D-4FE3FE8F4C80}"/>
              </a:ext>
            </a:extLst>
          </p:cNvPr>
          <p:cNvGraphicFramePr>
            <a:graphicFrameLocks noGrp="1"/>
          </p:cNvGraphicFramePr>
          <p:nvPr>
            <p:ph type="tbl" sz="quarter" idx="13"/>
            <p:extLst>
              <p:ext uri="{D42A27DB-BD31-4B8C-83A1-F6EECF244321}">
                <p14:modId xmlns:p14="http://schemas.microsoft.com/office/powerpoint/2010/main" val="963801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79299310"/>
                    </a:ext>
                  </a:extLst>
                </a:gridCol>
                <a:gridCol w="905256">
                  <a:extLst>
                    <a:ext uri="{9D8B030D-6E8A-4147-A177-3AD203B41FA5}">
                      <a16:colId xmlns:a16="http://schemas.microsoft.com/office/drawing/2014/main" val="215050910"/>
                    </a:ext>
                  </a:extLst>
                </a:gridCol>
                <a:gridCol w="658368">
                  <a:extLst>
                    <a:ext uri="{9D8B030D-6E8A-4147-A177-3AD203B41FA5}">
                      <a16:colId xmlns:a16="http://schemas.microsoft.com/office/drawing/2014/main" val="3294657533"/>
                    </a:ext>
                  </a:extLst>
                </a:gridCol>
                <a:gridCol w="329184">
                  <a:extLst>
                    <a:ext uri="{9D8B030D-6E8A-4147-A177-3AD203B41FA5}">
                      <a16:colId xmlns:a16="http://schemas.microsoft.com/office/drawing/2014/main" val="2480530685"/>
                    </a:ext>
                  </a:extLst>
                </a:gridCol>
                <a:gridCol w="329184">
                  <a:extLst>
                    <a:ext uri="{9D8B030D-6E8A-4147-A177-3AD203B41FA5}">
                      <a16:colId xmlns:a16="http://schemas.microsoft.com/office/drawing/2014/main" val="2768464232"/>
                    </a:ext>
                  </a:extLst>
                </a:gridCol>
                <a:gridCol w="329184">
                  <a:extLst>
                    <a:ext uri="{9D8B030D-6E8A-4147-A177-3AD203B41FA5}">
                      <a16:colId xmlns:a16="http://schemas.microsoft.com/office/drawing/2014/main" val="2135357579"/>
                    </a:ext>
                  </a:extLst>
                </a:gridCol>
                <a:gridCol w="329184">
                  <a:extLst>
                    <a:ext uri="{9D8B030D-6E8A-4147-A177-3AD203B41FA5}">
                      <a16:colId xmlns:a16="http://schemas.microsoft.com/office/drawing/2014/main" val="3515802321"/>
                    </a:ext>
                  </a:extLst>
                </a:gridCol>
                <a:gridCol w="329184">
                  <a:extLst>
                    <a:ext uri="{9D8B030D-6E8A-4147-A177-3AD203B41FA5}">
                      <a16:colId xmlns:a16="http://schemas.microsoft.com/office/drawing/2014/main" val="478379245"/>
                    </a:ext>
                  </a:extLst>
                </a:gridCol>
                <a:gridCol w="329184">
                  <a:extLst>
                    <a:ext uri="{9D8B030D-6E8A-4147-A177-3AD203B41FA5}">
                      <a16:colId xmlns:a16="http://schemas.microsoft.com/office/drawing/2014/main" val="157312899"/>
                    </a:ext>
                  </a:extLst>
                </a:gridCol>
                <a:gridCol w="329184">
                  <a:extLst>
                    <a:ext uri="{9D8B030D-6E8A-4147-A177-3AD203B41FA5}">
                      <a16:colId xmlns:a16="http://schemas.microsoft.com/office/drawing/2014/main" val="3420075745"/>
                    </a:ext>
                  </a:extLst>
                </a:gridCol>
                <a:gridCol w="329184">
                  <a:extLst>
                    <a:ext uri="{9D8B030D-6E8A-4147-A177-3AD203B41FA5}">
                      <a16:colId xmlns:a16="http://schemas.microsoft.com/office/drawing/2014/main" val="4049546721"/>
                    </a:ext>
                  </a:extLst>
                </a:gridCol>
                <a:gridCol w="329184">
                  <a:extLst>
                    <a:ext uri="{9D8B030D-6E8A-4147-A177-3AD203B41FA5}">
                      <a16:colId xmlns:a16="http://schemas.microsoft.com/office/drawing/2014/main" val="659018886"/>
                    </a:ext>
                  </a:extLst>
                </a:gridCol>
                <a:gridCol w="329184">
                  <a:extLst>
                    <a:ext uri="{9D8B030D-6E8A-4147-A177-3AD203B41FA5}">
                      <a16:colId xmlns:a16="http://schemas.microsoft.com/office/drawing/2014/main" val="3905845930"/>
                    </a:ext>
                  </a:extLst>
                </a:gridCol>
                <a:gridCol w="329184">
                  <a:extLst>
                    <a:ext uri="{9D8B030D-6E8A-4147-A177-3AD203B41FA5}">
                      <a16:colId xmlns:a16="http://schemas.microsoft.com/office/drawing/2014/main" val="3557013536"/>
                    </a:ext>
                  </a:extLst>
                </a:gridCol>
                <a:gridCol w="329184">
                  <a:extLst>
                    <a:ext uri="{9D8B030D-6E8A-4147-A177-3AD203B41FA5}">
                      <a16:colId xmlns:a16="http://schemas.microsoft.com/office/drawing/2014/main" val="2819111241"/>
                    </a:ext>
                  </a:extLst>
                </a:gridCol>
                <a:gridCol w="329184">
                  <a:extLst>
                    <a:ext uri="{9D8B030D-6E8A-4147-A177-3AD203B41FA5}">
                      <a16:colId xmlns:a16="http://schemas.microsoft.com/office/drawing/2014/main" val="2423135697"/>
                    </a:ext>
                  </a:extLst>
                </a:gridCol>
                <a:gridCol w="329184">
                  <a:extLst>
                    <a:ext uri="{9D8B030D-6E8A-4147-A177-3AD203B41FA5}">
                      <a16:colId xmlns:a16="http://schemas.microsoft.com/office/drawing/2014/main" val="1839721348"/>
                    </a:ext>
                  </a:extLst>
                </a:gridCol>
                <a:gridCol w="329184">
                  <a:extLst>
                    <a:ext uri="{9D8B030D-6E8A-4147-A177-3AD203B41FA5}">
                      <a16:colId xmlns:a16="http://schemas.microsoft.com/office/drawing/2014/main" val="726039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37962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- 2018-01-12 10:00:00 </a:t>
                      </a:r>
                      <a:r>
                        <a:rPr kumimoji="0" lang="en-US" sz="1000" b="0" i="0" u="none" strike="noStrike" kern="1200" cap="none" spc="0" normalizeH="0" baseline="0" noProof="0">
                          <a:ln>
                            <a:noFill/>
                          </a:ln>
                          <a:solidFill>
                            <a:prstClr val="black"/>
                          </a:solidFill>
                          <a:effectLst/>
                          <a:uLnTx/>
                          <a:uFillTx/>
                          <a:latin typeface="+mn-lt"/>
                          <a:ea typeface="+mn-ea"/>
                          <a:cs typeface="+mn-cs"/>
                        </a:rPr>
                        <a:t> 
 Family meals are the best at Chili’s. 
Image credited to @shalini_loganathan.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https://scontent.xx.fbcdn.net/v/t1.0-9/26238911_1597387050329028_7565008877537030899_n.png?oh=405025e5e8ba8a14eb0154ff37a687d0&amp;oe=5AF46575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5670575"/>
                  </a:ext>
                </a:extLst>
              </a:tr>
            </a:tbl>
          </a:graphicData>
        </a:graphic>
      </p:graphicFrame>
      <p:sp>
        <p:nvSpPr>
          <p:cNvPr id="4" name="Text Placeholder 3">
            <a:extLst>
              <a:ext uri="{FF2B5EF4-FFF2-40B4-BE49-F238E27FC236}">
                <a16:creationId xmlns:a16="http://schemas.microsoft.com/office/drawing/2014/main" id="{AD3179E7-169B-44C7-BDDA-7276B2DB1CF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10601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A3D95-102A-4D4A-B0B5-33A27A59FDA4}"/>
              </a:ext>
            </a:extLst>
          </p:cNvPr>
          <p:cNvSpPr>
            <a:spLocks noGrp="1"/>
          </p:cNvSpPr>
          <p:nvPr>
            <p:ph type="title"/>
          </p:nvPr>
        </p:nvSpPr>
        <p:spPr/>
        <p:txBody>
          <a:bodyPr/>
          <a:lstStyle/>
          <a:p>
            <a:r>
              <a:rPr lang="en-US"/>
              <a:t>Facebook Own Posts Table | Chili's Malaysia - 16 of 25</a:t>
            </a:r>
          </a:p>
        </p:txBody>
      </p:sp>
      <p:graphicFrame>
        <p:nvGraphicFramePr>
          <p:cNvPr id="5" name="Table Placeholder 4">
            <a:extLst>
              <a:ext uri="{FF2B5EF4-FFF2-40B4-BE49-F238E27FC236}">
                <a16:creationId xmlns:a16="http://schemas.microsoft.com/office/drawing/2014/main" id="{E9BFEE25-CA7C-470D-A840-3159E2E2E7F6}"/>
              </a:ext>
            </a:extLst>
          </p:cNvPr>
          <p:cNvGraphicFramePr>
            <a:graphicFrameLocks noGrp="1"/>
          </p:cNvGraphicFramePr>
          <p:nvPr>
            <p:ph type="tbl" sz="quarter" idx="13"/>
            <p:extLst>
              <p:ext uri="{D42A27DB-BD31-4B8C-83A1-F6EECF244321}">
                <p14:modId xmlns:p14="http://schemas.microsoft.com/office/powerpoint/2010/main" val="822361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20704399"/>
                    </a:ext>
                  </a:extLst>
                </a:gridCol>
                <a:gridCol w="905256">
                  <a:extLst>
                    <a:ext uri="{9D8B030D-6E8A-4147-A177-3AD203B41FA5}">
                      <a16:colId xmlns:a16="http://schemas.microsoft.com/office/drawing/2014/main" val="3802618329"/>
                    </a:ext>
                  </a:extLst>
                </a:gridCol>
                <a:gridCol w="658368">
                  <a:extLst>
                    <a:ext uri="{9D8B030D-6E8A-4147-A177-3AD203B41FA5}">
                      <a16:colId xmlns:a16="http://schemas.microsoft.com/office/drawing/2014/main" val="2246757277"/>
                    </a:ext>
                  </a:extLst>
                </a:gridCol>
                <a:gridCol w="329184">
                  <a:extLst>
                    <a:ext uri="{9D8B030D-6E8A-4147-A177-3AD203B41FA5}">
                      <a16:colId xmlns:a16="http://schemas.microsoft.com/office/drawing/2014/main" val="325918181"/>
                    </a:ext>
                  </a:extLst>
                </a:gridCol>
                <a:gridCol w="329184">
                  <a:extLst>
                    <a:ext uri="{9D8B030D-6E8A-4147-A177-3AD203B41FA5}">
                      <a16:colId xmlns:a16="http://schemas.microsoft.com/office/drawing/2014/main" val="3059337961"/>
                    </a:ext>
                  </a:extLst>
                </a:gridCol>
                <a:gridCol w="329184">
                  <a:extLst>
                    <a:ext uri="{9D8B030D-6E8A-4147-A177-3AD203B41FA5}">
                      <a16:colId xmlns:a16="http://schemas.microsoft.com/office/drawing/2014/main" val="1077938963"/>
                    </a:ext>
                  </a:extLst>
                </a:gridCol>
                <a:gridCol w="329184">
                  <a:extLst>
                    <a:ext uri="{9D8B030D-6E8A-4147-A177-3AD203B41FA5}">
                      <a16:colId xmlns:a16="http://schemas.microsoft.com/office/drawing/2014/main" val="547046681"/>
                    </a:ext>
                  </a:extLst>
                </a:gridCol>
                <a:gridCol w="329184">
                  <a:extLst>
                    <a:ext uri="{9D8B030D-6E8A-4147-A177-3AD203B41FA5}">
                      <a16:colId xmlns:a16="http://schemas.microsoft.com/office/drawing/2014/main" val="2875085511"/>
                    </a:ext>
                  </a:extLst>
                </a:gridCol>
                <a:gridCol w="329184">
                  <a:extLst>
                    <a:ext uri="{9D8B030D-6E8A-4147-A177-3AD203B41FA5}">
                      <a16:colId xmlns:a16="http://schemas.microsoft.com/office/drawing/2014/main" val="1468713703"/>
                    </a:ext>
                  </a:extLst>
                </a:gridCol>
                <a:gridCol w="329184">
                  <a:extLst>
                    <a:ext uri="{9D8B030D-6E8A-4147-A177-3AD203B41FA5}">
                      <a16:colId xmlns:a16="http://schemas.microsoft.com/office/drawing/2014/main" val="901093412"/>
                    </a:ext>
                  </a:extLst>
                </a:gridCol>
                <a:gridCol w="329184">
                  <a:extLst>
                    <a:ext uri="{9D8B030D-6E8A-4147-A177-3AD203B41FA5}">
                      <a16:colId xmlns:a16="http://schemas.microsoft.com/office/drawing/2014/main" val="2392880421"/>
                    </a:ext>
                  </a:extLst>
                </a:gridCol>
                <a:gridCol w="329184">
                  <a:extLst>
                    <a:ext uri="{9D8B030D-6E8A-4147-A177-3AD203B41FA5}">
                      <a16:colId xmlns:a16="http://schemas.microsoft.com/office/drawing/2014/main" val="3601455498"/>
                    </a:ext>
                  </a:extLst>
                </a:gridCol>
                <a:gridCol w="329184">
                  <a:extLst>
                    <a:ext uri="{9D8B030D-6E8A-4147-A177-3AD203B41FA5}">
                      <a16:colId xmlns:a16="http://schemas.microsoft.com/office/drawing/2014/main" val="3143876808"/>
                    </a:ext>
                  </a:extLst>
                </a:gridCol>
                <a:gridCol w="329184">
                  <a:extLst>
                    <a:ext uri="{9D8B030D-6E8A-4147-A177-3AD203B41FA5}">
                      <a16:colId xmlns:a16="http://schemas.microsoft.com/office/drawing/2014/main" val="239653065"/>
                    </a:ext>
                  </a:extLst>
                </a:gridCol>
                <a:gridCol w="329184">
                  <a:extLst>
                    <a:ext uri="{9D8B030D-6E8A-4147-A177-3AD203B41FA5}">
                      <a16:colId xmlns:a16="http://schemas.microsoft.com/office/drawing/2014/main" val="1135877837"/>
                    </a:ext>
                  </a:extLst>
                </a:gridCol>
                <a:gridCol w="329184">
                  <a:extLst>
                    <a:ext uri="{9D8B030D-6E8A-4147-A177-3AD203B41FA5}">
                      <a16:colId xmlns:a16="http://schemas.microsoft.com/office/drawing/2014/main" val="3286538192"/>
                    </a:ext>
                  </a:extLst>
                </a:gridCol>
                <a:gridCol w="329184">
                  <a:extLst>
                    <a:ext uri="{9D8B030D-6E8A-4147-A177-3AD203B41FA5}">
                      <a16:colId xmlns:a16="http://schemas.microsoft.com/office/drawing/2014/main" val="3390151672"/>
                    </a:ext>
                  </a:extLst>
                </a:gridCol>
                <a:gridCol w="329184">
                  <a:extLst>
                    <a:ext uri="{9D8B030D-6E8A-4147-A177-3AD203B41FA5}">
                      <a16:colId xmlns:a16="http://schemas.microsoft.com/office/drawing/2014/main" val="194972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625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- 2018-01-11 11:14:29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Mohd Shahril Amin bin Shahdan, Nor Hasimah Ramli and Patmanaban Devadas for winning the Chili’s Smokehouse Christmas Giveaway Weekly Contest! Each of you just won yourself a RM100 Chili’s vouchers and will be receiving them in your mail shortly! :D As for the rest, it’s not too late to be in the running for the Grand Prize where two lucky winners will win RM500 Chili’s vouchers each! ! If you haven’t registered, check out the link below for more info: https://goo.gl/Z1ogUU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https://scontent.xx.fbcdn.net/v/t1.0-9/26229757_1598276133573453_4243303330548291583_n.png?oh=66462142f05c1977266352aa2f4566f1&amp;oe=5AF6C319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4321725"/>
                  </a:ext>
                </a:extLst>
              </a:tr>
            </a:tbl>
          </a:graphicData>
        </a:graphic>
      </p:graphicFrame>
      <p:sp>
        <p:nvSpPr>
          <p:cNvPr id="4" name="Text Placeholder 3">
            <a:extLst>
              <a:ext uri="{FF2B5EF4-FFF2-40B4-BE49-F238E27FC236}">
                <a16:creationId xmlns:a16="http://schemas.microsoft.com/office/drawing/2014/main" id="{B7364BCF-E8DF-4712-B027-1A5FEBAAF52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54027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A7BA6-9758-43B2-A3FE-0A23B18BD93A}"/>
              </a:ext>
            </a:extLst>
          </p:cNvPr>
          <p:cNvSpPr>
            <a:spLocks noGrp="1"/>
          </p:cNvSpPr>
          <p:nvPr>
            <p:ph type="title"/>
          </p:nvPr>
        </p:nvSpPr>
        <p:spPr/>
        <p:txBody>
          <a:bodyPr/>
          <a:lstStyle/>
          <a:p>
            <a:r>
              <a:rPr lang="en-US"/>
              <a:t>Facebook Own Posts Table | Chili's Malaysia - 17 of 25</a:t>
            </a:r>
          </a:p>
        </p:txBody>
      </p:sp>
      <p:graphicFrame>
        <p:nvGraphicFramePr>
          <p:cNvPr id="5" name="Table Placeholder 4">
            <a:extLst>
              <a:ext uri="{FF2B5EF4-FFF2-40B4-BE49-F238E27FC236}">
                <a16:creationId xmlns:a16="http://schemas.microsoft.com/office/drawing/2014/main" id="{AF241698-1C07-40AC-BFBB-360A149053AA}"/>
              </a:ext>
            </a:extLst>
          </p:cNvPr>
          <p:cNvGraphicFramePr>
            <a:graphicFrameLocks noGrp="1"/>
          </p:cNvGraphicFramePr>
          <p:nvPr>
            <p:ph type="tbl" sz="quarter" idx="13"/>
            <p:extLst>
              <p:ext uri="{D42A27DB-BD31-4B8C-83A1-F6EECF244321}">
                <p14:modId xmlns:p14="http://schemas.microsoft.com/office/powerpoint/2010/main" val="3124356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76065313"/>
                    </a:ext>
                  </a:extLst>
                </a:gridCol>
                <a:gridCol w="905256">
                  <a:extLst>
                    <a:ext uri="{9D8B030D-6E8A-4147-A177-3AD203B41FA5}">
                      <a16:colId xmlns:a16="http://schemas.microsoft.com/office/drawing/2014/main" val="2242220816"/>
                    </a:ext>
                  </a:extLst>
                </a:gridCol>
                <a:gridCol w="658368">
                  <a:extLst>
                    <a:ext uri="{9D8B030D-6E8A-4147-A177-3AD203B41FA5}">
                      <a16:colId xmlns:a16="http://schemas.microsoft.com/office/drawing/2014/main" val="1858741065"/>
                    </a:ext>
                  </a:extLst>
                </a:gridCol>
                <a:gridCol w="329184">
                  <a:extLst>
                    <a:ext uri="{9D8B030D-6E8A-4147-A177-3AD203B41FA5}">
                      <a16:colId xmlns:a16="http://schemas.microsoft.com/office/drawing/2014/main" val="3442159157"/>
                    </a:ext>
                  </a:extLst>
                </a:gridCol>
                <a:gridCol w="329184">
                  <a:extLst>
                    <a:ext uri="{9D8B030D-6E8A-4147-A177-3AD203B41FA5}">
                      <a16:colId xmlns:a16="http://schemas.microsoft.com/office/drawing/2014/main" val="3443223363"/>
                    </a:ext>
                  </a:extLst>
                </a:gridCol>
                <a:gridCol w="329184">
                  <a:extLst>
                    <a:ext uri="{9D8B030D-6E8A-4147-A177-3AD203B41FA5}">
                      <a16:colId xmlns:a16="http://schemas.microsoft.com/office/drawing/2014/main" val="53785702"/>
                    </a:ext>
                  </a:extLst>
                </a:gridCol>
                <a:gridCol w="329184">
                  <a:extLst>
                    <a:ext uri="{9D8B030D-6E8A-4147-A177-3AD203B41FA5}">
                      <a16:colId xmlns:a16="http://schemas.microsoft.com/office/drawing/2014/main" val="326939973"/>
                    </a:ext>
                  </a:extLst>
                </a:gridCol>
                <a:gridCol w="329184">
                  <a:extLst>
                    <a:ext uri="{9D8B030D-6E8A-4147-A177-3AD203B41FA5}">
                      <a16:colId xmlns:a16="http://schemas.microsoft.com/office/drawing/2014/main" val="1955870363"/>
                    </a:ext>
                  </a:extLst>
                </a:gridCol>
                <a:gridCol w="329184">
                  <a:extLst>
                    <a:ext uri="{9D8B030D-6E8A-4147-A177-3AD203B41FA5}">
                      <a16:colId xmlns:a16="http://schemas.microsoft.com/office/drawing/2014/main" val="357199308"/>
                    </a:ext>
                  </a:extLst>
                </a:gridCol>
                <a:gridCol w="329184">
                  <a:extLst>
                    <a:ext uri="{9D8B030D-6E8A-4147-A177-3AD203B41FA5}">
                      <a16:colId xmlns:a16="http://schemas.microsoft.com/office/drawing/2014/main" val="3765822033"/>
                    </a:ext>
                  </a:extLst>
                </a:gridCol>
                <a:gridCol w="329184">
                  <a:extLst>
                    <a:ext uri="{9D8B030D-6E8A-4147-A177-3AD203B41FA5}">
                      <a16:colId xmlns:a16="http://schemas.microsoft.com/office/drawing/2014/main" val="2331547267"/>
                    </a:ext>
                  </a:extLst>
                </a:gridCol>
                <a:gridCol w="329184">
                  <a:extLst>
                    <a:ext uri="{9D8B030D-6E8A-4147-A177-3AD203B41FA5}">
                      <a16:colId xmlns:a16="http://schemas.microsoft.com/office/drawing/2014/main" val="2791836695"/>
                    </a:ext>
                  </a:extLst>
                </a:gridCol>
                <a:gridCol w="329184">
                  <a:extLst>
                    <a:ext uri="{9D8B030D-6E8A-4147-A177-3AD203B41FA5}">
                      <a16:colId xmlns:a16="http://schemas.microsoft.com/office/drawing/2014/main" val="2498260306"/>
                    </a:ext>
                  </a:extLst>
                </a:gridCol>
                <a:gridCol w="329184">
                  <a:extLst>
                    <a:ext uri="{9D8B030D-6E8A-4147-A177-3AD203B41FA5}">
                      <a16:colId xmlns:a16="http://schemas.microsoft.com/office/drawing/2014/main" val="3913239101"/>
                    </a:ext>
                  </a:extLst>
                </a:gridCol>
                <a:gridCol w="329184">
                  <a:extLst>
                    <a:ext uri="{9D8B030D-6E8A-4147-A177-3AD203B41FA5}">
                      <a16:colId xmlns:a16="http://schemas.microsoft.com/office/drawing/2014/main" val="1125899160"/>
                    </a:ext>
                  </a:extLst>
                </a:gridCol>
                <a:gridCol w="329184">
                  <a:extLst>
                    <a:ext uri="{9D8B030D-6E8A-4147-A177-3AD203B41FA5}">
                      <a16:colId xmlns:a16="http://schemas.microsoft.com/office/drawing/2014/main" val="396862176"/>
                    </a:ext>
                  </a:extLst>
                </a:gridCol>
                <a:gridCol w="329184">
                  <a:extLst>
                    <a:ext uri="{9D8B030D-6E8A-4147-A177-3AD203B41FA5}">
                      <a16:colId xmlns:a16="http://schemas.microsoft.com/office/drawing/2014/main" val="984841680"/>
                    </a:ext>
                  </a:extLst>
                </a:gridCol>
                <a:gridCol w="329184">
                  <a:extLst>
                    <a:ext uri="{9D8B030D-6E8A-4147-A177-3AD203B41FA5}">
                      <a16:colId xmlns:a16="http://schemas.microsoft.com/office/drawing/2014/main" val="2305461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5295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- 2018-01-11 10:00:00 </a:t>
                      </a:r>
                      <a:r>
                        <a:rPr kumimoji="0" lang="en-US" sz="1000" b="0" i="0" u="none" strike="noStrike" kern="1200" cap="none" spc="0" normalizeH="0" baseline="0" noProof="0">
                          <a:ln>
                            <a:noFill/>
                          </a:ln>
                          <a:solidFill>
                            <a:prstClr val="black"/>
                          </a:solidFill>
                          <a:effectLst/>
                          <a:uLnTx/>
                          <a:uFillTx/>
                          <a:latin typeface="+mn-lt"/>
                          <a:ea typeface="+mn-ea"/>
                          <a:cs typeface="+mn-cs"/>
                        </a:rPr>
                        <a:t> 
 Smoked over 100% natural pecan wood, Chili’s Smoked BBQ Chicken taste the best with our signature BBQ Sauce.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Try this before it’s off our menu 14 Jan (This Sunday!)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https://scontent.xx.fbcdn.net/v/t15.0-10/p720x720/24572746_1970181136573393_534253777973149696_n.jpg?_nc_cat=0&amp;oh=0cf5519591f42013b0fd19ed63e0cbf1&amp;oe=5B2F74DE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3661214"/>
                  </a:ext>
                </a:extLst>
              </a:tr>
            </a:tbl>
          </a:graphicData>
        </a:graphic>
      </p:graphicFrame>
      <p:sp>
        <p:nvSpPr>
          <p:cNvPr id="4" name="Text Placeholder 3">
            <a:extLst>
              <a:ext uri="{FF2B5EF4-FFF2-40B4-BE49-F238E27FC236}">
                <a16:creationId xmlns:a16="http://schemas.microsoft.com/office/drawing/2014/main" id="{4EBC4F1C-3ACD-47C3-A298-E534BA2D787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543605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2353C-A91B-4E4C-A53D-A009C0E95E54}"/>
              </a:ext>
            </a:extLst>
          </p:cNvPr>
          <p:cNvSpPr>
            <a:spLocks noGrp="1"/>
          </p:cNvSpPr>
          <p:nvPr>
            <p:ph type="title"/>
          </p:nvPr>
        </p:nvSpPr>
        <p:spPr/>
        <p:txBody>
          <a:bodyPr/>
          <a:lstStyle/>
          <a:p>
            <a:r>
              <a:rPr lang="en-US"/>
              <a:t>Facebook Own Posts Table | Chili's Malaysia - 18 of 25</a:t>
            </a:r>
          </a:p>
        </p:txBody>
      </p:sp>
      <p:graphicFrame>
        <p:nvGraphicFramePr>
          <p:cNvPr id="5" name="Table Placeholder 4">
            <a:extLst>
              <a:ext uri="{FF2B5EF4-FFF2-40B4-BE49-F238E27FC236}">
                <a16:creationId xmlns:a16="http://schemas.microsoft.com/office/drawing/2014/main" id="{1B356A16-A375-448A-AEAC-D1E07477568F}"/>
              </a:ext>
            </a:extLst>
          </p:cNvPr>
          <p:cNvGraphicFramePr>
            <a:graphicFrameLocks noGrp="1"/>
          </p:cNvGraphicFramePr>
          <p:nvPr>
            <p:ph type="tbl" sz="quarter" idx="13"/>
            <p:extLst>
              <p:ext uri="{D42A27DB-BD31-4B8C-83A1-F6EECF244321}">
                <p14:modId xmlns:p14="http://schemas.microsoft.com/office/powerpoint/2010/main" val="1136402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92376831"/>
                    </a:ext>
                  </a:extLst>
                </a:gridCol>
                <a:gridCol w="905256">
                  <a:extLst>
                    <a:ext uri="{9D8B030D-6E8A-4147-A177-3AD203B41FA5}">
                      <a16:colId xmlns:a16="http://schemas.microsoft.com/office/drawing/2014/main" val="3619014238"/>
                    </a:ext>
                  </a:extLst>
                </a:gridCol>
                <a:gridCol w="658368">
                  <a:extLst>
                    <a:ext uri="{9D8B030D-6E8A-4147-A177-3AD203B41FA5}">
                      <a16:colId xmlns:a16="http://schemas.microsoft.com/office/drawing/2014/main" val="2411515423"/>
                    </a:ext>
                  </a:extLst>
                </a:gridCol>
                <a:gridCol w="329184">
                  <a:extLst>
                    <a:ext uri="{9D8B030D-6E8A-4147-A177-3AD203B41FA5}">
                      <a16:colId xmlns:a16="http://schemas.microsoft.com/office/drawing/2014/main" val="1826253541"/>
                    </a:ext>
                  </a:extLst>
                </a:gridCol>
                <a:gridCol w="329184">
                  <a:extLst>
                    <a:ext uri="{9D8B030D-6E8A-4147-A177-3AD203B41FA5}">
                      <a16:colId xmlns:a16="http://schemas.microsoft.com/office/drawing/2014/main" val="293868350"/>
                    </a:ext>
                  </a:extLst>
                </a:gridCol>
                <a:gridCol w="329184">
                  <a:extLst>
                    <a:ext uri="{9D8B030D-6E8A-4147-A177-3AD203B41FA5}">
                      <a16:colId xmlns:a16="http://schemas.microsoft.com/office/drawing/2014/main" val="4171290287"/>
                    </a:ext>
                  </a:extLst>
                </a:gridCol>
                <a:gridCol w="329184">
                  <a:extLst>
                    <a:ext uri="{9D8B030D-6E8A-4147-A177-3AD203B41FA5}">
                      <a16:colId xmlns:a16="http://schemas.microsoft.com/office/drawing/2014/main" val="520053560"/>
                    </a:ext>
                  </a:extLst>
                </a:gridCol>
                <a:gridCol w="329184">
                  <a:extLst>
                    <a:ext uri="{9D8B030D-6E8A-4147-A177-3AD203B41FA5}">
                      <a16:colId xmlns:a16="http://schemas.microsoft.com/office/drawing/2014/main" val="3346396893"/>
                    </a:ext>
                  </a:extLst>
                </a:gridCol>
                <a:gridCol w="329184">
                  <a:extLst>
                    <a:ext uri="{9D8B030D-6E8A-4147-A177-3AD203B41FA5}">
                      <a16:colId xmlns:a16="http://schemas.microsoft.com/office/drawing/2014/main" val="258567450"/>
                    </a:ext>
                  </a:extLst>
                </a:gridCol>
                <a:gridCol w="329184">
                  <a:extLst>
                    <a:ext uri="{9D8B030D-6E8A-4147-A177-3AD203B41FA5}">
                      <a16:colId xmlns:a16="http://schemas.microsoft.com/office/drawing/2014/main" val="2519849674"/>
                    </a:ext>
                  </a:extLst>
                </a:gridCol>
                <a:gridCol w="329184">
                  <a:extLst>
                    <a:ext uri="{9D8B030D-6E8A-4147-A177-3AD203B41FA5}">
                      <a16:colId xmlns:a16="http://schemas.microsoft.com/office/drawing/2014/main" val="4204920037"/>
                    </a:ext>
                  </a:extLst>
                </a:gridCol>
                <a:gridCol w="329184">
                  <a:extLst>
                    <a:ext uri="{9D8B030D-6E8A-4147-A177-3AD203B41FA5}">
                      <a16:colId xmlns:a16="http://schemas.microsoft.com/office/drawing/2014/main" val="1542243933"/>
                    </a:ext>
                  </a:extLst>
                </a:gridCol>
                <a:gridCol w="329184">
                  <a:extLst>
                    <a:ext uri="{9D8B030D-6E8A-4147-A177-3AD203B41FA5}">
                      <a16:colId xmlns:a16="http://schemas.microsoft.com/office/drawing/2014/main" val="2139109276"/>
                    </a:ext>
                  </a:extLst>
                </a:gridCol>
                <a:gridCol w="329184">
                  <a:extLst>
                    <a:ext uri="{9D8B030D-6E8A-4147-A177-3AD203B41FA5}">
                      <a16:colId xmlns:a16="http://schemas.microsoft.com/office/drawing/2014/main" val="1218049727"/>
                    </a:ext>
                  </a:extLst>
                </a:gridCol>
                <a:gridCol w="329184">
                  <a:extLst>
                    <a:ext uri="{9D8B030D-6E8A-4147-A177-3AD203B41FA5}">
                      <a16:colId xmlns:a16="http://schemas.microsoft.com/office/drawing/2014/main" val="2075655790"/>
                    </a:ext>
                  </a:extLst>
                </a:gridCol>
                <a:gridCol w="329184">
                  <a:extLst>
                    <a:ext uri="{9D8B030D-6E8A-4147-A177-3AD203B41FA5}">
                      <a16:colId xmlns:a16="http://schemas.microsoft.com/office/drawing/2014/main" val="2826710721"/>
                    </a:ext>
                  </a:extLst>
                </a:gridCol>
                <a:gridCol w="329184">
                  <a:extLst>
                    <a:ext uri="{9D8B030D-6E8A-4147-A177-3AD203B41FA5}">
                      <a16:colId xmlns:a16="http://schemas.microsoft.com/office/drawing/2014/main" val="2549980221"/>
                    </a:ext>
                  </a:extLst>
                </a:gridCol>
                <a:gridCol w="329184">
                  <a:extLst>
                    <a:ext uri="{9D8B030D-6E8A-4147-A177-3AD203B41FA5}">
                      <a16:colId xmlns:a16="http://schemas.microsoft.com/office/drawing/2014/main" val="1394461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2410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- 2018-01-10 12:01:09 </a:t>
                      </a:r>
                      <a:r>
                        <a:rPr kumimoji="0" lang="en-US" sz="1000" b="0" i="0" u="none" strike="noStrike" kern="1200" cap="none" spc="0" normalizeH="0" baseline="0" noProof="0">
                          <a:ln>
                            <a:noFill/>
                          </a:ln>
                          <a:solidFill>
                            <a:prstClr val="black"/>
                          </a:solidFill>
                          <a:effectLst/>
                          <a:uLnTx/>
                          <a:uFillTx/>
                          <a:latin typeface="+mn-lt"/>
                          <a:ea typeface="+mn-ea"/>
                          <a:cs typeface="+mn-cs"/>
                        </a:rPr>
                        <a:t> 
 Don’t make the mis-steak of missing one of Chili’s bestselling items – the grilled beef fajitas!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https://scontent.xx.fbcdn.net/v/t1.0-9/26230693_1597371370330596_3835365547330825545_n.png?_nc_cat=0&amp;oh=38353d5a037a03a56e2373c9c0dc11c3&amp;oe=5B4395A7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5634213"/>
                  </a:ext>
                </a:extLst>
              </a:tr>
            </a:tbl>
          </a:graphicData>
        </a:graphic>
      </p:graphicFrame>
      <p:sp>
        <p:nvSpPr>
          <p:cNvPr id="4" name="Text Placeholder 3">
            <a:extLst>
              <a:ext uri="{FF2B5EF4-FFF2-40B4-BE49-F238E27FC236}">
                <a16:creationId xmlns:a16="http://schemas.microsoft.com/office/drawing/2014/main" id="{E2B8FAB8-6EC7-43B2-B324-0879000B7F4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8237784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A0E9D-5272-48EC-96D7-F3038945E14E}"/>
              </a:ext>
            </a:extLst>
          </p:cNvPr>
          <p:cNvSpPr>
            <a:spLocks noGrp="1"/>
          </p:cNvSpPr>
          <p:nvPr>
            <p:ph type="title"/>
          </p:nvPr>
        </p:nvSpPr>
        <p:spPr/>
        <p:txBody>
          <a:bodyPr/>
          <a:lstStyle/>
          <a:p>
            <a:r>
              <a:rPr lang="en-US"/>
              <a:t>Facebook Own Posts Table | Chili's Malaysia - 19 of 25</a:t>
            </a:r>
          </a:p>
        </p:txBody>
      </p:sp>
      <p:graphicFrame>
        <p:nvGraphicFramePr>
          <p:cNvPr id="5" name="Table Placeholder 4">
            <a:extLst>
              <a:ext uri="{FF2B5EF4-FFF2-40B4-BE49-F238E27FC236}">
                <a16:creationId xmlns:a16="http://schemas.microsoft.com/office/drawing/2014/main" id="{6DBE75BA-F2B9-4E67-A8AF-C22BB6576AB0}"/>
              </a:ext>
            </a:extLst>
          </p:cNvPr>
          <p:cNvGraphicFramePr>
            <a:graphicFrameLocks noGrp="1"/>
          </p:cNvGraphicFramePr>
          <p:nvPr>
            <p:ph type="tbl" sz="quarter" idx="13"/>
            <p:extLst>
              <p:ext uri="{D42A27DB-BD31-4B8C-83A1-F6EECF244321}">
                <p14:modId xmlns:p14="http://schemas.microsoft.com/office/powerpoint/2010/main" val="3215057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325013825"/>
                    </a:ext>
                  </a:extLst>
                </a:gridCol>
                <a:gridCol w="905256">
                  <a:extLst>
                    <a:ext uri="{9D8B030D-6E8A-4147-A177-3AD203B41FA5}">
                      <a16:colId xmlns:a16="http://schemas.microsoft.com/office/drawing/2014/main" val="2829760278"/>
                    </a:ext>
                  </a:extLst>
                </a:gridCol>
                <a:gridCol w="658368">
                  <a:extLst>
                    <a:ext uri="{9D8B030D-6E8A-4147-A177-3AD203B41FA5}">
                      <a16:colId xmlns:a16="http://schemas.microsoft.com/office/drawing/2014/main" val="4121027205"/>
                    </a:ext>
                  </a:extLst>
                </a:gridCol>
                <a:gridCol w="329184">
                  <a:extLst>
                    <a:ext uri="{9D8B030D-6E8A-4147-A177-3AD203B41FA5}">
                      <a16:colId xmlns:a16="http://schemas.microsoft.com/office/drawing/2014/main" val="1705289408"/>
                    </a:ext>
                  </a:extLst>
                </a:gridCol>
                <a:gridCol w="329184">
                  <a:extLst>
                    <a:ext uri="{9D8B030D-6E8A-4147-A177-3AD203B41FA5}">
                      <a16:colId xmlns:a16="http://schemas.microsoft.com/office/drawing/2014/main" val="3814313846"/>
                    </a:ext>
                  </a:extLst>
                </a:gridCol>
                <a:gridCol w="329184">
                  <a:extLst>
                    <a:ext uri="{9D8B030D-6E8A-4147-A177-3AD203B41FA5}">
                      <a16:colId xmlns:a16="http://schemas.microsoft.com/office/drawing/2014/main" val="2509393073"/>
                    </a:ext>
                  </a:extLst>
                </a:gridCol>
                <a:gridCol w="329184">
                  <a:extLst>
                    <a:ext uri="{9D8B030D-6E8A-4147-A177-3AD203B41FA5}">
                      <a16:colId xmlns:a16="http://schemas.microsoft.com/office/drawing/2014/main" val="620866724"/>
                    </a:ext>
                  </a:extLst>
                </a:gridCol>
                <a:gridCol w="329184">
                  <a:extLst>
                    <a:ext uri="{9D8B030D-6E8A-4147-A177-3AD203B41FA5}">
                      <a16:colId xmlns:a16="http://schemas.microsoft.com/office/drawing/2014/main" val="343793430"/>
                    </a:ext>
                  </a:extLst>
                </a:gridCol>
                <a:gridCol w="329184">
                  <a:extLst>
                    <a:ext uri="{9D8B030D-6E8A-4147-A177-3AD203B41FA5}">
                      <a16:colId xmlns:a16="http://schemas.microsoft.com/office/drawing/2014/main" val="1082502798"/>
                    </a:ext>
                  </a:extLst>
                </a:gridCol>
                <a:gridCol w="329184">
                  <a:extLst>
                    <a:ext uri="{9D8B030D-6E8A-4147-A177-3AD203B41FA5}">
                      <a16:colId xmlns:a16="http://schemas.microsoft.com/office/drawing/2014/main" val="1995813894"/>
                    </a:ext>
                  </a:extLst>
                </a:gridCol>
                <a:gridCol w="329184">
                  <a:extLst>
                    <a:ext uri="{9D8B030D-6E8A-4147-A177-3AD203B41FA5}">
                      <a16:colId xmlns:a16="http://schemas.microsoft.com/office/drawing/2014/main" val="2814447902"/>
                    </a:ext>
                  </a:extLst>
                </a:gridCol>
                <a:gridCol w="329184">
                  <a:extLst>
                    <a:ext uri="{9D8B030D-6E8A-4147-A177-3AD203B41FA5}">
                      <a16:colId xmlns:a16="http://schemas.microsoft.com/office/drawing/2014/main" val="11802061"/>
                    </a:ext>
                  </a:extLst>
                </a:gridCol>
                <a:gridCol w="329184">
                  <a:extLst>
                    <a:ext uri="{9D8B030D-6E8A-4147-A177-3AD203B41FA5}">
                      <a16:colId xmlns:a16="http://schemas.microsoft.com/office/drawing/2014/main" val="2512864647"/>
                    </a:ext>
                  </a:extLst>
                </a:gridCol>
                <a:gridCol w="329184">
                  <a:extLst>
                    <a:ext uri="{9D8B030D-6E8A-4147-A177-3AD203B41FA5}">
                      <a16:colId xmlns:a16="http://schemas.microsoft.com/office/drawing/2014/main" val="1308453382"/>
                    </a:ext>
                  </a:extLst>
                </a:gridCol>
                <a:gridCol w="329184">
                  <a:extLst>
                    <a:ext uri="{9D8B030D-6E8A-4147-A177-3AD203B41FA5}">
                      <a16:colId xmlns:a16="http://schemas.microsoft.com/office/drawing/2014/main" val="315982860"/>
                    </a:ext>
                  </a:extLst>
                </a:gridCol>
                <a:gridCol w="329184">
                  <a:extLst>
                    <a:ext uri="{9D8B030D-6E8A-4147-A177-3AD203B41FA5}">
                      <a16:colId xmlns:a16="http://schemas.microsoft.com/office/drawing/2014/main" val="2752516222"/>
                    </a:ext>
                  </a:extLst>
                </a:gridCol>
                <a:gridCol w="329184">
                  <a:extLst>
                    <a:ext uri="{9D8B030D-6E8A-4147-A177-3AD203B41FA5}">
                      <a16:colId xmlns:a16="http://schemas.microsoft.com/office/drawing/2014/main" val="842919761"/>
                    </a:ext>
                  </a:extLst>
                </a:gridCol>
                <a:gridCol w="329184">
                  <a:extLst>
                    <a:ext uri="{9D8B030D-6E8A-4147-A177-3AD203B41FA5}">
                      <a16:colId xmlns:a16="http://schemas.microsoft.com/office/drawing/2014/main" val="3861586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5530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- 2018-01-08 14:46:33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Abdullah Dan Umie and Ahmad Adlyn Othman! You just won yourself a total of RM 40 Chili's vouchers each! Thank you once again to all participants, the messages were lovely :) To find out more on how you could potentially win Chili's dining vouchers, head on to our Fb page for more information!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https://scontent.xx.fbcdn.net/v/t1.0-9/26731221_1595446203856446_5963880969923825087_n.png?oh=28218f426640e9aefc8f32851188dd14&amp;oe=5AF637FA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4827994"/>
                  </a:ext>
                </a:extLst>
              </a:tr>
            </a:tbl>
          </a:graphicData>
        </a:graphic>
      </p:graphicFrame>
      <p:sp>
        <p:nvSpPr>
          <p:cNvPr id="4" name="Text Placeholder 3">
            <a:extLst>
              <a:ext uri="{FF2B5EF4-FFF2-40B4-BE49-F238E27FC236}">
                <a16:creationId xmlns:a16="http://schemas.microsoft.com/office/drawing/2014/main" id="{A2C2D910-D7EF-43F3-876F-7E30741902D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197575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58C45-6BF7-41B0-96F6-FEA2D012881A}"/>
              </a:ext>
            </a:extLst>
          </p:cNvPr>
          <p:cNvSpPr>
            <a:spLocks noGrp="1"/>
          </p:cNvSpPr>
          <p:nvPr>
            <p:ph type="title"/>
          </p:nvPr>
        </p:nvSpPr>
        <p:spPr/>
        <p:txBody>
          <a:bodyPr/>
          <a:lstStyle/>
          <a:p>
            <a:r>
              <a:rPr lang="en-US"/>
              <a:t>Facebook Own Posts Table | Chili's Malaysia - 20 of 25</a:t>
            </a:r>
          </a:p>
        </p:txBody>
      </p:sp>
      <p:graphicFrame>
        <p:nvGraphicFramePr>
          <p:cNvPr id="5" name="Table Placeholder 4">
            <a:extLst>
              <a:ext uri="{FF2B5EF4-FFF2-40B4-BE49-F238E27FC236}">
                <a16:creationId xmlns:a16="http://schemas.microsoft.com/office/drawing/2014/main" id="{5EE1A9EC-25F0-4C10-BFB6-B2AC60776D70}"/>
              </a:ext>
            </a:extLst>
          </p:cNvPr>
          <p:cNvGraphicFramePr>
            <a:graphicFrameLocks noGrp="1"/>
          </p:cNvGraphicFramePr>
          <p:nvPr>
            <p:ph type="tbl" sz="quarter" idx="13"/>
            <p:extLst>
              <p:ext uri="{D42A27DB-BD31-4B8C-83A1-F6EECF244321}">
                <p14:modId xmlns:p14="http://schemas.microsoft.com/office/powerpoint/2010/main" val="105084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083344028"/>
                    </a:ext>
                  </a:extLst>
                </a:gridCol>
                <a:gridCol w="905256">
                  <a:extLst>
                    <a:ext uri="{9D8B030D-6E8A-4147-A177-3AD203B41FA5}">
                      <a16:colId xmlns:a16="http://schemas.microsoft.com/office/drawing/2014/main" val="4204232341"/>
                    </a:ext>
                  </a:extLst>
                </a:gridCol>
                <a:gridCol w="658368">
                  <a:extLst>
                    <a:ext uri="{9D8B030D-6E8A-4147-A177-3AD203B41FA5}">
                      <a16:colId xmlns:a16="http://schemas.microsoft.com/office/drawing/2014/main" val="3653109201"/>
                    </a:ext>
                  </a:extLst>
                </a:gridCol>
                <a:gridCol w="329184">
                  <a:extLst>
                    <a:ext uri="{9D8B030D-6E8A-4147-A177-3AD203B41FA5}">
                      <a16:colId xmlns:a16="http://schemas.microsoft.com/office/drawing/2014/main" val="1851442703"/>
                    </a:ext>
                  </a:extLst>
                </a:gridCol>
                <a:gridCol w="329184">
                  <a:extLst>
                    <a:ext uri="{9D8B030D-6E8A-4147-A177-3AD203B41FA5}">
                      <a16:colId xmlns:a16="http://schemas.microsoft.com/office/drawing/2014/main" val="2235819422"/>
                    </a:ext>
                  </a:extLst>
                </a:gridCol>
                <a:gridCol w="329184">
                  <a:extLst>
                    <a:ext uri="{9D8B030D-6E8A-4147-A177-3AD203B41FA5}">
                      <a16:colId xmlns:a16="http://schemas.microsoft.com/office/drawing/2014/main" val="604388470"/>
                    </a:ext>
                  </a:extLst>
                </a:gridCol>
                <a:gridCol w="329184">
                  <a:extLst>
                    <a:ext uri="{9D8B030D-6E8A-4147-A177-3AD203B41FA5}">
                      <a16:colId xmlns:a16="http://schemas.microsoft.com/office/drawing/2014/main" val="1463548074"/>
                    </a:ext>
                  </a:extLst>
                </a:gridCol>
                <a:gridCol w="329184">
                  <a:extLst>
                    <a:ext uri="{9D8B030D-6E8A-4147-A177-3AD203B41FA5}">
                      <a16:colId xmlns:a16="http://schemas.microsoft.com/office/drawing/2014/main" val="3116965053"/>
                    </a:ext>
                  </a:extLst>
                </a:gridCol>
                <a:gridCol w="329184">
                  <a:extLst>
                    <a:ext uri="{9D8B030D-6E8A-4147-A177-3AD203B41FA5}">
                      <a16:colId xmlns:a16="http://schemas.microsoft.com/office/drawing/2014/main" val="1065983936"/>
                    </a:ext>
                  </a:extLst>
                </a:gridCol>
                <a:gridCol w="329184">
                  <a:extLst>
                    <a:ext uri="{9D8B030D-6E8A-4147-A177-3AD203B41FA5}">
                      <a16:colId xmlns:a16="http://schemas.microsoft.com/office/drawing/2014/main" val="2283325317"/>
                    </a:ext>
                  </a:extLst>
                </a:gridCol>
                <a:gridCol w="329184">
                  <a:extLst>
                    <a:ext uri="{9D8B030D-6E8A-4147-A177-3AD203B41FA5}">
                      <a16:colId xmlns:a16="http://schemas.microsoft.com/office/drawing/2014/main" val="2226177039"/>
                    </a:ext>
                  </a:extLst>
                </a:gridCol>
                <a:gridCol w="329184">
                  <a:extLst>
                    <a:ext uri="{9D8B030D-6E8A-4147-A177-3AD203B41FA5}">
                      <a16:colId xmlns:a16="http://schemas.microsoft.com/office/drawing/2014/main" val="88977963"/>
                    </a:ext>
                  </a:extLst>
                </a:gridCol>
                <a:gridCol w="329184">
                  <a:extLst>
                    <a:ext uri="{9D8B030D-6E8A-4147-A177-3AD203B41FA5}">
                      <a16:colId xmlns:a16="http://schemas.microsoft.com/office/drawing/2014/main" val="84782534"/>
                    </a:ext>
                  </a:extLst>
                </a:gridCol>
                <a:gridCol w="329184">
                  <a:extLst>
                    <a:ext uri="{9D8B030D-6E8A-4147-A177-3AD203B41FA5}">
                      <a16:colId xmlns:a16="http://schemas.microsoft.com/office/drawing/2014/main" val="650620921"/>
                    </a:ext>
                  </a:extLst>
                </a:gridCol>
                <a:gridCol w="329184">
                  <a:extLst>
                    <a:ext uri="{9D8B030D-6E8A-4147-A177-3AD203B41FA5}">
                      <a16:colId xmlns:a16="http://schemas.microsoft.com/office/drawing/2014/main" val="1374621325"/>
                    </a:ext>
                  </a:extLst>
                </a:gridCol>
                <a:gridCol w="329184">
                  <a:extLst>
                    <a:ext uri="{9D8B030D-6E8A-4147-A177-3AD203B41FA5}">
                      <a16:colId xmlns:a16="http://schemas.microsoft.com/office/drawing/2014/main" val="3777288723"/>
                    </a:ext>
                  </a:extLst>
                </a:gridCol>
                <a:gridCol w="329184">
                  <a:extLst>
                    <a:ext uri="{9D8B030D-6E8A-4147-A177-3AD203B41FA5}">
                      <a16:colId xmlns:a16="http://schemas.microsoft.com/office/drawing/2014/main" val="2984568949"/>
                    </a:ext>
                  </a:extLst>
                </a:gridCol>
                <a:gridCol w="329184">
                  <a:extLst>
                    <a:ext uri="{9D8B030D-6E8A-4147-A177-3AD203B41FA5}">
                      <a16:colId xmlns:a16="http://schemas.microsoft.com/office/drawing/2014/main" val="3811232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7779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- 2018-01-08 12:13:15 </a:t>
                      </a:r>
                      <a:r>
                        <a:rPr kumimoji="0" lang="en-US" sz="1000" b="0" i="0" u="none" strike="noStrike" kern="1200" cap="none" spc="0" normalizeH="0" baseline="0" noProof="0">
                          <a:ln>
                            <a:noFill/>
                          </a:ln>
                          <a:solidFill>
                            <a:prstClr val="black"/>
                          </a:solidFill>
                          <a:effectLst/>
                          <a:uLnTx/>
                          <a:uFillTx/>
                          <a:latin typeface="+mn-lt"/>
                          <a:ea typeface="+mn-ea"/>
                          <a:cs typeface="+mn-cs"/>
                        </a:rPr>
                        <a:t> 
 Treat your Monday blues with Smoked BBQ Chicken from Chili’s. 
Only available until 14 Jan 2018
Browse the menu now: http://bit.ly/chilissmokehouse</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Find a Chili’s outlet near you: http://bit.ly/chilisoutlets</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Join the giveaway: http://bit.ly/2B3ZEQ8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https://scontent.xx.fbcdn.net/v/t1.0-9/26195476_1595335220534211_4020816382388212461_n.png?oh=6ae9f7cdf4bcd2989dab69bdf2da94a6&amp;oe=5ADA2B70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3062284"/>
                  </a:ext>
                </a:extLst>
              </a:tr>
            </a:tbl>
          </a:graphicData>
        </a:graphic>
      </p:graphicFrame>
      <p:sp>
        <p:nvSpPr>
          <p:cNvPr id="4" name="Text Placeholder 3">
            <a:extLst>
              <a:ext uri="{FF2B5EF4-FFF2-40B4-BE49-F238E27FC236}">
                <a16:creationId xmlns:a16="http://schemas.microsoft.com/office/drawing/2014/main" id="{04A2A62D-A8CD-4FA6-B9F1-C21A0D73317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707184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E7F66-1432-40DF-8920-5B6CA1706FFA}"/>
              </a:ext>
            </a:extLst>
          </p:cNvPr>
          <p:cNvSpPr>
            <a:spLocks noGrp="1"/>
          </p:cNvSpPr>
          <p:nvPr>
            <p:ph type="title"/>
          </p:nvPr>
        </p:nvSpPr>
        <p:spPr/>
        <p:txBody>
          <a:bodyPr/>
          <a:lstStyle/>
          <a:p>
            <a:r>
              <a:rPr lang="en-US"/>
              <a:t>Facebook Own Posts Table | Chili's Malaysia - 21 of 25</a:t>
            </a:r>
          </a:p>
        </p:txBody>
      </p:sp>
      <p:graphicFrame>
        <p:nvGraphicFramePr>
          <p:cNvPr id="5" name="Table Placeholder 4">
            <a:extLst>
              <a:ext uri="{FF2B5EF4-FFF2-40B4-BE49-F238E27FC236}">
                <a16:creationId xmlns:a16="http://schemas.microsoft.com/office/drawing/2014/main" id="{9E5D9A6E-4EC0-4980-8C1C-56B1D82E3141}"/>
              </a:ext>
            </a:extLst>
          </p:cNvPr>
          <p:cNvGraphicFramePr>
            <a:graphicFrameLocks noGrp="1"/>
          </p:cNvGraphicFramePr>
          <p:nvPr>
            <p:ph type="tbl" sz="quarter" idx="13"/>
            <p:extLst>
              <p:ext uri="{D42A27DB-BD31-4B8C-83A1-F6EECF244321}">
                <p14:modId xmlns:p14="http://schemas.microsoft.com/office/powerpoint/2010/main" val="1679130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55116159"/>
                    </a:ext>
                  </a:extLst>
                </a:gridCol>
                <a:gridCol w="905256">
                  <a:extLst>
                    <a:ext uri="{9D8B030D-6E8A-4147-A177-3AD203B41FA5}">
                      <a16:colId xmlns:a16="http://schemas.microsoft.com/office/drawing/2014/main" val="829553358"/>
                    </a:ext>
                  </a:extLst>
                </a:gridCol>
                <a:gridCol w="658368">
                  <a:extLst>
                    <a:ext uri="{9D8B030D-6E8A-4147-A177-3AD203B41FA5}">
                      <a16:colId xmlns:a16="http://schemas.microsoft.com/office/drawing/2014/main" val="3055373973"/>
                    </a:ext>
                  </a:extLst>
                </a:gridCol>
                <a:gridCol w="329184">
                  <a:extLst>
                    <a:ext uri="{9D8B030D-6E8A-4147-A177-3AD203B41FA5}">
                      <a16:colId xmlns:a16="http://schemas.microsoft.com/office/drawing/2014/main" val="2250824001"/>
                    </a:ext>
                  </a:extLst>
                </a:gridCol>
                <a:gridCol w="329184">
                  <a:extLst>
                    <a:ext uri="{9D8B030D-6E8A-4147-A177-3AD203B41FA5}">
                      <a16:colId xmlns:a16="http://schemas.microsoft.com/office/drawing/2014/main" val="560964033"/>
                    </a:ext>
                  </a:extLst>
                </a:gridCol>
                <a:gridCol w="329184">
                  <a:extLst>
                    <a:ext uri="{9D8B030D-6E8A-4147-A177-3AD203B41FA5}">
                      <a16:colId xmlns:a16="http://schemas.microsoft.com/office/drawing/2014/main" val="1404970554"/>
                    </a:ext>
                  </a:extLst>
                </a:gridCol>
                <a:gridCol w="329184">
                  <a:extLst>
                    <a:ext uri="{9D8B030D-6E8A-4147-A177-3AD203B41FA5}">
                      <a16:colId xmlns:a16="http://schemas.microsoft.com/office/drawing/2014/main" val="3946206659"/>
                    </a:ext>
                  </a:extLst>
                </a:gridCol>
                <a:gridCol w="329184">
                  <a:extLst>
                    <a:ext uri="{9D8B030D-6E8A-4147-A177-3AD203B41FA5}">
                      <a16:colId xmlns:a16="http://schemas.microsoft.com/office/drawing/2014/main" val="623807153"/>
                    </a:ext>
                  </a:extLst>
                </a:gridCol>
                <a:gridCol w="329184">
                  <a:extLst>
                    <a:ext uri="{9D8B030D-6E8A-4147-A177-3AD203B41FA5}">
                      <a16:colId xmlns:a16="http://schemas.microsoft.com/office/drawing/2014/main" val="4084365319"/>
                    </a:ext>
                  </a:extLst>
                </a:gridCol>
                <a:gridCol w="329184">
                  <a:extLst>
                    <a:ext uri="{9D8B030D-6E8A-4147-A177-3AD203B41FA5}">
                      <a16:colId xmlns:a16="http://schemas.microsoft.com/office/drawing/2014/main" val="3497023869"/>
                    </a:ext>
                  </a:extLst>
                </a:gridCol>
                <a:gridCol w="329184">
                  <a:extLst>
                    <a:ext uri="{9D8B030D-6E8A-4147-A177-3AD203B41FA5}">
                      <a16:colId xmlns:a16="http://schemas.microsoft.com/office/drawing/2014/main" val="153480026"/>
                    </a:ext>
                  </a:extLst>
                </a:gridCol>
                <a:gridCol w="329184">
                  <a:extLst>
                    <a:ext uri="{9D8B030D-6E8A-4147-A177-3AD203B41FA5}">
                      <a16:colId xmlns:a16="http://schemas.microsoft.com/office/drawing/2014/main" val="1485325165"/>
                    </a:ext>
                  </a:extLst>
                </a:gridCol>
                <a:gridCol w="329184">
                  <a:extLst>
                    <a:ext uri="{9D8B030D-6E8A-4147-A177-3AD203B41FA5}">
                      <a16:colId xmlns:a16="http://schemas.microsoft.com/office/drawing/2014/main" val="1518370338"/>
                    </a:ext>
                  </a:extLst>
                </a:gridCol>
                <a:gridCol w="329184">
                  <a:extLst>
                    <a:ext uri="{9D8B030D-6E8A-4147-A177-3AD203B41FA5}">
                      <a16:colId xmlns:a16="http://schemas.microsoft.com/office/drawing/2014/main" val="1369391241"/>
                    </a:ext>
                  </a:extLst>
                </a:gridCol>
                <a:gridCol w="329184">
                  <a:extLst>
                    <a:ext uri="{9D8B030D-6E8A-4147-A177-3AD203B41FA5}">
                      <a16:colId xmlns:a16="http://schemas.microsoft.com/office/drawing/2014/main" val="404027779"/>
                    </a:ext>
                  </a:extLst>
                </a:gridCol>
                <a:gridCol w="329184">
                  <a:extLst>
                    <a:ext uri="{9D8B030D-6E8A-4147-A177-3AD203B41FA5}">
                      <a16:colId xmlns:a16="http://schemas.microsoft.com/office/drawing/2014/main" val="2006538564"/>
                    </a:ext>
                  </a:extLst>
                </a:gridCol>
                <a:gridCol w="329184">
                  <a:extLst>
                    <a:ext uri="{9D8B030D-6E8A-4147-A177-3AD203B41FA5}">
                      <a16:colId xmlns:a16="http://schemas.microsoft.com/office/drawing/2014/main" val="202815292"/>
                    </a:ext>
                  </a:extLst>
                </a:gridCol>
                <a:gridCol w="329184">
                  <a:extLst>
                    <a:ext uri="{9D8B030D-6E8A-4147-A177-3AD203B41FA5}">
                      <a16:colId xmlns:a16="http://schemas.microsoft.com/office/drawing/2014/main" val="4086527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414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- 2018-01-07 10:00:00 </a:t>
                      </a:r>
                      <a:r>
                        <a:rPr kumimoji="0" lang="en-US" sz="1000" b="0" i="0" u="none" strike="noStrike" kern="1200" cap="none" spc="0" normalizeH="0" baseline="0" noProof="0">
                          <a:ln>
                            <a:noFill/>
                          </a:ln>
                          <a:solidFill>
                            <a:prstClr val="black"/>
                          </a:solidFill>
                          <a:effectLst/>
                          <a:uLnTx/>
                          <a:uFillTx/>
                          <a:latin typeface="+mn-lt"/>
                          <a:ea typeface="+mn-ea"/>
                          <a:cs typeface="+mn-cs"/>
                        </a:rPr>
                        <a:t> 
 Bold, fun and tangy, the smoky goodness of Chili’s BBQ Beef Ribs really comes out with a dash of signature BBQ Sauce. </a:t>
                      </a:r>
                      <a:br>
                        <a:rPr kumimoji="0" lang="en-US" sz="1000" b="0" i="0" u="none" strike="noStrike" kern="1200" cap="none" spc="0" normalizeH="0" baseline="0" noProof="0">
                          <a:ln>
                            <a:noFill/>
                          </a:ln>
                          <a:solidFill>
                            <a:prstClr val="black"/>
                          </a:solidFill>
                          <a:effectLst/>
                          <a:uLnTx/>
                          <a:uFillTx/>
                          <a:latin typeface="+mn-lt"/>
                          <a:ea typeface="+mn-ea"/>
                          <a:cs typeface="+mn-cs"/>
                        </a:rPr>
                      </a:b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Try this dish before 14 Jan 2018!</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Browse the menu now: http://bit.ly/chilissmokehouse</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Find a Chili’s outlet near you: http://bit.ly/chilisoutlets</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
Join the giveaway: http://bit.ly/2B3ZEQ8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https://scontent.xx.fbcdn.net/v/t15.0-10/p720x720/24551597_1593753977359002_7816360730873036800_n.jpg?oh=5f10cccd8b5e3fd3eb308b770c6afbcb&amp;oe=5B104DA8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6792683"/>
                  </a:ext>
                </a:extLst>
              </a:tr>
            </a:tbl>
          </a:graphicData>
        </a:graphic>
      </p:graphicFrame>
      <p:sp>
        <p:nvSpPr>
          <p:cNvPr id="4" name="Text Placeholder 3">
            <a:extLst>
              <a:ext uri="{FF2B5EF4-FFF2-40B4-BE49-F238E27FC236}">
                <a16:creationId xmlns:a16="http://schemas.microsoft.com/office/drawing/2014/main" id="{ADE54C36-8277-47CE-B6E4-5E0005ACF35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2299540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37575-A6FF-486A-B692-A549EFC74B0E}"/>
              </a:ext>
            </a:extLst>
          </p:cNvPr>
          <p:cNvSpPr>
            <a:spLocks noGrp="1"/>
          </p:cNvSpPr>
          <p:nvPr>
            <p:ph type="title"/>
          </p:nvPr>
        </p:nvSpPr>
        <p:spPr/>
        <p:txBody>
          <a:bodyPr/>
          <a:lstStyle/>
          <a:p>
            <a:r>
              <a:rPr lang="en-US"/>
              <a:t>Facebook Own Posts Table | Chili's Malaysia - 22 of 25</a:t>
            </a:r>
          </a:p>
        </p:txBody>
      </p:sp>
      <p:graphicFrame>
        <p:nvGraphicFramePr>
          <p:cNvPr id="5" name="Table Placeholder 4">
            <a:extLst>
              <a:ext uri="{FF2B5EF4-FFF2-40B4-BE49-F238E27FC236}">
                <a16:creationId xmlns:a16="http://schemas.microsoft.com/office/drawing/2014/main" id="{DFE0A0E2-E61B-4965-A446-D00DDB7ADB5A}"/>
              </a:ext>
            </a:extLst>
          </p:cNvPr>
          <p:cNvGraphicFramePr>
            <a:graphicFrameLocks noGrp="1"/>
          </p:cNvGraphicFramePr>
          <p:nvPr>
            <p:ph type="tbl" sz="quarter" idx="13"/>
            <p:extLst>
              <p:ext uri="{D42A27DB-BD31-4B8C-83A1-F6EECF244321}">
                <p14:modId xmlns:p14="http://schemas.microsoft.com/office/powerpoint/2010/main" val="2953526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0012171"/>
                    </a:ext>
                  </a:extLst>
                </a:gridCol>
                <a:gridCol w="905256">
                  <a:extLst>
                    <a:ext uri="{9D8B030D-6E8A-4147-A177-3AD203B41FA5}">
                      <a16:colId xmlns:a16="http://schemas.microsoft.com/office/drawing/2014/main" val="57702650"/>
                    </a:ext>
                  </a:extLst>
                </a:gridCol>
                <a:gridCol w="658368">
                  <a:extLst>
                    <a:ext uri="{9D8B030D-6E8A-4147-A177-3AD203B41FA5}">
                      <a16:colId xmlns:a16="http://schemas.microsoft.com/office/drawing/2014/main" val="1732851927"/>
                    </a:ext>
                  </a:extLst>
                </a:gridCol>
                <a:gridCol w="329184">
                  <a:extLst>
                    <a:ext uri="{9D8B030D-6E8A-4147-A177-3AD203B41FA5}">
                      <a16:colId xmlns:a16="http://schemas.microsoft.com/office/drawing/2014/main" val="1566928301"/>
                    </a:ext>
                  </a:extLst>
                </a:gridCol>
                <a:gridCol w="329184">
                  <a:extLst>
                    <a:ext uri="{9D8B030D-6E8A-4147-A177-3AD203B41FA5}">
                      <a16:colId xmlns:a16="http://schemas.microsoft.com/office/drawing/2014/main" val="616935024"/>
                    </a:ext>
                  </a:extLst>
                </a:gridCol>
                <a:gridCol w="329184">
                  <a:extLst>
                    <a:ext uri="{9D8B030D-6E8A-4147-A177-3AD203B41FA5}">
                      <a16:colId xmlns:a16="http://schemas.microsoft.com/office/drawing/2014/main" val="185958354"/>
                    </a:ext>
                  </a:extLst>
                </a:gridCol>
                <a:gridCol w="329184">
                  <a:extLst>
                    <a:ext uri="{9D8B030D-6E8A-4147-A177-3AD203B41FA5}">
                      <a16:colId xmlns:a16="http://schemas.microsoft.com/office/drawing/2014/main" val="1575820208"/>
                    </a:ext>
                  </a:extLst>
                </a:gridCol>
                <a:gridCol w="329184">
                  <a:extLst>
                    <a:ext uri="{9D8B030D-6E8A-4147-A177-3AD203B41FA5}">
                      <a16:colId xmlns:a16="http://schemas.microsoft.com/office/drawing/2014/main" val="1273663929"/>
                    </a:ext>
                  </a:extLst>
                </a:gridCol>
                <a:gridCol w="329184">
                  <a:extLst>
                    <a:ext uri="{9D8B030D-6E8A-4147-A177-3AD203B41FA5}">
                      <a16:colId xmlns:a16="http://schemas.microsoft.com/office/drawing/2014/main" val="3521552396"/>
                    </a:ext>
                  </a:extLst>
                </a:gridCol>
                <a:gridCol w="329184">
                  <a:extLst>
                    <a:ext uri="{9D8B030D-6E8A-4147-A177-3AD203B41FA5}">
                      <a16:colId xmlns:a16="http://schemas.microsoft.com/office/drawing/2014/main" val="1873220320"/>
                    </a:ext>
                  </a:extLst>
                </a:gridCol>
                <a:gridCol w="329184">
                  <a:extLst>
                    <a:ext uri="{9D8B030D-6E8A-4147-A177-3AD203B41FA5}">
                      <a16:colId xmlns:a16="http://schemas.microsoft.com/office/drawing/2014/main" val="486220939"/>
                    </a:ext>
                  </a:extLst>
                </a:gridCol>
                <a:gridCol w="329184">
                  <a:extLst>
                    <a:ext uri="{9D8B030D-6E8A-4147-A177-3AD203B41FA5}">
                      <a16:colId xmlns:a16="http://schemas.microsoft.com/office/drawing/2014/main" val="715834922"/>
                    </a:ext>
                  </a:extLst>
                </a:gridCol>
                <a:gridCol w="329184">
                  <a:extLst>
                    <a:ext uri="{9D8B030D-6E8A-4147-A177-3AD203B41FA5}">
                      <a16:colId xmlns:a16="http://schemas.microsoft.com/office/drawing/2014/main" val="3681374183"/>
                    </a:ext>
                  </a:extLst>
                </a:gridCol>
                <a:gridCol w="329184">
                  <a:extLst>
                    <a:ext uri="{9D8B030D-6E8A-4147-A177-3AD203B41FA5}">
                      <a16:colId xmlns:a16="http://schemas.microsoft.com/office/drawing/2014/main" val="3402112925"/>
                    </a:ext>
                  </a:extLst>
                </a:gridCol>
                <a:gridCol w="329184">
                  <a:extLst>
                    <a:ext uri="{9D8B030D-6E8A-4147-A177-3AD203B41FA5}">
                      <a16:colId xmlns:a16="http://schemas.microsoft.com/office/drawing/2014/main" val="1260769369"/>
                    </a:ext>
                  </a:extLst>
                </a:gridCol>
                <a:gridCol w="329184">
                  <a:extLst>
                    <a:ext uri="{9D8B030D-6E8A-4147-A177-3AD203B41FA5}">
                      <a16:colId xmlns:a16="http://schemas.microsoft.com/office/drawing/2014/main" val="1853577803"/>
                    </a:ext>
                  </a:extLst>
                </a:gridCol>
                <a:gridCol w="329184">
                  <a:extLst>
                    <a:ext uri="{9D8B030D-6E8A-4147-A177-3AD203B41FA5}">
                      <a16:colId xmlns:a16="http://schemas.microsoft.com/office/drawing/2014/main" val="1798885460"/>
                    </a:ext>
                  </a:extLst>
                </a:gridCol>
                <a:gridCol w="329184">
                  <a:extLst>
                    <a:ext uri="{9D8B030D-6E8A-4147-A177-3AD203B41FA5}">
                      <a16:colId xmlns:a16="http://schemas.microsoft.com/office/drawing/2014/main" val="2143348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3546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- 2018-01-06 11:02:14 </a:t>
                      </a:r>
                      <a:r>
                        <a:rPr kumimoji="0" lang="en-US" sz="1000" b="0" i="0" u="none" strike="noStrike" kern="1200" cap="none" spc="0" normalizeH="0" baseline="0" noProof="0">
                          <a:ln>
                            <a:noFill/>
                          </a:ln>
                          <a:solidFill>
                            <a:prstClr val="black"/>
                          </a:solidFill>
                          <a:effectLst/>
                          <a:uLnTx/>
                          <a:uFillTx/>
                          <a:latin typeface="+mn-lt"/>
                          <a:ea typeface="+mn-ea"/>
                          <a:cs typeface="+mn-cs"/>
                        </a:rPr>
                        <a:t> 
 How about enjoying a nice weekend family dinner where your kids eat for FREE at Chili’s? 
*T&amp;C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https://scontent.xx.fbcdn.net/v/t1.0-9/26168754_1593051350762598_4333555079921206124_n.jpg?_nc_cat=0&amp;oh=85466217f6cf46ef29d152ceda89a831&amp;oe=5B354135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4222768"/>
                  </a:ext>
                </a:extLst>
              </a:tr>
            </a:tbl>
          </a:graphicData>
        </a:graphic>
      </p:graphicFrame>
      <p:sp>
        <p:nvSpPr>
          <p:cNvPr id="4" name="Text Placeholder 3">
            <a:extLst>
              <a:ext uri="{FF2B5EF4-FFF2-40B4-BE49-F238E27FC236}">
                <a16:creationId xmlns:a16="http://schemas.microsoft.com/office/drawing/2014/main" id="{C46334E6-0418-41E9-82B8-170AE5D2ABD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3548945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7A64F-80D5-41B1-86D5-15FB59DA0193}"/>
              </a:ext>
            </a:extLst>
          </p:cNvPr>
          <p:cNvSpPr>
            <a:spLocks noGrp="1"/>
          </p:cNvSpPr>
          <p:nvPr>
            <p:ph type="title"/>
          </p:nvPr>
        </p:nvSpPr>
        <p:spPr/>
        <p:txBody>
          <a:bodyPr/>
          <a:lstStyle/>
          <a:p>
            <a:r>
              <a:rPr lang="en-US"/>
              <a:t>Facebook Own Posts Table | Chili's Malaysia - 23 of 25</a:t>
            </a:r>
          </a:p>
        </p:txBody>
      </p:sp>
      <p:graphicFrame>
        <p:nvGraphicFramePr>
          <p:cNvPr id="5" name="Table Placeholder 4">
            <a:extLst>
              <a:ext uri="{FF2B5EF4-FFF2-40B4-BE49-F238E27FC236}">
                <a16:creationId xmlns:a16="http://schemas.microsoft.com/office/drawing/2014/main" id="{510B329E-A9EF-4401-B594-B2DA11996D40}"/>
              </a:ext>
            </a:extLst>
          </p:cNvPr>
          <p:cNvGraphicFramePr>
            <a:graphicFrameLocks noGrp="1"/>
          </p:cNvGraphicFramePr>
          <p:nvPr>
            <p:ph type="tbl" sz="quarter" idx="13"/>
            <p:extLst>
              <p:ext uri="{D42A27DB-BD31-4B8C-83A1-F6EECF244321}">
                <p14:modId xmlns:p14="http://schemas.microsoft.com/office/powerpoint/2010/main" val="1230504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03644671"/>
                    </a:ext>
                  </a:extLst>
                </a:gridCol>
                <a:gridCol w="905256">
                  <a:extLst>
                    <a:ext uri="{9D8B030D-6E8A-4147-A177-3AD203B41FA5}">
                      <a16:colId xmlns:a16="http://schemas.microsoft.com/office/drawing/2014/main" val="2367777560"/>
                    </a:ext>
                  </a:extLst>
                </a:gridCol>
                <a:gridCol w="658368">
                  <a:extLst>
                    <a:ext uri="{9D8B030D-6E8A-4147-A177-3AD203B41FA5}">
                      <a16:colId xmlns:a16="http://schemas.microsoft.com/office/drawing/2014/main" val="4090378376"/>
                    </a:ext>
                  </a:extLst>
                </a:gridCol>
                <a:gridCol w="329184">
                  <a:extLst>
                    <a:ext uri="{9D8B030D-6E8A-4147-A177-3AD203B41FA5}">
                      <a16:colId xmlns:a16="http://schemas.microsoft.com/office/drawing/2014/main" val="2407303151"/>
                    </a:ext>
                  </a:extLst>
                </a:gridCol>
                <a:gridCol w="329184">
                  <a:extLst>
                    <a:ext uri="{9D8B030D-6E8A-4147-A177-3AD203B41FA5}">
                      <a16:colId xmlns:a16="http://schemas.microsoft.com/office/drawing/2014/main" val="2125323320"/>
                    </a:ext>
                  </a:extLst>
                </a:gridCol>
                <a:gridCol w="329184">
                  <a:extLst>
                    <a:ext uri="{9D8B030D-6E8A-4147-A177-3AD203B41FA5}">
                      <a16:colId xmlns:a16="http://schemas.microsoft.com/office/drawing/2014/main" val="4048699026"/>
                    </a:ext>
                  </a:extLst>
                </a:gridCol>
                <a:gridCol w="329184">
                  <a:extLst>
                    <a:ext uri="{9D8B030D-6E8A-4147-A177-3AD203B41FA5}">
                      <a16:colId xmlns:a16="http://schemas.microsoft.com/office/drawing/2014/main" val="3016197713"/>
                    </a:ext>
                  </a:extLst>
                </a:gridCol>
                <a:gridCol w="329184">
                  <a:extLst>
                    <a:ext uri="{9D8B030D-6E8A-4147-A177-3AD203B41FA5}">
                      <a16:colId xmlns:a16="http://schemas.microsoft.com/office/drawing/2014/main" val="3803730701"/>
                    </a:ext>
                  </a:extLst>
                </a:gridCol>
                <a:gridCol w="329184">
                  <a:extLst>
                    <a:ext uri="{9D8B030D-6E8A-4147-A177-3AD203B41FA5}">
                      <a16:colId xmlns:a16="http://schemas.microsoft.com/office/drawing/2014/main" val="1906813827"/>
                    </a:ext>
                  </a:extLst>
                </a:gridCol>
                <a:gridCol w="329184">
                  <a:extLst>
                    <a:ext uri="{9D8B030D-6E8A-4147-A177-3AD203B41FA5}">
                      <a16:colId xmlns:a16="http://schemas.microsoft.com/office/drawing/2014/main" val="4197376806"/>
                    </a:ext>
                  </a:extLst>
                </a:gridCol>
                <a:gridCol w="329184">
                  <a:extLst>
                    <a:ext uri="{9D8B030D-6E8A-4147-A177-3AD203B41FA5}">
                      <a16:colId xmlns:a16="http://schemas.microsoft.com/office/drawing/2014/main" val="131433250"/>
                    </a:ext>
                  </a:extLst>
                </a:gridCol>
                <a:gridCol w="329184">
                  <a:extLst>
                    <a:ext uri="{9D8B030D-6E8A-4147-A177-3AD203B41FA5}">
                      <a16:colId xmlns:a16="http://schemas.microsoft.com/office/drawing/2014/main" val="362164447"/>
                    </a:ext>
                  </a:extLst>
                </a:gridCol>
                <a:gridCol w="329184">
                  <a:extLst>
                    <a:ext uri="{9D8B030D-6E8A-4147-A177-3AD203B41FA5}">
                      <a16:colId xmlns:a16="http://schemas.microsoft.com/office/drawing/2014/main" val="173177372"/>
                    </a:ext>
                  </a:extLst>
                </a:gridCol>
                <a:gridCol w="329184">
                  <a:extLst>
                    <a:ext uri="{9D8B030D-6E8A-4147-A177-3AD203B41FA5}">
                      <a16:colId xmlns:a16="http://schemas.microsoft.com/office/drawing/2014/main" val="2625080016"/>
                    </a:ext>
                  </a:extLst>
                </a:gridCol>
                <a:gridCol w="329184">
                  <a:extLst>
                    <a:ext uri="{9D8B030D-6E8A-4147-A177-3AD203B41FA5}">
                      <a16:colId xmlns:a16="http://schemas.microsoft.com/office/drawing/2014/main" val="144763156"/>
                    </a:ext>
                  </a:extLst>
                </a:gridCol>
                <a:gridCol w="329184">
                  <a:extLst>
                    <a:ext uri="{9D8B030D-6E8A-4147-A177-3AD203B41FA5}">
                      <a16:colId xmlns:a16="http://schemas.microsoft.com/office/drawing/2014/main" val="2935613750"/>
                    </a:ext>
                  </a:extLst>
                </a:gridCol>
                <a:gridCol w="329184">
                  <a:extLst>
                    <a:ext uri="{9D8B030D-6E8A-4147-A177-3AD203B41FA5}">
                      <a16:colId xmlns:a16="http://schemas.microsoft.com/office/drawing/2014/main" val="319540620"/>
                    </a:ext>
                  </a:extLst>
                </a:gridCol>
                <a:gridCol w="329184">
                  <a:extLst>
                    <a:ext uri="{9D8B030D-6E8A-4147-A177-3AD203B41FA5}">
                      <a16:colId xmlns:a16="http://schemas.microsoft.com/office/drawing/2014/main" val="3396359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1252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- 2018-01-05 10:42:31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Muhammad Arif Bin Zainal Abidin, Rafhana Syaqira Bt. Rohaizad and Choo Wei Jing for winning the Chili’s Smokehouse Christmas Giveaway Weekly Contest! Each of you just won yourself a RM100 Chili’s vouchers and will be receiving them in your mail shortly! :D As for the rest, it’s not too late to be in the running for this week’s RM 100 Chili’s vouchers winners! If you haven’t registered, check out the link below for more info: https://goo.gl/Z1ogUU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https://scontent.xx.fbcdn.net/v/t1.0-9/26195346_1591906750877058_1216590661379584223_n.png?oh=38f177ddbce2136bd60e1fb85e5e100b&amp;oe=5B127BF3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1932423"/>
                  </a:ext>
                </a:extLst>
              </a:tr>
            </a:tbl>
          </a:graphicData>
        </a:graphic>
      </p:graphicFrame>
      <p:sp>
        <p:nvSpPr>
          <p:cNvPr id="4" name="Text Placeholder 3">
            <a:extLst>
              <a:ext uri="{FF2B5EF4-FFF2-40B4-BE49-F238E27FC236}">
                <a16:creationId xmlns:a16="http://schemas.microsoft.com/office/drawing/2014/main" id="{2912F81F-12FF-4B2E-8FAE-DB616AED99E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3590474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20B58-B4A1-4179-BE44-CADADE2BD0F0}"/>
              </a:ext>
            </a:extLst>
          </p:cNvPr>
          <p:cNvSpPr>
            <a:spLocks noGrp="1"/>
          </p:cNvSpPr>
          <p:nvPr>
            <p:ph type="title"/>
          </p:nvPr>
        </p:nvSpPr>
        <p:spPr/>
        <p:txBody>
          <a:bodyPr/>
          <a:lstStyle/>
          <a:p>
            <a:r>
              <a:rPr lang="en-US"/>
              <a:t>Facebook Own Posts Table | Chili's Malaysia - 24 of 25</a:t>
            </a:r>
          </a:p>
        </p:txBody>
      </p:sp>
      <p:graphicFrame>
        <p:nvGraphicFramePr>
          <p:cNvPr id="5" name="Table Placeholder 4">
            <a:extLst>
              <a:ext uri="{FF2B5EF4-FFF2-40B4-BE49-F238E27FC236}">
                <a16:creationId xmlns:a16="http://schemas.microsoft.com/office/drawing/2014/main" id="{2E90754F-592F-40FB-975B-5A8F673314F9}"/>
              </a:ext>
            </a:extLst>
          </p:cNvPr>
          <p:cNvGraphicFramePr>
            <a:graphicFrameLocks noGrp="1"/>
          </p:cNvGraphicFramePr>
          <p:nvPr>
            <p:ph type="tbl" sz="quarter" idx="13"/>
            <p:extLst>
              <p:ext uri="{D42A27DB-BD31-4B8C-83A1-F6EECF244321}">
                <p14:modId xmlns:p14="http://schemas.microsoft.com/office/powerpoint/2010/main" val="3662386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96682481"/>
                    </a:ext>
                  </a:extLst>
                </a:gridCol>
                <a:gridCol w="905256">
                  <a:extLst>
                    <a:ext uri="{9D8B030D-6E8A-4147-A177-3AD203B41FA5}">
                      <a16:colId xmlns:a16="http://schemas.microsoft.com/office/drawing/2014/main" val="1510742270"/>
                    </a:ext>
                  </a:extLst>
                </a:gridCol>
                <a:gridCol w="658368">
                  <a:extLst>
                    <a:ext uri="{9D8B030D-6E8A-4147-A177-3AD203B41FA5}">
                      <a16:colId xmlns:a16="http://schemas.microsoft.com/office/drawing/2014/main" val="3371856161"/>
                    </a:ext>
                  </a:extLst>
                </a:gridCol>
                <a:gridCol w="329184">
                  <a:extLst>
                    <a:ext uri="{9D8B030D-6E8A-4147-A177-3AD203B41FA5}">
                      <a16:colId xmlns:a16="http://schemas.microsoft.com/office/drawing/2014/main" val="470462833"/>
                    </a:ext>
                  </a:extLst>
                </a:gridCol>
                <a:gridCol w="329184">
                  <a:extLst>
                    <a:ext uri="{9D8B030D-6E8A-4147-A177-3AD203B41FA5}">
                      <a16:colId xmlns:a16="http://schemas.microsoft.com/office/drawing/2014/main" val="765858505"/>
                    </a:ext>
                  </a:extLst>
                </a:gridCol>
                <a:gridCol w="329184">
                  <a:extLst>
                    <a:ext uri="{9D8B030D-6E8A-4147-A177-3AD203B41FA5}">
                      <a16:colId xmlns:a16="http://schemas.microsoft.com/office/drawing/2014/main" val="3505420042"/>
                    </a:ext>
                  </a:extLst>
                </a:gridCol>
                <a:gridCol w="329184">
                  <a:extLst>
                    <a:ext uri="{9D8B030D-6E8A-4147-A177-3AD203B41FA5}">
                      <a16:colId xmlns:a16="http://schemas.microsoft.com/office/drawing/2014/main" val="3304570811"/>
                    </a:ext>
                  </a:extLst>
                </a:gridCol>
                <a:gridCol w="329184">
                  <a:extLst>
                    <a:ext uri="{9D8B030D-6E8A-4147-A177-3AD203B41FA5}">
                      <a16:colId xmlns:a16="http://schemas.microsoft.com/office/drawing/2014/main" val="3239251714"/>
                    </a:ext>
                  </a:extLst>
                </a:gridCol>
                <a:gridCol w="329184">
                  <a:extLst>
                    <a:ext uri="{9D8B030D-6E8A-4147-A177-3AD203B41FA5}">
                      <a16:colId xmlns:a16="http://schemas.microsoft.com/office/drawing/2014/main" val="633242349"/>
                    </a:ext>
                  </a:extLst>
                </a:gridCol>
                <a:gridCol w="329184">
                  <a:extLst>
                    <a:ext uri="{9D8B030D-6E8A-4147-A177-3AD203B41FA5}">
                      <a16:colId xmlns:a16="http://schemas.microsoft.com/office/drawing/2014/main" val="3814655140"/>
                    </a:ext>
                  </a:extLst>
                </a:gridCol>
                <a:gridCol w="329184">
                  <a:extLst>
                    <a:ext uri="{9D8B030D-6E8A-4147-A177-3AD203B41FA5}">
                      <a16:colId xmlns:a16="http://schemas.microsoft.com/office/drawing/2014/main" val="309364359"/>
                    </a:ext>
                  </a:extLst>
                </a:gridCol>
                <a:gridCol w="329184">
                  <a:extLst>
                    <a:ext uri="{9D8B030D-6E8A-4147-A177-3AD203B41FA5}">
                      <a16:colId xmlns:a16="http://schemas.microsoft.com/office/drawing/2014/main" val="665544248"/>
                    </a:ext>
                  </a:extLst>
                </a:gridCol>
                <a:gridCol w="329184">
                  <a:extLst>
                    <a:ext uri="{9D8B030D-6E8A-4147-A177-3AD203B41FA5}">
                      <a16:colId xmlns:a16="http://schemas.microsoft.com/office/drawing/2014/main" val="3999784762"/>
                    </a:ext>
                  </a:extLst>
                </a:gridCol>
                <a:gridCol w="329184">
                  <a:extLst>
                    <a:ext uri="{9D8B030D-6E8A-4147-A177-3AD203B41FA5}">
                      <a16:colId xmlns:a16="http://schemas.microsoft.com/office/drawing/2014/main" val="3184807542"/>
                    </a:ext>
                  </a:extLst>
                </a:gridCol>
                <a:gridCol w="329184">
                  <a:extLst>
                    <a:ext uri="{9D8B030D-6E8A-4147-A177-3AD203B41FA5}">
                      <a16:colId xmlns:a16="http://schemas.microsoft.com/office/drawing/2014/main" val="27009259"/>
                    </a:ext>
                  </a:extLst>
                </a:gridCol>
                <a:gridCol w="329184">
                  <a:extLst>
                    <a:ext uri="{9D8B030D-6E8A-4147-A177-3AD203B41FA5}">
                      <a16:colId xmlns:a16="http://schemas.microsoft.com/office/drawing/2014/main" val="2116550248"/>
                    </a:ext>
                  </a:extLst>
                </a:gridCol>
                <a:gridCol w="329184">
                  <a:extLst>
                    <a:ext uri="{9D8B030D-6E8A-4147-A177-3AD203B41FA5}">
                      <a16:colId xmlns:a16="http://schemas.microsoft.com/office/drawing/2014/main" val="4043019989"/>
                    </a:ext>
                  </a:extLst>
                </a:gridCol>
                <a:gridCol w="329184">
                  <a:extLst>
                    <a:ext uri="{9D8B030D-6E8A-4147-A177-3AD203B41FA5}">
                      <a16:colId xmlns:a16="http://schemas.microsoft.com/office/drawing/2014/main" val="2452786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2153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- 2018-01-04 10:37:00 </a:t>
                      </a:r>
                      <a:r>
                        <a:rPr kumimoji="0" lang="en-US" sz="1000" b="0" i="0" u="none" strike="noStrike" kern="1200" cap="none" spc="0" normalizeH="0" baseline="0" noProof="0">
                          <a:ln>
                            <a:noFill/>
                          </a:ln>
                          <a:solidFill>
                            <a:prstClr val="black"/>
                          </a:solidFill>
                          <a:effectLst/>
                          <a:uLnTx/>
                          <a:uFillTx/>
                          <a:latin typeface="+mn-lt"/>
                          <a:ea typeface="+mn-ea"/>
                          <a:cs typeface="+mn-cs"/>
                        </a:rPr>
                        <a:t> 
 Hand-pulled beef slow-smoked over 100% natural pecan wood, drizzled with Chili’s BBQ sauce. It’s “tearable” if you miss trying this before 14 Jan 2018.
Browse the menu now: http://bit.ly/chilissmokehouse
Find a Chili’s outlet near you: http://bit.ly/chilisoutlets
Join the giveaway: http://bit.ly/2B3ZEQ8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https://scontent.xx.fbcdn.net/v/t1.0-9/26195833_1590583547676045_1484989475454638827_n.png?oh=1a2f01dee741c624e673e7b15b6cf812&amp;oe=5B13145B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8083378"/>
                  </a:ext>
                </a:extLst>
              </a:tr>
            </a:tbl>
          </a:graphicData>
        </a:graphic>
      </p:graphicFrame>
      <p:sp>
        <p:nvSpPr>
          <p:cNvPr id="4" name="Text Placeholder 3">
            <a:extLst>
              <a:ext uri="{FF2B5EF4-FFF2-40B4-BE49-F238E27FC236}">
                <a16:creationId xmlns:a16="http://schemas.microsoft.com/office/drawing/2014/main" id="{D6AADD28-7096-43BB-A178-0010CA2C545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8490107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42B23-CB36-45AE-9D7B-FE44E417CE0C}"/>
              </a:ext>
            </a:extLst>
          </p:cNvPr>
          <p:cNvSpPr>
            <a:spLocks noGrp="1"/>
          </p:cNvSpPr>
          <p:nvPr>
            <p:ph type="title"/>
          </p:nvPr>
        </p:nvSpPr>
        <p:spPr/>
        <p:txBody>
          <a:bodyPr/>
          <a:lstStyle/>
          <a:p>
            <a:r>
              <a:rPr lang="en-US"/>
              <a:t>Facebook Own Posts Table | Chili's Malaysia - 25 of 25</a:t>
            </a:r>
          </a:p>
        </p:txBody>
      </p:sp>
      <p:graphicFrame>
        <p:nvGraphicFramePr>
          <p:cNvPr id="5" name="Table Placeholder 4">
            <a:extLst>
              <a:ext uri="{FF2B5EF4-FFF2-40B4-BE49-F238E27FC236}">
                <a16:creationId xmlns:a16="http://schemas.microsoft.com/office/drawing/2014/main" id="{3896F92D-A893-46AA-A254-95F1127513F2}"/>
              </a:ext>
            </a:extLst>
          </p:cNvPr>
          <p:cNvGraphicFramePr>
            <a:graphicFrameLocks noGrp="1"/>
          </p:cNvGraphicFramePr>
          <p:nvPr>
            <p:ph type="tbl" sz="quarter" idx="13"/>
            <p:extLst>
              <p:ext uri="{D42A27DB-BD31-4B8C-83A1-F6EECF244321}">
                <p14:modId xmlns:p14="http://schemas.microsoft.com/office/powerpoint/2010/main" val="563541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68451837"/>
                    </a:ext>
                  </a:extLst>
                </a:gridCol>
                <a:gridCol w="905256">
                  <a:extLst>
                    <a:ext uri="{9D8B030D-6E8A-4147-A177-3AD203B41FA5}">
                      <a16:colId xmlns:a16="http://schemas.microsoft.com/office/drawing/2014/main" val="2758148940"/>
                    </a:ext>
                  </a:extLst>
                </a:gridCol>
                <a:gridCol w="658368">
                  <a:extLst>
                    <a:ext uri="{9D8B030D-6E8A-4147-A177-3AD203B41FA5}">
                      <a16:colId xmlns:a16="http://schemas.microsoft.com/office/drawing/2014/main" val="1186659448"/>
                    </a:ext>
                  </a:extLst>
                </a:gridCol>
                <a:gridCol w="329184">
                  <a:extLst>
                    <a:ext uri="{9D8B030D-6E8A-4147-A177-3AD203B41FA5}">
                      <a16:colId xmlns:a16="http://schemas.microsoft.com/office/drawing/2014/main" val="1087242360"/>
                    </a:ext>
                  </a:extLst>
                </a:gridCol>
                <a:gridCol w="329184">
                  <a:extLst>
                    <a:ext uri="{9D8B030D-6E8A-4147-A177-3AD203B41FA5}">
                      <a16:colId xmlns:a16="http://schemas.microsoft.com/office/drawing/2014/main" val="419622521"/>
                    </a:ext>
                  </a:extLst>
                </a:gridCol>
                <a:gridCol w="329184">
                  <a:extLst>
                    <a:ext uri="{9D8B030D-6E8A-4147-A177-3AD203B41FA5}">
                      <a16:colId xmlns:a16="http://schemas.microsoft.com/office/drawing/2014/main" val="1715937504"/>
                    </a:ext>
                  </a:extLst>
                </a:gridCol>
                <a:gridCol w="329184">
                  <a:extLst>
                    <a:ext uri="{9D8B030D-6E8A-4147-A177-3AD203B41FA5}">
                      <a16:colId xmlns:a16="http://schemas.microsoft.com/office/drawing/2014/main" val="1251468000"/>
                    </a:ext>
                  </a:extLst>
                </a:gridCol>
                <a:gridCol w="329184">
                  <a:extLst>
                    <a:ext uri="{9D8B030D-6E8A-4147-A177-3AD203B41FA5}">
                      <a16:colId xmlns:a16="http://schemas.microsoft.com/office/drawing/2014/main" val="978156291"/>
                    </a:ext>
                  </a:extLst>
                </a:gridCol>
                <a:gridCol w="329184">
                  <a:extLst>
                    <a:ext uri="{9D8B030D-6E8A-4147-A177-3AD203B41FA5}">
                      <a16:colId xmlns:a16="http://schemas.microsoft.com/office/drawing/2014/main" val="660949308"/>
                    </a:ext>
                  </a:extLst>
                </a:gridCol>
                <a:gridCol w="329184">
                  <a:extLst>
                    <a:ext uri="{9D8B030D-6E8A-4147-A177-3AD203B41FA5}">
                      <a16:colId xmlns:a16="http://schemas.microsoft.com/office/drawing/2014/main" val="2955549305"/>
                    </a:ext>
                  </a:extLst>
                </a:gridCol>
                <a:gridCol w="329184">
                  <a:extLst>
                    <a:ext uri="{9D8B030D-6E8A-4147-A177-3AD203B41FA5}">
                      <a16:colId xmlns:a16="http://schemas.microsoft.com/office/drawing/2014/main" val="3444570243"/>
                    </a:ext>
                  </a:extLst>
                </a:gridCol>
                <a:gridCol w="329184">
                  <a:extLst>
                    <a:ext uri="{9D8B030D-6E8A-4147-A177-3AD203B41FA5}">
                      <a16:colId xmlns:a16="http://schemas.microsoft.com/office/drawing/2014/main" val="940283266"/>
                    </a:ext>
                  </a:extLst>
                </a:gridCol>
                <a:gridCol w="329184">
                  <a:extLst>
                    <a:ext uri="{9D8B030D-6E8A-4147-A177-3AD203B41FA5}">
                      <a16:colId xmlns:a16="http://schemas.microsoft.com/office/drawing/2014/main" val="1895886560"/>
                    </a:ext>
                  </a:extLst>
                </a:gridCol>
                <a:gridCol w="329184">
                  <a:extLst>
                    <a:ext uri="{9D8B030D-6E8A-4147-A177-3AD203B41FA5}">
                      <a16:colId xmlns:a16="http://schemas.microsoft.com/office/drawing/2014/main" val="1128526092"/>
                    </a:ext>
                  </a:extLst>
                </a:gridCol>
                <a:gridCol w="329184">
                  <a:extLst>
                    <a:ext uri="{9D8B030D-6E8A-4147-A177-3AD203B41FA5}">
                      <a16:colId xmlns:a16="http://schemas.microsoft.com/office/drawing/2014/main" val="1722044929"/>
                    </a:ext>
                  </a:extLst>
                </a:gridCol>
                <a:gridCol w="329184">
                  <a:extLst>
                    <a:ext uri="{9D8B030D-6E8A-4147-A177-3AD203B41FA5}">
                      <a16:colId xmlns:a16="http://schemas.microsoft.com/office/drawing/2014/main" val="2522735605"/>
                    </a:ext>
                  </a:extLst>
                </a:gridCol>
                <a:gridCol w="329184">
                  <a:extLst>
                    <a:ext uri="{9D8B030D-6E8A-4147-A177-3AD203B41FA5}">
                      <a16:colId xmlns:a16="http://schemas.microsoft.com/office/drawing/2014/main" val="3542130998"/>
                    </a:ext>
                  </a:extLst>
                </a:gridCol>
                <a:gridCol w="329184">
                  <a:extLst>
                    <a:ext uri="{9D8B030D-6E8A-4147-A177-3AD203B41FA5}">
                      <a16:colId xmlns:a16="http://schemas.microsoft.com/office/drawing/2014/main" val="3352902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8682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Chili's Malaysia - 2018-01-02 09:53:48 </a:t>
                      </a:r>
                      <a:r>
                        <a:rPr kumimoji="0" lang="en-US" sz="1000" b="0" i="0" u="none" strike="noStrike" kern="1200" cap="none" spc="0" normalizeH="0" baseline="0" noProof="0">
                          <a:ln>
                            <a:noFill/>
                          </a:ln>
                          <a:solidFill>
                            <a:prstClr val="black"/>
                          </a:solidFill>
                          <a:effectLst/>
                          <a:uLnTx/>
                          <a:uFillTx/>
                          <a:latin typeface="+mn-lt"/>
                          <a:ea typeface="+mn-ea"/>
                          <a:cs typeface="+mn-cs"/>
                        </a:rPr>
                        <a:t> 
 Let's start the new year with something fun!
Take a wild guess! How many Smoked BBQ Chickens are there in this picture? The closest correct answer stands a chance to win RM20 voucher to try our limited edition Smokehouse Menu! We will select 4 winners by 5 Jan 2018 (Fri).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https://scontent.xx.fbcdn.net/v/t1.0-9/26167109_1588713767863023_5232990656190711614_n.png?oh=2112be4f6c28b1f78498e74e652ab99a&amp;oe=5AE9E486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Invalid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4868591"/>
                  </a:ext>
                </a:extLst>
              </a:tr>
            </a:tbl>
          </a:graphicData>
        </a:graphic>
      </p:graphicFrame>
      <p:sp>
        <p:nvSpPr>
          <p:cNvPr id="4" name="Text Placeholder 3">
            <a:extLst>
              <a:ext uri="{FF2B5EF4-FFF2-40B4-BE49-F238E27FC236}">
                <a16:creationId xmlns:a16="http://schemas.microsoft.com/office/drawing/2014/main" id="{0CE40FA7-FA5B-49FB-8D2A-53FF5CE2B13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1732368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E3B7C-312B-4A1A-8C61-C4B9DE1D07B7}"/>
              </a:ext>
            </a:extLst>
          </p:cNvPr>
          <p:cNvSpPr>
            <a:spLocks noGrp="1"/>
          </p:cNvSpPr>
          <p:nvPr>
            <p:ph type="title"/>
          </p:nvPr>
        </p:nvSpPr>
        <p:spPr/>
        <p:txBody>
          <a:bodyPr/>
          <a:lstStyle/>
          <a:p>
            <a:r>
              <a:rPr lang="en-US"/>
              <a:t>Facebook Interactions Distribution | Chili's Malaysia</a:t>
            </a:r>
          </a:p>
        </p:txBody>
      </p:sp>
      <p:graphicFrame>
        <p:nvGraphicFramePr>
          <p:cNvPr id="6" name="Chart Placeholder 5">
            <a:extLst>
              <a:ext uri="{FF2B5EF4-FFF2-40B4-BE49-F238E27FC236}">
                <a16:creationId xmlns:a16="http://schemas.microsoft.com/office/drawing/2014/main" id="{F5E70D1E-82BC-4F7C-99B3-EE6984128FCD}"/>
              </a:ext>
            </a:extLst>
          </p:cNvPr>
          <p:cNvGraphicFramePr>
            <a:graphicFrameLocks noGrp="1"/>
          </p:cNvGraphicFramePr>
          <p:nvPr>
            <p:ph type="chart" sz="quarter" idx="13"/>
            <p:extLst>
              <p:ext uri="{D42A27DB-BD31-4B8C-83A1-F6EECF244321}">
                <p14:modId xmlns:p14="http://schemas.microsoft.com/office/powerpoint/2010/main" val="2949008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6D5EDE-F269-451B-9266-0A8B7058BF26}"/>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949342B2-144D-401A-A82B-B20E25614D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31661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5698A-6276-497A-948C-688574633A1F}"/>
              </a:ext>
            </a:extLst>
          </p:cNvPr>
          <p:cNvSpPr>
            <a:spLocks noGrp="1"/>
          </p:cNvSpPr>
          <p:nvPr>
            <p:ph type="title"/>
          </p:nvPr>
        </p:nvSpPr>
        <p:spPr/>
        <p:txBody>
          <a:bodyPr/>
          <a:lstStyle/>
          <a:p>
            <a:r>
              <a:rPr lang="en-US"/>
              <a:t>Facebook Reach | Chili's Malaysia</a:t>
            </a:r>
          </a:p>
        </p:txBody>
      </p:sp>
      <p:graphicFrame>
        <p:nvGraphicFramePr>
          <p:cNvPr id="6" name="Chart Placeholder 5">
            <a:extLst>
              <a:ext uri="{FF2B5EF4-FFF2-40B4-BE49-F238E27FC236}">
                <a16:creationId xmlns:a16="http://schemas.microsoft.com/office/drawing/2014/main" id="{B98CA2F9-C9EC-4C13-A1AE-058098B6247B}"/>
              </a:ext>
            </a:extLst>
          </p:cNvPr>
          <p:cNvGraphicFramePr>
            <a:graphicFrameLocks noGrp="1"/>
          </p:cNvGraphicFramePr>
          <p:nvPr>
            <p:ph type="chart" sz="quarter" idx="13"/>
            <p:extLst>
              <p:ext uri="{D42A27DB-BD31-4B8C-83A1-F6EECF244321}">
                <p14:modId xmlns:p14="http://schemas.microsoft.com/office/powerpoint/2010/main" val="4120523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48267D-684E-433B-90D6-B96BD30F9CBF}"/>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960893F6-C360-4083-AFD5-4E76B8531D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24721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2597</Words>
  <Application>Microsoft Office PowerPoint</Application>
  <PresentationFormat>On-screen Show (4:3)</PresentationFormat>
  <Paragraphs>1108</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Facebook 2019</vt:lpstr>
      <vt:lpstr>Facebook Key Metrics Table | Chili's Malaysia</vt:lpstr>
      <vt:lpstr>Facebook Fans Change by Like/Unlike Source | Chili's Malaysia</vt:lpstr>
      <vt:lpstr>Facebook Average Interactions Per Post | Chili's Malaysia</vt:lpstr>
      <vt:lpstr>Facebook Fan Demographics | Chili's Malaysia</vt:lpstr>
      <vt:lpstr>Facebook Interaction Rate By Post Type | Chili's Malaysia</vt:lpstr>
      <vt:lpstr>Facebook Fans By City Table | Chili's Malaysia - 1 of 3</vt:lpstr>
      <vt:lpstr>Facebook Fans By City Table | Chili's Malaysia - 2 of 3</vt:lpstr>
      <vt:lpstr>Facebook Fans By City Table | Chili's Malaysia - 3 of 3</vt:lpstr>
      <vt:lpstr>Facebook Own Posts Table | Chili's Malaysia - 1 of 25</vt:lpstr>
      <vt:lpstr>Facebook Own Posts Table | Chili's Malaysia - 2 of 25</vt:lpstr>
      <vt:lpstr>Facebook Own Posts Table | Chili's Malaysia - 3 of 25</vt:lpstr>
      <vt:lpstr>Facebook Own Posts Table | Chili's Malaysia - 4 of 25</vt:lpstr>
      <vt:lpstr>Facebook Own Posts Table | Chili's Malaysia - 5 of 25</vt:lpstr>
      <vt:lpstr>Facebook Own Posts Table | Chili's Malaysia - 6 of 25</vt:lpstr>
      <vt:lpstr>Facebook Own Posts Table | Chili's Malaysia - 7 of 25</vt:lpstr>
      <vt:lpstr>Facebook Own Posts Table | Chili's Malaysia - 8 of 25</vt:lpstr>
      <vt:lpstr>Facebook Own Posts Table | Chili's Malaysia - 9 of 25</vt:lpstr>
      <vt:lpstr>Facebook Own Posts Table | Chili's Malaysia - 10 of 25</vt:lpstr>
      <vt:lpstr>Facebook Own Posts Table | Chili's Malaysia - 11 of 25</vt:lpstr>
      <vt:lpstr>Facebook Own Posts Table | Chili's Malaysia - 12 of 25</vt:lpstr>
      <vt:lpstr>Facebook Own Posts Table | Chili's Malaysia - 13 of 25</vt:lpstr>
      <vt:lpstr>Facebook Own Posts Table | Chili's Malaysia - 14 of 25</vt:lpstr>
      <vt:lpstr>Facebook Own Posts Table | Chili's Malaysia - 15 of 25</vt:lpstr>
      <vt:lpstr>Facebook Own Posts Table | Chili's Malaysia - 16 of 25</vt:lpstr>
      <vt:lpstr>Facebook Own Posts Table | Chili's Malaysia - 17 of 25</vt:lpstr>
      <vt:lpstr>Facebook Own Posts Table | Chili's Malaysia - 18 of 25</vt:lpstr>
      <vt:lpstr>Facebook Own Posts Table | Chili's Malaysia - 19 of 25</vt:lpstr>
      <vt:lpstr>Facebook Own Posts Table | Chili's Malaysia - 20 of 25</vt:lpstr>
      <vt:lpstr>Facebook Own Posts Table | Chili's Malaysia - 21 of 25</vt:lpstr>
      <vt:lpstr>Facebook Own Posts Table | Chili's Malaysia - 22 of 25</vt:lpstr>
      <vt:lpstr>Facebook Own Posts Table | Chili's Malaysia - 23 of 25</vt:lpstr>
      <vt:lpstr>Facebook Own Posts Table | Chili's Malaysia - 24 of 25</vt:lpstr>
      <vt:lpstr>Facebook Own Posts Table | Chili's Malaysia - 25 of 25</vt:lpstr>
      <vt:lpstr>Facebook Interactions Distribution | Chili's Malaysia</vt:lpstr>
      <vt:lpstr>Facebook Reach | Chili's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2019-07-23T01:14:09Z</dcterms:created>
  <dcterms:modified xsi:type="dcterms:W3CDTF">2019-07-23T01:15:59Z</dcterms:modified>
</cp:coreProperties>
</file>